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DF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62" autoAdjust="0"/>
    <p:restoredTop sz="94689" autoAdjust="0"/>
  </p:normalViewPr>
  <p:slideViewPr>
    <p:cSldViewPr>
      <p:cViewPr>
        <p:scale>
          <a:sx n="100" d="100"/>
          <a:sy n="100" d="100"/>
        </p:scale>
        <p:origin x="-72"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8C85DF1-4616-4FED-9AC9-9ADB6008C01C}" type="datetimeFigureOut">
              <a:rPr lang="en-US"/>
              <a:pPr>
                <a:defRPr/>
              </a:pPr>
              <a:t>5/30/2012</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83506695-3697-458F-BF18-90BDD99939BD}"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51F6D8F-795D-4B88-9D2D-AD60FEACA479}" type="datetimeFigureOut">
              <a:rPr lang="en-US"/>
              <a:pPr>
                <a:defRPr/>
              </a:pPr>
              <a:t>5/30/2012</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0FECEBE-1A2A-4061-B1C3-C19679A19A6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17EB5C2-0719-46B1-A3EE-153F81562E47}" type="datetime1">
              <a:rPr lang="en-US"/>
              <a:pPr>
                <a:defRPr/>
              </a:pPr>
              <a:t>5/30/2012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See "Overview and Instruments at a Glance" document for more details on measures.</a:t>
            </a:r>
          </a:p>
        </p:txBody>
      </p:sp>
      <p:sp>
        <p:nvSpPr>
          <p:cNvPr id="6" name="Slide Number Placeholder 5"/>
          <p:cNvSpPr>
            <a:spLocks noGrp="1"/>
          </p:cNvSpPr>
          <p:nvPr>
            <p:ph type="sldNum" sz="quarter" idx="12"/>
          </p:nvPr>
        </p:nvSpPr>
        <p:spPr/>
        <p:txBody>
          <a:bodyPr/>
          <a:lstStyle>
            <a:lvl1pPr>
              <a:defRPr/>
            </a:lvl1pPr>
          </a:lstStyle>
          <a:p>
            <a:pPr>
              <a:defRPr/>
            </a:pPr>
            <a:fld id="{3DE736C9-CE66-497D-8C8F-30B28A13F72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97292B6-C661-4DD2-8750-935C57351E3A}" type="datetime1">
              <a:rPr lang="en-US"/>
              <a:pPr>
                <a:defRPr/>
              </a:pPr>
              <a:t>5/30/2012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See "Overview and Instruments at a Glance" document for more details on measures.</a:t>
            </a:r>
          </a:p>
        </p:txBody>
      </p:sp>
      <p:sp>
        <p:nvSpPr>
          <p:cNvPr id="6" name="Slide Number Placeholder 5"/>
          <p:cNvSpPr>
            <a:spLocks noGrp="1"/>
          </p:cNvSpPr>
          <p:nvPr>
            <p:ph type="sldNum" sz="quarter" idx="12"/>
          </p:nvPr>
        </p:nvSpPr>
        <p:spPr/>
        <p:txBody>
          <a:bodyPr/>
          <a:lstStyle>
            <a:lvl1pPr>
              <a:defRPr/>
            </a:lvl1pPr>
          </a:lstStyle>
          <a:p>
            <a:pPr>
              <a:defRPr/>
            </a:pPr>
            <a:fld id="{282B8CFD-7FB5-4218-9A35-AF544A6E6EB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92370B3-701E-4722-B0D9-124E31C05C77}" type="datetime1">
              <a:rPr lang="en-US"/>
              <a:pPr>
                <a:defRPr/>
              </a:pPr>
              <a:t>5/30/2012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See "Overview and Instruments at a Glance" document for more details on measures.</a:t>
            </a:r>
          </a:p>
        </p:txBody>
      </p:sp>
      <p:sp>
        <p:nvSpPr>
          <p:cNvPr id="6" name="Slide Number Placeholder 5"/>
          <p:cNvSpPr>
            <a:spLocks noGrp="1"/>
          </p:cNvSpPr>
          <p:nvPr>
            <p:ph type="sldNum" sz="quarter" idx="12"/>
          </p:nvPr>
        </p:nvSpPr>
        <p:spPr/>
        <p:txBody>
          <a:bodyPr/>
          <a:lstStyle>
            <a:lvl1pPr>
              <a:defRPr/>
            </a:lvl1pPr>
          </a:lstStyle>
          <a:p>
            <a:pPr>
              <a:defRPr/>
            </a:pPr>
            <a:fld id="{EB06DACD-CD82-4D38-A098-CE6A4A69A04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7516CD0-6D6D-4EC6-B4C4-6451A6A4D1F5}" type="datetime1">
              <a:rPr lang="en-US"/>
              <a:pPr>
                <a:defRPr/>
              </a:pPr>
              <a:t>5/30/2012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See "Overview and Instruments at a Glance" document for more details on measures.</a:t>
            </a:r>
          </a:p>
        </p:txBody>
      </p:sp>
      <p:sp>
        <p:nvSpPr>
          <p:cNvPr id="6" name="Slide Number Placeholder 5"/>
          <p:cNvSpPr>
            <a:spLocks noGrp="1"/>
          </p:cNvSpPr>
          <p:nvPr>
            <p:ph type="sldNum" sz="quarter" idx="12"/>
          </p:nvPr>
        </p:nvSpPr>
        <p:spPr/>
        <p:txBody>
          <a:bodyPr/>
          <a:lstStyle>
            <a:lvl1pPr>
              <a:defRPr/>
            </a:lvl1pPr>
          </a:lstStyle>
          <a:p>
            <a:pPr>
              <a:defRPr/>
            </a:pPr>
            <a:fld id="{BE717644-95A7-4E9B-910D-C782C755F7B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EF89FCF-74C2-4039-87D8-7ED8E703E874}" type="datetime1">
              <a:rPr lang="en-US"/>
              <a:pPr>
                <a:defRPr/>
              </a:pPr>
              <a:t>5/30/2012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See "Overview and Instruments at a Glance" document for more details on measures.</a:t>
            </a:r>
          </a:p>
        </p:txBody>
      </p:sp>
      <p:sp>
        <p:nvSpPr>
          <p:cNvPr id="6" name="Slide Number Placeholder 5"/>
          <p:cNvSpPr>
            <a:spLocks noGrp="1"/>
          </p:cNvSpPr>
          <p:nvPr>
            <p:ph type="sldNum" sz="quarter" idx="12"/>
          </p:nvPr>
        </p:nvSpPr>
        <p:spPr/>
        <p:txBody>
          <a:bodyPr/>
          <a:lstStyle>
            <a:lvl1pPr>
              <a:defRPr/>
            </a:lvl1pPr>
          </a:lstStyle>
          <a:p>
            <a:pPr>
              <a:defRPr/>
            </a:pPr>
            <a:fld id="{BA14D39A-101A-427A-9BF1-8ADCBFDBF1D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19EE0DA-B951-4170-8EFB-4437E0BE10CC}" type="datetime1">
              <a:rPr lang="en-US"/>
              <a:pPr>
                <a:defRPr/>
              </a:pPr>
              <a:t>5/30/2012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See "Overview and Instruments at a Glance" document for more details on measures.</a:t>
            </a:r>
          </a:p>
        </p:txBody>
      </p:sp>
      <p:sp>
        <p:nvSpPr>
          <p:cNvPr id="7" name="Slide Number Placeholder 5"/>
          <p:cNvSpPr>
            <a:spLocks noGrp="1"/>
          </p:cNvSpPr>
          <p:nvPr>
            <p:ph type="sldNum" sz="quarter" idx="12"/>
          </p:nvPr>
        </p:nvSpPr>
        <p:spPr/>
        <p:txBody>
          <a:bodyPr/>
          <a:lstStyle>
            <a:lvl1pPr>
              <a:defRPr/>
            </a:lvl1pPr>
          </a:lstStyle>
          <a:p>
            <a:pPr>
              <a:defRPr/>
            </a:pPr>
            <a:fld id="{64A6E35E-2148-48C3-B469-B31D058458D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033D73D-B7AB-407C-B406-205F1DB2513B}" type="datetime1">
              <a:rPr lang="en-US"/>
              <a:pPr>
                <a:defRPr/>
              </a:pPr>
              <a:t>5/30/2012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See "Overview and Instruments at a Glance" document for more details on measures.</a:t>
            </a:r>
          </a:p>
        </p:txBody>
      </p:sp>
      <p:sp>
        <p:nvSpPr>
          <p:cNvPr id="9" name="Slide Number Placeholder 5"/>
          <p:cNvSpPr>
            <a:spLocks noGrp="1"/>
          </p:cNvSpPr>
          <p:nvPr>
            <p:ph type="sldNum" sz="quarter" idx="12"/>
          </p:nvPr>
        </p:nvSpPr>
        <p:spPr/>
        <p:txBody>
          <a:bodyPr/>
          <a:lstStyle>
            <a:lvl1pPr>
              <a:defRPr/>
            </a:lvl1pPr>
          </a:lstStyle>
          <a:p>
            <a:pPr>
              <a:defRPr/>
            </a:pPr>
            <a:fld id="{3323E9E9-3BBD-4C00-94F9-C8B5F369948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09B45B3-1A9C-4F93-B592-A14A53A4CC1C}" type="datetime1">
              <a:rPr lang="en-US"/>
              <a:pPr>
                <a:defRPr/>
              </a:pPr>
              <a:t>5/30/2012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See "Overview and Instruments at a Glance" document for more details on measures.</a:t>
            </a:r>
          </a:p>
        </p:txBody>
      </p:sp>
      <p:sp>
        <p:nvSpPr>
          <p:cNvPr id="5" name="Slide Number Placeholder 5"/>
          <p:cNvSpPr>
            <a:spLocks noGrp="1"/>
          </p:cNvSpPr>
          <p:nvPr>
            <p:ph type="sldNum" sz="quarter" idx="12"/>
          </p:nvPr>
        </p:nvSpPr>
        <p:spPr/>
        <p:txBody>
          <a:bodyPr/>
          <a:lstStyle>
            <a:lvl1pPr>
              <a:defRPr/>
            </a:lvl1pPr>
          </a:lstStyle>
          <a:p>
            <a:pPr>
              <a:defRPr/>
            </a:pPr>
            <a:fld id="{54F4A4A3-9AAF-4ADA-A810-7A63A948A7F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B61AC80-EEB9-401E-8E58-CC7A113A550A}" type="datetime1">
              <a:rPr lang="en-US"/>
              <a:pPr>
                <a:defRPr/>
              </a:pPr>
              <a:t>5/30/2012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See "Overview and Instruments at a Glance" document for more details on measures.</a:t>
            </a:r>
          </a:p>
        </p:txBody>
      </p:sp>
      <p:sp>
        <p:nvSpPr>
          <p:cNvPr id="4" name="Slide Number Placeholder 5"/>
          <p:cNvSpPr>
            <a:spLocks noGrp="1"/>
          </p:cNvSpPr>
          <p:nvPr>
            <p:ph type="sldNum" sz="quarter" idx="12"/>
          </p:nvPr>
        </p:nvSpPr>
        <p:spPr/>
        <p:txBody>
          <a:bodyPr/>
          <a:lstStyle>
            <a:lvl1pPr>
              <a:defRPr/>
            </a:lvl1pPr>
          </a:lstStyle>
          <a:p>
            <a:pPr>
              <a:defRPr/>
            </a:pPr>
            <a:fld id="{61CBFF38-676E-41C6-ADC8-E4207622EBB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EBCBE4F-BA4B-4FBA-BBB7-C5DE32E72E5F}" type="datetime1">
              <a:rPr lang="en-US"/>
              <a:pPr>
                <a:defRPr/>
              </a:pPr>
              <a:t>5/30/2012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See "Overview and Instruments at a Glance" document for more details on measures.</a:t>
            </a:r>
          </a:p>
        </p:txBody>
      </p:sp>
      <p:sp>
        <p:nvSpPr>
          <p:cNvPr id="7" name="Slide Number Placeholder 5"/>
          <p:cNvSpPr>
            <a:spLocks noGrp="1"/>
          </p:cNvSpPr>
          <p:nvPr>
            <p:ph type="sldNum" sz="quarter" idx="12"/>
          </p:nvPr>
        </p:nvSpPr>
        <p:spPr/>
        <p:txBody>
          <a:bodyPr/>
          <a:lstStyle>
            <a:lvl1pPr>
              <a:defRPr/>
            </a:lvl1pPr>
          </a:lstStyle>
          <a:p>
            <a:pPr>
              <a:defRPr/>
            </a:pPr>
            <a:fld id="{60B52AFC-EC1B-40B6-9076-976BDB78FC1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22CB407-FB08-42EE-94D4-572D7C59252D}" type="datetime1">
              <a:rPr lang="en-US"/>
              <a:pPr>
                <a:defRPr/>
              </a:pPr>
              <a:t>5/30/2012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See "Overview and Instruments at a Glance" document for more details on measures.</a:t>
            </a:r>
          </a:p>
        </p:txBody>
      </p:sp>
      <p:sp>
        <p:nvSpPr>
          <p:cNvPr id="7" name="Slide Number Placeholder 5"/>
          <p:cNvSpPr>
            <a:spLocks noGrp="1"/>
          </p:cNvSpPr>
          <p:nvPr>
            <p:ph type="sldNum" sz="quarter" idx="12"/>
          </p:nvPr>
        </p:nvSpPr>
        <p:spPr/>
        <p:txBody>
          <a:bodyPr/>
          <a:lstStyle>
            <a:lvl1pPr>
              <a:defRPr/>
            </a:lvl1pPr>
          </a:lstStyle>
          <a:p>
            <a:pPr>
              <a:defRPr/>
            </a:pPr>
            <a:fld id="{B83D0ED4-ADDD-4631-B28D-8416499004E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E9FBF60-E51B-4A4C-A70A-A461E760ACD2}" type="datetime1">
              <a:rPr lang="en-US"/>
              <a:pPr>
                <a:defRPr/>
              </a:pPr>
              <a:t>5/30/2012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See "Overview and Instruments at a Glance" document for more details on measures.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ED1E436F-7B0C-492B-8657-A7ABCAA4664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entagon 12"/>
          <p:cNvSpPr/>
          <p:nvPr/>
        </p:nvSpPr>
        <p:spPr>
          <a:xfrm>
            <a:off x="304800" y="2362200"/>
            <a:ext cx="2514600" cy="4343400"/>
          </a:xfrm>
          <a:prstGeom prst="homePlate">
            <a:avLst>
              <a:gd name="adj" fmla="val 10069"/>
            </a:avLst>
          </a:prstGeom>
          <a:solidFill>
            <a:schemeClr val="accent6">
              <a:lumMod val="40000"/>
              <a:lumOff val="60000"/>
              <a:alpha val="25000"/>
            </a:schemeClr>
          </a:solidFill>
          <a:ln w="12700">
            <a:solidFill>
              <a:schemeClr val="tx1">
                <a:lumMod val="50000"/>
                <a:lumOff val="50000"/>
              </a:schemeClr>
            </a:solidFill>
          </a:ln>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14" name="Pentagon 13"/>
          <p:cNvSpPr/>
          <p:nvPr/>
        </p:nvSpPr>
        <p:spPr>
          <a:xfrm>
            <a:off x="2895600" y="2362200"/>
            <a:ext cx="3200400" cy="4419600"/>
          </a:xfrm>
          <a:prstGeom prst="homePlate">
            <a:avLst>
              <a:gd name="adj" fmla="val 7405"/>
            </a:avLst>
          </a:prstGeom>
          <a:solidFill>
            <a:schemeClr val="accent6">
              <a:lumMod val="40000"/>
              <a:lumOff val="60000"/>
              <a:alpha val="25000"/>
            </a:schemeClr>
          </a:solidFill>
          <a:ln w="12700">
            <a:solidFill>
              <a:schemeClr val="tx1">
                <a:lumMod val="50000"/>
                <a:lumOff val="50000"/>
              </a:schemeClr>
            </a:solidFill>
          </a:ln>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15" name="Pentagon 14"/>
          <p:cNvSpPr/>
          <p:nvPr/>
        </p:nvSpPr>
        <p:spPr>
          <a:xfrm>
            <a:off x="6172200" y="2362200"/>
            <a:ext cx="2590800" cy="4343400"/>
          </a:xfrm>
          <a:prstGeom prst="homePlate">
            <a:avLst>
              <a:gd name="adj" fmla="val 0"/>
            </a:avLst>
          </a:prstGeom>
          <a:solidFill>
            <a:schemeClr val="accent6">
              <a:lumMod val="40000"/>
              <a:lumOff val="60000"/>
              <a:alpha val="25000"/>
            </a:schemeClr>
          </a:solidFill>
          <a:ln w="12700">
            <a:solidFill>
              <a:schemeClr val="tx1">
                <a:lumMod val="50000"/>
                <a:lumOff val="50000"/>
              </a:schemeClr>
            </a:solidFill>
          </a:ln>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4" name="Title 3"/>
          <p:cNvSpPr>
            <a:spLocks noGrp="1"/>
          </p:cNvSpPr>
          <p:nvPr>
            <p:ph type="title"/>
          </p:nvPr>
        </p:nvSpPr>
        <p:spPr>
          <a:xfrm>
            <a:off x="1171575" y="0"/>
            <a:ext cx="6800850" cy="533400"/>
          </a:xfrm>
        </p:spPr>
        <p:txBody>
          <a:bodyPr rtlCol="0">
            <a:normAutofit fontScale="90000"/>
          </a:bodyPr>
          <a:lstStyle/>
          <a:p>
            <a:pPr eaLnBrk="1" fontAlgn="auto" hangingPunct="1">
              <a:spcAft>
                <a:spcPts val="0"/>
              </a:spcAft>
              <a:defRPr/>
            </a:pPr>
            <a:r>
              <a:rPr lang="en-US" sz="3200" dirty="0" smtClean="0"/>
              <a:t>Front End Juvenile Justice System Reform</a:t>
            </a:r>
            <a:endParaRPr lang="en-US" sz="3200" dirty="0"/>
          </a:p>
        </p:txBody>
      </p:sp>
      <p:sp>
        <p:nvSpPr>
          <p:cNvPr id="5" name="TextBox 4"/>
          <p:cNvSpPr txBox="1"/>
          <p:nvPr/>
        </p:nvSpPr>
        <p:spPr>
          <a:xfrm>
            <a:off x="304800" y="2362200"/>
            <a:ext cx="2286000" cy="4094163"/>
          </a:xfrm>
          <a:prstGeom prst="rect">
            <a:avLst/>
          </a:prstGeom>
          <a:noFill/>
        </p:spPr>
        <p:txBody>
          <a:bodyPr>
            <a:spAutoFit/>
          </a:bodyPr>
          <a:lstStyle/>
          <a:p>
            <a:pPr fontAlgn="auto">
              <a:spcBef>
                <a:spcPts val="0"/>
              </a:spcBef>
              <a:spcAft>
                <a:spcPts val="0"/>
              </a:spcAft>
              <a:defRPr/>
            </a:pPr>
            <a:r>
              <a:rPr lang="en-US" sz="1200" b="1" dirty="0">
                <a:latin typeface="+mn-lt"/>
                <a:cs typeface="+mn-cs"/>
              </a:rPr>
              <a:t>Population of Focus</a:t>
            </a:r>
          </a:p>
          <a:p>
            <a:pPr fontAlgn="auto">
              <a:spcBef>
                <a:spcPts val="0"/>
              </a:spcBef>
              <a:spcAft>
                <a:spcPts val="0"/>
              </a:spcAft>
              <a:defRPr/>
            </a:pPr>
            <a:r>
              <a:rPr lang="en-US" sz="1000" dirty="0">
                <a:latin typeface="+mn-lt"/>
                <a:cs typeface="+mn-cs"/>
              </a:rPr>
              <a:t>Offenders ages 7 through 15 who come into contact with the juvenile justice system through the Albany Police Department who would be under the jurisdiction of Albany County Family Court if arrested and formally processed.</a:t>
            </a:r>
          </a:p>
          <a:p>
            <a:pPr fontAlgn="auto">
              <a:spcBef>
                <a:spcPts val="0"/>
              </a:spcBef>
              <a:spcAft>
                <a:spcPts val="0"/>
              </a:spcAft>
              <a:defRPr/>
            </a:pPr>
            <a:endParaRPr lang="en-US" sz="1200" dirty="0">
              <a:latin typeface="+mn-lt"/>
              <a:cs typeface="+mn-cs"/>
            </a:endParaRPr>
          </a:p>
          <a:p>
            <a:pPr fontAlgn="auto">
              <a:spcBef>
                <a:spcPts val="0"/>
              </a:spcBef>
              <a:spcAft>
                <a:spcPts val="0"/>
              </a:spcAft>
              <a:defRPr/>
            </a:pPr>
            <a:endParaRPr lang="en-US" sz="1200" dirty="0">
              <a:latin typeface="+mn-lt"/>
              <a:cs typeface="+mn-cs"/>
            </a:endParaRPr>
          </a:p>
          <a:p>
            <a:pPr fontAlgn="auto">
              <a:spcBef>
                <a:spcPts val="0"/>
              </a:spcBef>
              <a:spcAft>
                <a:spcPts val="0"/>
              </a:spcAft>
              <a:defRPr/>
            </a:pPr>
            <a:endParaRPr lang="en-US" sz="1200" dirty="0">
              <a:latin typeface="+mn-lt"/>
              <a:cs typeface="+mn-cs"/>
            </a:endParaRPr>
          </a:p>
          <a:p>
            <a:pPr marL="109538" indent="-109538" fontAlgn="auto">
              <a:spcBef>
                <a:spcPts val="0"/>
              </a:spcBef>
              <a:spcAft>
                <a:spcPts val="0"/>
              </a:spcAft>
              <a:defRPr/>
            </a:pPr>
            <a:r>
              <a:rPr lang="en-US" sz="1200" b="1" dirty="0">
                <a:latin typeface="+mn-lt"/>
                <a:cs typeface="+mn-cs"/>
              </a:rPr>
              <a:t>Why?</a:t>
            </a:r>
          </a:p>
          <a:p>
            <a:pPr marL="109538" indent="-109538" fontAlgn="auto">
              <a:spcBef>
                <a:spcPts val="0"/>
              </a:spcBef>
              <a:spcAft>
                <a:spcPts val="0"/>
              </a:spcAft>
              <a:defRPr/>
            </a:pPr>
            <a:r>
              <a:rPr lang="en-US" sz="1000" dirty="0">
                <a:latin typeface="+mn-lt"/>
                <a:cs typeface="+mn-cs"/>
              </a:rPr>
              <a:t>There is currently an identified gap in transferring hard copies of juvenile delinquency paperwork between police departments and probation. </a:t>
            </a:r>
          </a:p>
          <a:p>
            <a:pPr marL="109538" indent="-109538" fontAlgn="auto">
              <a:spcBef>
                <a:spcPts val="0"/>
              </a:spcBef>
              <a:spcAft>
                <a:spcPts val="0"/>
              </a:spcAft>
              <a:defRPr/>
            </a:pPr>
            <a:endParaRPr lang="en-US" sz="1000" dirty="0">
              <a:latin typeface="+mn-lt"/>
              <a:cs typeface="+mn-cs"/>
            </a:endParaRPr>
          </a:p>
          <a:p>
            <a:pPr marL="109538" indent="-109538" fontAlgn="auto">
              <a:spcBef>
                <a:spcPts val="0"/>
              </a:spcBef>
              <a:spcAft>
                <a:spcPts val="0"/>
              </a:spcAft>
              <a:defRPr/>
            </a:pPr>
            <a:r>
              <a:rPr lang="en-US" sz="1000" dirty="0">
                <a:latin typeface="+mn-lt"/>
                <a:cs typeface="+mn-cs"/>
              </a:rPr>
              <a:t>An identified gap is the lack of formal information sharing between law enforcement agencies, social service agencies, school districts, and other collaborative partners regarding juvenile delinquents.</a:t>
            </a:r>
          </a:p>
          <a:p>
            <a:pPr marL="109538" indent="-109538" fontAlgn="auto">
              <a:spcBef>
                <a:spcPts val="0"/>
              </a:spcBef>
              <a:spcAft>
                <a:spcPts val="0"/>
              </a:spcAft>
              <a:defRPr/>
            </a:pPr>
            <a:endParaRPr lang="en-US" sz="1000" dirty="0">
              <a:latin typeface="+mn-lt"/>
              <a:cs typeface="+mn-cs"/>
            </a:endParaRPr>
          </a:p>
          <a:p>
            <a:pPr marL="109538" indent="-109538" fontAlgn="auto">
              <a:spcBef>
                <a:spcPts val="0"/>
              </a:spcBef>
              <a:spcAft>
                <a:spcPts val="0"/>
              </a:spcAft>
              <a:defRPr/>
            </a:pPr>
            <a:endParaRPr lang="en-US" sz="1000" dirty="0">
              <a:latin typeface="+mn-lt"/>
              <a:cs typeface="+mn-cs"/>
            </a:endParaRPr>
          </a:p>
        </p:txBody>
      </p:sp>
      <p:sp>
        <p:nvSpPr>
          <p:cNvPr id="7" name="TextBox 6"/>
          <p:cNvSpPr txBox="1"/>
          <p:nvPr/>
        </p:nvSpPr>
        <p:spPr>
          <a:xfrm>
            <a:off x="304800" y="457200"/>
            <a:ext cx="8458200" cy="1754188"/>
          </a:xfrm>
          <a:prstGeom prst="rect">
            <a:avLst/>
          </a:prstGeom>
          <a:solidFill>
            <a:schemeClr val="accent6">
              <a:lumMod val="40000"/>
              <a:lumOff val="60000"/>
            </a:schemeClr>
          </a:solidFill>
          <a:ln>
            <a:solidFill>
              <a:schemeClr val="tx1"/>
            </a:solidFill>
          </a:ln>
        </p:spPr>
        <p:txBody>
          <a:bodyPr>
            <a:spAutoFit/>
          </a:bodyPr>
          <a:lstStyle/>
          <a:p>
            <a:pPr algn="ctr" fontAlgn="auto">
              <a:spcBef>
                <a:spcPts val="0"/>
              </a:spcBef>
              <a:spcAft>
                <a:spcPts val="0"/>
              </a:spcAft>
              <a:defRPr/>
            </a:pPr>
            <a:r>
              <a:rPr lang="en-US" sz="1200" b="1" dirty="0">
                <a:latin typeface="+mn-lt"/>
                <a:cs typeface="+mn-cs"/>
              </a:rPr>
              <a:t>Program Overview</a:t>
            </a:r>
            <a:endParaRPr lang="en-US" sz="1200" dirty="0">
              <a:latin typeface="+mn-lt"/>
              <a:cs typeface="+mn-cs"/>
            </a:endParaRPr>
          </a:p>
          <a:p>
            <a:pPr fontAlgn="auto">
              <a:spcBef>
                <a:spcPts val="0"/>
              </a:spcBef>
              <a:spcAft>
                <a:spcPts val="0"/>
              </a:spcAft>
              <a:defRPr/>
            </a:pPr>
            <a:r>
              <a:rPr lang="en-US" sz="1050" dirty="0">
                <a:latin typeface="+mn-lt"/>
                <a:cs typeface="+mn-cs"/>
              </a:rPr>
              <a:t>The City of Albany will utilize funding to hire a Juvenile Justice Mobile Response Team (JJMRT) to be available to assess and evaluate all individuals charged with juvenile delinquency at the point of arrest.  The JJMPT will consist of professionals from community based organizations who are trained and certified in providing assessments to help determine; pre-arraignment placement in detention, appropriateness for diversion, and referral to interventions and services to reduce recidivism.</a:t>
            </a:r>
          </a:p>
          <a:p>
            <a:pPr algn="ctr" fontAlgn="auto">
              <a:spcBef>
                <a:spcPts val="0"/>
              </a:spcBef>
              <a:spcAft>
                <a:spcPts val="0"/>
              </a:spcAft>
              <a:defRPr/>
            </a:pPr>
            <a:r>
              <a:rPr lang="en-US" sz="1200" b="1" dirty="0">
                <a:latin typeface="+mn-lt"/>
                <a:cs typeface="+mn-cs"/>
              </a:rPr>
              <a:t>Goals of the Project</a:t>
            </a:r>
            <a:endParaRPr lang="en-US" sz="1200" dirty="0">
              <a:latin typeface="+mn-lt"/>
              <a:cs typeface="+mn-cs"/>
            </a:endParaRPr>
          </a:p>
          <a:p>
            <a:pPr fontAlgn="auto">
              <a:spcBef>
                <a:spcPts val="0"/>
              </a:spcBef>
              <a:spcAft>
                <a:spcPts val="0"/>
              </a:spcAft>
              <a:defRPr/>
            </a:pPr>
            <a:r>
              <a:rPr lang="en-US" sz="1050" dirty="0">
                <a:latin typeface="+mn-lt"/>
                <a:cs typeface="+mn-cs"/>
              </a:rPr>
              <a:t>Through JJMRT services and cross-system collaboration, the project will aim to (1) decrease use of pre-arraignment detention, decrease formal petition requests, increase informal diversion, and increase pre-arrest diversion, (2) increase the efficiency of transferring juvenile delinquency paperwork between Albany County law enforcement agencies and Albany County Probation, and (3) increase the formal information sharing among law enforcement, social service agencies, school districts, and other collaborative partners.</a:t>
            </a:r>
            <a:endParaRPr lang="en-US" sz="800" dirty="0">
              <a:latin typeface="+mn-lt"/>
              <a:cs typeface="+mn-cs"/>
            </a:endParaRPr>
          </a:p>
        </p:txBody>
      </p:sp>
      <p:sp>
        <p:nvSpPr>
          <p:cNvPr id="8" name="TextBox 7"/>
          <p:cNvSpPr txBox="1"/>
          <p:nvPr/>
        </p:nvSpPr>
        <p:spPr>
          <a:xfrm>
            <a:off x="2895600" y="2362200"/>
            <a:ext cx="3124200" cy="4500563"/>
          </a:xfrm>
          <a:prstGeom prst="rect">
            <a:avLst/>
          </a:prstGeom>
          <a:noFill/>
        </p:spPr>
        <p:txBody>
          <a:bodyPr>
            <a:spAutoFit/>
          </a:bodyPr>
          <a:lstStyle/>
          <a:p>
            <a:pPr algn="ctr" fontAlgn="auto">
              <a:spcBef>
                <a:spcPts val="0"/>
              </a:spcBef>
              <a:spcAft>
                <a:spcPts val="0"/>
              </a:spcAft>
              <a:defRPr/>
            </a:pPr>
            <a:r>
              <a:rPr lang="en-US" sz="1200" b="1" dirty="0">
                <a:latin typeface="+mn-lt"/>
                <a:cs typeface="+mn-cs"/>
              </a:rPr>
              <a:t>Strategies</a:t>
            </a:r>
          </a:p>
          <a:p>
            <a:pPr algn="ctr" fontAlgn="auto">
              <a:spcBef>
                <a:spcPts val="0"/>
              </a:spcBef>
              <a:spcAft>
                <a:spcPts val="0"/>
              </a:spcAft>
              <a:defRPr/>
            </a:pPr>
            <a:endParaRPr lang="en-US" sz="1200" b="1" dirty="0">
              <a:latin typeface="+mn-lt"/>
              <a:cs typeface="+mn-cs"/>
            </a:endParaRPr>
          </a:p>
          <a:p>
            <a:pPr marL="169863" indent="-169863" fontAlgn="auto">
              <a:spcBef>
                <a:spcPts val="0"/>
              </a:spcBef>
              <a:spcAft>
                <a:spcPts val="0"/>
              </a:spcAft>
              <a:buFont typeface="Arial" pitchFamily="34" charset="0"/>
              <a:buChar char="•"/>
              <a:defRPr/>
            </a:pPr>
            <a:r>
              <a:rPr lang="en-US" sz="1050" b="1" dirty="0">
                <a:latin typeface="+mn-lt"/>
                <a:cs typeface="+mn-cs"/>
              </a:rPr>
              <a:t>Juvenile Justice Mobile Response Team (JJMRT)</a:t>
            </a:r>
          </a:p>
          <a:p>
            <a:pPr marL="342900" lvl="1" indent="-111125" fontAlgn="auto">
              <a:spcBef>
                <a:spcPts val="0"/>
              </a:spcBef>
              <a:spcAft>
                <a:spcPts val="0"/>
              </a:spcAft>
              <a:buFont typeface="Arial" pitchFamily="34" charset="0"/>
              <a:buChar char="•"/>
              <a:defRPr/>
            </a:pPr>
            <a:r>
              <a:rPr lang="en-US" sz="1000" dirty="0">
                <a:latin typeface="+mn-lt"/>
                <a:cs typeface="+mn-cs"/>
              </a:rPr>
              <a:t>Specially trained and certified professionals from community-based organizations will provide assessments to help determine; pre-arraignment placement in detention, appropriateness for diversion, and referral to interventions and services to reduce recidivism.</a:t>
            </a:r>
          </a:p>
          <a:p>
            <a:pPr marL="169863" lvl="1" indent="-169863" fontAlgn="auto">
              <a:spcBef>
                <a:spcPts val="0"/>
              </a:spcBef>
              <a:spcAft>
                <a:spcPts val="0"/>
              </a:spcAft>
              <a:buFont typeface="Arial" pitchFamily="34" charset="0"/>
              <a:buChar char="•"/>
              <a:defRPr/>
            </a:pPr>
            <a:r>
              <a:rPr lang="en-US" sz="1050" b="1" dirty="0">
                <a:latin typeface="+mn-lt"/>
                <a:cs typeface="+mn-cs"/>
              </a:rPr>
              <a:t>Evidence Based Assessment Tools</a:t>
            </a:r>
            <a:endParaRPr lang="en-US" sz="1050" dirty="0">
              <a:latin typeface="+mn-lt"/>
              <a:cs typeface="+mn-cs"/>
            </a:endParaRPr>
          </a:p>
          <a:p>
            <a:pPr marL="342900" lvl="2" indent="-114300" fontAlgn="auto">
              <a:spcBef>
                <a:spcPts val="0"/>
              </a:spcBef>
              <a:spcAft>
                <a:spcPts val="0"/>
              </a:spcAft>
              <a:buFont typeface="Arial" pitchFamily="34" charset="0"/>
              <a:buChar char="•"/>
              <a:defRPr/>
            </a:pPr>
            <a:r>
              <a:rPr lang="en-US" sz="1000" dirty="0">
                <a:latin typeface="+mn-lt"/>
                <a:cs typeface="+mn-cs"/>
              </a:rPr>
              <a:t>YASI Short Form Prescreen </a:t>
            </a:r>
          </a:p>
          <a:p>
            <a:pPr marL="342900" lvl="2" indent="-114300" fontAlgn="auto">
              <a:spcBef>
                <a:spcPts val="0"/>
              </a:spcBef>
              <a:spcAft>
                <a:spcPts val="0"/>
              </a:spcAft>
              <a:buFont typeface="Arial" pitchFamily="34" charset="0"/>
              <a:buChar char="•"/>
              <a:defRPr/>
            </a:pPr>
            <a:r>
              <a:rPr lang="en-US" sz="1000" dirty="0">
                <a:latin typeface="+mn-lt"/>
                <a:cs typeface="+mn-cs"/>
              </a:rPr>
              <a:t>RAI</a:t>
            </a:r>
          </a:p>
          <a:p>
            <a:pPr marL="169863" indent="-169863" fontAlgn="auto">
              <a:spcBef>
                <a:spcPts val="0"/>
              </a:spcBef>
              <a:spcAft>
                <a:spcPts val="0"/>
              </a:spcAft>
              <a:buFont typeface="Arial" pitchFamily="34" charset="0"/>
              <a:buChar char="•"/>
              <a:defRPr/>
            </a:pPr>
            <a:r>
              <a:rPr lang="en-US" sz="1050" b="1" dirty="0">
                <a:latin typeface="+mn-lt"/>
                <a:cs typeface="+mn-cs"/>
              </a:rPr>
              <a:t>Electronic File Transfer</a:t>
            </a:r>
            <a:endParaRPr lang="en-US" sz="1050" dirty="0">
              <a:latin typeface="+mn-lt"/>
              <a:cs typeface="+mn-cs"/>
            </a:endParaRPr>
          </a:p>
          <a:p>
            <a:pPr marL="341313" lvl="1" indent="-112713" fontAlgn="auto">
              <a:spcBef>
                <a:spcPts val="0"/>
              </a:spcBef>
              <a:spcAft>
                <a:spcPts val="0"/>
              </a:spcAft>
              <a:buFont typeface="Arial" pitchFamily="34" charset="0"/>
              <a:buChar char="•"/>
              <a:defRPr/>
            </a:pPr>
            <a:r>
              <a:rPr lang="en-US" sz="1000" dirty="0">
                <a:latin typeface="+mn-lt"/>
                <a:cs typeface="+mn-cs"/>
              </a:rPr>
              <a:t>purchase hardware and software to enable paperwork to be sent electronically between agencies.</a:t>
            </a:r>
            <a:endParaRPr lang="en-US" sz="900" dirty="0">
              <a:latin typeface="+mn-lt"/>
              <a:cs typeface="+mn-cs"/>
            </a:endParaRPr>
          </a:p>
          <a:p>
            <a:pPr marL="169863" lvl="1" indent="-169863" fontAlgn="auto">
              <a:spcBef>
                <a:spcPts val="0"/>
              </a:spcBef>
              <a:spcAft>
                <a:spcPts val="0"/>
              </a:spcAft>
              <a:buFont typeface="Arial" pitchFamily="34" charset="0"/>
              <a:buChar char="•"/>
              <a:defRPr/>
            </a:pPr>
            <a:r>
              <a:rPr lang="en-US" sz="1050" b="1" dirty="0">
                <a:latin typeface="+mn-lt"/>
                <a:cs typeface="+mn-cs"/>
              </a:rPr>
              <a:t>Cross-Agency Data Sharing Agreements</a:t>
            </a:r>
            <a:endParaRPr lang="en-US" sz="1050" dirty="0">
              <a:latin typeface="+mn-lt"/>
              <a:cs typeface="+mn-cs"/>
            </a:endParaRPr>
          </a:p>
          <a:p>
            <a:pPr marL="342900" lvl="2" indent="-114300" fontAlgn="auto">
              <a:spcBef>
                <a:spcPts val="0"/>
              </a:spcBef>
              <a:spcAft>
                <a:spcPts val="0"/>
              </a:spcAft>
              <a:buFont typeface="Arial" pitchFamily="34" charset="0"/>
              <a:buChar char="•"/>
              <a:defRPr/>
            </a:pPr>
            <a:r>
              <a:rPr lang="en-US" sz="1000" dirty="0">
                <a:latin typeface="+mn-lt"/>
                <a:cs typeface="+mn-cs"/>
              </a:rPr>
              <a:t>Formal MOU’s will allow for sharing of information that is considered confidential for the purposes of assessing whether a juvenile will be charged as a juvenile delinquent, assessing placement of a person charged with juvenile delinquency, assessing the utilization of informal diversion, assessing the use of pre-arrest diversion, or assessing the needs of services for the youth including, but not limited to, mental health, substance abuse, or counseling.</a:t>
            </a:r>
            <a:endParaRPr lang="en-US" sz="1050" b="1" dirty="0">
              <a:latin typeface="+mn-lt"/>
              <a:cs typeface="+mn-cs"/>
            </a:endParaRPr>
          </a:p>
        </p:txBody>
      </p:sp>
      <p:sp>
        <p:nvSpPr>
          <p:cNvPr id="9" name="TextBox 8"/>
          <p:cNvSpPr txBox="1"/>
          <p:nvPr/>
        </p:nvSpPr>
        <p:spPr>
          <a:xfrm>
            <a:off x="6172200" y="2362200"/>
            <a:ext cx="2667000" cy="4303713"/>
          </a:xfrm>
          <a:prstGeom prst="rect">
            <a:avLst/>
          </a:prstGeom>
          <a:noFill/>
        </p:spPr>
        <p:txBody>
          <a:bodyPr>
            <a:spAutoFit/>
          </a:bodyPr>
          <a:lstStyle/>
          <a:p>
            <a:pPr algn="ctr" fontAlgn="auto">
              <a:spcBef>
                <a:spcPts val="0"/>
              </a:spcBef>
              <a:spcAft>
                <a:spcPts val="0"/>
              </a:spcAft>
              <a:defRPr/>
            </a:pPr>
            <a:r>
              <a:rPr lang="en-US" sz="1200" b="1" dirty="0">
                <a:latin typeface="+mn-lt"/>
                <a:cs typeface="+mn-cs"/>
              </a:rPr>
              <a:t>Expected Outcomes</a:t>
            </a:r>
          </a:p>
          <a:p>
            <a:pPr marL="117475" indent="-117475" fontAlgn="auto">
              <a:spcBef>
                <a:spcPts val="200"/>
              </a:spcBef>
              <a:spcAft>
                <a:spcPts val="200"/>
              </a:spcAft>
              <a:buFont typeface="+mj-lt"/>
              <a:buAutoNum type="arabicPeriod"/>
              <a:defRPr/>
            </a:pPr>
            <a:r>
              <a:rPr lang="en-US" sz="1000" dirty="0">
                <a:latin typeface="+mn-lt"/>
                <a:cs typeface="+mn-cs"/>
              </a:rPr>
              <a:t> Using the RAI, the RRT will  reduce the use of pre-arraignment detention by 20%.</a:t>
            </a:r>
          </a:p>
          <a:p>
            <a:pPr marL="117475" indent="-117475" fontAlgn="auto">
              <a:spcBef>
                <a:spcPts val="200"/>
              </a:spcBef>
              <a:spcAft>
                <a:spcPts val="200"/>
              </a:spcAft>
              <a:buFont typeface="+mj-lt"/>
              <a:buAutoNum type="arabicPeriod"/>
              <a:defRPr/>
            </a:pPr>
            <a:r>
              <a:rPr lang="en-US" sz="1000" dirty="0">
                <a:latin typeface="+mn-lt"/>
                <a:cs typeface="+mn-cs"/>
              </a:rPr>
              <a:t>Using the YASI, the RRT will  increase referrals to informal diversion at Albany County Probation by 20%, thus decreasing agency requests for formal presentation to Family Court by 20%.</a:t>
            </a:r>
          </a:p>
          <a:p>
            <a:pPr marL="117475" indent="-117475" fontAlgn="auto">
              <a:spcBef>
                <a:spcPts val="200"/>
              </a:spcBef>
              <a:spcAft>
                <a:spcPts val="200"/>
              </a:spcAft>
              <a:buFont typeface="+mj-lt"/>
              <a:buAutoNum type="arabicPeriod"/>
              <a:defRPr/>
            </a:pPr>
            <a:r>
              <a:rPr lang="en-US" sz="1000" dirty="0">
                <a:latin typeface="+mn-lt"/>
                <a:cs typeface="+mn-cs"/>
              </a:rPr>
              <a:t>The Albany Police Department will conference 100% of juvenile delinquency cases with the RRT to identify cases best suited for pre-arrest diversion services </a:t>
            </a:r>
            <a:endParaRPr lang="en-US" sz="1000" dirty="0">
              <a:solidFill>
                <a:srgbClr val="C00000"/>
              </a:solidFill>
              <a:latin typeface="+mn-lt"/>
              <a:cs typeface="+mn-cs"/>
            </a:endParaRPr>
          </a:p>
          <a:p>
            <a:pPr marL="117475" indent="-117475" fontAlgn="auto">
              <a:spcBef>
                <a:spcPts val="200"/>
              </a:spcBef>
              <a:spcAft>
                <a:spcPts val="200"/>
              </a:spcAft>
              <a:buFont typeface="+mj-lt"/>
              <a:buAutoNum type="arabicPeriod"/>
              <a:defRPr/>
            </a:pPr>
            <a:r>
              <a:rPr lang="en-US" sz="1000" dirty="0">
                <a:latin typeface="+mn-lt"/>
                <a:cs typeface="+mn-cs"/>
              </a:rPr>
              <a:t>APD </a:t>
            </a:r>
            <a:r>
              <a:rPr lang="en-US" sz="1000" dirty="0">
                <a:latin typeface="+mn-lt"/>
                <a:cs typeface="+mn-cs"/>
              </a:rPr>
              <a:t>will refer 10% of juvenile delinquency cases to pre-arrest diversion programs without attaching sanctions for failure to comply with social services programs.</a:t>
            </a:r>
          </a:p>
          <a:p>
            <a:pPr marL="117475" indent="-117475" fontAlgn="auto">
              <a:spcBef>
                <a:spcPts val="200"/>
              </a:spcBef>
              <a:spcAft>
                <a:spcPts val="200"/>
              </a:spcAft>
              <a:buFont typeface="+mj-lt"/>
              <a:buAutoNum type="arabicPeriod"/>
              <a:defRPr/>
            </a:pPr>
            <a:r>
              <a:rPr lang="en-US" sz="1000" dirty="0">
                <a:latin typeface="+mn-lt"/>
                <a:cs typeface="+mn-cs"/>
              </a:rPr>
              <a:t>APD </a:t>
            </a:r>
            <a:r>
              <a:rPr lang="en-US" sz="1000" dirty="0">
                <a:latin typeface="+mn-lt"/>
                <a:cs typeface="+mn-cs"/>
              </a:rPr>
              <a:t>will transfer </a:t>
            </a:r>
            <a:r>
              <a:rPr lang="en-US" sz="1000" dirty="0">
                <a:latin typeface="+mn-lt"/>
                <a:cs typeface="+mn-cs"/>
              </a:rPr>
              <a:t>all juvenile </a:t>
            </a:r>
            <a:r>
              <a:rPr lang="en-US" sz="1000" dirty="0">
                <a:latin typeface="+mn-lt"/>
                <a:cs typeface="+mn-cs"/>
              </a:rPr>
              <a:t>delinquency paperwork to Albany County Probation electronically by January 1, 2012.</a:t>
            </a:r>
          </a:p>
          <a:p>
            <a:pPr marL="117475" indent="-117475" fontAlgn="auto">
              <a:spcBef>
                <a:spcPts val="200"/>
              </a:spcBef>
              <a:spcAft>
                <a:spcPts val="200"/>
              </a:spcAft>
              <a:buFont typeface="+mj-lt"/>
              <a:buAutoNum type="arabicPeriod"/>
              <a:defRPr/>
            </a:pPr>
            <a:r>
              <a:rPr lang="en-US" sz="1000" dirty="0">
                <a:latin typeface="+mn-lt"/>
                <a:cs typeface="+mn-cs"/>
              </a:rPr>
              <a:t>The Albany County Juvenile Justice Steering Committee will have in place a memorandum of agreement between all partners allowing for information sharing by January 1, 2012</a:t>
            </a:r>
            <a:r>
              <a:rPr lang="en-US" sz="1000" dirty="0">
                <a:latin typeface="+mn-lt"/>
                <a:cs typeface="+mn-cs"/>
              </a:rPr>
              <a:t>.</a:t>
            </a:r>
          </a:p>
          <a:p>
            <a:pPr marL="117475" indent="-117475" fontAlgn="auto">
              <a:spcBef>
                <a:spcPts val="200"/>
              </a:spcBef>
              <a:spcAft>
                <a:spcPts val="200"/>
              </a:spcAft>
              <a:buFont typeface="+mj-lt"/>
              <a:buAutoNum type="arabicPeriod"/>
              <a:defRPr/>
            </a:pPr>
            <a:r>
              <a:rPr lang="en-US" sz="1000" dirty="0">
                <a:latin typeface="+mn-lt"/>
                <a:cs typeface="+mn-cs"/>
              </a:rPr>
              <a:t>Reduce juvenile contacts and rearrests with APD.</a:t>
            </a:r>
            <a:endParaRPr lang="en-US" sz="1000" dirty="0">
              <a:latin typeface="+mn-lt"/>
              <a:cs typeface="+mn-cs"/>
            </a:endParaRPr>
          </a:p>
        </p:txBody>
      </p:sp>
      <p:sp>
        <p:nvSpPr>
          <p:cNvPr id="2058" name="TextBox 10"/>
          <p:cNvSpPr txBox="1">
            <a:spLocks noChangeArrowheads="1"/>
          </p:cNvSpPr>
          <p:nvPr/>
        </p:nvSpPr>
        <p:spPr bwMode="auto">
          <a:xfrm>
            <a:off x="8153400" y="228600"/>
            <a:ext cx="685800" cy="246063"/>
          </a:xfrm>
          <a:prstGeom prst="rect">
            <a:avLst/>
          </a:prstGeom>
          <a:noFill/>
          <a:ln w="9525">
            <a:noFill/>
            <a:miter lim="800000"/>
            <a:headEnd/>
            <a:tailEnd/>
          </a:ln>
        </p:spPr>
        <p:txBody>
          <a:bodyPr>
            <a:spAutoFit/>
          </a:bodyPr>
          <a:lstStyle/>
          <a:p>
            <a:r>
              <a:rPr lang="en-US" sz="1000">
                <a:latin typeface="Calibri" pitchFamily="34" charset="0"/>
              </a:rPr>
              <a:t>04/20/12</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1739</TotalTime>
  <Words>568</Words>
  <Application>Microsoft Office PowerPoint</Application>
  <PresentationFormat>On-screen Show (4:3)</PresentationFormat>
  <Paragraphs>34</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Front End Juvenile Justice System Reform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Orange County Pilot Project – DSS</dc:title>
  <dc:creator>LuAnn McCormick</dc:creator>
  <cp:lastModifiedBy>DS947877</cp:lastModifiedBy>
  <cp:revision>198</cp:revision>
  <cp:lastPrinted>2011-05-03T13:49:19Z</cp:lastPrinted>
  <dcterms:created xsi:type="dcterms:W3CDTF">2010-12-02T16:26:29Z</dcterms:created>
  <dcterms:modified xsi:type="dcterms:W3CDTF">2012-05-30T13:37:21Z</dcterms:modified>
</cp:coreProperties>
</file>