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82" r:id="rId3"/>
    <p:sldId id="269" r:id="rId4"/>
    <p:sldId id="270" r:id="rId5"/>
    <p:sldId id="280" r:id="rId6"/>
    <p:sldId id="272" r:id="rId7"/>
    <p:sldId id="259" r:id="rId8"/>
    <p:sldId id="260" r:id="rId9"/>
    <p:sldId id="281" r:id="rId10"/>
    <p:sldId id="283" r:id="rId11"/>
    <p:sldId id="264" r:id="rId12"/>
    <p:sldId id="277" r:id="rId13"/>
    <p:sldId id="275" r:id="rId14"/>
    <p:sldId id="279"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01" autoAdjust="0"/>
  </p:normalViewPr>
  <p:slideViewPr>
    <p:cSldViewPr>
      <p:cViewPr>
        <p:scale>
          <a:sx n="66" d="100"/>
          <a:sy n="66" d="100"/>
        </p:scale>
        <p:origin x="-1284" y="-7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Payments by Service Group</a:t>
            </a:r>
            <a:endParaRPr lang="en-US" dirty="0"/>
          </a:p>
        </c:rich>
      </c:tx>
      <c:layout/>
      <c:overlay val="0"/>
    </c:title>
    <c:autoTitleDeleted val="0"/>
    <c:plotArea>
      <c:layout/>
      <c:lineChart>
        <c:grouping val="standard"/>
        <c:varyColors val="0"/>
        <c:ser>
          <c:idx val="0"/>
          <c:order val="0"/>
          <c:tx>
            <c:strRef>
              <c:f>Sheet1!$A$2</c:f>
              <c:strCache>
                <c:ptCount val="1"/>
                <c:pt idx="0">
                  <c:v>Comm support</c:v>
                </c:pt>
              </c:strCache>
            </c:strRef>
          </c:tx>
          <c:cat>
            <c:strRef>
              <c:f>Sheet1!$B$1:$D$1</c:f>
              <c:strCache>
                <c:ptCount val="3"/>
                <c:pt idx="0">
                  <c:v>Intake-6 mo.</c:v>
                </c:pt>
                <c:pt idx="1">
                  <c:v>7-12 mo.</c:v>
                </c:pt>
                <c:pt idx="2">
                  <c:v>13-18 mo.</c:v>
                </c:pt>
              </c:strCache>
            </c:strRef>
          </c:cat>
          <c:val>
            <c:numRef>
              <c:f>Sheet1!$B$2:$D$2</c:f>
              <c:numCache>
                <c:formatCode>General</c:formatCode>
                <c:ptCount val="3"/>
                <c:pt idx="0">
                  <c:v>306969</c:v>
                </c:pt>
                <c:pt idx="1">
                  <c:v>231195</c:v>
                </c:pt>
                <c:pt idx="2">
                  <c:v>148505</c:v>
                </c:pt>
              </c:numCache>
            </c:numRef>
          </c:val>
          <c:smooth val="0"/>
        </c:ser>
        <c:ser>
          <c:idx val="1"/>
          <c:order val="1"/>
          <c:tx>
            <c:strRef>
              <c:f>Sheet1!$A$3</c:f>
              <c:strCache>
                <c:ptCount val="1"/>
                <c:pt idx="0">
                  <c:v>Comm therapeutic</c:v>
                </c:pt>
              </c:strCache>
            </c:strRef>
          </c:tx>
          <c:cat>
            <c:strRef>
              <c:f>Sheet1!$B$1:$D$1</c:f>
              <c:strCache>
                <c:ptCount val="3"/>
                <c:pt idx="0">
                  <c:v>Intake-6 mo.</c:v>
                </c:pt>
                <c:pt idx="1">
                  <c:v>7-12 mo.</c:v>
                </c:pt>
                <c:pt idx="2">
                  <c:v>13-18 mo.</c:v>
                </c:pt>
              </c:strCache>
            </c:strRef>
          </c:cat>
          <c:val>
            <c:numRef>
              <c:f>Sheet1!$B$3:$D$3</c:f>
              <c:numCache>
                <c:formatCode>General</c:formatCode>
                <c:ptCount val="3"/>
                <c:pt idx="0">
                  <c:v>1030215</c:v>
                </c:pt>
                <c:pt idx="1">
                  <c:v>316650</c:v>
                </c:pt>
                <c:pt idx="2">
                  <c:v>616979</c:v>
                </c:pt>
              </c:numCache>
            </c:numRef>
          </c:val>
          <c:smooth val="0"/>
        </c:ser>
        <c:ser>
          <c:idx val="2"/>
          <c:order val="2"/>
          <c:tx>
            <c:strRef>
              <c:f>Sheet1!$A$4</c:f>
              <c:strCache>
                <c:ptCount val="1"/>
                <c:pt idx="0">
                  <c:v>Psych inpatient</c:v>
                </c:pt>
              </c:strCache>
            </c:strRef>
          </c:tx>
          <c:cat>
            <c:strRef>
              <c:f>Sheet1!$B$1:$D$1</c:f>
              <c:strCache>
                <c:ptCount val="3"/>
                <c:pt idx="0">
                  <c:v>Intake-6 mo.</c:v>
                </c:pt>
                <c:pt idx="1">
                  <c:v>7-12 mo.</c:v>
                </c:pt>
                <c:pt idx="2">
                  <c:v>13-18 mo.</c:v>
                </c:pt>
              </c:strCache>
            </c:strRef>
          </c:cat>
          <c:val>
            <c:numRef>
              <c:f>Sheet1!$B$4:$D$4</c:f>
              <c:numCache>
                <c:formatCode>General</c:formatCode>
                <c:ptCount val="3"/>
                <c:pt idx="0">
                  <c:v>432646</c:v>
                </c:pt>
                <c:pt idx="1">
                  <c:v>351470</c:v>
                </c:pt>
                <c:pt idx="2">
                  <c:v>240557</c:v>
                </c:pt>
              </c:numCache>
            </c:numRef>
          </c:val>
          <c:smooth val="0"/>
        </c:ser>
        <c:ser>
          <c:idx val="3"/>
          <c:order val="3"/>
          <c:tx>
            <c:strRef>
              <c:f>Sheet1!$A$5</c:f>
              <c:strCache>
                <c:ptCount val="1"/>
                <c:pt idx="0">
                  <c:v>Residential treat</c:v>
                </c:pt>
              </c:strCache>
            </c:strRef>
          </c:tx>
          <c:cat>
            <c:strRef>
              <c:f>Sheet1!$B$1:$D$1</c:f>
              <c:strCache>
                <c:ptCount val="3"/>
                <c:pt idx="0">
                  <c:v>Intake-6 mo.</c:v>
                </c:pt>
                <c:pt idx="1">
                  <c:v>7-12 mo.</c:v>
                </c:pt>
                <c:pt idx="2">
                  <c:v>13-18 mo.</c:v>
                </c:pt>
              </c:strCache>
            </c:strRef>
          </c:cat>
          <c:val>
            <c:numRef>
              <c:f>Sheet1!$B$5:$D$5</c:f>
              <c:numCache>
                <c:formatCode>General</c:formatCode>
                <c:ptCount val="3"/>
                <c:pt idx="0">
                  <c:v>83090</c:v>
                </c:pt>
                <c:pt idx="1">
                  <c:v>266170</c:v>
                </c:pt>
                <c:pt idx="2">
                  <c:v>323348</c:v>
                </c:pt>
              </c:numCache>
            </c:numRef>
          </c:val>
          <c:smooth val="0"/>
        </c:ser>
        <c:ser>
          <c:idx val="4"/>
          <c:order val="4"/>
          <c:tx>
            <c:strRef>
              <c:f>Sheet1!$A$6</c:f>
              <c:strCache>
                <c:ptCount val="1"/>
                <c:pt idx="0">
                  <c:v>Foster care</c:v>
                </c:pt>
              </c:strCache>
            </c:strRef>
          </c:tx>
          <c:cat>
            <c:strRef>
              <c:f>Sheet1!$B$1:$D$1</c:f>
              <c:strCache>
                <c:ptCount val="3"/>
                <c:pt idx="0">
                  <c:v>Intake-6 mo.</c:v>
                </c:pt>
                <c:pt idx="1">
                  <c:v>7-12 mo.</c:v>
                </c:pt>
                <c:pt idx="2">
                  <c:v>13-18 mo.</c:v>
                </c:pt>
              </c:strCache>
            </c:strRef>
          </c:cat>
          <c:val>
            <c:numRef>
              <c:f>Sheet1!$B$6:$D$6</c:f>
              <c:numCache>
                <c:formatCode>General</c:formatCode>
                <c:ptCount val="3"/>
                <c:pt idx="0">
                  <c:v>4347</c:v>
                </c:pt>
                <c:pt idx="1">
                  <c:v>13810</c:v>
                </c:pt>
                <c:pt idx="2">
                  <c:v>63195</c:v>
                </c:pt>
              </c:numCache>
            </c:numRef>
          </c:val>
          <c:smooth val="0"/>
        </c:ser>
        <c:dLbls>
          <c:showLegendKey val="0"/>
          <c:showVal val="0"/>
          <c:showCatName val="0"/>
          <c:showSerName val="0"/>
          <c:showPercent val="0"/>
          <c:showBubbleSize val="0"/>
        </c:dLbls>
        <c:marker val="1"/>
        <c:smooth val="0"/>
        <c:axId val="75925760"/>
        <c:axId val="75943936"/>
      </c:lineChart>
      <c:catAx>
        <c:axId val="75925760"/>
        <c:scaling>
          <c:orientation val="minMax"/>
        </c:scaling>
        <c:delete val="0"/>
        <c:axPos val="b"/>
        <c:majorTickMark val="out"/>
        <c:minorTickMark val="none"/>
        <c:tickLblPos val="nextTo"/>
        <c:crossAx val="75943936"/>
        <c:crosses val="autoZero"/>
        <c:auto val="1"/>
        <c:lblAlgn val="ctr"/>
        <c:lblOffset val="100"/>
        <c:noMultiLvlLbl val="0"/>
      </c:catAx>
      <c:valAx>
        <c:axId val="75943936"/>
        <c:scaling>
          <c:orientation val="minMax"/>
        </c:scaling>
        <c:delete val="0"/>
        <c:axPos val="l"/>
        <c:majorGridlines/>
        <c:numFmt formatCode="&quot;$&quot;#,##0" sourceLinked="0"/>
        <c:majorTickMark val="out"/>
        <c:minorTickMark val="none"/>
        <c:tickLblPos val="nextTo"/>
        <c:crossAx val="75925760"/>
        <c:crosses val="autoZero"/>
        <c:crossBetween val="between"/>
        <c:dispUnits>
          <c:builtInUnit val="thousands"/>
          <c:dispUnitsLbl>
            <c:layout/>
            <c:txPr>
              <a:bodyPr/>
              <a:lstStyle/>
              <a:p>
                <a:pPr>
                  <a:defRPr sz="1400" b="0"/>
                </a:pPr>
                <a:endParaRPr lang="en-US"/>
              </a:p>
            </c:txPr>
          </c:dispUnitsLbl>
        </c:dispUnits>
      </c:valAx>
      <c:spPr>
        <a:solidFill>
          <a:schemeClr val="bg1"/>
        </a:solidFill>
      </c:spPr>
    </c:plotArea>
    <c:legend>
      <c:legendPos val="b"/>
      <c:layout/>
      <c:overlay val="0"/>
      <c:txPr>
        <a:bodyPr/>
        <a:lstStyle/>
        <a:p>
          <a:pPr>
            <a:defRPr sz="1400"/>
          </a:pPr>
          <a:endParaRPr lang="en-US"/>
        </a:p>
      </c:txPr>
    </c:legend>
    <c:plotVisOnly val="1"/>
    <c:dispBlanksAs val="gap"/>
    <c:showDLblsOverMax val="0"/>
  </c:chart>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Payments by Source</a:t>
            </a:r>
            <a:endParaRPr lang="en-US" dirty="0"/>
          </a:p>
        </c:rich>
      </c:tx>
      <c:layout/>
      <c:overlay val="0"/>
    </c:title>
    <c:autoTitleDeleted val="0"/>
    <c:plotArea>
      <c:layout/>
      <c:pieChart>
        <c:varyColors val="1"/>
        <c:ser>
          <c:idx val="0"/>
          <c:order val="0"/>
          <c:tx>
            <c:strRef>
              <c:f>Sheet1!$B$1</c:f>
              <c:strCache>
                <c:ptCount val="1"/>
                <c:pt idx="0">
                  <c:v>Sales</c:v>
                </c:pt>
              </c:strCache>
            </c:strRef>
          </c:tx>
          <c:dLbls>
            <c:numFmt formatCode="0.0%" sourceLinked="0"/>
            <c:txPr>
              <a:bodyPr/>
              <a:lstStyle/>
              <a:p>
                <a:pPr>
                  <a:defRPr sz="1400"/>
                </a:pPr>
                <a:endParaRPr lang="en-US"/>
              </a:p>
            </c:txPr>
            <c:dLblPos val="bestFit"/>
            <c:showLegendKey val="0"/>
            <c:showVal val="1"/>
            <c:showCatName val="0"/>
            <c:showSerName val="0"/>
            <c:showPercent val="0"/>
            <c:showBubbleSize val="0"/>
            <c:showLeaderLines val="1"/>
          </c:dLbls>
          <c:cat>
            <c:strRef>
              <c:f>Sheet1!$A$2:$A$11</c:f>
              <c:strCache>
                <c:ptCount val="10"/>
                <c:pt idx="0">
                  <c:v>Medicaid</c:v>
                </c:pt>
                <c:pt idx="1">
                  <c:v>Education</c:v>
                </c:pt>
                <c:pt idx="2">
                  <c:v>Child welfare</c:v>
                </c:pt>
                <c:pt idx="3">
                  <c:v>MH</c:v>
                </c:pt>
                <c:pt idx="4">
                  <c:v>CMHI grant</c:v>
                </c:pt>
                <c:pt idx="5">
                  <c:v>Pvt Insure</c:v>
                </c:pt>
                <c:pt idx="6">
                  <c:v>Juv Justice</c:v>
                </c:pt>
                <c:pt idx="7">
                  <c:v>Client</c:v>
                </c:pt>
                <c:pt idx="8">
                  <c:v>SCHIP</c:v>
                </c:pt>
                <c:pt idx="9">
                  <c:v>Unpaid-informal</c:v>
                </c:pt>
              </c:strCache>
            </c:strRef>
          </c:cat>
          <c:val>
            <c:numRef>
              <c:f>Sheet1!$B$2:$B$11</c:f>
              <c:numCache>
                <c:formatCode>General</c:formatCode>
                <c:ptCount val="10"/>
                <c:pt idx="0">
                  <c:v>0.29300000000000032</c:v>
                </c:pt>
                <c:pt idx="1">
                  <c:v>0.28000000000000008</c:v>
                </c:pt>
                <c:pt idx="2">
                  <c:v>0.19500000000000001</c:v>
                </c:pt>
                <c:pt idx="3">
                  <c:v>0.112</c:v>
                </c:pt>
                <c:pt idx="4">
                  <c:v>7.6999999999999999E-2</c:v>
                </c:pt>
                <c:pt idx="5">
                  <c:v>3.5999999999999997E-2</c:v>
                </c:pt>
                <c:pt idx="6">
                  <c:v>5.0000000000000053E-3</c:v>
                </c:pt>
                <c:pt idx="7">
                  <c:v>1.5000000000000013E-3</c:v>
                </c:pt>
                <c:pt idx="8">
                  <c:v>5.0000000000000034E-4</c:v>
                </c:pt>
                <c:pt idx="9">
                  <c:v>0</c:v>
                </c:pt>
              </c:numCache>
            </c:numRef>
          </c:val>
        </c:ser>
        <c:dLbls>
          <c:showLegendKey val="0"/>
          <c:showVal val="1"/>
          <c:showCatName val="0"/>
          <c:showSerName val="0"/>
          <c:showPercent val="0"/>
          <c:showBubbleSize val="0"/>
          <c:showLeaderLines val="1"/>
        </c:dLbls>
        <c:firstSliceAng val="0"/>
      </c:pieChart>
    </c:plotArea>
    <c:legend>
      <c:legendPos val="r"/>
      <c:layout/>
      <c:overlay val="0"/>
      <c:txPr>
        <a:bodyPr/>
        <a:lstStyle/>
        <a:p>
          <a:pPr>
            <a:defRPr sz="1200"/>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Payments during period</c:v>
                </c:pt>
              </c:strCache>
            </c:strRef>
          </c:tx>
          <c:invertIfNegative val="0"/>
          <c:cat>
            <c:strRef>
              <c:f>Sheet1!$A$2:$A$10</c:f>
              <c:strCache>
                <c:ptCount val="9"/>
                <c:pt idx="0">
                  <c:v>0 to 91</c:v>
                </c:pt>
                <c:pt idx="1">
                  <c:v>to 182</c:v>
                </c:pt>
                <c:pt idx="2">
                  <c:v>to 273</c:v>
                </c:pt>
                <c:pt idx="3">
                  <c:v>to 365</c:v>
                </c:pt>
                <c:pt idx="4">
                  <c:v>to 456</c:v>
                </c:pt>
                <c:pt idx="5">
                  <c:v>to 547</c:v>
                </c:pt>
                <c:pt idx="6">
                  <c:v>to 638</c:v>
                </c:pt>
                <c:pt idx="7">
                  <c:v>to 730</c:v>
                </c:pt>
                <c:pt idx="8">
                  <c:v>Over 2 years</c:v>
                </c:pt>
              </c:strCache>
            </c:strRef>
          </c:cat>
          <c:val>
            <c:numRef>
              <c:f>Sheet1!$B$2:$B$10</c:f>
              <c:numCache>
                <c:formatCode>General</c:formatCode>
                <c:ptCount val="9"/>
                <c:pt idx="0">
                  <c:v>5695.41</c:v>
                </c:pt>
                <c:pt idx="1">
                  <c:v>4339.28</c:v>
                </c:pt>
                <c:pt idx="2">
                  <c:v>8703.8699999999844</c:v>
                </c:pt>
                <c:pt idx="3">
                  <c:v>8421.34</c:v>
                </c:pt>
                <c:pt idx="4">
                  <c:v>17513.54</c:v>
                </c:pt>
                <c:pt idx="5">
                  <c:v>11228.359999999984</c:v>
                </c:pt>
                <c:pt idx="6">
                  <c:v>12024.08</c:v>
                </c:pt>
                <c:pt idx="7">
                  <c:v>12630.230000000009</c:v>
                </c:pt>
                <c:pt idx="8">
                  <c:v>19868.560000000001</c:v>
                </c:pt>
              </c:numCache>
            </c:numRef>
          </c:val>
        </c:ser>
        <c:dLbls>
          <c:showLegendKey val="0"/>
          <c:showVal val="0"/>
          <c:showCatName val="0"/>
          <c:showSerName val="0"/>
          <c:showPercent val="0"/>
          <c:showBubbleSize val="0"/>
        </c:dLbls>
        <c:gapWidth val="150"/>
        <c:axId val="60010880"/>
        <c:axId val="60012800"/>
      </c:barChart>
      <c:lineChart>
        <c:grouping val="standard"/>
        <c:varyColors val="0"/>
        <c:ser>
          <c:idx val="1"/>
          <c:order val="1"/>
          <c:tx>
            <c:strRef>
              <c:f>Sheet1!$C$1</c:f>
              <c:strCache>
                <c:ptCount val="1"/>
                <c:pt idx="0">
                  <c:v>N</c:v>
                </c:pt>
              </c:strCache>
            </c:strRef>
          </c:tx>
          <c:cat>
            <c:strRef>
              <c:f>Sheet1!$A$2:$A$10</c:f>
              <c:strCache>
                <c:ptCount val="9"/>
                <c:pt idx="0">
                  <c:v>0 to 91</c:v>
                </c:pt>
                <c:pt idx="1">
                  <c:v>to 182</c:v>
                </c:pt>
                <c:pt idx="2">
                  <c:v>to 273</c:v>
                </c:pt>
                <c:pt idx="3">
                  <c:v>to 365</c:v>
                </c:pt>
                <c:pt idx="4">
                  <c:v>to 456</c:v>
                </c:pt>
                <c:pt idx="5">
                  <c:v>to 547</c:v>
                </c:pt>
                <c:pt idx="6">
                  <c:v>to 638</c:v>
                </c:pt>
                <c:pt idx="7">
                  <c:v>to 730</c:v>
                </c:pt>
                <c:pt idx="8">
                  <c:v>Over 2 years</c:v>
                </c:pt>
              </c:strCache>
            </c:strRef>
          </c:cat>
          <c:val>
            <c:numRef>
              <c:f>Sheet1!$C$2:$C$10</c:f>
              <c:numCache>
                <c:formatCode>General</c:formatCode>
                <c:ptCount val="9"/>
                <c:pt idx="0">
                  <c:v>146</c:v>
                </c:pt>
                <c:pt idx="1">
                  <c:v>135</c:v>
                </c:pt>
                <c:pt idx="2">
                  <c:v>119</c:v>
                </c:pt>
                <c:pt idx="3">
                  <c:v>97</c:v>
                </c:pt>
                <c:pt idx="4">
                  <c:v>83</c:v>
                </c:pt>
                <c:pt idx="5">
                  <c:v>62</c:v>
                </c:pt>
                <c:pt idx="6">
                  <c:v>51</c:v>
                </c:pt>
                <c:pt idx="7">
                  <c:v>41</c:v>
                </c:pt>
                <c:pt idx="8">
                  <c:v>34</c:v>
                </c:pt>
              </c:numCache>
            </c:numRef>
          </c:val>
          <c:smooth val="0"/>
        </c:ser>
        <c:dLbls>
          <c:showLegendKey val="0"/>
          <c:showVal val="0"/>
          <c:showCatName val="0"/>
          <c:showSerName val="0"/>
          <c:showPercent val="0"/>
          <c:showBubbleSize val="0"/>
        </c:dLbls>
        <c:marker val="1"/>
        <c:smooth val="0"/>
        <c:axId val="60025472"/>
        <c:axId val="60023552"/>
      </c:lineChart>
      <c:catAx>
        <c:axId val="60010880"/>
        <c:scaling>
          <c:orientation val="minMax"/>
        </c:scaling>
        <c:delete val="0"/>
        <c:axPos val="b"/>
        <c:title>
          <c:tx>
            <c:rich>
              <a:bodyPr/>
              <a:lstStyle/>
              <a:p>
                <a:pPr>
                  <a:defRPr sz="1600" b="0"/>
                </a:pPr>
                <a:r>
                  <a:rPr lang="en-US" sz="1600" b="0" dirty="0" smtClean="0"/>
                  <a:t>Days after entering</a:t>
                </a:r>
                <a:r>
                  <a:rPr lang="en-US" sz="1600" b="0" baseline="0" dirty="0" smtClean="0"/>
                  <a:t> System of Care</a:t>
                </a:r>
                <a:endParaRPr lang="en-US" sz="1600" b="0" dirty="0"/>
              </a:p>
            </c:rich>
          </c:tx>
          <c:layout/>
          <c:overlay val="0"/>
        </c:title>
        <c:numFmt formatCode="General" sourceLinked="1"/>
        <c:majorTickMark val="out"/>
        <c:minorTickMark val="none"/>
        <c:tickLblPos val="nextTo"/>
        <c:txPr>
          <a:bodyPr/>
          <a:lstStyle/>
          <a:p>
            <a:pPr>
              <a:defRPr sz="1600"/>
            </a:pPr>
            <a:endParaRPr lang="en-US"/>
          </a:p>
        </c:txPr>
        <c:crossAx val="60012800"/>
        <c:crosses val="autoZero"/>
        <c:auto val="1"/>
        <c:lblAlgn val="ctr"/>
        <c:lblOffset val="100"/>
        <c:noMultiLvlLbl val="0"/>
      </c:catAx>
      <c:valAx>
        <c:axId val="60012800"/>
        <c:scaling>
          <c:orientation val="minMax"/>
        </c:scaling>
        <c:delete val="0"/>
        <c:axPos val="l"/>
        <c:majorGridlines/>
        <c:title>
          <c:tx>
            <c:rich>
              <a:bodyPr rot="-5400000" vert="horz"/>
              <a:lstStyle/>
              <a:p>
                <a:pPr>
                  <a:defRPr sz="1600" b="0"/>
                </a:pPr>
                <a:r>
                  <a:rPr lang="en-US" sz="1600" b="0" dirty="0" smtClean="0"/>
                  <a:t>Average</a:t>
                </a:r>
                <a:r>
                  <a:rPr lang="en-US" sz="1600" b="0" baseline="0" dirty="0" smtClean="0"/>
                  <a:t> cost</a:t>
                </a:r>
                <a:endParaRPr lang="en-US" sz="1600" b="0" dirty="0"/>
              </a:p>
            </c:rich>
          </c:tx>
          <c:layout/>
          <c:overlay val="0"/>
        </c:title>
        <c:numFmt formatCode="&quot;$&quot;#,##0" sourceLinked="0"/>
        <c:majorTickMark val="out"/>
        <c:minorTickMark val="none"/>
        <c:tickLblPos val="nextTo"/>
        <c:txPr>
          <a:bodyPr/>
          <a:lstStyle/>
          <a:p>
            <a:pPr>
              <a:defRPr sz="1600"/>
            </a:pPr>
            <a:endParaRPr lang="en-US"/>
          </a:p>
        </c:txPr>
        <c:crossAx val="60010880"/>
        <c:crosses val="autoZero"/>
        <c:crossBetween val="between"/>
        <c:dispUnits>
          <c:builtInUnit val="thousands"/>
          <c:dispUnitsLbl>
            <c:layout/>
            <c:txPr>
              <a:bodyPr/>
              <a:lstStyle/>
              <a:p>
                <a:pPr>
                  <a:defRPr sz="1200" b="0"/>
                </a:pPr>
                <a:endParaRPr lang="en-US"/>
              </a:p>
            </c:txPr>
          </c:dispUnitsLbl>
        </c:dispUnits>
      </c:valAx>
      <c:valAx>
        <c:axId val="60023552"/>
        <c:scaling>
          <c:orientation val="minMax"/>
        </c:scaling>
        <c:delete val="0"/>
        <c:axPos val="r"/>
        <c:title>
          <c:tx>
            <c:rich>
              <a:bodyPr rot="-5400000" vert="horz"/>
              <a:lstStyle/>
              <a:p>
                <a:pPr>
                  <a:defRPr sz="1600" b="0"/>
                </a:pPr>
                <a:r>
                  <a:rPr lang="en-US" sz="1600" b="0" dirty="0" smtClean="0"/>
                  <a:t>Number with any costs</a:t>
                </a:r>
                <a:endParaRPr lang="en-US" sz="1600" b="0" dirty="0"/>
              </a:p>
            </c:rich>
          </c:tx>
          <c:layout/>
          <c:overlay val="0"/>
        </c:title>
        <c:numFmt formatCode="General" sourceLinked="1"/>
        <c:majorTickMark val="out"/>
        <c:minorTickMark val="none"/>
        <c:tickLblPos val="nextTo"/>
        <c:txPr>
          <a:bodyPr/>
          <a:lstStyle/>
          <a:p>
            <a:pPr>
              <a:defRPr sz="1600"/>
            </a:pPr>
            <a:endParaRPr lang="en-US"/>
          </a:p>
        </c:txPr>
        <c:crossAx val="60025472"/>
        <c:crosses val="max"/>
        <c:crossBetween val="between"/>
      </c:valAx>
      <c:catAx>
        <c:axId val="60025472"/>
        <c:scaling>
          <c:orientation val="minMax"/>
        </c:scaling>
        <c:delete val="1"/>
        <c:axPos val="b"/>
        <c:numFmt formatCode="General" sourceLinked="1"/>
        <c:majorTickMark val="out"/>
        <c:minorTickMark val="none"/>
        <c:tickLblPos val="none"/>
        <c:crossAx val="60023552"/>
        <c:crosses val="autoZero"/>
        <c:auto val="1"/>
        <c:lblAlgn val="ctr"/>
        <c:lblOffset val="100"/>
        <c:noMultiLvlLbl val="0"/>
      </c:catAx>
      <c:spPr>
        <a:solidFill>
          <a:schemeClr val="bg1"/>
        </a:solidFill>
      </c:spPr>
    </c:plotArea>
    <c:legend>
      <c:legendPos val="l"/>
      <c:layout>
        <c:manualLayout>
          <c:xMode val="edge"/>
          <c:yMode val="edge"/>
          <c:x val="0.49074074074074081"/>
          <c:y val="5.1721589416440186E-2"/>
          <c:w val="0.25644393409157179"/>
          <c:h val="0.12862279254160938"/>
        </c:manualLayout>
      </c:layout>
      <c:overlay val="1"/>
      <c:spPr>
        <a:solidFill>
          <a:schemeClr val="bg1">
            <a:lumMod val="95000"/>
          </a:schemeClr>
        </a:solidFill>
        <a:ln>
          <a:solidFill>
            <a:schemeClr val="tx1"/>
          </a:solidFill>
        </a:ln>
      </c:spPr>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EB585D-3742-467D-94A4-B9519718E053}" type="datetimeFigureOut">
              <a:rPr lang="en-US" smtClean="0"/>
              <a:pPr/>
              <a:t>12/4/2013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E4EA1-2BE9-4A28-BF59-117DACC24C46}" type="slidenum">
              <a:rPr lang="en-US" smtClean="0"/>
              <a:pPr/>
              <a:t>‹#›</a:t>
            </a:fld>
            <a:endParaRPr lang="en-US" dirty="0"/>
          </a:p>
        </p:txBody>
      </p:sp>
    </p:spTree>
    <p:extLst>
      <p:ext uri="{BB962C8B-B14F-4D97-AF65-F5344CB8AC3E}">
        <p14:creationId xmlns:p14="http://schemas.microsoft.com/office/powerpoint/2010/main" val="270451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BW</a:t>
            </a:r>
            <a:endParaRPr lang="en-US" dirty="0"/>
          </a:p>
        </p:txBody>
      </p:sp>
      <p:sp>
        <p:nvSpPr>
          <p:cNvPr id="4" name="Slide Number Placeholder 3"/>
          <p:cNvSpPr>
            <a:spLocks noGrp="1"/>
          </p:cNvSpPr>
          <p:nvPr>
            <p:ph type="sldNum" sz="quarter" idx="10"/>
          </p:nvPr>
        </p:nvSpPr>
        <p:spPr/>
        <p:txBody>
          <a:bodyPr/>
          <a:lstStyle/>
          <a:p>
            <a:fld id="{C7FE4EA1-2BE9-4A28-BF59-117DACC24C46}"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Shows</a:t>
            </a:r>
            <a:r>
              <a:rPr lang="en-US" baseline="0" dirty="0" smtClean="0"/>
              <a:t> the average cost per individual in the cost study for each three-month period following their initial intake.</a:t>
            </a:r>
          </a:p>
          <a:p>
            <a:r>
              <a:rPr lang="en-US" baseline="0" dirty="0" smtClean="0"/>
              <a:t>Over time, the N declines because some kids leave and don’t use additional services. There are annual billing peaks, but general trend is upward.</a:t>
            </a:r>
            <a:endParaRPr lang="en-US" dirty="0"/>
          </a:p>
        </p:txBody>
      </p:sp>
      <p:sp>
        <p:nvSpPr>
          <p:cNvPr id="4" name="Slide Number Placeholder 3"/>
          <p:cNvSpPr>
            <a:spLocks noGrp="1"/>
          </p:cNvSpPr>
          <p:nvPr>
            <p:ph type="sldNum" sz="quarter" idx="10"/>
          </p:nvPr>
        </p:nvSpPr>
        <p:spPr/>
        <p:txBody>
          <a:bodyPr/>
          <a:lstStyle/>
          <a:p>
            <a:fld id="{C7FE4EA1-2BE9-4A28-BF59-117DACC24C46}"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table shows the change that occurred on average for $10,000</a:t>
            </a:r>
            <a:r>
              <a:rPr lang="en-US" baseline="0" dirty="0" smtClean="0"/>
              <a:t> spent on each child as measured in standard deviations of the group average score at intake.</a:t>
            </a:r>
          </a:p>
          <a:p>
            <a:r>
              <a:rPr lang="en-US" baseline="0" dirty="0" smtClean="0"/>
              <a:t>Standardization provides a way to compare outcomes that are measured on different scales, provides way of comparing magnitude of changes that occurred.</a:t>
            </a:r>
          </a:p>
          <a:p>
            <a:r>
              <a:rPr lang="en-US" baseline="0" dirty="0" smtClean="0"/>
              <a:t>Issue is the use of SD of initial test scores. Also, size of SD can be impacted by size of N.</a:t>
            </a:r>
          </a:p>
          <a:p>
            <a:endParaRPr lang="en-US" dirty="0"/>
          </a:p>
        </p:txBody>
      </p:sp>
      <p:sp>
        <p:nvSpPr>
          <p:cNvPr id="4" name="Slide Number Placeholder 3"/>
          <p:cNvSpPr>
            <a:spLocks noGrp="1"/>
          </p:cNvSpPr>
          <p:nvPr>
            <p:ph type="sldNum" sz="quarter" idx="10"/>
          </p:nvPr>
        </p:nvSpPr>
        <p:spPr/>
        <p:txBody>
          <a:bodyPr/>
          <a:lstStyle/>
          <a:p>
            <a:fld id="{C7FE4EA1-2BE9-4A28-BF59-117DACC24C46}"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AC: Relationships:  part of the evaluator’s tried and true</a:t>
            </a:r>
            <a:r>
              <a:rPr lang="en-US" baseline="0" dirty="0" smtClean="0"/>
              <a:t> skill sets…too invaluable to not mention but not specific to this project.  Won’t spend time today.</a:t>
            </a:r>
            <a:endParaRPr lang="en-US" dirty="0" smtClean="0"/>
          </a:p>
          <a:p>
            <a:endParaRPr lang="en-US" baseline="0" dirty="0" smtClean="0"/>
          </a:p>
          <a:p>
            <a:endParaRPr lang="en-US" baseline="0" dirty="0" smtClean="0"/>
          </a:p>
          <a:p>
            <a:pPr defTabSz="914350">
              <a:defRPr/>
            </a:pPr>
            <a:r>
              <a:rPr lang="en-US" baseline="0" dirty="0" smtClean="0"/>
              <a:t>Practical: Work to eliminate imperfections; accept the unavoidable.  (Perfect=the enemy of good.)</a:t>
            </a:r>
          </a:p>
          <a:p>
            <a:pPr defTabSz="914350">
              <a:defRPr/>
            </a:pPr>
            <a:r>
              <a:rPr lang="en-US" baseline="0" dirty="0" smtClean="0"/>
              <a:t>block funded agencies formula: Total program funding per year ÷ total case load per year ÷ 12 months to come up with a monthly per child cost.</a:t>
            </a:r>
          </a:p>
          <a:p>
            <a:pPr defTabSz="914350">
              <a:defRPr/>
            </a:pPr>
            <a:r>
              <a:rPr lang="en-US" baseline="0" dirty="0" smtClean="0"/>
              <a:t>Removes the durational aspect of services provided in the calculation of cost and does not parallel the data of a more retail model agency, such as a hospital..</a:t>
            </a:r>
            <a:endParaRPr lang="en-US" dirty="0" smtClean="0"/>
          </a:p>
          <a:p>
            <a:endParaRPr lang="en-US" baseline="0" dirty="0" smtClean="0"/>
          </a:p>
          <a:p>
            <a:r>
              <a:rPr lang="en-US" baseline="0" dirty="0" smtClean="0"/>
              <a:t>Consult with analysts and community before starting</a:t>
            </a:r>
          </a:p>
          <a:p>
            <a:r>
              <a:rPr lang="en-US" baseline="0" dirty="0" smtClean="0"/>
              <a:t>Feds and community are vastly different audiences. </a:t>
            </a:r>
            <a:r>
              <a:rPr lang="en-US" baseline="0" dirty="0" err="1" smtClean="0"/>
              <a:t>Eg</a:t>
            </a:r>
            <a:r>
              <a:rPr lang="en-US" baseline="0" dirty="0" smtClean="0"/>
              <a:t>., national report is light on what happens over the course of the initiative…this is the type of information that local advocates want to be able to show.</a:t>
            </a:r>
          </a:p>
          <a:p>
            <a:r>
              <a:rPr lang="en-US" baseline="0" dirty="0" smtClean="0"/>
              <a:t>What costs data is currently discussed by the community and in what settings?  This is how costs are likely to be discussed after grant funding is gone…can the national data fields be modified in such a way as to inform already </a:t>
            </a:r>
            <a:r>
              <a:rPr lang="en-US" baseline="0" dirty="0" err="1" smtClean="0"/>
              <a:t>occuring</a:t>
            </a:r>
            <a:r>
              <a:rPr lang="en-US" baseline="0" dirty="0" smtClean="0"/>
              <a:t> local conversations?</a:t>
            </a:r>
          </a:p>
          <a:p>
            <a:endParaRPr lang="en-US" baseline="0" dirty="0" smtClean="0"/>
          </a:p>
        </p:txBody>
      </p:sp>
      <p:sp>
        <p:nvSpPr>
          <p:cNvPr id="4" name="Slide Number Placeholder 3"/>
          <p:cNvSpPr>
            <a:spLocks noGrp="1"/>
          </p:cNvSpPr>
          <p:nvPr>
            <p:ph type="sldNum" sz="quarter" idx="10"/>
          </p:nvPr>
        </p:nvSpPr>
        <p:spPr/>
        <p:txBody>
          <a:bodyPr/>
          <a:lstStyle/>
          <a:p>
            <a:fld id="{AB78C6A2-C35B-413E-A358-FE86834D4BD8}"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Big issue is lack of a comparison group – can’t determine cost-benefits, or whether</a:t>
            </a:r>
            <a:r>
              <a:rPr lang="en-US" baseline="0" dirty="0" smtClean="0"/>
              <a:t> these services are improving outcomes relative to standard care.</a:t>
            </a:r>
          </a:p>
          <a:p>
            <a:r>
              <a:rPr lang="en-US" baseline="0" dirty="0" smtClean="0"/>
              <a:t>Within SOC, it does appear that some issues and outcomes change with less cost than others, but can’t determine how this compares.</a:t>
            </a:r>
          </a:p>
          <a:p>
            <a:r>
              <a:rPr lang="en-US" baseline="0" dirty="0" smtClean="0"/>
              <a:t>Most important finding may be difference between total program cost trends and individual trends. While total costs generally declined over the two-years of SOC, the average costs of treating an individual increases. Cost savings come when clients exit; those that stay may be harder to treat.</a:t>
            </a:r>
            <a:endParaRPr lang="en-US" dirty="0"/>
          </a:p>
        </p:txBody>
      </p:sp>
      <p:sp>
        <p:nvSpPr>
          <p:cNvPr id="4" name="Slide Number Placeholder 3"/>
          <p:cNvSpPr>
            <a:spLocks noGrp="1"/>
          </p:cNvSpPr>
          <p:nvPr>
            <p:ph type="sldNum" sz="quarter" idx="10"/>
          </p:nvPr>
        </p:nvSpPr>
        <p:spPr/>
        <p:txBody>
          <a:bodyPr/>
          <a:lstStyle/>
          <a:p>
            <a:fld id="{C7FE4EA1-2BE9-4A28-BF59-117DACC24C46}" type="slidenum">
              <a:rPr lang="en-US" smtClean="0"/>
              <a:pPr/>
              <a:t>14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 System of Care: federal grant directed at systems change</a:t>
            </a:r>
          </a:p>
          <a:p>
            <a:r>
              <a:rPr lang="en-US" dirty="0" smtClean="0"/>
              <a:t>Focuses on child serving agencies of youth with Serious Emotional Disturbance</a:t>
            </a:r>
          </a:p>
          <a:p>
            <a:r>
              <a:rPr lang="en-US" dirty="0" smtClean="0"/>
              <a:t>Communities use grant dollars to</a:t>
            </a:r>
          </a:p>
          <a:p>
            <a:pPr lvl="1"/>
            <a:r>
              <a:rPr lang="en-US" dirty="0" smtClean="0"/>
              <a:t>break down child-serving silos</a:t>
            </a:r>
          </a:p>
          <a:p>
            <a:pPr lvl="1"/>
            <a:r>
              <a:rPr lang="en-US" dirty="0" smtClean="0"/>
              <a:t>adopt SOC Core Values &amp; High Fidelity Wraparound</a:t>
            </a:r>
          </a:p>
          <a:p>
            <a:r>
              <a:rPr lang="en-US" dirty="0" smtClean="0"/>
              <a:t>that has funded 243 communities since 1993*</a:t>
            </a:r>
          </a:p>
          <a:p>
            <a:r>
              <a:rPr lang="en-US" dirty="0" smtClean="0"/>
              <a:t>Disbursed over</a:t>
            </a:r>
            <a:r>
              <a:rPr lang="en-US" baseline="0" dirty="0" smtClean="0"/>
              <a:t> 6 years</a:t>
            </a:r>
          </a:p>
          <a:p>
            <a:pPr lvl="0"/>
            <a:endParaRPr lang="en-US" dirty="0" smtClean="0"/>
          </a:p>
          <a:p>
            <a:endParaRPr lang="en-US" dirty="0"/>
          </a:p>
        </p:txBody>
      </p:sp>
      <p:sp>
        <p:nvSpPr>
          <p:cNvPr id="4" name="Slide Number Placeholder 3"/>
          <p:cNvSpPr>
            <a:spLocks noGrp="1"/>
          </p:cNvSpPr>
          <p:nvPr>
            <p:ph type="sldNum" sz="quarter" idx="10"/>
          </p:nvPr>
        </p:nvSpPr>
        <p:spPr/>
        <p:txBody>
          <a:bodyPr/>
          <a:lstStyle/>
          <a:p>
            <a:fld id="{C7FE4EA1-2BE9-4A28-BF59-117DACC24C46}"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a:t>
            </a:r>
            <a:endParaRPr lang="en-US" dirty="0"/>
          </a:p>
        </p:txBody>
      </p:sp>
      <p:sp>
        <p:nvSpPr>
          <p:cNvPr id="4" name="Slide Number Placeholder 3"/>
          <p:cNvSpPr>
            <a:spLocks noGrp="1"/>
          </p:cNvSpPr>
          <p:nvPr>
            <p:ph type="sldNum" sz="quarter" idx="10"/>
          </p:nvPr>
        </p:nvSpPr>
        <p:spPr/>
        <p:txBody>
          <a:bodyPr/>
          <a:lstStyle/>
          <a:p>
            <a:fld id="{C7FE4EA1-2BE9-4A28-BF59-117DACC24C46}"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a:t>
            </a:r>
            <a:endParaRPr lang="en-US" dirty="0"/>
          </a:p>
        </p:txBody>
      </p:sp>
      <p:sp>
        <p:nvSpPr>
          <p:cNvPr id="4" name="Slide Number Placeholder 3"/>
          <p:cNvSpPr>
            <a:spLocks noGrp="1"/>
          </p:cNvSpPr>
          <p:nvPr>
            <p:ph type="sldNum" sz="quarter" idx="10"/>
          </p:nvPr>
        </p:nvSpPr>
        <p:spPr/>
        <p:txBody>
          <a:bodyPr/>
          <a:lstStyle/>
          <a:p>
            <a:fld id="{AB78C6A2-C35B-413E-A358-FE86834D4BD8}"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 Flexibility</a:t>
            </a:r>
            <a:r>
              <a:rPr lang="en-US" baseline="0" dirty="0" smtClean="0"/>
              <a:t> in reporting formats to decrease burden</a:t>
            </a:r>
          </a:p>
          <a:p>
            <a:r>
              <a:rPr lang="en-US" baseline="0" dirty="0" smtClean="0"/>
              <a:t>Tracking services during 2 year study period, independent of SOC enrollment, with rolling enrollment into study, so service events span from March 2010 through the end of March 2013.</a:t>
            </a:r>
          </a:p>
          <a:p>
            <a:endParaRPr lang="en-US" dirty="0" smtClean="0"/>
          </a:p>
        </p:txBody>
      </p:sp>
      <p:sp>
        <p:nvSpPr>
          <p:cNvPr id="4" name="Slide Number Placeholder 3"/>
          <p:cNvSpPr>
            <a:spLocks noGrp="1"/>
          </p:cNvSpPr>
          <p:nvPr>
            <p:ph type="sldNum" sz="quarter" idx="10"/>
          </p:nvPr>
        </p:nvSpPr>
        <p:spPr/>
        <p:txBody>
          <a:bodyPr/>
          <a:lstStyle/>
          <a:p>
            <a:fld id="{AB78C6A2-C35B-413E-A358-FE86834D4BD8}"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baseline="0" dirty="0" smtClean="0"/>
          </a:p>
          <a:p>
            <a:pPr defTabSz="914350">
              <a:defRPr/>
            </a:pPr>
            <a:r>
              <a:rPr lang="en-US" baseline="0" dirty="0" smtClean="0"/>
              <a:t>AC: Differences in payment/ spending tracking b/n agencies:  </a:t>
            </a:r>
          </a:p>
          <a:p>
            <a:pPr defTabSz="914350">
              <a:defRPr/>
            </a:pPr>
            <a:r>
              <a:rPr lang="en-US" baseline="0" dirty="0" smtClean="0"/>
              <a:t>Block grant funding</a:t>
            </a:r>
          </a:p>
          <a:p>
            <a:pPr defTabSz="914350">
              <a:defRPr/>
            </a:pPr>
            <a:r>
              <a:rPr lang="en-US" baseline="0" dirty="0" smtClean="0"/>
              <a:t>Medicaid and non-Medicaid ratios</a:t>
            </a:r>
          </a:p>
          <a:p>
            <a:pPr defTabSz="914350">
              <a:defRPr/>
            </a:pPr>
            <a:r>
              <a:rPr lang="en-US" baseline="0" dirty="0" smtClean="0"/>
              <a:t>“Retail” models</a:t>
            </a:r>
          </a:p>
          <a:p>
            <a:endParaRPr lang="en-US" baseline="0" dirty="0" smtClean="0"/>
          </a:p>
          <a:p>
            <a:r>
              <a:rPr lang="en-US" baseline="0" dirty="0" smtClean="0"/>
              <a:t>Unlike Longitudinal Study, which is a finite and described data set</a:t>
            </a:r>
          </a:p>
          <a:p>
            <a:endParaRPr lang="en-US" baseline="0" dirty="0" smtClean="0"/>
          </a:p>
          <a:p>
            <a:endParaRPr lang="en-US" baseline="0" dirty="0" smtClean="0"/>
          </a:p>
          <a:p>
            <a:r>
              <a:rPr lang="en-US" baseline="0" dirty="0" smtClean="0"/>
              <a:t>Scale of picture painted</a:t>
            </a:r>
          </a:p>
          <a:p>
            <a:r>
              <a:rPr lang="en-US" baseline="0" dirty="0" smtClean="0"/>
              <a:t>Nationally, aggregate data begins to tell a story about impact of grant funding</a:t>
            </a:r>
          </a:p>
          <a:p>
            <a:r>
              <a:rPr lang="en-US" baseline="0" dirty="0" smtClean="0"/>
              <a:t>Locally level, sustainability and fiscal planning conversations happen with a much smaller brush.  Conversations hinge on which agency will fund a particular position and how it will get paid for.  </a:t>
            </a:r>
          </a:p>
          <a:p>
            <a:r>
              <a:rPr lang="en-US" baseline="0" dirty="0" smtClean="0"/>
              <a:t>Payment sources look different locally.  What may be grouped under MH dollars for the Ss &amp; Cs study is understood locally to be a combination of state, county, and local dollars.  Each funding stream comes with its own match and program use requirements.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B78C6A2-C35B-413E-A358-FE86834D4BD8}"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Substance Abuse and Mental Health Services Administration</a:t>
            </a:r>
          </a:p>
          <a:p>
            <a:r>
              <a:rPr lang="en-US" dirty="0" smtClean="0"/>
              <a:t>SAMHSA looks at what happened due to grant…locally perhaps more interesting is what has changed due to grant</a:t>
            </a:r>
            <a:endParaRPr lang="en-US" dirty="0"/>
          </a:p>
        </p:txBody>
      </p:sp>
      <p:sp>
        <p:nvSpPr>
          <p:cNvPr id="4" name="Slide Number Placeholder 3"/>
          <p:cNvSpPr>
            <a:spLocks noGrp="1"/>
          </p:cNvSpPr>
          <p:nvPr>
            <p:ph type="sldNum" sz="quarter" idx="10"/>
          </p:nvPr>
        </p:nvSpPr>
        <p:spPr/>
        <p:txBody>
          <a:bodyPr/>
          <a:lstStyle/>
          <a:p>
            <a:fld id="{C7FE4EA1-2BE9-4A28-BF59-117DACC24C46}" type="slidenum">
              <a:rPr lang="en-US" smtClean="0"/>
              <a:pPr/>
              <a:t>7</a:t>
            </a:fld>
            <a:endParaRPr lang="en-US" dirty="0"/>
          </a:p>
        </p:txBody>
      </p:sp>
    </p:spTree>
    <p:extLst>
      <p:ext uri="{BB962C8B-B14F-4D97-AF65-F5344CB8AC3E}">
        <p14:creationId xmlns:p14="http://schemas.microsoft.com/office/powerpoint/2010/main" val="2043470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FE4EA1-2BE9-4A28-BF59-117DACC24C46}"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Calculating</a:t>
            </a:r>
            <a:r>
              <a:rPr lang="en-US" baseline="0" dirty="0" smtClean="0"/>
              <a:t> simple stats can be difficult</a:t>
            </a:r>
            <a:endParaRPr lang="en-US" dirty="0"/>
          </a:p>
        </p:txBody>
      </p:sp>
      <p:sp>
        <p:nvSpPr>
          <p:cNvPr id="4" name="Slide Number Placeholder 3"/>
          <p:cNvSpPr>
            <a:spLocks noGrp="1"/>
          </p:cNvSpPr>
          <p:nvPr>
            <p:ph type="sldNum" sz="quarter" idx="10"/>
          </p:nvPr>
        </p:nvSpPr>
        <p:spPr/>
        <p:txBody>
          <a:bodyPr/>
          <a:lstStyle/>
          <a:p>
            <a:fld id="{C7FE4EA1-2BE9-4A28-BF59-117DACC24C46}"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D8826C-90D8-4BEB-A768-8EC8A4C4391B}" type="datetimeFigureOut">
              <a:rPr lang="en-US" smtClean="0"/>
              <a:pPr/>
              <a:t>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D7C7B5-98F3-4970-8CA8-EAC32CD7890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D8826C-90D8-4BEB-A768-8EC8A4C4391B}" type="datetimeFigureOut">
              <a:rPr lang="en-US" smtClean="0"/>
              <a:pPr/>
              <a:t>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D7C7B5-98F3-4970-8CA8-EAC32CD7890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8826C-90D8-4BEB-A768-8EC8A4C4391B}" type="datetimeFigureOut">
              <a:rPr lang="en-US" smtClean="0"/>
              <a:pPr/>
              <a:t>12/4/2013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FD7C7B5-98F3-4970-8CA8-EAC32CD7890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D8826C-90D8-4BEB-A768-8EC8A4C4391B}" type="datetimeFigureOut">
              <a:rPr lang="en-US" smtClean="0"/>
              <a:pPr/>
              <a:t>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D7C7B5-98F3-4970-8CA8-EAC32CD7890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8826C-90D8-4BEB-A768-8EC8A4C4391B}" type="datetimeFigureOut">
              <a:rPr lang="en-US" smtClean="0"/>
              <a:pPr/>
              <a:t>12/4/2013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7C7B5-98F3-4970-8CA8-EAC32CD78906}" type="slidenum">
              <a:rPr lang="en-US" smtClean="0"/>
              <a:pPr/>
              <a:t>‹#›</a:t>
            </a:fld>
            <a:endParaRPr lang="en-US" dirty="0"/>
          </a:p>
        </p:txBody>
      </p:sp>
      <p:grpSp>
        <p:nvGrpSpPr>
          <p:cNvPr id="7" name="Group 6"/>
          <p:cNvGrpSpPr/>
          <p:nvPr/>
        </p:nvGrpSpPr>
        <p:grpSpPr>
          <a:xfrm>
            <a:off x="0" y="6096000"/>
            <a:ext cx="9144000" cy="762000"/>
            <a:chOff x="0" y="6096000"/>
            <a:chExt cx="9144000" cy="762000"/>
          </a:xfrm>
        </p:grpSpPr>
        <p:sp>
          <p:nvSpPr>
            <p:cNvPr id="8" name="Rectangle 2"/>
            <p:cNvSpPr>
              <a:spLocks noChangeArrowheads="1"/>
            </p:cNvSpPr>
            <p:nvPr/>
          </p:nvSpPr>
          <p:spPr bwMode="auto">
            <a:xfrm>
              <a:off x="0" y="6096000"/>
              <a:ext cx="9144000" cy="762000"/>
            </a:xfrm>
            <a:prstGeom prst="rect">
              <a:avLst/>
            </a:prstGeom>
            <a:solidFill>
              <a:srgbClr val="506886"/>
            </a:solidFill>
            <a:ln w="9525">
              <a:solidFill>
                <a:srgbClr val="5A5A5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dirty="0" smtClean="0">
                <a:solidFill>
                  <a:srgbClr val="000000"/>
                </a:solidFill>
              </a:endParaRPr>
            </a:p>
          </p:txBody>
        </p:sp>
        <p:pic>
          <p:nvPicPr>
            <p:cNvPr id="9" name="Picture 3" descr="CHSR_Logo_Silver"/>
            <p:cNvPicPr>
              <a:picLocks noChangeAspect="1" noChangeArrowheads="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24400" y="6248400"/>
              <a:ext cx="41910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Collecting and Using Cost Data in the Orange County System of </a:t>
            </a:r>
            <a:r>
              <a:rPr lang="en-US" dirty="0" smtClean="0"/>
              <a:t>Care</a:t>
            </a:r>
            <a:endParaRPr lang="en-US" dirty="0"/>
          </a:p>
        </p:txBody>
      </p:sp>
      <p:sp>
        <p:nvSpPr>
          <p:cNvPr id="3" name="Subtitle 2"/>
          <p:cNvSpPr>
            <a:spLocks noGrp="1"/>
          </p:cNvSpPr>
          <p:nvPr>
            <p:ph type="subTitle" idx="1"/>
          </p:nvPr>
        </p:nvSpPr>
        <p:spPr/>
        <p:txBody>
          <a:bodyPr>
            <a:normAutofit fontScale="70000" lnSpcReduction="20000"/>
          </a:bodyPr>
          <a:lstStyle/>
          <a:p>
            <a:r>
              <a:rPr lang="en-US" sz="4600" u="sng" dirty="0" smtClean="0">
                <a:solidFill>
                  <a:schemeClr val="tx1">
                    <a:lumMod val="65000"/>
                    <a:lumOff val="35000"/>
                  </a:schemeClr>
                </a:solidFill>
              </a:rPr>
              <a:t>AEA – October 17, 2013</a:t>
            </a:r>
          </a:p>
          <a:p>
            <a:r>
              <a:rPr lang="en-US" dirty="0" smtClean="0">
                <a:solidFill>
                  <a:schemeClr val="tx1">
                    <a:lumMod val="65000"/>
                    <a:lumOff val="35000"/>
                  </a:schemeClr>
                </a:solidFill>
              </a:rPr>
              <a:t>Brad R. Watts, Senior Research Scientist, Center for Human Services Research</a:t>
            </a:r>
          </a:p>
          <a:p>
            <a:r>
              <a:rPr lang="en-US" dirty="0" smtClean="0">
                <a:solidFill>
                  <a:schemeClr val="tx1">
                    <a:lumMod val="65000"/>
                    <a:lumOff val="35000"/>
                  </a:schemeClr>
                </a:solidFill>
              </a:rPr>
              <a:t>Ann Cleary, Evaluation Coordinator, OC System of Care</a:t>
            </a:r>
            <a:endParaRPr lang="en-US" dirty="0">
              <a:solidFill>
                <a:schemeClr val="tx1">
                  <a:lumMod val="65000"/>
                  <a:lumOff val="35000"/>
                </a:schemeClr>
              </a:solidFill>
            </a:endParaRPr>
          </a:p>
        </p:txBody>
      </p:sp>
    </p:spTree>
    <p:extLst>
      <p:ext uri="{BB962C8B-B14F-4D97-AF65-F5344CB8AC3E}">
        <p14:creationId xmlns:p14="http://schemas.microsoft.com/office/powerpoint/2010/main" val="856702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Average Costs to Serve an Individual</a:t>
            </a:r>
            <a:endParaRPr lang="en-US" dirty="0"/>
          </a:p>
        </p:txBody>
      </p:sp>
      <p:sp>
        <p:nvSpPr>
          <p:cNvPr id="5" name="Content Placeholder 4"/>
          <p:cNvSpPr>
            <a:spLocks noGrp="1"/>
          </p:cNvSpPr>
          <p:nvPr>
            <p:ph sz="half" idx="1"/>
          </p:nvPr>
        </p:nvSpPr>
        <p:spPr/>
        <p:txBody>
          <a:bodyPr>
            <a:normAutofit lnSpcReduction="10000"/>
          </a:bodyPr>
          <a:lstStyle/>
          <a:p>
            <a:endParaRPr lang="en-US" dirty="0" smtClean="0"/>
          </a:p>
          <a:p>
            <a:r>
              <a:rPr lang="en-US" dirty="0" smtClean="0"/>
              <a:t>Challenge: on-going program starts &amp; exits; children may leave and return.</a:t>
            </a:r>
          </a:p>
          <a:p>
            <a:r>
              <a:rPr lang="en-US" dirty="0" smtClean="0"/>
              <a:t>Solution: use individual enrollment/discharge dates and costs by service start date.</a:t>
            </a:r>
            <a:endParaRPr lang="en-US" dirty="0"/>
          </a:p>
        </p:txBody>
      </p:sp>
      <p:sp>
        <p:nvSpPr>
          <p:cNvPr id="6" name="Content Placeholder 5"/>
          <p:cNvSpPr>
            <a:spLocks noGrp="1"/>
          </p:cNvSpPr>
          <p:nvPr>
            <p:ph sz="half" idx="2"/>
          </p:nvPr>
        </p:nvSpPr>
        <p:spPr/>
        <p:txBody>
          <a:bodyPr>
            <a:normAutofit lnSpcReduction="10000"/>
          </a:bodyPr>
          <a:lstStyle/>
          <a:p>
            <a:pPr marL="0" indent="0" algn="ctr">
              <a:buNone/>
            </a:pPr>
            <a:r>
              <a:rPr lang="en-US" u="sng" dirty="0" smtClean="0"/>
              <a:t>Average per Child in System of Care Study</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400 days enrolled in SOC</a:t>
            </a:r>
          </a:p>
          <a:p>
            <a:pPr>
              <a:buFont typeface="Wingdings" panose="05000000000000000000" pitchFamily="2" charset="2"/>
              <a:buChar char="Ø"/>
            </a:pPr>
            <a:r>
              <a:rPr lang="en-US" dirty="0" smtClean="0"/>
              <a:t>$3,370 cost per month enrolled</a:t>
            </a:r>
          </a:p>
          <a:p>
            <a:pPr>
              <a:buFont typeface="Wingdings" panose="05000000000000000000" pitchFamily="2" charset="2"/>
              <a:buChar char="Ø"/>
            </a:pPr>
            <a:r>
              <a:rPr lang="en-US" dirty="0"/>
              <a:t>Around $44,300 to serve average study participant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69637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Cost flows: Do costs vary over time in the SOC?</a:t>
            </a:r>
            <a:br>
              <a:rPr lang="en-US" sz="3200" dirty="0" smtClean="0"/>
            </a:br>
            <a:r>
              <a:rPr lang="en-US" sz="2400" dirty="0" smtClean="0"/>
              <a:t>Reason: look for “peaks” and at role of hard-cases.</a:t>
            </a: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2333971"/>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flipV="1">
            <a:off x="4343400" y="1774371"/>
            <a:ext cx="0" cy="325482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7086600" y="1828800"/>
            <a:ext cx="0" cy="32004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215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dirty="0" smtClean="0"/>
              <a:t>Outcomes: Change divided by cost reveals average outcome per dollar expenditure in SOC.</a:t>
            </a:r>
            <a:endParaRPr lang="en-US" sz="3200"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66743626"/>
              </p:ext>
            </p:extLst>
          </p:nvPr>
        </p:nvGraphicFramePr>
        <p:xfrm>
          <a:off x="952500" y="2057408"/>
          <a:ext cx="7239000" cy="2494280"/>
        </p:xfrm>
        <a:graphic>
          <a:graphicData uri="http://schemas.openxmlformats.org/drawingml/2006/table">
            <a:tbl>
              <a:tblPr firstRow="1" bandRow="1">
                <a:tableStyleId>{5C22544A-7EE6-4342-B048-85BDC9FD1C3A}</a:tableStyleId>
              </a:tblPr>
              <a:tblGrid>
                <a:gridCol w="685800"/>
                <a:gridCol w="4229100"/>
                <a:gridCol w="1333500"/>
                <a:gridCol w="990600"/>
              </a:tblGrid>
              <a:tr h="370840">
                <a:tc>
                  <a:txBody>
                    <a:bodyPr/>
                    <a:lstStyle/>
                    <a:p>
                      <a:pPr algn="ctr"/>
                      <a:r>
                        <a:rPr lang="en-US" dirty="0" smtClean="0"/>
                        <a:t>Rank</a:t>
                      </a:r>
                      <a:endParaRPr lang="en-US" dirty="0"/>
                    </a:p>
                  </a:txBody>
                  <a:tcPr anchor="ctr"/>
                </a:tc>
                <a:tc>
                  <a:txBody>
                    <a:bodyPr/>
                    <a:lstStyle/>
                    <a:p>
                      <a:r>
                        <a:rPr lang="en-US" dirty="0" smtClean="0"/>
                        <a:t>Outcome Measure</a:t>
                      </a:r>
                      <a:endParaRPr lang="en-US" dirty="0"/>
                    </a:p>
                  </a:txBody>
                  <a:tcPr anchor="ctr"/>
                </a:tc>
                <a:tc>
                  <a:txBody>
                    <a:bodyPr/>
                    <a:lstStyle/>
                    <a:p>
                      <a:r>
                        <a:rPr lang="en-US" dirty="0" smtClean="0"/>
                        <a:t>Direction</a:t>
                      </a:r>
                      <a:endParaRPr lang="en-US" dirty="0"/>
                    </a:p>
                  </a:txBody>
                  <a:tcPr anchor="ctr"/>
                </a:tc>
                <a:tc>
                  <a:txBody>
                    <a:bodyPr/>
                    <a:lstStyle/>
                    <a:p>
                      <a:r>
                        <a:rPr lang="en-US" dirty="0" smtClean="0"/>
                        <a:t>SD</a:t>
                      </a:r>
                      <a:r>
                        <a:rPr lang="en-US" baseline="0" dirty="0" smtClean="0"/>
                        <a:t> Change</a:t>
                      </a:r>
                      <a:endParaRPr lang="en-US" dirty="0"/>
                    </a:p>
                  </a:txBody>
                  <a:tcPr anchor="ctr"/>
                </a:tc>
              </a:tr>
              <a:tr h="370840">
                <a:tc>
                  <a:txBody>
                    <a:bodyPr/>
                    <a:lstStyle/>
                    <a:p>
                      <a:pPr algn="ctr"/>
                      <a:r>
                        <a:rPr lang="en-US" dirty="0" smtClean="0"/>
                        <a:t>1</a:t>
                      </a:r>
                      <a:endParaRPr lang="en-US" dirty="0"/>
                    </a:p>
                  </a:txBody>
                  <a:tcPr/>
                </a:tc>
                <a:tc>
                  <a:txBody>
                    <a:bodyPr/>
                    <a:lstStyle/>
                    <a:p>
                      <a:r>
                        <a:rPr lang="en-US" dirty="0" smtClean="0"/>
                        <a:t># of delinquent</a:t>
                      </a:r>
                      <a:r>
                        <a:rPr lang="en-US" baseline="0" dirty="0" smtClean="0"/>
                        <a:t> behaviors, past 6 months</a:t>
                      </a:r>
                      <a:endParaRPr lang="en-US" dirty="0"/>
                    </a:p>
                  </a:txBody>
                  <a:tcPr/>
                </a:tc>
                <a:tc>
                  <a:txBody>
                    <a:bodyPr/>
                    <a:lstStyle/>
                    <a:p>
                      <a:r>
                        <a:rPr lang="en-US" dirty="0" smtClean="0">
                          <a:solidFill>
                            <a:srgbClr val="00B050"/>
                          </a:solidFill>
                        </a:rPr>
                        <a:t>Decreases</a:t>
                      </a:r>
                      <a:endParaRPr lang="en-US" dirty="0">
                        <a:solidFill>
                          <a:srgbClr val="00B050"/>
                        </a:solidFill>
                      </a:endParaRPr>
                    </a:p>
                  </a:txBody>
                  <a:tcPr/>
                </a:tc>
                <a:tc>
                  <a:txBody>
                    <a:bodyPr/>
                    <a:lstStyle/>
                    <a:p>
                      <a:pPr algn="ctr"/>
                      <a:r>
                        <a:rPr lang="en-US" dirty="0" smtClean="0"/>
                        <a:t>2.4</a:t>
                      </a:r>
                      <a:endParaRPr lang="en-US" dirty="0"/>
                    </a:p>
                  </a:txBody>
                  <a:tcPr/>
                </a:tc>
              </a:tr>
              <a:tr h="370840">
                <a:tc>
                  <a:txBody>
                    <a:bodyPr/>
                    <a:lstStyle/>
                    <a:p>
                      <a:pPr algn="ctr"/>
                      <a:r>
                        <a:rPr lang="en-US" dirty="0" smtClean="0"/>
                        <a:t>2</a:t>
                      </a:r>
                      <a:endParaRPr lang="en-US" dirty="0"/>
                    </a:p>
                  </a:txBody>
                  <a:tcPr/>
                </a:tc>
                <a:tc>
                  <a:txBody>
                    <a:bodyPr/>
                    <a:lstStyle/>
                    <a:p>
                      <a:r>
                        <a:rPr lang="en-US" dirty="0" smtClean="0"/>
                        <a:t>Manifest anxiety scale (RCMAS-2)</a:t>
                      </a:r>
                      <a:endParaRPr lang="en-US" dirty="0"/>
                    </a:p>
                  </a:txBody>
                  <a:tcPr/>
                </a:tc>
                <a:tc>
                  <a:txBody>
                    <a:bodyPr/>
                    <a:lstStyle/>
                    <a:p>
                      <a:r>
                        <a:rPr lang="en-US" dirty="0" smtClean="0">
                          <a:solidFill>
                            <a:srgbClr val="00B050"/>
                          </a:solidFill>
                        </a:rPr>
                        <a:t>Decreases</a:t>
                      </a:r>
                      <a:endParaRPr lang="en-US" dirty="0">
                        <a:solidFill>
                          <a:srgbClr val="00B050"/>
                        </a:solidFill>
                      </a:endParaRPr>
                    </a:p>
                  </a:txBody>
                  <a:tcPr/>
                </a:tc>
                <a:tc>
                  <a:txBody>
                    <a:bodyPr/>
                    <a:lstStyle/>
                    <a:p>
                      <a:pPr algn="ctr"/>
                      <a:r>
                        <a:rPr lang="en-US" dirty="0" smtClean="0"/>
                        <a:t>1.5</a:t>
                      </a:r>
                      <a:endParaRPr lang="en-US" dirty="0"/>
                    </a:p>
                  </a:txBody>
                  <a:tcPr/>
                </a:tc>
              </a:tr>
              <a:tr h="370840">
                <a:tc>
                  <a:txBody>
                    <a:bodyPr/>
                    <a:lstStyle/>
                    <a:p>
                      <a:pPr algn="ctr"/>
                      <a:r>
                        <a:rPr lang="en-US" dirty="0" smtClean="0"/>
                        <a:t>3</a:t>
                      </a:r>
                      <a:endParaRPr lang="en-US" dirty="0"/>
                    </a:p>
                  </a:txBody>
                  <a:tcPr/>
                </a:tc>
                <a:tc>
                  <a:txBody>
                    <a:bodyPr/>
                    <a:lstStyle/>
                    <a:p>
                      <a:r>
                        <a:rPr lang="en-US" dirty="0" smtClean="0"/>
                        <a:t>Emotional &amp; behavioral scale (BERS-2Y)</a:t>
                      </a:r>
                      <a:endParaRPr lang="en-US" dirty="0"/>
                    </a:p>
                  </a:txBody>
                  <a:tcPr/>
                </a:tc>
                <a:tc>
                  <a:txBody>
                    <a:bodyPr/>
                    <a:lstStyle/>
                    <a:p>
                      <a:r>
                        <a:rPr lang="en-US" dirty="0" smtClean="0">
                          <a:solidFill>
                            <a:srgbClr val="00B050"/>
                          </a:solidFill>
                        </a:rPr>
                        <a:t>Increases</a:t>
                      </a:r>
                      <a:endParaRPr lang="en-US" dirty="0">
                        <a:solidFill>
                          <a:srgbClr val="00B050"/>
                        </a:solidFill>
                      </a:endParaRPr>
                    </a:p>
                  </a:txBody>
                  <a:tcPr/>
                </a:tc>
                <a:tc>
                  <a:txBody>
                    <a:bodyPr/>
                    <a:lstStyle/>
                    <a:p>
                      <a:pPr algn="ctr"/>
                      <a:r>
                        <a:rPr lang="en-US" dirty="0" smtClean="0"/>
                        <a:t>0.2</a:t>
                      </a:r>
                      <a:endParaRPr lang="en-US" dirty="0"/>
                    </a:p>
                  </a:txBody>
                  <a:tcPr/>
                </a:tc>
              </a:tr>
              <a:tr h="370840">
                <a:tc>
                  <a:txBody>
                    <a:bodyPr/>
                    <a:lstStyle/>
                    <a:p>
                      <a:pPr algn="ctr"/>
                      <a:r>
                        <a:rPr lang="en-US" dirty="0" smtClean="0"/>
                        <a:t>4</a:t>
                      </a:r>
                      <a:endParaRPr lang="en-US" dirty="0"/>
                    </a:p>
                  </a:txBody>
                  <a:tcPr/>
                </a:tc>
                <a:tc>
                  <a:txBody>
                    <a:bodyPr/>
                    <a:lstStyle/>
                    <a:p>
                      <a:r>
                        <a:rPr lang="en-US" dirty="0" smtClean="0"/>
                        <a:t>Caregiver strain (CGSQ)</a:t>
                      </a:r>
                      <a:endParaRPr lang="en-US" dirty="0"/>
                    </a:p>
                  </a:txBody>
                  <a:tcPr/>
                </a:tc>
                <a:tc>
                  <a:txBody>
                    <a:bodyPr/>
                    <a:lstStyle/>
                    <a:p>
                      <a:r>
                        <a:rPr lang="en-US" dirty="0" smtClean="0">
                          <a:solidFill>
                            <a:srgbClr val="00B050"/>
                          </a:solidFill>
                        </a:rPr>
                        <a:t>Decreases</a:t>
                      </a:r>
                      <a:endParaRPr lang="en-US" dirty="0">
                        <a:solidFill>
                          <a:srgbClr val="00B050"/>
                        </a:solidFill>
                      </a:endParaRPr>
                    </a:p>
                  </a:txBody>
                  <a:tcPr/>
                </a:tc>
                <a:tc>
                  <a:txBody>
                    <a:bodyPr/>
                    <a:lstStyle/>
                    <a:p>
                      <a:pPr algn="ctr"/>
                      <a:r>
                        <a:rPr lang="en-US" dirty="0" smtClean="0"/>
                        <a:t>0.1</a:t>
                      </a:r>
                      <a:endParaRPr lang="en-US" dirty="0"/>
                    </a:p>
                  </a:txBody>
                  <a:tcPr/>
                </a:tc>
              </a:tr>
              <a:tr h="370840">
                <a:tc>
                  <a:txBody>
                    <a:bodyPr/>
                    <a:lstStyle/>
                    <a:p>
                      <a:pPr algn="ctr"/>
                      <a:r>
                        <a:rPr lang="en-US" dirty="0" smtClean="0"/>
                        <a:t>5</a:t>
                      </a:r>
                      <a:endParaRPr lang="en-US" dirty="0"/>
                    </a:p>
                  </a:txBody>
                  <a:tcPr/>
                </a:tc>
                <a:tc>
                  <a:txBody>
                    <a:bodyPr/>
                    <a:lstStyle/>
                    <a:p>
                      <a:r>
                        <a:rPr lang="en-US" dirty="0" smtClean="0"/>
                        <a:t>Parental stress index (PSI)</a:t>
                      </a:r>
                      <a:endParaRPr lang="en-US" dirty="0"/>
                    </a:p>
                  </a:txBody>
                  <a:tcPr/>
                </a:tc>
                <a:tc>
                  <a:txBody>
                    <a:bodyPr/>
                    <a:lstStyle/>
                    <a:p>
                      <a:r>
                        <a:rPr lang="en-US" dirty="0" smtClean="0">
                          <a:solidFill>
                            <a:srgbClr val="FF0000"/>
                          </a:solidFill>
                        </a:rPr>
                        <a:t>Increases</a:t>
                      </a:r>
                      <a:endParaRPr lang="en-US" dirty="0">
                        <a:solidFill>
                          <a:srgbClr val="FF0000"/>
                        </a:solidFill>
                      </a:endParaRPr>
                    </a:p>
                  </a:txBody>
                  <a:tcPr/>
                </a:tc>
                <a:tc>
                  <a:txBody>
                    <a:bodyPr/>
                    <a:lstStyle/>
                    <a:p>
                      <a:pPr algn="ctr"/>
                      <a:r>
                        <a:rPr lang="en-US" dirty="0" smtClean="0"/>
                        <a:t>0.1</a:t>
                      </a:r>
                      <a:endParaRPr lang="en-US" dirty="0"/>
                    </a:p>
                  </a:txBody>
                  <a:tcPr/>
                </a:tc>
              </a:tr>
            </a:tbl>
          </a:graphicData>
        </a:graphic>
      </p:graphicFrame>
      <p:sp>
        <p:nvSpPr>
          <p:cNvPr id="3" name="TextBox 2"/>
          <p:cNvSpPr txBox="1"/>
          <p:nvPr/>
        </p:nvSpPr>
        <p:spPr>
          <a:xfrm>
            <a:off x="381000" y="1598711"/>
            <a:ext cx="8534400" cy="307777"/>
          </a:xfrm>
          <a:prstGeom prst="rect">
            <a:avLst/>
          </a:prstGeom>
          <a:noFill/>
        </p:spPr>
        <p:txBody>
          <a:bodyPr wrap="square" rtlCol="0">
            <a:spAutoFit/>
          </a:bodyPr>
          <a:lstStyle/>
          <a:p>
            <a:r>
              <a:rPr lang="en-US" sz="1400" dirty="0" smtClean="0"/>
              <a:t>Standardized outcome measure changes from baseline, on average, for every $10,000 spent on a child in the SOC.</a:t>
            </a:r>
            <a:endParaRPr lang="en-US" sz="1400" dirty="0"/>
          </a:p>
        </p:txBody>
      </p:sp>
      <p:sp>
        <p:nvSpPr>
          <p:cNvPr id="4" name="TextBox 3"/>
          <p:cNvSpPr txBox="1"/>
          <p:nvPr/>
        </p:nvSpPr>
        <p:spPr>
          <a:xfrm>
            <a:off x="990600" y="5334000"/>
            <a:ext cx="7543800" cy="646331"/>
          </a:xfrm>
          <a:prstGeom prst="rect">
            <a:avLst/>
          </a:prstGeom>
          <a:noFill/>
        </p:spPr>
        <p:txBody>
          <a:bodyPr wrap="square" rtlCol="0">
            <a:spAutoFit/>
          </a:bodyPr>
          <a:lstStyle/>
          <a:p>
            <a:r>
              <a:rPr lang="en-US" dirty="0" smtClean="0"/>
              <a:t>Standardized changes in outcome measures by a fixed dollar amount help to illustrate which conditions are comparatively easier to impact.</a:t>
            </a:r>
            <a:endParaRPr lang="en-US" dirty="0"/>
          </a:p>
        </p:txBody>
      </p:sp>
    </p:spTree>
    <p:extLst>
      <p:ext uri="{BB962C8B-B14F-4D97-AF65-F5344CB8AC3E}">
        <p14:creationId xmlns:p14="http://schemas.microsoft.com/office/powerpoint/2010/main" val="369617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sz="2800" dirty="0" smtClean="0"/>
              <a:t>Access to data comes by way relationships—build them</a:t>
            </a:r>
          </a:p>
          <a:p>
            <a:r>
              <a:rPr lang="en-US" sz="2800" dirty="0" smtClean="0"/>
              <a:t>Perspective determines which costs matter:  Use national study design as a starting point; ask “What is useful locally?” before you begin collecting data</a:t>
            </a:r>
          </a:p>
          <a:p>
            <a:pPr lvl="1"/>
            <a:r>
              <a:rPr lang="en-US" dirty="0" smtClean="0"/>
              <a:t>Plan for independent analysis</a:t>
            </a:r>
          </a:p>
          <a:p>
            <a:pPr lvl="1"/>
            <a:r>
              <a:rPr lang="en-US" dirty="0" smtClean="0"/>
              <a:t>Consider how community looks at </a:t>
            </a:r>
            <a:r>
              <a:rPr lang="en-US" smtClean="0"/>
              <a:t>and uses </a:t>
            </a:r>
            <a:r>
              <a:rPr lang="en-US" dirty="0" smtClean="0"/>
              <a:t>existing costs data </a:t>
            </a:r>
          </a:p>
          <a:p>
            <a:pPr lvl="1"/>
            <a:r>
              <a:rPr lang="en-US" dirty="0" smtClean="0"/>
              <a:t>Additional data fields (agency ID)</a:t>
            </a:r>
          </a:p>
          <a:p>
            <a:pPr lvl="1"/>
            <a:endParaRPr lang="en-US" dirty="0" smtClean="0"/>
          </a:p>
          <a:p>
            <a:pPr lvl="1">
              <a:buNone/>
            </a:pPr>
            <a:endParaRPr lang="en-US" dirty="0" smtClean="0"/>
          </a:p>
          <a:p>
            <a:pPr lvl="1">
              <a:buNone/>
            </a:pPr>
            <a:endParaRPr lang="en-US" dirty="0"/>
          </a:p>
        </p:txBody>
      </p:sp>
    </p:spTree>
    <p:extLst>
      <p:ext uri="{BB962C8B-B14F-4D97-AF65-F5344CB8AC3E}">
        <p14:creationId xmlns:p14="http://schemas.microsoft.com/office/powerpoint/2010/main" val="787399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a:bodyPr>
          <a:lstStyle/>
          <a:p>
            <a:r>
              <a:rPr lang="en-US" dirty="0" smtClean="0"/>
              <a:t>Determining cost-effectiveness requires knowing something about how the outcomes should be changing.</a:t>
            </a:r>
          </a:p>
          <a:p>
            <a:pPr lvl="1"/>
            <a:r>
              <a:rPr lang="en-US" dirty="0" smtClean="0"/>
              <a:t>Standardization of outcomes is the way to go, BUT you need a good population to measure variance</a:t>
            </a:r>
          </a:p>
          <a:p>
            <a:r>
              <a:rPr lang="en-US" dirty="0" smtClean="0"/>
              <a:t>Program-level vs. individual level cost trends can be very different.</a:t>
            </a:r>
          </a:p>
          <a:p>
            <a:pPr lvl="1">
              <a:buNone/>
            </a:pPr>
            <a:endParaRPr lang="en-US" dirty="0" smtClean="0"/>
          </a:p>
          <a:p>
            <a:endParaRPr lang="en-US" dirty="0"/>
          </a:p>
        </p:txBody>
      </p:sp>
    </p:spTree>
    <p:extLst>
      <p:ext uri="{BB962C8B-B14F-4D97-AF65-F5344CB8AC3E}">
        <p14:creationId xmlns:p14="http://schemas.microsoft.com/office/powerpoint/2010/main" val="321757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Collecting and Using Cost Data in the Orange County System of </a:t>
            </a:r>
            <a:r>
              <a:rPr lang="en-US" dirty="0" smtClean="0"/>
              <a:t>Care</a:t>
            </a:r>
            <a:endParaRPr lang="en-US" dirty="0"/>
          </a:p>
        </p:txBody>
      </p:sp>
      <p:sp>
        <p:nvSpPr>
          <p:cNvPr id="3" name="Subtitle 2"/>
          <p:cNvSpPr>
            <a:spLocks noGrp="1"/>
          </p:cNvSpPr>
          <p:nvPr>
            <p:ph type="subTitle" idx="1"/>
          </p:nvPr>
        </p:nvSpPr>
        <p:spPr/>
        <p:txBody>
          <a:bodyPr>
            <a:normAutofit fontScale="70000" lnSpcReduction="20000"/>
          </a:bodyPr>
          <a:lstStyle/>
          <a:p>
            <a:r>
              <a:rPr lang="en-US" sz="4600" u="sng" dirty="0" smtClean="0"/>
              <a:t>AEA – October 17, 2013</a:t>
            </a:r>
          </a:p>
          <a:p>
            <a:r>
              <a:rPr lang="en-US" dirty="0" smtClean="0"/>
              <a:t>Brad R. Watts, Senior Research Scientist, Center for Human Services Research</a:t>
            </a:r>
          </a:p>
          <a:p>
            <a:r>
              <a:rPr lang="en-US" dirty="0" smtClean="0"/>
              <a:t>Ann Cleary, Evaluation Coordinator, Orange County NY System of Care</a:t>
            </a:r>
            <a:endParaRPr lang="en-US" dirty="0"/>
          </a:p>
        </p:txBody>
      </p:sp>
    </p:spTree>
    <p:extLst>
      <p:ext uri="{BB962C8B-B14F-4D97-AF65-F5344CB8AC3E}">
        <p14:creationId xmlns:p14="http://schemas.microsoft.com/office/powerpoint/2010/main" val="2573994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What is System of Care?</a:t>
            </a:r>
          </a:p>
          <a:p>
            <a:r>
              <a:rPr lang="en-US" dirty="0" smtClean="0"/>
              <a:t>A look at collecting costs from multiple sources in a loose-knit system</a:t>
            </a:r>
          </a:p>
          <a:p>
            <a:pPr lvl="1"/>
            <a:r>
              <a:rPr lang="en-US" dirty="0" smtClean="0"/>
              <a:t>Challenges and lessons learned</a:t>
            </a:r>
          </a:p>
          <a:p>
            <a:r>
              <a:rPr lang="en-US" dirty="0" smtClean="0"/>
              <a:t>What was done with the cost data?</a:t>
            </a:r>
          </a:p>
          <a:p>
            <a:pPr lvl="1"/>
            <a:r>
              <a:rPr lang="en-US" dirty="0" smtClean="0"/>
              <a:t>Aggregate costs used by the Feds</a:t>
            </a:r>
          </a:p>
          <a:p>
            <a:pPr lvl="1"/>
            <a:r>
              <a:rPr lang="en-US" dirty="0" smtClean="0"/>
              <a:t>What we can add and findings</a:t>
            </a:r>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2819400"/>
            <a:ext cx="4038600" cy="2471230"/>
          </a:xfrm>
        </p:spPr>
      </p:pic>
      <p:sp>
        <p:nvSpPr>
          <p:cNvPr id="6" name="TextBox 5"/>
          <p:cNvSpPr txBox="1"/>
          <p:nvPr/>
        </p:nvSpPr>
        <p:spPr>
          <a:xfrm>
            <a:off x="5169725" y="1447800"/>
            <a:ext cx="3593276" cy="1200329"/>
          </a:xfrm>
          <a:prstGeom prst="rect">
            <a:avLst/>
          </a:prstGeom>
          <a:noFill/>
          <a:ln>
            <a:solidFill>
              <a:schemeClr val="tx1">
                <a:lumMod val="50000"/>
                <a:lumOff val="50000"/>
              </a:schemeClr>
            </a:solidFill>
          </a:ln>
        </p:spPr>
        <p:txBody>
          <a:bodyPr wrap="square" rtlCol="0">
            <a:spAutoFit/>
          </a:bodyPr>
          <a:lstStyle/>
          <a:p>
            <a:r>
              <a:rPr lang="en-US" dirty="0" smtClean="0"/>
              <a:t>The System of Care approach is a new way of providing mental health services to children that has been adapted in Orange Co. New York .</a:t>
            </a:r>
            <a:endParaRPr lang="en-US" dirty="0"/>
          </a:p>
        </p:txBody>
      </p:sp>
    </p:spTree>
    <p:extLst>
      <p:ext uri="{BB962C8B-B14F-4D97-AF65-F5344CB8AC3E}">
        <p14:creationId xmlns:p14="http://schemas.microsoft.com/office/powerpoint/2010/main" val="1169124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Required Evaluation Components</a:t>
            </a:r>
            <a:endParaRPr lang="en-US" dirty="0"/>
          </a:p>
        </p:txBody>
      </p:sp>
      <p:sp>
        <p:nvSpPr>
          <p:cNvPr id="3" name="Content Placeholder 2"/>
          <p:cNvSpPr>
            <a:spLocks noGrp="1"/>
          </p:cNvSpPr>
          <p:nvPr>
            <p:ph idx="1"/>
          </p:nvPr>
        </p:nvSpPr>
        <p:spPr/>
        <p:txBody>
          <a:bodyPr>
            <a:normAutofit/>
          </a:bodyPr>
          <a:lstStyle/>
          <a:p>
            <a:r>
              <a:rPr lang="en-US" dirty="0" smtClean="0"/>
              <a:t>Descriptive Study </a:t>
            </a:r>
            <a:r>
              <a:rPr lang="en-US" sz="2800" dirty="0" smtClean="0"/>
              <a:t>(demographics, diagnostic info, and enrollment status)</a:t>
            </a:r>
          </a:p>
          <a:p>
            <a:r>
              <a:rPr lang="en-US" dirty="0" smtClean="0"/>
              <a:t>Longitudinal Outcome Study </a:t>
            </a:r>
            <a:r>
              <a:rPr lang="en-US" sz="2800" dirty="0"/>
              <a:t>(</a:t>
            </a:r>
            <a:r>
              <a:rPr lang="en-US" sz="2800" dirty="0" smtClean="0"/>
              <a:t>every 6 mos. for 2 years; measures improvement at home, in school, and in the community)</a:t>
            </a:r>
          </a:p>
          <a:p>
            <a:r>
              <a:rPr lang="en-US" dirty="0" smtClean="0"/>
              <a:t>Services and Costs Study </a:t>
            </a:r>
            <a:r>
              <a:rPr lang="en-US" sz="2600" dirty="0" smtClean="0"/>
              <a:t>(tracks every service rec’d by every child enrolled into the Longitudinal Outcome Study, as well as who provided that service, who was charged how much, and who paid how much)</a:t>
            </a:r>
            <a:endParaRPr lang="en-US" sz="2600" dirty="0"/>
          </a:p>
        </p:txBody>
      </p:sp>
    </p:spTree>
    <p:extLst>
      <p:ext uri="{BB962C8B-B14F-4D97-AF65-F5344CB8AC3E}">
        <p14:creationId xmlns:p14="http://schemas.microsoft.com/office/powerpoint/2010/main" val="57846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Data Collection Perspective, Two Main Tasks</a:t>
            </a:r>
          </a:p>
        </p:txBody>
      </p:sp>
      <p:sp>
        <p:nvSpPr>
          <p:cNvPr id="3" name="Content Placeholder 2"/>
          <p:cNvSpPr>
            <a:spLocks noGrp="1"/>
          </p:cNvSpPr>
          <p:nvPr>
            <p:ph idx="1"/>
          </p:nvPr>
        </p:nvSpPr>
        <p:spPr/>
        <p:txBody>
          <a:bodyPr/>
          <a:lstStyle/>
          <a:p>
            <a:r>
              <a:rPr lang="en-US" dirty="0" smtClean="0"/>
              <a:t>Identify Services Received</a:t>
            </a:r>
          </a:p>
          <a:p>
            <a:r>
              <a:rPr lang="en-US" dirty="0" smtClean="0"/>
              <a:t>Collect Costs data from agencies providing the services</a:t>
            </a:r>
          </a:p>
          <a:p>
            <a:pPr lvl="1"/>
            <a:r>
              <a:rPr lang="en-US" dirty="0" smtClean="0"/>
              <a:t>Usually two step process:</a:t>
            </a:r>
          </a:p>
          <a:p>
            <a:pPr lvl="2"/>
            <a:r>
              <a:rPr lang="en-US" dirty="0" smtClean="0"/>
              <a:t>Program Staff provide type, dates, and units of service</a:t>
            </a:r>
          </a:p>
          <a:p>
            <a:pPr lvl="2"/>
            <a:r>
              <a:rPr lang="en-US" dirty="0" smtClean="0"/>
              <a:t>Fiscal Staff provide associated costs and payer data</a:t>
            </a:r>
            <a:endParaRPr lang="en-US" dirty="0"/>
          </a:p>
        </p:txBody>
      </p:sp>
    </p:spTree>
    <p:extLst>
      <p:ext uri="{BB962C8B-B14F-4D97-AF65-F5344CB8AC3E}">
        <p14:creationId xmlns:p14="http://schemas.microsoft.com/office/powerpoint/2010/main" val="3652806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mmunication flow_091013.jpg"/>
          <p:cNvPicPr>
            <a:picLocks noChangeAspect="1"/>
          </p:cNvPicPr>
          <p:nvPr/>
        </p:nvPicPr>
        <p:blipFill>
          <a:blip r:embed="rId3" cstate="print"/>
          <a:stretch>
            <a:fillRect/>
          </a:stretch>
        </p:blipFill>
        <p:spPr>
          <a:xfrm>
            <a:off x="495300" y="0"/>
            <a:ext cx="8153400" cy="6121762"/>
          </a:xfrm>
          <a:prstGeom prst="rect">
            <a:avLst/>
          </a:prstGeom>
        </p:spPr>
      </p:pic>
    </p:spTree>
    <p:extLst>
      <p:ext uri="{BB962C8B-B14F-4D97-AF65-F5344CB8AC3E}">
        <p14:creationId xmlns:p14="http://schemas.microsoft.com/office/powerpoint/2010/main" val="561402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457200" y="1676400"/>
            <a:ext cx="8229600" cy="4267200"/>
          </a:xfrm>
        </p:spPr>
        <p:txBody>
          <a:bodyPr>
            <a:normAutofit/>
          </a:bodyPr>
          <a:lstStyle/>
          <a:p>
            <a:r>
              <a:rPr lang="en-US" dirty="0" smtClean="0"/>
              <a:t>Heavy burden on agency staff</a:t>
            </a:r>
          </a:p>
          <a:p>
            <a:r>
              <a:rPr lang="en-US" dirty="0" smtClean="0"/>
              <a:t>Differences between agencies in how spending and payment are tracked</a:t>
            </a:r>
          </a:p>
          <a:p>
            <a:r>
              <a:rPr lang="en-US" dirty="0" smtClean="0"/>
              <a:t>Impossible to quantify what data is missing</a:t>
            </a:r>
          </a:p>
          <a:p>
            <a:r>
              <a:rPr lang="en-US" dirty="0" smtClean="0"/>
              <a:t>Tension between what is useful locally and what is useful nationally</a:t>
            </a:r>
          </a:p>
        </p:txBody>
      </p:sp>
    </p:spTree>
    <p:extLst>
      <p:ext uri="{BB962C8B-B14F-4D97-AF65-F5344CB8AC3E}">
        <p14:creationId xmlns:p14="http://schemas.microsoft.com/office/powerpoint/2010/main" val="2963334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Cost Data</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SAMHSA looked at a lot...but their interests may be different:</a:t>
            </a:r>
          </a:p>
          <a:p>
            <a:pPr marL="457200" lvl="1" indent="0">
              <a:buNone/>
            </a:pPr>
            <a:r>
              <a:rPr lang="en-US" i="1" dirty="0" smtClean="0"/>
              <a:t>“The primary purpose of the services and costs study is to describe the types of services received by children and youth and their families, their service use patterns, and the costs associated with these services.”</a:t>
            </a:r>
          </a:p>
          <a:p>
            <a:r>
              <a:rPr lang="en-US" dirty="0" smtClean="0"/>
              <a:t>We looked at what could benefit OC, what has already been done, and what is still possible.</a:t>
            </a:r>
            <a:endParaRPr lang="en-US" dirty="0"/>
          </a:p>
        </p:txBody>
      </p:sp>
    </p:spTree>
    <p:extLst>
      <p:ext uri="{BB962C8B-B14F-4D97-AF65-F5344CB8AC3E}">
        <p14:creationId xmlns:p14="http://schemas.microsoft.com/office/powerpoint/2010/main" val="428286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Data from their Report</a:t>
            </a:r>
            <a:br>
              <a:rPr lang="en-US" dirty="0" smtClean="0"/>
            </a:br>
            <a:r>
              <a:rPr lang="en-US" sz="2700" dirty="0" smtClean="0"/>
              <a:t>What do they tell Orange Co? Important, but very general info.</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063354468"/>
              </p:ext>
            </p:extLst>
          </p:nvPr>
        </p:nvGraphicFramePr>
        <p:xfrm>
          <a:off x="457200" y="1600200"/>
          <a:ext cx="4038600" cy="45259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2183708727"/>
              </p:ext>
            </p:extLst>
          </p:nvPr>
        </p:nvGraphicFramePr>
        <p:xfrm>
          <a:off x="4648200" y="1600200"/>
          <a:ext cx="4038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52400" y="6172200"/>
            <a:ext cx="4495800" cy="577081"/>
          </a:xfrm>
          <a:prstGeom prst="rect">
            <a:avLst/>
          </a:prstGeom>
          <a:noFill/>
          <a:ln w="12700">
            <a:solidFill>
              <a:schemeClr val="bg1"/>
            </a:solidFill>
          </a:ln>
        </p:spPr>
        <p:txBody>
          <a:bodyPr wrap="square" rtlCol="0">
            <a:spAutoFit/>
          </a:bodyPr>
          <a:lstStyle/>
          <a:p>
            <a:r>
              <a:rPr lang="en-US" sz="1050" dirty="0" smtClean="0">
                <a:solidFill>
                  <a:schemeClr val="bg1"/>
                </a:solidFill>
              </a:rPr>
              <a:t>Source: Comprehensive Community Mental Health Services for Children and Their Families Program.  </a:t>
            </a:r>
            <a:r>
              <a:rPr lang="en-US" sz="1050" i="1" dirty="0" smtClean="0">
                <a:solidFill>
                  <a:schemeClr val="bg1"/>
                </a:solidFill>
              </a:rPr>
              <a:t>Services and Costs Study Data Report: Orange County System of Care</a:t>
            </a:r>
            <a:r>
              <a:rPr lang="en-US" sz="1050" dirty="0" smtClean="0">
                <a:solidFill>
                  <a:schemeClr val="bg1"/>
                </a:solidFill>
              </a:rPr>
              <a:t>. July 2013.</a:t>
            </a:r>
            <a:endParaRPr lang="en-US" sz="1050" dirty="0">
              <a:solidFill>
                <a:schemeClr val="bg1"/>
              </a:solidFill>
            </a:endParaRPr>
          </a:p>
        </p:txBody>
      </p:sp>
    </p:spTree>
    <p:extLst>
      <p:ext uri="{BB962C8B-B14F-4D97-AF65-F5344CB8AC3E}">
        <p14:creationId xmlns:p14="http://schemas.microsoft.com/office/powerpoint/2010/main" val="272415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vs. Micro</a:t>
            </a:r>
            <a:endParaRPr lang="en-US" dirty="0"/>
          </a:p>
        </p:txBody>
      </p:sp>
      <p:sp>
        <p:nvSpPr>
          <p:cNvPr id="3" name="Content Placeholder 2"/>
          <p:cNvSpPr>
            <a:spLocks noGrp="1"/>
          </p:cNvSpPr>
          <p:nvPr>
            <p:ph idx="1"/>
          </p:nvPr>
        </p:nvSpPr>
        <p:spPr>
          <a:xfrm>
            <a:off x="457200" y="1295400"/>
            <a:ext cx="8229600" cy="4830763"/>
          </a:xfrm>
        </p:spPr>
        <p:txBody>
          <a:bodyPr/>
          <a:lstStyle/>
          <a:p>
            <a:r>
              <a:rPr lang="en-US" sz="2800" dirty="0" smtClean="0"/>
              <a:t>Two distinct audiences, both purse string holders:</a:t>
            </a:r>
          </a:p>
          <a:p>
            <a:pPr lvl="1"/>
            <a:r>
              <a:rPr lang="en-US" dirty="0" smtClean="0"/>
              <a:t>The Feds</a:t>
            </a:r>
          </a:p>
          <a:p>
            <a:pPr lvl="1"/>
            <a:r>
              <a:rPr lang="en-US" dirty="0" smtClean="0"/>
              <a:t>County level Department Heads </a:t>
            </a:r>
          </a:p>
          <a:p>
            <a:r>
              <a:rPr lang="en-US" sz="2800" dirty="0" smtClean="0"/>
              <a:t>SAMHSA uses data to see what happened overall; locally Dept. Heads want to know </a:t>
            </a:r>
            <a:r>
              <a:rPr lang="en-US" sz="2800" i="1" dirty="0" smtClean="0"/>
              <a:t>how</a:t>
            </a:r>
            <a:r>
              <a:rPr lang="en-US" sz="2800" dirty="0" smtClean="0"/>
              <a:t> service provision has changed due to grant.</a:t>
            </a:r>
          </a:p>
          <a:p>
            <a:pPr lvl="1"/>
            <a:r>
              <a:rPr lang="en-US" dirty="0" smtClean="0"/>
              <a:t>Federal scale: to fund or not?</a:t>
            </a:r>
          </a:p>
          <a:p>
            <a:pPr lvl="1"/>
            <a:r>
              <a:rPr lang="en-US" dirty="0" smtClean="0"/>
              <a:t>Local scale: how to sustain? i.e., where are there savings and shifts?  Opportunities for reinvestment?</a:t>
            </a:r>
          </a:p>
          <a:p>
            <a:endParaRPr lang="en-US" dirty="0"/>
          </a:p>
        </p:txBody>
      </p:sp>
    </p:spTree>
  </p:cSld>
  <p:clrMapOvr>
    <a:masterClrMapping/>
  </p:clrMapOvr>
</p:sld>
</file>

<file path=ppt/theme/theme1.xml><?xml version="1.0" encoding="utf-8"?>
<a:theme xmlns:a="http://schemas.openxmlformats.org/drawingml/2006/main" name="CHSR Presentation Templat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3299</TotalTime>
  <Words>1496</Words>
  <Application>Microsoft Office PowerPoint</Application>
  <PresentationFormat>On-screen Show (4:3)</PresentationFormat>
  <Paragraphs>157</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CHSR Presentation Template</vt:lpstr>
      <vt:lpstr>Collecting and Using Cost Data in the Orange County System of Care</vt:lpstr>
      <vt:lpstr>Overview</vt:lpstr>
      <vt:lpstr>Required Evaluation Components</vt:lpstr>
      <vt:lpstr>From Data Collection Perspective, Two Main Tasks</vt:lpstr>
      <vt:lpstr>PowerPoint Presentation</vt:lpstr>
      <vt:lpstr>Challenges</vt:lpstr>
      <vt:lpstr>Looking at Cost Data</vt:lpstr>
      <vt:lpstr>Examples of Data from their Report What do they tell Orange Co? Important, but very general info.</vt:lpstr>
      <vt:lpstr>Macro vs. Micro</vt:lpstr>
      <vt:lpstr>Average Costs to Serve an Individual</vt:lpstr>
      <vt:lpstr>Cost flows: Do costs vary over time in the SOC? Reason: look for “peaks” and at role of hard-cases.</vt:lpstr>
      <vt:lpstr>Outcomes: Change divided by cost reveals average outcome per dollar expenditure in SOC.</vt:lpstr>
      <vt:lpstr>Lessons learned</vt:lpstr>
      <vt:lpstr>Lessons Learned</vt:lpstr>
      <vt:lpstr>Collecting and Using Cost Data in the Orange County System of Care</vt:lpstr>
    </vt:vector>
  </TitlesOfParts>
  <Company>University at Albany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and Using Cost Data in the Orange County System of Care</dc:title>
  <dc:creator>Brad Watts</dc:creator>
  <cp:lastModifiedBy>Cori Robohn</cp:lastModifiedBy>
  <cp:revision>83</cp:revision>
  <dcterms:created xsi:type="dcterms:W3CDTF">2013-08-15T19:02:42Z</dcterms:created>
  <dcterms:modified xsi:type="dcterms:W3CDTF">2013-12-04T16:31:41Z</dcterms:modified>
</cp:coreProperties>
</file>