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7" r:id="rId5"/>
    <p:sldId id="256" r:id="rId6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4FE86-2056-4A0A-8BC2-ADE67DF75525}" v="27" dt="2024-03-03T17:37:42.785"/>
    <p1510:client id="{31BAFE04-2909-44CD-69F6-609083F4F898}" v="6" dt="2024-03-03T19:53:58.446"/>
    <p1510:client id="{4B5A654E-BA91-418F-B891-0C3F163BFFE9}" v="3765" dt="2024-03-03T23:36:59.518"/>
    <p1510:client id="{62EA64D9-79FF-4529-A691-406D2BB5063A}" v="6" dt="2024-03-02T23:09:54.270"/>
    <p1510:client id="{86378607-767A-4B9E-B46A-5702F71FAAC2}" v="2" dt="2024-03-02T23:26:15.425"/>
    <p1510:client id="{934BFA58-BFDC-D563-4097-F07A921C8CF6}" v="2" dt="2024-03-03T19:54:22.264"/>
    <p1510:client id="{AA490085-9081-747A-63EB-BCF99D7DB7FC}" v="1" dt="2024-03-03T20:19:29.286"/>
    <p1510:client id="{B2C4BCE2-BBC4-46AA-BB9E-3292A194A6C7}" v="449" vWet="457" dt="2024-03-03T23:30:27.548"/>
    <p1510:client id="{C7E56729-8C9A-CF5A-297A-E0CFADD996C9}" v="10" dt="2024-03-03T20:11:16.266"/>
    <p1510:client id="{D1862556-408C-4C6C-896F-D68EFC1FC69F}" v="7" dt="2024-03-04T03:45:51.794"/>
    <p1510:client id="{DCF9054B-C674-2ABE-69A9-948E6F8C7722}" v="159" dt="2024-03-04T01:03:37.688"/>
    <p1510:client id="{DF8BC49F-8659-4301-91C0-FDD1FABD84F0}" v="121" dt="2024-03-04T01:06:03.723"/>
    <p1510:client id="{E7EF59F5-7274-4F8F-A3FB-2AB8243B7183}" v="171" dt="2024-03-04T02:31:44.961"/>
    <p1510:client id="{EE7D1699-42C4-754E-A100-70BA91FD1386}" v="101" dt="2024-03-03T23:03:21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3B2A-7473-44D9-B1F0-EE8CC9F331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1B35-8CDC-4304-B125-4FE3A816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1st slide – Overview (1 min) Introduce Java Genie and team, Valuation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1  - Value prop (Vijay) 1 min</a:t>
            </a:r>
            <a:endParaRPr lang="en-US"/>
          </a:p>
          <a:p>
            <a:r>
              <a:rPr lang="en-US">
                <a:latin typeface="Calibri"/>
                <a:ea typeface="Calibri"/>
                <a:cs typeface="Calibri"/>
              </a:rPr>
              <a:t>2 – Customer Segments (Vijay) 1 min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3 – Customer Relationship (Vijay) 1 min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4 – Channels (Alec) 1 min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5 – Key Partners (Jay) 1 min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6 – Key Activities (Jay) 1 min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7 – Key Resources (Jay) 1 min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8 – Cost Structure (Landon) 1 min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9 – Revenue (Landon) 1 min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21B35-8CDC-4304-B125-4FE3A816F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731A-1BC7-BF4D-9EA5-6D4B0C29A96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79" y="633619"/>
            <a:ext cx="409336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98EB3E-D3CE-FF86-E7F4-C2D15F41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978408"/>
            <a:ext cx="3455289" cy="1106424"/>
          </a:xfrm>
        </p:spPr>
        <p:txBody>
          <a:bodyPr>
            <a:normAutofit/>
          </a:bodyPr>
          <a:lstStyle/>
          <a:p>
            <a:r>
              <a:rPr lang="en-US" sz="1800"/>
              <a:t>Apex Engineering</a:t>
            </a:r>
            <a:r>
              <a:rPr lang="en-US" sz="2500"/>
              <a:t> </a:t>
            </a:r>
            <a:br>
              <a:rPr lang="en-US" sz="2500"/>
            </a:br>
            <a:r>
              <a:rPr lang="en-US" sz="3200" b="1"/>
              <a:t>Java Genie</a:t>
            </a:r>
            <a:endParaRPr lang="en-US" sz="3200" b="1">
              <a:cs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2" y="2185416"/>
            <a:ext cx="3334863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C45DDBD6-ABD6-D748-947E-4715E0CF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4" y="2368296"/>
            <a:ext cx="3455289" cy="35021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1600" b="1" dirty="0"/>
              <a:t>Your Wish, Our Brew</a:t>
            </a:r>
            <a:endParaRPr lang="en-US" sz="16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Problem</a:t>
            </a:r>
            <a:endParaRPr lang="en-US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Calibri"/>
                <a:cs typeface="Calibri"/>
              </a:rPr>
              <a:t>Convenient, high-quality espresso and coffee drinks are in short supply</a:t>
            </a:r>
          </a:p>
          <a:p>
            <a:pPr marL="0" indent="0" algn="ctr">
              <a:buNone/>
            </a:pP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Solution</a:t>
            </a:r>
            <a:endParaRPr lang="en-US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AI-enhanced All-in-One Espresso &amp; Coffee machine, brings barista-quality coffee to the office break room. 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sz="160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1600" dirty="0">
                <a:ea typeface="Calibri"/>
                <a:cs typeface="Calibri"/>
              </a:rPr>
              <a:t>10 Business Owner Interviews</a:t>
            </a:r>
          </a:p>
          <a:p>
            <a:pPr marL="0" indent="0">
              <a:buNone/>
            </a:pPr>
            <a:endParaRPr lang="en-US" sz="1600"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b="1">
              <a:cs typeface="Calibri"/>
            </a:endParaRPr>
          </a:p>
          <a:p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pic>
        <p:nvPicPr>
          <p:cNvPr id="2" name="Picture 1" descr="A phone with a screen on it&#10;&#10;Description automatically generated">
            <a:extLst>
              <a:ext uri="{FF2B5EF4-FFF2-40B4-BE49-F238E27FC236}">
                <a16:creationId xmlns:a16="http://schemas.microsoft.com/office/drawing/2014/main" id="{702A5FFE-2F37-08DB-6D27-0865EDABF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9" r="-4" b="15402"/>
          <a:stretch/>
        </p:blipFill>
        <p:spPr>
          <a:xfrm>
            <a:off x="4743449" y="10"/>
            <a:ext cx="4093363" cy="3337549"/>
          </a:xfrm>
          <a:prstGeom prst="rect">
            <a:avLst/>
          </a:prstGeom>
        </p:spPr>
      </p:pic>
      <p:pic>
        <p:nvPicPr>
          <p:cNvPr id="30" name="Picture 29" descr="A coffee machine and a phone on a table&#10;&#10;Description automatically generated">
            <a:extLst>
              <a:ext uri="{FF2B5EF4-FFF2-40B4-BE49-F238E27FC236}">
                <a16:creationId xmlns:a16="http://schemas.microsoft.com/office/drawing/2014/main" id="{47314D3D-066F-86D9-56D2-D546E714B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64" r="-4" b="2797"/>
          <a:stretch/>
        </p:blipFill>
        <p:spPr>
          <a:xfrm>
            <a:off x="4743442" y="3520439"/>
            <a:ext cx="4093363" cy="33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00A6E6-4FE9-CA67-1A53-74261E27320E}"/>
              </a:ext>
            </a:extLst>
          </p:cNvPr>
          <p:cNvSpPr txBox="1">
            <a:spLocks/>
          </p:cNvSpPr>
          <p:nvPr/>
        </p:nvSpPr>
        <p:spPr>
          <a:xfrm>
            <a:off x="5786437" y="707231"/>
            <a:ext cx="1593058" cy="2075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solidFill>
                <a:schemeClr val="tx1"/>
              </a:solidFill>
              <a:cs typeface="Calibri"/>
            </a:endParaRPr>
          </a:p>
          <a:p>
            <a:pPr lvl="1"/>
            <a:endParaRPr lang="en-US" sz="1200">
              <a:solidFill>
                <a:schemeClr val="tx1"/>
              </a:solidFill>
              <a:cs typeface="Calibri"/>
            </a:endParaRPr>
          </a:p>
          <a:p>
            <a:pPr lvl="1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20B3F-8158-92BA-07D6-4C721F673B9B}"/>
              </a:ext>
            </a:extLst>
          </p:cNvPr>
          <p:cNvSpPr txBox="1"/>
          <p:nvPr/>
        </p:nvSpPr>
        <p:spPr>
          <a:xfrm>
            <a:off x="100012" y="1100137"/>
            <a:ext cx="178593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Component suppliers for espresso machine,  ice machine, and electronics 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Food supplier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Cloud Computing provider, Appstore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Distributors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Appliance Retail Store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Maintenace contractors</a:t>
            </a:r>
          </a:p>
          <a:p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6BC3B-26E7-B736-E149-91976ED6C665}"/>
              </a:ext>
            </a:extLst>
          </p:cNvPr>
          <p:cNvSpPr txBox="1"/>
          <p:nvPr/>
        </p:nvSpPr>
        <p:spPr>
          <a:xfrm>
            <a:off x="1857373" y="992980"/>
            <a:ext cx="178593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R&amp;D - Manufacture all-in-one espresso machine.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R&amp;D - Train AI model on coffee flavors and taste preferences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Sales – Lease machines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6753C-40C8-88E2-66C8-67001112B4C4}"/>
              </a:ext>
            </a:extLst>
          </p:cNvPr>
          <p:cNvSpPr txBox="1"/>
          <p:nvPr/>
        </p:nvSpPr>
        <p:spPr>
          <a:xfrm>
            <a:off x="1814508" y="3036091"/>
            <a:ext cx="202168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HR: AI Engineers, Software Developers, Mechanical Engineers, Culinary Experts, Sales, Marketing, Admins</a:t>
            </a:r>
            <a:endParaRPr lang="en-US">
              <a:cs typeface="Calibri"/>
            </a:endParaRPr>
          </a:p>
          <a:p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Prototyping Facility, coffee beans, coffee ingredients, supplier network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6B4E9-CA79-DA90-3521-D4397D11F844}"/>
              </a:ext>
            </a:extLst>
          </p:cNvPr>
          <p:cNvSpPr txBox="1"/>
          <p:nvPr/>
        </p:nvSpPr>
        <p:spPr>
          <a:xfrm>
            <a:off x="7236617" y="1142998"/>
            <a:ext cx="193595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Corporate America: Business Owners &amp;  Office Administrators  looking to increase employee satisfaction 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Businesses with simple coffee maker in the breakroom, looking for barista level quality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Offices that are located far away from cafes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Catering companies for events and conferences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CCA9B-DD36-44B0-376D-EBE5F6017C95}"/>
              </a:ext>
            </a:extLst>
          </p:cNvPr>
          <p:cNvSpPr txBox="1"/>
          <p:nvPr/>
        </p:nvSpPr>
        <p:spPr>
          <a:xfrm>
            <a:off x="3693317" y="1071561"/>
            <a:ext cx="178593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Personalized gourmet coffee, hot &amp; iced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Help our customers provide better working environment for their employees = more productive workforce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Flavor Profiles collect user preferences to make better coffee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Convenience to save time and money going to café with barista-level quality coffee in the office breakroom</a:t>
            </a:r>
          </a:p>
          <a:p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B3B86-CA2E-B7A2-87DA-A1309FD2442A}"/>
              </a:ext>
            </a:extLst>
          </p:cNvPr>
          <p:cNvSpPr txBox="1"/>
          <p:nvPr/>
        </p:nvSpPr>
        <p:spPr>
          <a:xfrm>
            <a:off x="5479255" y="1100135"/>
            <a:ext cx="178593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Monthly lease invoice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Printed name on cup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Unique flavor profiles remember how you like your coffee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F6F04-B9BD-AD6B-ADEA-D27C26794CA5}"/>
              </a:ext>
            </a:extLst>
          </p:cNvPr>
          <p:cNvSpPr txBox="1"/>
          <p:nvPr/>
        </p:nvSpPr>
        <p:spPr>
          <a:xfrm>
            <a:off x="4571998" y="5022053"/>
            <a:ext cx="429339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Leasing machines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Per-cup cost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Percentage of card transactions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Ingredient purchases offer discount with distributors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03507-0675-A858-9AF1-75D6D4A2E492}"/>
              </a:ext>
            </a:extLst>
          </p:cNvPr>
          <p:cNvSpPr txBox="1"/>
          <p:nvPr/>
        </p:nvSpPr>
        <p:spPr>
          <a:xfrm>
            <a:off x="5479255" y="3014659"/>
            <a:ext cx="168592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Machines placed in public areas at work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Sales target office parks for leasing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Catering at business conference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Free samples at grocery stores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E41E0-D16C-6610-2559-60F1CCE9F30C}"/>
              </a:ext>
            </a:extLst>
          </p:cNvPr>
          <p:cNvSpPr txBox="1"/>
          <p:nvPr/>
        </p:nvSpPr>
        <p:spPr>
          <a:xfrm>
            <a:off x="142872" y="5022053"/>
            <a:ext cx="429339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Hardware and Software R&amp;D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Hardware maintenance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Business operations / HR / Insurance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cs typeface="Calibri"/>
              </a:rPr>
              <a:t>Culinary supplies</a:t>
            </a: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aa6e63-9357-4722-b68e-320f6a5c6e55">
      <Terms xmlns="http://schemas.microsoft.com/office/infopath/2007/PartnerControls"/>
    </lcf76f155ced4ddcb4097134ff3c332f>
    <TaxCatchAll xmlns="f30c65a6-f962-442f-8a5a-ea3635b76f6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5B479A4EAFE34B8ECC574FBBED4337" ma:contentTypeVersion="12" ma:contentTypeDescription="Create a new document." ma:contentTypeScope="" ma:versionID="6b4240dea8f647fd27ecc5f450c98699">
  <xsd:schema xmlns:xsd="http://www.w3.org/2001/XMLSchema" xmlns:xs="http://www.w3.org/2001/XMLSchema" xmlns:p="http://schemas.microsoft.com/office/2006/metadata/properties" xmlns:ns2="ecaa6e63-9357-4722-b68e-320f6a5c6e55" xmlns:ns3="f30c65a6-f962-442f-8a5a-ea3635b76f66" targetNamespace="http://schemas.microsoft.com/office/2006/metadata/properties" ma:root="true" ma:fieldsID="f5810105bde4a41b7143e69dd05e7d38" ns2:_="" ns3:_="">
    <xsd:import namespace="ecaa6e63-9357-4722-b68e-320f6a5c6e55"/>
    <xsd:import namespace="f30c65a6-f962-442f-8a5a-ea3635b76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a6e63-9357-4722-b68e-320f6a5c6e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c65a6-f962-442f-8a5a-ea3635b76f6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fa8cb82-c4f6-47d4-a200-25035cc51720}" ma:internalName="TaxCatchAll" ma:showField="CatchAllData" ma:web="f30c65a6-f962-442f-8a5a-ea3635b76f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BAAAFC-5257-484B-AA5E-DFFC9DBA43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D73EB1-3577-48A7-9A9A-FC9AB2E1267E}">
  <ds:schemaRefs>
    <ds:schemaRef ds:uri="ecaa6e63-9357-4722-b68e-320f6a5c6e55"/>
    <ds:schemaRef ds:uri="f30c65a6-f962-442f-8a5a-ea3635b76f66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A87BC3AA-D32B-4DB6-946A-5A3408A590C5}">
  <ds:schemaRefs>
    <ds:schemaRef ds:uri="ecaa6e63-9357-4722-b68e-320f6a5c6e55"/>
    <ds:schemaRef ds:uri="f30c65a6-f962-442f-8a5a-ea3635b76f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Apex Engineering  Java Genie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Haymore</dc:creator>
  <cp:revision>12</cp:revision>
  <cp:lastPrinted>2022-08-18T18:08:09Z</cp:lastPrinted>
  <dcterms:created xsi:type="dcterms:W3CDTF">2011-10-11T01:59:36Z</dcterms:created>
  <dcterms:modified xsi:type="dcterms:W3CDTF">2024-03-13T16:50:22Z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0x010100CF5B479A4EAFE34B8ECC574FBBED4337</vt:lpwstr>
  </property>
  <property fmtid="{D5CDD505-2E9C-101B-9397-08002B2CF9AE}" pid="3" name="MediaServiceImageTags">
    <vt:lpwstr/>
  </property>
</Properties>
</file>