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6.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71" r:id="rId4"/>
    <p:sldId id="279" r:id="rId5"/>
    <p:sldId id="280" r:id="rId6"/>
    <p:sldId id="273" r:id="rId7"/>
    <p:sldId id="310" r:id="rId8"/>
    <p:sldId id="289" r:id="rId9"/>
    <p:sldId id="276" r:id="rId10"/>
    <p:sldId id="295" r:id="rId11"/>
    <p:sldId id="277" r:id="rId12"/>
    <p:sldId id="261" r:id="rId13"/>
    <p:sldId id="286" r:id="rId14"/>
    <p:sldId id="296" r:id="rId15"/>
    <p:sldId id="268" r:id="rId16"/>
    <p:sldId id="285" r:id="rId17"/>
    <p:sldId id="283" r:id="rId18"/>
    <p:sldId id="290" r:id="rId19"/>
    <p:sldId id="297" r:id="rId20"/>
    <p:sldId id="305" r:id="rId21"/>
    <p:sldId id="298" r:id="rId22"/>
    <p:sldId id="299" r:id="rId23"/>
    <p:sldId id="301" r:id="rId24"/>
    <p:sldId id="306" r:id="rId25"/>
    <p:sldId id="303" r:id="rId26"/>
    <p:sldId id="294" r:id="rId27"/>
    <p:sldId id="325" r:id="rId28"/>
    <p:sldId id="332" r:id="rId29"/>
    <p:sldId id="327" r:id="rId30"/>
    <p:sldId id="291" r:id="rId31"/>
    <p:sldId id="330" r:id="rId32"/>
    <p:sldId id="311" r:id="rId33"/>
    <p:sldId id="312" r:id="rId34"/>
    <p:sldId id="314" r:id="rId35"/>
    <p:sldId id="313" r:id="rId36"/>
    <p:sldId id="320" r:id="rId37"/>
    <p:sldId id="319" r:id="rId38"/>
    <p:sldId id="317" r:id="rId39"/>
    <p:sldId id="324" r:id="rId40"/>
    <p:sldId id="329" r:id="rId41"/>
    <p:sldId id="292" r:id="rId42"/>
    <p:sldId id="259" r:id="rId43"/>
    <p:sldId id="293" r:id="rId44"/>
    <p:sldId id="262" r:id="rId45"/>
    <p:sldId id="308" r:id="rId46"/>
    <p:sldId id="275" r:id="rId47"/>
    <p:sldId id="331" r:id="rId48"/>
    <p:sldId id="309" r:id="rId49"/>
    <p:sldId id="266" r:id="rId50"/>
    <p:sldId id="27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initials="J" lastIdx="1" clrIdx="0">
    <p:extLst>
      <p:ext uri="{19B8F6BF-5375-455C-9EA6-DF929625EA0E}">
        <p15:presenceInfo xmlns:p15="http://schemas.microsoft.com/office/powerpoint/2012/main" userId="J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2258" autoAdjust="0"/>
  </p:normalViewPr>
  <p:slideViewPr>
    <p:cSldViewPr snapToGrid="0">
      <p:cViewPr varScale="1">
        <p:scale>
          <a:sx n="74" d="100"/>
          <a:sy n="74"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ata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ata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6.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ata17.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ata18.xml.rels><?xml version="1.0" encoding="UTF-8" standalone="yes"?>
<Relationships xmlns="http://schemas.openxmlformats.org/package/2006/relationships"><Relationship Id="rId8" Type="http://schemas.openxmlformats.org/officeDocument/2006/relationships/image" Target="../media/image110.svg"/><Relationship Id="rId3" Type="http://schemas.openxmlformats.org/officeDocument/2006/relationships/image" Target="../media/image91.png"/><Relationship Id="rId7" Type="http://schemas.openxmlformats.org/officeDocument/2006/relationships/image" Target="../media/image109.png"/><Relationship Id="rId2" Type="http://schemas.openxmlformats.org/officeDocument/2006/relationships/image" Target="../media/image106.svg"/><Relationship Id="rId1" Type="http://schemas.openxmlformats.org/officeDocument/2006/relationships/image" Target="../media/image105.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92.svg"/></Relationships>
</file>

<file path=ppt/diagrams/_rels/data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0.xml.rels><?xml version="1.0" encoding="UTF-8" standalone="yes"?>
<Relationships xmlns="http://schemas.openxmlformats.org/package/2006/relationships"><Relationship Id="rId8" Type="http://schemas.openxmlformats.org/officeDocument/2006/relationships/image" Target="../media/image118.sv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sv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svg"/><Relationship Id="rId4" Type="http://schemas.openxmlformats.org/officeDocument/2006/relationships/image" Target="../media/image114.svg"/><Relationship Id="rId9" Type="http://schemas.openxmlformats.org/officeDocument/2006/relationships/image" Target="../media/image119.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ata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ata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1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image" Target="../media/image84.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6.xml.rels><?xml version="1.0" encoding="UTF-8" standalone="yes"?>
<Relationships xmlns="http://schemas.openxmlformats.org/package/2006/relationships"><Relationship Id="rId2" Type="http://schemas.openxmlformats.org/officeDocument/2006/relationships/hyperlink" Target="https://www.analyticbridge.datasciencecentral.com/profiles/blogs/what-are-uplift-models" TargetMode="External"/><Relationship Id="rId1" Type="http://schemas.openxmlformats.org/officeDocument/2006/relationships/hyperlink" Target="https://www.r-bloggers.com/r-and-salesforce/" TargetMode="External"/></Relationships>
</file>

<file path=ppt/diagrams/_rels/drawing17.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10.svg"/><Relationship Id="rId3" Type="http://schemas.openxmlformats.org/officeDocument/2006/relationships/image" Target="../media/image91.png"/><Relationship Id="rId7" Type="http://schemas.openxmlformats.org/officeDocument/2006/relationships/image" Target="../media/image109.png"/><Relationship Id="rId2" Type="http://schemas.openxmlformats.org/officeDocument/2006/relationships/image" Target="../media/image106.svg"/><Relationship Id="rId1" Type="http://schemas.openxmlformats.org/officeDocument/2006/relationships/image" Target="../media/image105.png"/><Relationship Id="rId6" Type="http://schemas.openxmlformats.org/officeDocument/2006/relationships/image" Target="../media/image108.svg"/><Relationship Id="rId5" Type="http://schemas.openxmlformats.org/officeDocument/2006/relationships/image" Target="../media/image107.png"/><Relationship Id="rId4" Type="http://schemas.openxmlformats.org/officeDocument/2006/relationships/image" Target="../media/image9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118.svg"/><Relationship Id="rId3" Type="http://schemas.openxmlformats.org/officeDocument/2006/relationships/image" Target="../media/image113.png"/><Relationship Id="rId7" Type="http://schemas.openxmlformats.org/officeDocument/2006/relationships/image" Target="../media/image117.png"/><Relationship Id="rId12" Type="http://schemas.openxmlformats.org/officeDocument/2006/relationships/image" Target="../media/image122.sv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svg"/><Relationship Id="rId4" Type="http://schemas.openxmlformats.org/officeDocument/2006/relationships/image" Target="../media/image114.svg"/><Relationship Id="rId9" Type="http://schemas.openxmlformats.org/officeDocument/2006/relationships/image" Target="../media/image1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D7CCB5-1D33-4BE6-9039-D0322955CC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700FAD-0F2A-4FAE-A7A8-84A0F8EF68BB}">
      <dgm:prSet/>
      <dgm:spPr/>
      <dgm:t>
        <a:bodyPr/>
        <a:lstStyle/>
        <a:p>
          <a:r>
            <a:rPr lang="en-US" dirty="0"/>
            <a:t>What is this CLV tool ?</a:t>
          </a:r>
        </a:p>
      </dgm:t>
    </dgm:pt>
    <dgm:pt modelId="{E803ADFD-469B-4D43-A6D3-3BF08F8FD0FB}" type="parTrans" cxnId="{11E73BC6-341F-4948-B6FD-395D927E421A}">
      <dgm:prSet/>
      <dgm:spPr/>
      <dgm:t>
        <a:bodyPr/>
        <a:lstStyle/>
        <a:p>
          <a:endParaRPr lang="en-US"/>
        </a:p>
      </dgm:t>
    </dgm:pt>
    <dgm:pt modelId="{7A3BF2C1-0B55-4F41-9B05-A624A8AF434C}" type="sibTrans" cxnId="{11E73BC6-341F-4948-B6FD-395D927E421A}">
      <dgm:prSet/>
      <dgm:spPr/>
      <dgm:t>
        <a:bodyPr/>
        <a:lstStyle/>
        <a:p>
          <a:endParaRPr lang="en-US"/>
        </a:p>
      </dgm:t>
    </dgm:pt>
    <dgm:pt modelId="{7A23AD76-F9CD-4C30-9E84-34AFD2EC77EB}">
      <dgm:prSet/>
      <dgm:spPr/>
      <dgm:t>
        <a:bodyPr/>
        <a:lstStyle/>
        <a:p>
          <a:r>
            <a:rPr lang="en-US"/>
            <a:t>How can this help my organization?</a:t>
          </a:r>
        </a:p>
      </dgm:t>
    </dgm:pt>
    <dgm:pt modelId="{DFC7650D-7B81-440F-8957-4AF503F32DD6}" type="parTrans" cxnId="{FA4D68E2-C346-44E6-ADDF-999816B7F623}">
      <dgm:prSet/>
      <dgm:spPr/>
      <dgm:t>
        <a:bodyPr/>
        <a:lstStyle/>
        <a:p>
          <a:endParaRPr lang="en-US"/>
        </a:p>
      </dgm:t>
    </dgm:pt>
    <dgm:pt modelId="{B1E006C2-5FC6-48C6-AE9E-5B2EED03343D}" type="sibTrans" cxnId="{FA4D68E2-C346-44E6-ADDF-999816B7F623}">
      <dgm:prSet/>
      <dgm:spPr/>
      <dgm:t>
        <a:bodyPr/>
        <a:lstStyle/>
        <a:p>
          <a:endParaRPr lang="en-US"/>
        </a:p>
      </dgm:t>
    </dgm:pt>
    <dgm:pt modelId="{68A16665-78F4-457E-B278-12FB09075895}">
      <dgm:prSet/>
      <dgm:spPr/>
      <dgm:t>
        <a:bodyPr/>
        <a:lstStyle/>
        <a:p>
          <a:r>
            <a:rPr lang="en-US"/>
            <a:t>What insights can this provide us?</a:t>
          </a:r>
        </a:p>
      </dgm:t>
    </dgm:pt>
    <dgm:pt modelId="{8FC4648E-E2C9-48F0-BCEF-A1B40D6454F5}" type="parTrans" cxnId="{8479D848-F601-498A-A3FE-FF7C2F0499E5}">
      <dgm:prSet/>
      <dgm:spPr/>
      <dgm:t>
        <a:bodyPr/>
        <a:lstStyle/>
        <a:p>
          <a:endParaRPr lang="en-US"/>
        </a:p>
      </dgm:t>
    </dgm:pt>
    <dgm:pt modelId="{D5EEC163-F816-49B2-ADDD-41C1730E150E}" type="sibTrans" cxnId="{8479D848-F601-498A-A3FE-FF7C2F0499E5}">
      <dgm:prSet/>
      <dgm:spPr/>
      <dgm:t>
        <a:bodyPr/>
        <a:lstStyle/>
        <a:p>
          <a:endParaRPr lang="en-US"/>
        </a:p>
      </dgm:t>
    </dgm:pt>
    <dgm:pt modelId="{37739483-C4F3-496A-A266-D1BBA3C30E7E}">
      <dgm:prSet/>
      <dgm:spPr/>
      <dgm:t>
        <a:bodyPr/>
        <a:lstStyle/>
        <a:p>
          <a:r>
            <a:rPr lang="en-US" dirty="0"/>
            <a:t>What data is required?</a:t>
          </a:r>
        </a:p>
      </dgm:t>
    </dgm:pt>
    <dgm:pt modelId="{79E706E9-1F22-411B-B4BC-F5958C091531}" type="parTrans" cxnId="{AAE550DC-9FCA-4FAE-AD79-1A074C0771A0}">
      <dgm:prSet/>
      <dgm:spPr/>
      <dgm:t>
        <a:bodyPr/>
        <a:lstStyle/>
        <a:p>
          <a:endParaRPr lang="en-US"/>
        </a:p>
      </dgm:t>
    </dgm:pt>
    <dgm:pt modelId="{847C1831-F8B5-4C02-A5DD-7D3F31CC38BD}" type="sibTrans" cxnId="{AAE550DC-9FCA-4FAE-AD79-1A074C0771A0}">
      <dgm:prSet/>
      <dgm:spPr/>
      <dgm:t>
        <a:bodyPr/>
        <a:lstStyle/>
        <a:p>
          <a:endParaRPr lang="en-US"/>
        </a:p>
      </dgm:t>
    </dgm:pt>
    <dgm:pt modelId="{EC7D70EF-BE49-44A7-9B78-BD04CB3AA7DC}" type="pres">
      <dgm:prSet presAssocID="{6AD7CCB5-1D33-4BE6-9039-D0322955CC69}" presName="root" presStyleCnt="0">
        <dgm:presLayoutVars>
          <dgm:dir/>
          <dgm:resizeHandles val="exact"/>
        </dgm:presLayoutVars>
      </dgm:prSet>
      <dgm:spPr/>
    </dgm:pt>
    <dgm:pt modelId="{2B2B0BE6-49E5-40E7-B127-4C94817849BA}" type="pres">
      <dgm:prSet presAssocID="{CB700FAD-0F2A-4FAE-A7A8-84A0F8EF68BB}" presName="compNode" presStyleCnt="0"/>
      <dgm:spPr/>
    </dgm:pt>
    <dgm:pt modelId="{8B594B3A-BBAC-43D7-9B20-F11ADB7812E5}" type="pres">
      <dgm:prSet presAssocID="{CB700FAD-0F2A-4FAE-A7A8-84A0F8EF68BB}" presName="bgRect" presStyleLbl="bgShp" presStyleIdx="0" presStyleCnt="4"/>
      <dgm:spPr/>
    </dgm:pt>
    <dgm:pt modelId="{D8A715E7-7E80-4E01-A813-85A9FD5F93AF}" type="pres">
      <dgm:prSet presAssocID="{CB700FAD-0F2A-4FAE-A7A8-84A0F8EF68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823AE413-3499-468D-A6F2-C2C63BDF1214}" type="pres">
      <dgm:prSet presAssocID="{CB700FAD-0F2A-4FAE-A7A8-84A0F8EF68BB}" presName="spaceRect" presStyleCnt="0"/>
      <dgm:spPr/>
    </dgm:pt>
    <dgm:pt modelId="{7A538225-FF60-47CC-8E7A-547BBE71A8D1}" type="pres">
      <dgm:prSet presAssocID="{CB700FAD-0F2A-4FAE-A7A8-84A0F8EF68BB}" presName="parTx" presStyleLbl="revTx" presStyleIdx="0" presStyleCnt="4">
        <dgm:presLayoutVars>
          <dgm:chMax val="0"/>
          <dgm:chPref val="0"/>
        </dgm:presLayoutVars>
      </dgm:prSet>
      <dgm:spPr/>
    </dgm:pt>
    <dgm:pt modelId="{3810DEFD-8046-4A5E-991C-BD2DF5067CF8}" type="pres">
      <dgm:prSet presAssocID="{7A3BF2C1-0B55-4F41-9B05-A624A8AF434C}" presName="sibTrans" presStyleCnt="0"/>
      <dgm:spPr/>
    </dgm:pt>
    <dgm:pt modelId="{EF7DA7B1-CAEC-4B36-8318-9D85F76537A0}" type="pres">
      <dgm:prSet presAssocID="{7A23AD76-F9CD-4C30-9E84-34AFD2EC77EB}" presName="compNode" presStyleCnt="0"/>
      <dgm:spPr/>
    </dgm:pt>
    <dgm:pt modelId="{3E3B1D21-9626-4DD5-9232-E748285E7B52}" type="pres">
      <dgm:prSet presAssocID="{7A23AD76-F9CD-4C30-9E84-34AFD2EC77EB}" presName="bgRect" presStyleLbl="bgShp" presStyleIdx="1" presStyleCnt="4"/>
      <dgm:spPr/>
    </dgm:pt>
    <dgm:pt modelId="{CE8A2B8A-60C1-4BC5-98BA-416413DD3B56}" type="pres">
      <dgm:prSet presAssocID="{7A23AD76-F9CD-4C30-9E84-34AFD2EC77EB}" presName="iconRect" presStyleLbl="node1" presStyleIdx="1" presStyleCnt="4"/>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5D4F54B7-6634-4270-860C-1EC5EBC26CEE}" type="pres">
      <dgm:prSet presAssocID="{7A23AD76-F9CD-4C30-9E84-34AFD2EC77EB}" presName="spaceRect" presStyleCnt="0"/>
      <dgm:spPr/>
    </dgm:pt>
    <dgm:pt modelId="{12433DEB-816D-4F26-BE8F-3F1635C950C4}" type="pres">
      <dgm:prSet presAssocID="{7A23AD76-F9CD-4C30-9E84-34AFD2EC77EB}" presName="parTx" presStyleLbl="revTx" presStyleIdx="1" presStyleCnt="4">
        <dgm:presLayoutVars>
          <dgm:chMax val="0"/>
          <dgm:chPref val="0"/>
        </dgm:presLayoutVars>
      </dgm:prSet>
      <dgm:spPr/>
    </dgm:pt>
    <dgm:pt modelId="{B883F944-7BFD-4D1D-901A-E7B8CBD7702E}" type="pres">
      <dgm:prSet presAssocID="{B1E006C2-5FC6-48C6-AE9E-5B2EED03343D}" presName="sibTrans" presStyleCnt="0"/>
      <dgm:spPr/>
    </dgm:pt>
    <dgm:pt modelId="{2D36BA3E-7958-4E07-A6F0-2DC696370ADC}" type="pres">
      <dgm:prSet presAssocID="{68A16665-78F4-457E-B278-12FB09075895}" presName="compNode" presStyleCnt="0"/>
      <dgm:spPr/>
    </dgm:pt>
    <dgm:pt modelId="{AAEB824F-9186-43FC-AF48-938343961D6A}" type="pres">
      <dgm:prSet presAssocID="{68A16665-78F4-457E-B278-12FB09075895}" presName="bgRect" presStyleLbl="bgShp" presStyleIdx="2" presStyleCnt="4"/>
      <dgm:spPr/>
    </dgm:pt>
    <dgm:pt modelId="{7C284E0E-E73B-4737-96CE-3D521F5F833C}" type="pres">
      <dgm:prSet presAssocID="{68A16665-78F4-457E-B278-12FB090758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7191CF9A-E27C-4ECB-9902-24585E75093E}" type="pres">
      <dgm:prSet presAssocID="{68A16665-78F4-457E-B278-12FB09075895}" presName="spaceRect" presStyleCnt="0"/>
      <dgm:spPr/>
    </dgm:pt>
    <dgm:pt modelId="{D1C2DAA5-8CE9-4FF3-AA4F-89A4287EF47D}" type="pres">
      <dgm:prSet presAssocID="{68A16665-78F4-457E-B278-12FB09075895}" presName="parTx" presStyleLbl="revTx" presStyleIdx="2" presStyleCnt="4">
        <dgm:presLayoutVars>
          <dgm:chMax val="0"/>
          <dgm:chPref val="0"/>
        </dgm:presLayoutVars>
      </dgm:prSet>
      <dgm:spPr/>
    </dgm:pt>
    <dgm:pt modelId="{CC38B2BB-1278-4167-91F7-584C227A8C40}" type="pres">
      <dgm:prSet presAssocID="{D5EEC163-F816-49B2-ADDD-41C1730E150E}" presName="sibTrans" presStyleCnt="0"/>
      <dgm:spPr/>
    </dgm:pt>
    <dgm:pt modelId="{5A780EB3-C0B7-4622-AD36-6ABB8FC47345}" type="pres">
      <dgm:prSet presAssocID="{37739483-C4F3-496A-A266-D1BBA3C30E7E}" presName="compNode" presStyleCnt="0"/>
      <dgm:spPr/>
    </dgm:pt>
    <dgm:pt modelId="{B6658885-4FD9-4C8D-8356-7B37D7DFC24C}" type="pres">
      <dgm:prSet presAssocID="{37739483-C4F3-496A-A266-D1BBA3C30E7E}" presName="bgRect" presStyleLbl="bgShp" presStyleIdx="3" presStyleCnt="4"/>
      <dgm:spPr/>
    </dgm:pt>
    <dgm:pt modelId="{D90BAD70-9322-4947-B292-2E8CA3953838}" type="pres">
      <dgm:prSet presAssocID="{37739483-C4F3-496A-A266-D1BBA3C30E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F7EB0C61-8C9D-4E52-B8E0-92EB3FCFD73F}" type="pres">
      <dgm:prSet presAssocID="{37739483-C4F3-496A-A266-D1BBA3C30E7E}" presName="spaceRect" presStyleCnt="0"/>
      <dgm:spPr/>
    </dgm:pt>
    <dgm:pt modelId="{ABEBE462-A673-48A7-8BF5-2B55B323D9D5}" type="pres">
      <dgm:prSet presAssocID="{37739483-C4F3-496A-A266-D1BBA3C30E7E}" presName="parTx" presStyleLbl="revTx" presStyleIdx="3" presStyleCnt="4">
        <dgm:presLayoutVars>
          <dgm:chMax val="0"/>
          <dgm:chPref val="0"/>
        </dgm:presLayoutVars>
      </dgm:prSet>
      <dgm:spPr/>
    </dgm:pt>
  </dgm:ptLst>
  <dgm:cxnLst>
    <dgm:cxn modelId="{3F3A085C-ED13-47CA-9DD3-2688DEA568EB}" type="presOf" srcId="{CB700FAD-0F2A-4FAE-A7A8-84A0F8EF68BB}" destId="{7A538225-FF60-47CC-8E7A-547BBE71A8D1}" srcOrd="0" destOrd="0" presId="urn:microsoft.com/office/officeart/2018/2/layout/IconVerticalSolidList"/>
    <dgm:cxn modelId="{ABD4C948-7A3E-48C5-A8F9-F4E2A96A6200}" type="presOf" srcId="{6AD7CCB5-1D33-4BE6-9039-D0322955CC69}" destId="{EC7D70EF-BE49-44A7-9B78-BD04CB3AA7DC}" srcOrd="0" destOrd="0" presId="urn:microsoft.com/office/officeart/2018/2/layout/IconVerticalSolidList"/>
    <dgm:cxn modelId="{8479D848-F601-498A-A3FE-FF7C2F0499E5}" srcId="{6AD7CCB5-1D33-4BE6-9039-D0322955CC69}" destId="{68A16665-78F4-457E-B278-12FB09075895}" srcOrd="2" destOrd="0" parTransId="{8FC4648E-E2C9-48F0-BCEF-A1B40D6454F5}" sibTransId="{D5EEC163-F816-49B2-ADDD-41C1730E150E}"/>
    <dgm:cxn modelId="{FB48C772-96CD-4EB4-BFD2-4F953F8C4E9D}" type="presOf" srcId="{37739483-C4F3-496A-A266-D1BBA3C30E7E}" destId="{ABEBE462-A673-48A7-8BF5-2B55B323D9D5}" srcOrd="0" destOrd="0" presId="urn:microsoft.com/office/officeart/2018/2/layout/IconVerticalSolidList"/>
    <dgm:cxn modelId="{4B80F491-E6E0-420C-BAFB-F7536287EE1E}" type="presOf" srcId="{68A16665-78F4-457E-B278-12FB09075895}" destId="{D1C2DAA5-8CE9-4FF3-AA4F-89A4287EF47D}" srcOrd="0" destOrd="0" presId="urn:microsoft.com/office/officeart/2018/2/layout/IconVerticalSolidList"/>
    <dgm:cxn modelId="{11E73BC6-341F-4948-B6FD-395D927E421A}" srcId="{6AD7CCB5-1D33-4BE6-9039-D0322955CC69}" destId="{CB700FAD-0F2A-4FAE-A7A8-84A0F8EF68BB}" srcOrd="0" destOrd="0" parTransId="{E803ADFD-469B-4D43-A6D3-3BF08F8FD0FB}" sibTransId="{7A3BF2C1-0B55-4F41-9B05-A624A8AF434C}"/>
    <dgm:cxn modelId="{AAE550DC-9FCA-4FAE-AD79-1A074C0771A0}" srcId="{6AD7CCB5-1D33-4BE6-9039-D0322955CC69}" destId="{37739483-C4F3-496A-A266-D1BBA3C30E7E}" srcOrd="3" destOrd="0" parTransId="{79E706E9-1F22-411B-B4BC-F5958C091531}" sibTransId="{847C1831-F8B5-4C02-A5DD-7D3F31CC38BD}"/>
    <dgm:cxn modelId="{FA4D68E2-C346-44E6-ADDF-999816B7F623}" srcId="{6AD7CCB5-1D33-4BE6-9039-D0322955CC69}" destId="{7A23AD76-F9CD-4C30-9E84-34AFD2EC77EB}" srcOrd="1" destOrd="0" parTransId="{DFC7650D-7B81-440F-8957-4AF503F32DD6}" sibTransId="{B1E006C2-5FC6-48C6-AE9E-5B2EED03343D}"/>
    <dgm:cxn modelId="{069AA2FE-8080-421F-827F-E9E711AC9549}" type="presOf" srcId="{7A23AD76-F9CD-4C30-9E84-34AFD2EC77EB}" destId="{12433DEB-816D-4F26-BE8F-3F1635C950C4}" srcOrd="0" destOrd="0" presId="urn:microsoft.com/office/officeart/2018/2/layout/IconVerticalSolidList"/>
    <dgm:cxn modelId="{E3031BAD-19BE-41C7-AFE9-C00E0B18210C}" type="presParOf" srcId="{EC7D70EF-BE49-44A7-9B78-BD04CB3AA7DC}" destId="{2B2B0BE6-49E5-40E7-B127-4C94817849BA}" srcOrd="0" destOrd="0" presId="urn:microsoft.com/office/officeart/2018/2/layout/IconVerticalSolidList"/>
    <dgm:cxn modelId="{ACADF8E0-DCDC-4A0B-B8F3-C7FFAF8A6B24}" type="presParOf" srcId="{2B2B0BE6-49E5-40E7-B127-4C94817849BA}" destId="{8B594B3A-BBAC-43D7-9B20-F11ADB7812E5}" srcOrd="0" destOrd="0" presId="urn:microsoft.com/office/officeart/2018/2/layout/IconVerticalSolidList"/>
    <dgm:cxn modelId="{3A79824C-8383-40FE-AC62-BE543AB21D62}" type="presParOf" srcId="{2B2B0BE6-49E5-40E7-B127-4C94817849BA}" destId="{D8A715E7-7E80-4E01-A813-85A9FD5F93AF}" srcOrd="1" destOrd="0" presId="urn:microsoft.com/office/officeart/2018/2/layout/IconVerticalSolidList"/>
    <dgm:cxn modelId="{EAC0329F-8639-434E-9BF5-74F9D8D20E4F}" type="presParOf" srcId="{2B2B0BE6-49E5-40E7-B127-4C94817849BA}" destId="{823AE413-3499-468D-A6F2-C2C63BDF1214}" srcOrd="2" destOrd="0" presId="urn:microsoft.com/office/officeart/2018/2/layout/IconVerticalSolidList"/>
    <dgm:cxn modelId="{252B47DA-5371-46F9-B7A9-CB851947845E}" type="presParOf" srcId="{2B2B0BE6-49E5-40E7-B127-4C94817849BA}" destId="{7A538225-FF60-47CC-8E7A-547BBE71A8D1}" srcOrd="3" destOrd="0" presId="urn:microsoft.com/office/officeart/2018/2/layout/IconVerticalSolidList"/>
    <dgm:cxn modelId="{7DF671CA-7AE2-4907-B171-AF3333FC6D6A}" type="presParOf" srcId="{EC7D70EF-BE49-44A7-9B78-BD04CB3AA7DC}" destId="{3810DEFD-8046-4A5E-991C-BD2DF5067CF8}" srcOrd="1" destOrd="0" presId="urn:microsoft.com/office/officeart/2018/2/layout/IconVerticalSolidList"/>
    <dgm:cxn modelId="{4CC79D1B-B26D-4EF2-B0C8-2DF21AB942DE}" type="presParOf" srcId="{EC7D70EF-BE49-44A7-9B78-BD04CB3AA7DC}" destId="{EF7DA7B1-CAEC-4B36-8318-9D85F76537A0}" srcOrd="2" destOrd="0" presId="urn:microsoft.com/office/officeart/2018/2/layout/IconVerticalSolidList"/>
    <dgm:cxn modelId="{F4FB6941-290D-4B15-9A52-26FD2D404E15}" type="presParOf" srcId="{EF7DA7B1-CAEC-4B36-8318-9D85F76537A0}" destId="{3E3B1D21-9626-4DD5-9232-E748285E7B52}" srcOrd="0" destOrd="0" presId="urn:microsoft.com/office/officeart/2018/2/layout/IconVerticalSolidList"/>
    <dgm:cxn modelId="{813D2495-D529-4165-84DF-CFCE96AF24AC}" type="presParOf" srcId="{EF7DA7B1-CAEC-4B36-8318-9D85F76537A0}" destId="{CE8A2B8A-60C1-4BC5-98BA-416413DD3B56}" srcOrd="1" destOrd="0" presId="urn:microsoft.com/office/officeart/2018/2/layout/IconVerticalSolidList"/>
    <dgm:cxn modelId="{FB892A9C-7FD5-47C3-AE2F-8958FB947BC3}" type="presParOf" srcId="{EF7DA7B1-CAEC-4B36-8318-9D85F76537A0}" destId="{5D4F54B7-6634-4270-860C-1EC5EBC26CEE}" srcOrd="2" destOrd="0" presId="urn:microsoft.com/office/officeart/2018/2/layout/IconVerticalSolidList"/>
    <dgm:cxn modelId="{76B83E95-E698-4ECB-B911-A0A3B7E388D9}" type="presParOf" srcId="{EF7DA7B1-CAEC-4B36-8318-9D85F76537A0}" destId="{12433DEB-816D-4F26-BE8F-3F1635C950C4}" srcOrd="3" destOrd="0" presId="urn:microsoft.com/office/officeart/2018/2/layout/IconVerticalSolidList"/>
    <dgm:cxn modelId="{08492604-DDF7-409D-9102-D4BC19BB143F}" type="presParOf" srcId="{EC7D70EF-BE49-44A7-9B78-BD04CB3AA7DC}" destId="{B883F944-7BFD-4D1D-901A-E7B8CBD7702E}" srcOrd="3" destOrd="0" presId="urn:microsoft.com/office/officeart/2018/2/layout/IconVerticalSolidList"/>
    <dgm:cxn modelId="{45CB441A-7901-48D8-85EF-616AF380B225}" type="presParOf" srcId="{EC7D70EF-BE49-44A7-9B78-BD04CB3AA7DC}" destId="{2D36BA3E-7958-4E07-A6F0-2DC696370ADC}" srcOrd="4" destOrd="0" presId="urn:microsoft.com/office/officeart/2018/2/layout/IconVerticalSolidList"/>
    <dgm:cxn modelId="{2220C403-71E4-4683-BA9E-4BC23CDF7B4A}" type="presParOf" srcId="{2D36BA3E-7958-4E07-A6F0-2DC696370ADC}" destId="{AAEB824F-9186-43FC-AF48-938343961D6A}" srcOrd="0" destOrd="0" presId="urn:microsoft.com/office/officeart/2018/2/layout/IconVerticalSolidList"/>
    <dgm:cxn modelId="{2D32BECE-8635-4FA0-8C26-11D207A9E6BA}" type="presParOf" srcId="{2D36BA3E-7958-4E07-A6F0-2DC696370ADC}" destId="{7C284E0E-E73B-4737-96CE-3D521F5F833C}" srcOrd="1" destOrd="0" presId="urn:microsoft.com/office/officeart/2018/2/layout/IconVerticalSolidList"/>
    <dgm:cxn modelId="{B768C37D-CE55-4651-8DC9-95BA76BE4183}" type="presParOf" srcId="{2D36BA3E-7958-4E07-A6F0-2DC696370ADC}" destId="{7191CF9A-E27C-4ECB-9902-24585E75093E}" srcOrd="2" destOrd="0" presId="urn:microsoft.com/office/officeart/2018/2/layout/IconVerticalSolidList"/>
    <dgm:cxn modelId="{557EEF5C-E7D5-4C5E-8587-FC6ED20B7526}" type="presParOf" srcId="{2D36BA3E-7958-4E07-A6F0-2DC696370ADC}" destId="{D1C2DAA5-8CE9-4FF3-AA4F-89A4287EF47D}" srcOrd="3" destOrd="0" presId="urn:microsoft.com/office/officeart/2018/2/layout/IconVerticalSolidList"/>
    <dgm:cxn modelId="{C5C4391F-B95B-4D7B-B45E-D31EAD78A305}" type="presParOf" srcId="{EC7D70EF-BE49-44A7-9B78-BD04CB3AA7DC}" destId="{CC38B2BB-1278-4167-91F7-584C227A8C40}" srcOrd="5" destOrd="0" presId="urn:microsoft.com/office/officeart/2018/2/layout/IconVerticalSolidList"/>
    <dgm:cxn modelId="{27B03626-8154-406D-8E1B-8B2402C2C478}" type="presParOf" srcId="{EC7D70EF-BE49-44A7-9B78-BD04CB3AA7DC}" destId="{5A780EB3-C0B7-4622-AD36-6ABB8FC47345}" srcOrd="6" destOrd="0" presId="urn:microsoft.com/office/officeart/2018/2/layout/IconVerticalSolidList"/>
    <dgm:cxn modelId="{68151F3B-820D-41E4-B0D2-6EFBD4EB7777}" type="presParOf" srcId="{5A780EB3-C0B7-4622-AD36-6ABB8FC47345}" destId="{B6658885-4FD9-4C8D-8356-7B37D7DFC24C}" srcOrd="0" destOrd="0" presId="urn:microsoft.com/office/officeart/2018/2/layout/IconVerticalSolidList"/>
    <dgm:cxn modelId="{B9F75EB9-94EB-435E-BFAF-4F05011540EC}" type="presParOf" srcId="{5A780EB3-C0B7-4622-AD36-6ABB8FC47345}" destId="{D90BAD70-9322-4947-B292-2E8CA3953838}" srcOrd="1" destOrd="0" presId="urn:microsoft.com/office/officeart/2018/2/layout/IconVerticalSolidList"/>
    <dgm:cxn modelId="{C43A27F2-0DD7-46A5-AFBB-A15A3BD11BA3}" type="presParOf" srcId="{5A780EB3-C0B7-4622-AD36-6ABB8FC47345}" destId="{F7EB0C61-8C9D-4E52-B8E0-92EB3FCFD73F}" srcOrd="2" destOrd="0" presId="urn:microsoft.com/office/officeart/2018/2/layout/IconVerticalSolidList"/>
    <dgm:cxn modelId="{CEEB6608-634C-4DAF-B975-F9BF1AEAB657}" type="presParOf" srcId="{5A780EB3-C0B7-4622-AD36-6ABB8FC47345}" destId="{ABEBE462-A673-48A7-8BF5-2B55B323D9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0034421-F32C-454F-9653-DAFB46470C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D37D66-441E-422A-92A5-CF6A8AF90ACB}">
      <dgm:prSet/>
      <dgm:spPr/>
      <dgm:t>
        <a:bodyPr/>
        <a:lstStyle/>
        <a:p>
          <a:pPr>
            <a:lnSpc>
              <a:spcPct val="100000"/>
            </a:lnSpc>
          </a:pPr>
          <a:r>
            <a:rPr lang="en-US" dirty="0"/>
            <a:t>Margin (Revenue – Costs)</a:t>
          </a:r>
        </a:p>
      </dgm:t>
    </dgm:pt>
    <dgm:pt modelId="{6822711E-CDE5-49BB-8488-3D61BE396950}" type="parTrans" cxnId="{3D1322FB-C014-412B-8215-3C8EF027DBD2}">
      <dgm:prSet/>
      <dgm:spPr/>
      <dgm:t>
        <a:bodyPr/>
        <a:lstStyle/>
        <a:p>
          <a:endParaRPr lang="en-US"/>
        </a:p>
      </dgm:t>
    </dgm:pt>
    <dgm:pt modelId="{688DF1D7-1BBF-4A89-818B-CB2D128A0B37}" type="sibTrans" cxnId="{3D1322FB-C014-412B-8215-3C8EF027DBD2}">
      <dgm:prSet/>
      <dgm:spPr/>
      <dgm:t>
        <a:bodyPr/>
        <a:lstStyle/>
        <a:p>
          <a:endParaRPr lang="en-US"/>
        </a:p>
      </dgm:t>
    </dgm:pt>
    <dgm:pt modelId="{315990E6-C4BB-437C-9C08-9A430682FBDD}">
      <dgm:prSet/>
      <dgm:spPr/>
      <dgm:t>
        <a:bodyPr/>
        <a:lstStyle/>
        <a:p>
          <a:pPr>
            <a:lnSpc>
              <a:spcPct val="100000"/>
            </a:lnSpc>
          </a:pPr>
          <a:r>
            <a:rPr lang="en-US" dirty="0"/>
            <a:t>Retention (Customer Churn)</a:t>
          </a:r>
        </a:p>
      </dgm:t>
    </dgm:pt>
    <dgm:pt modelId="{DB510959-D49B-44E8-AC0F-B6FB5DFD3F34}" type="parTrans" cxnId="{31B52661-F296-4AB2-969F-FD7D5628976F}">
      <dgm:prSet/>
      <dgm:spPr/>
      <dgm:t>
        <a:bodyPr/>
        <a:lstStyle/>
        <a:p>
          <a:endParaRPr lang="en-US"/>
        </a:p>
      </dgm:t>
    </dgm:pt>
    <dgm:pt modelId="{1920CD88-2DBB-409A-B7C9-23E2BC096217}" type="sibTrans" cxnId="{31B52661-F296-4AB2-969F-FD7D5628976F}">
      <dgm:prSet/>
      <dgm:spPr/>
      <dgm:t>
        <a:bodyPr/>
        <a:lstStyle/>
        <a:p>
          <a:endParaRPr lang="en-US"/>
        </a:p>
      </dgm:t>
    </dgm:pt>
    <dgm:pt modelId="{9C7DB8FF-6D79-4E3F-B46E-145871F29EC7}" type="pres">
      <dgm:prSet presAssocID="{90034421-F32C-454F-9653-DAFB46470CD6}" presName="root" presStyleCnt="0">
        <dgm:presLayoutVars>
          <dgm:dir/>
          <dgm:resizeHandles val="exact"/>
        </dgm:presLayoutVars>
      </dgm:prSet>
      <dgm:spPr/>
    </dgm:pt>
    <dgm:pt modelId="{EF73B7CA-7605-4299-951F-E65A812FE5DE}" type="pres">
      <dgm:prSet presAssocID="{EFD37D66-441E-422A-92A5-CF6A8AF90ACB}" presName="compNode" presStyleCnt="0"/>
      <dgm:spPr/>
    </dgm:pt>
    <dgm:pt modelId="{9D3F5A21-4E63-49D5-AF13-082B6CB1E7F0}" type="pres">
      <dgm:prSet presAssocID="{EFD37D66-441E-422A-92A5-CF6A8AF90ACB}" presName="bgRect" presStyleLbl="bgShp" presStyleIdx="0" presStyleCnt="2" custFlipVert="1" custScaleY="69462" custLinFactNeighborY="-46046"/>
      <dgm:spPr/>
    </dgm:pt>
    <dgm:pt modelId="{6D27DD76-C00C-4342-82B0-ED286F365C30}" type="pres">
      <dgm:prSet presAssocID="{EFD37D66-441E-422A-92A5-CF6A8AF90ACB}" presName="iconRect" presStyleLbl="node1" presStyleIdx="0" presStyleCnt="2" custLinFactY="-2616" custLinFactNeighborX="6535" custLinFactNeighborY="-100000"/>
      <dgm:spPr>
        <a:blipFill rotWithShape="1">
          <a:blip xmlns:r="http://schemas.openxmlformats.org/officeDocument/2006/relationships" r:embed="rId1"/>
          <a:srcRect/>
          <a:stretch>
            <a:fillRect/>
          </a:stretch>
        </a:blipFill>
        <a:ln>
          <a:noFill/>
        </a:ln>
      </dgm:spPr>
      <dgm:extLst/>
    </dgm:pt>
    <dgm:pt modelId="{07A40F96-B7F7-4CA6-9FBD-F0E4826F5F69}" type="pres">
      <dgm:prSet presAssocID="{EFD37D66-441E-422A-92A5-CF6A8AF90ACB}" presName="spaceRect" presStyleCnt="0"/>
      <dgm:spPr/>
    </dgm:pt>
    <dgm:pt modelId="{89E0BFA2-CD0C-41B1-B4DF-FBAC2CC99DC3}" type="pres">
      <dgm:prSet presAssocID="{EFD37D66-441E-422A-92A5-CF6A8AF90ACB}" presName="parTx" presStyleLbl="revTx" presStyleIdx="0" presStyleCnt="2" custScaleY="49149" custLinFactNeighborX="-6006" custLinFactNeighborY="-48947">
        <dgm:presLayoutVars>
          <dgm:chMax val="0"/>
          <dgm:chPref val="0"/>
        </dgm:presLayoutVars>
      </dgm:prSet>
      <dgm:spPr/>
    </dgm:pt>
    <dgm:pt modelId="{17F46393-A469-43CC-8729-511FF18387F0}" type="pres">
      <dgm:prSet presAssocID="{688DF1D7-1BBF-4A89-818B-CB2D128A0B37}" presName="sibTrans" presStyleCnt="0"/>
      <dgm:spPr/>
    </dgm:pt>
    <dgm:pt modelId="{8322BBB9-90FB-4A76-9A9A-84C75B69CE5A}" type="pres">
      <dgm:prSet presAssocID="{315990E6-C4BB-437C-9C08-9A430682FBDD}" presName="compNode" presStyleCnt="0"/>
      <dgm:spPr/>
    </dgm:pt>
    <dgm:pt modelId="{2D9CF98A-F928-4E66-877F-DFA0F53A48D1}" type="pres">
      <dgm:prSet presAssocID="{315990E6-C4BB-437C-9C08-9A430682FBDD}" presName="bgRect" presStyleLbl="bgShp" presStyleIdx="1" presStyleCnt="2" custScaleY="62081" custLinFactNeighborX="-785" custLinFactNeighborY="18129"/>
      <dgm:spPr/>
    </dgm:pt>
    <dgm:pt modelId="{DDDEE843-F3C1-4557-B0B2-87E062139EA6}" type="pres">
      <dgm:prSet presAssocID="{315990E6-C4BB-437C-9C08-9A430682FBDD}" presName="iconRect" presStyleLbl="node1" presStyleIdx="1" presStyleCnt="2" custLinFactNeighborX="411" custLinFactNeighborY="29383"/>
      <dgm:spPr>
        <a:blipFill>
          <a:blip xmlns:r="http://schemas.openxmlformats.org/officeDocument/2006/relationships" r:embed="rId2"/>
          <a:srcRect/>
          <a:stretch>
            <a:fillRect/>
          </a:stretch>
        </a:blipFill>
      </dgm:spPr>
    </dgm:pt>
    <dgm:pt modelId="{ABEF2EB1-560D-491C-BCD4-0D3AC530608F}" type="pres">
      <dgm:prSet presAssocID="{315990E6-C4BB-437C-9C08-9A430682FBDD}" presName="spaceRect" presStyleCnt="0"/>
      <dgm:spPr/>
    </dgm:pt>
    <dgm:pt modelId="{1CEB5BF4-0ABE-40E5-99C9-865F525FE42A}" type="pres">
      <dgm:prSet presAssocID="{315990E6-C4BB-437C-9C08-9A430682FBDD}" presName="parTx" presStyleLbl="revTx" presStyleIdx="1" presStyleCnt="2" custScaleX="100000" custScaleY="48561" custLinFactNeighborX="-7785" custLinFactNeighborY="-86591">
        <dgm:presLayoutVars>
          <dgm:chMax val="0"/>
          <dgm:chPref val="0"/>
        </dgm:presLayoutVars>
      </dgm:prSet>
      <dgm:spPr/>
    </dgm:pt>
  </dgm:ptLst>
  <dgm:cxnLst>
    <dgm:cxn modelId="{7D201406-2183-413C-A756-7E7C5B5697F4}" type="presOf" srcId="{EFD37D66-441E-422A-92A5-CF6A8AF90ACB}" destId="{89E0BFA2-CD0C-41B1-B4DF-FBAC2CC99DC3}" srcOrd="0" destOrd="0" presId="urn:microsoft.com/office/officeart/2018/2/layout/IconVerticalSolidList"/>
    <dgm:cxn modelId="{79F65F07-D33D-4379-93DB-F25644274F9E}" type="presOf" srcId="{315990E6-C4BB-437C-9C08-9A430682FBDD}" destId="{1CEB5BF4-0ABE-40E5-99C9-865F525FE42A}" srcOrd="0" destOrd="0" presId="urn:microsoft.com/office/officeart/2018/2/layout/IconVerticalSolidList"/>
    <dgm:cxn modelId="{4FEF835B-DBD3-4821-A0C0-FB7FF6F9A140}" type="presOf" srcId="{90034421-F32C-454F-9653-DAFB46470CD6}" destId="{9C7DB8FF-6D79-4E3F-B46E-145871F29EC7}" srcOrd="0" destOrd="0" presId="urn:microsoft.com/office/officeart/2018/2/layout/IconVerticalSolidList"/>
    <dgm:cxn modelId="{31B52661-F296-4AB2-969F-FD7D5628976F}" srcId="{90034421-F32C-454F-9653-DAFB46470CD6}" destId="{315990E6-C4BB-437C-9C08-9A430682FBDD}" srcOrd="1" destOrd="0" parTransId="{DB510959-D49B-44E8-AC0F-B6FB5DFD3F34}" sibTransId="{1920CD88-2DBB-409A-B7C9-23E2BC096217}"/>
    <dgm:cxn modelId="{3D1322FB-C014-412B-8215-3C8EF027DBD2}" srcId="{90034421-F32C-454F-9653-DAFB46470CD6}" destId="{EFD37D66-441E-422A-92A5-CF6A8AF90ACB}" srcOrd="0" destOrd="0" parTransId="{6822711E-CDE5-49BB-8488-3D61BE396950}" sibTransId="{688DF1D7-1BBF-4A89-818B-CB2D128A0B37}"/>
    <dgm:cxn modelId="{CB6FAC99-D1C4-4C86-8DF0-791F89B27BD2}" type="presParOf" srcId="{9C7DB8FF-6D79-4E3F-B46E-145871F29EC7}" destId="{EF73B7CA-7605-4299-951F-E65A812FE5DE}" srcOrd="0" destOrd="0" presId="urn:microsoft.com/office/officeart/2018/2/layout/IconVerticalSolidList"/>
    <dgm:cxn modelId="{DD649D5E-D5FE-4C71-8BD0-515BBA6C8AAF}" type="presParOf" srcId="{EF73B7CA-7605-4299-951F-E65A812FE5DE}" destId="{9D3F5A21-4E63-49D5-AF13-082B6CB1E7F0}" srcOrd="0" destOrd="0" presId="urn:microsoft.com/office/officeart/2018/2/layout/IconVerticalSolidList"/>
    <dgm:cxn modelId="{E9207A4A-8A92-4329-96CE-9C839BFB169A}" type="presParOf" srcId="{EF73B7CA-7605-4299-951F-E65A812FE5DE}" destId="{6D27DD76-C00C-4342-82B0-ED286F365C30}" srcOrd="1" destOrd="0" presId="urn:microsoft.com/office/officeart/2018/2/layout/IconVerticalSolidList"/>
    <dgm:cxn modelId="{BD3A38DD-1EDC-4C73-B5E0-1AFAC3E8C81D}" type="presParOf" srcId="{EF73B7CA-7605-4299-951F-E65A812FE5DE}" destId="{07A40F96-B7F7-4CA6-9FBD-F0E4826F5F69}" srcOrd="2" destOrd="0" presId="urn:microsoft.com/office/officeart/2018/2/layout/IconVerticalSolidList"/>
    <dgm:cxn modelId="{F75CC42B-487C-4ADD-ABFD-AAEC2512A93C}" type="presParOf" srcId="{EF73B7CA-7605-4299-951F-E65A812FE5DE}" destId="{89E0BFA2-CD0C-41B1-B4DF-FBAC2CC99DC3}" srcOrd="3" destOrd="0" presId="urn:microsoft.com/office/officeart/2018/2/layout/IconVerticalSolidList"/>
    <dgm:cxn modelId="{2356A777-5A8C-42F4-8336-EA030D919872}" type="presParOf" srcId="{9C7DB8FF-6D79-4E3F-B46E-145871F29EC7}" destId="{17F46393-A469-43CC-8729-511FF18387F0}" srcOrd="1" destOrd="0" presId="urn:microsoft.com/office/officeart/2018/2/layout/IconVerticalSolidList"/>
    <dgm:cxn modelId="{60401D35-812F-4BC0-8309-5174B99030C0}" type="presParOf" srcId="{9C7DB8FF-6D79-4E3F-B46E-145871F29EC7}" destId="{8322BBB9-90FB-4A76-9A9A-84C75B69CE5A}" srcOrd="2" destOrd="0" presId="urn:microsoft.com/office/officeart/2018/2/layout/IconVerticalSolidList"/>
    <dgm:cxn modelId="{E5335DDF-0BAB-4C60-BE3E-6FC94E583667}" type="presParOf" srcId="{8322BBB9-90FB-4A76-9A9A-84C75B69CE5A}" destId="{2D9CF98A-F928-4E66-877F-DFA0F53A48D1}" srcOrd="0" destOrd="0" presId="urn:microsoft.com/office/officeart/2018/2/layout/IconVerticalSolidList"/>
    <dgm:cxn modelId="{C3EEB5D0-A3FA-4F5B-BA42-CEF1E555BD5E}" type="presParOf" srcId="{8322BBB9-90FB-4A76-9A9A-84C75B69CE5A}" destId="{DDDEE843-F3C1-4557-B0B2-87E062139EA6}" srcOrd="1" destOrd="0" presId="urn:microsoft.com/office/officeart/2018/2/layout/IconVerticalSolidList"/>
    <dgm:cxn modelId="{2B0372B3-D998-4A46-8AE8-99B4FC1A1679}" type="presParOf" srcId="{8322BBB9-90FB-4A76-9A9A-84C75B69CE5A}" destId="{ABEF2EB1-560D-491C-BCD4-0D3AC530608F}" srcOrd="2" destOrd="0" presId="urn:microsoft.com/office/officeart/2018/2/layout/IconVerticalSolidList"/>
    <dgm:cxn modelId="{4ADCAAFB-1760-4B3E-BA70-E69EA594B657}" type="presParOf" srcId="{8322BBB9-90FB-4A76-9A9A-84C75B69CE5A}" destId="{1CEB5BF4-0ABE-40E5-99C9-865F525FE4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13191B-7C73-4794-8B68-9E3AB8DFEC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3FBD5C-2632-489C-BC99-9731562B08DA}">
      <dgm:prSet custT="1"/>
      <dgm:spPr/>
      <dgm:t>
        <a:bodyPr/>
        <a:lstStyle/>
        <a:p>
          <a:r>
            <a:rPr lang="en-US" sz="2400" dirty="0"/>
            <a:t>Segments your markets.</a:t>
          </a:r>
        </a:p>
      </dgm:t>
    </dgm:pt>
    <dgm:pt modelId="{E2AB8C6A-C8DD-4DB0-BF66-A93312AE0157}" type="parTrans" cxnId="{EE79C745-EF58-419D-939F-8F00EC0C8616}">
      <dgm:prSet/>
      <dgm:spPr/>
      <dgm:t>
        <a:bodyPr/>
        <a:lstStyle/>
        <a:p>
          <a:endParaRPr lang="en-US"/>
        </a:p>
      </dgm:t>
    </dgm:pt>
    <dgm:pt modelId="{A35D385A-278F-4EC4-A021-9E060ED17922}" type="sibTrans" cxnId="{EE79C745-EF58-419D-939F-8F00EC0C8616}">
      <dgm:prSet/>
      <dgm:spPr/>
      <dgm:t>
        <a:bodyPr/>
        <a:lstStyle/>
        <a:p>
          <a:endParaRPr lang="en-US"/>
        </a:p>
      </dgm:t>
    </dgm:pt>
    <dgm:pt modelId="{EDC3BA59-2D5F-4352-980C-B89008BD64D9}">
      <dgm:prSet/>
      <dgm:spPr/>
      <dgm:t>
        <a:bodyPr/>
        <a:lstStyle/>
        <a:p>
          <a:r>
            <a:rPr lang="en-US" dirty="0"/>
            <a:t>Prioritizes the long-term (financial) value of your customers.</a:t>
          </a:r>
        </a:p>
      </dgm:t>
    </dgm:pt>
    <dgm:pt modelId="{6A92D99E-74C3-4838-9FA5-A68B130BE69B}" type="parTrans" cxnId="{2BF12E09-7489-4C25-BC54-FB3DB95F345D}">
      <dgm:prSet/>
      <dgm:spPr/>
      <dgm:t>
        <a:bodyPr/>
        <a:lstStyle/>
        <a:p>
          <a:endParaRPr lang="en-US"/>
        </a:p>
      </dgm:t>
    </dgm:pt>
    <dgm:pt modelId="{47E560C4-276D-4376-A83E-4DB5508362CD}" type="sibTrans" cxnId="{2BF12E09-7489-4C25-BC54-FB3DB95F345D}">
      <dgm:prSet/>
      <dgm:spPr/>
      <dgm:t>
        <a:bodyPr/>
        <a:lstStyle/>
        <a:p>
          <a:endParaRPr lang="en-US"/>
        </a:p>
      </dgm:t>
    </dgm:pt>
    <dgm:pt modelId="{2FF5C6A4-A420-4AFB-9E81-6BF5277F801C}">
      <dgm:prSet/>
      <dgm:spPr/>
      <dgm:t>
        <a:bodyPr/>
        <a:lstStyle/>
        <a:p>
          <a:r>
            <a:rPr lang="en-US" dirty="0"/>
            <a:t>Provides financial rigor and guidance for acquisition campaigns. </a:t>
          </a:r>
        </a:p>
      </dgm:t>
    </dgm:pt>
    <dgm:pt modelId="{BEF1A892-905A-4796-9DCD-9B8A559F7D32}" type="parTrans" cxnId="{9EA1031D-A7CD-438D-B6D3-96D236B87D1B}">
      <dgm:prSet/>
      <dgm:spPr/>
      <dgm:t>
        <a:bodyPr/>
        <a:lstStyle/>
        <a:p>
          <a:endParaRPr lang="en-US"/>
        </a:p>
      </dgm:t>
    </dgm:pt>
    <dgm:pt modelId="{F2C552F0-7413-4F72-9480-42E6C421418F}" type="sibTrans" cxnId="{9EA1031D-A7CD-438D-B6D3-96D236B87D1B}">
      <dgm:prSet/>
      <dgm:spPr/>
      <dgm:t>
        <a:bodyPr/>
        <a:lstStyle/>
        <a:p>
          <a:endParaRPr lang="en-US"/>
        </a:p>
      </dgm:t>
    </dgm:pt>
    <dgm:pt modelId="{4FCB162F-BF2A-426A-8C53-D42A43F08449}">
      <dgm:prSet custT="1"/>
      <dgm:spPr/>
      <dgm:t>
        <a:bodyPr/>
        <a:lstStyle/>
        <a:p>
          <a:r>
            <a:rPr lang="en-US" sz="2400" dirty="0"/>
            <a:t>Obtains untapped segments/customers.</a:t>
          </a:r>
        </a:p>
      </dgm:t>
    </dgm:pt>
    <dgm:pt modelId="{F4952795-E2A9-497A-9DC7-D7B088525070}" type="parTrans" cxnId="{ACAB27A3-E80F-4CD2-93D6-AC4182D570B1}">
      <dgm:prSet/>
      <dgm:spPr/>
      <dgm:t>
        <a:bodyPr/>
        <a:lstStyle/>
        <a:p>
          <a:endParaRPr lang="en-US"/>
        </a:p>
      </dgm:t>
    </dgm:pt>
    <dgm:pt modelId="{60026F5F-AE93-454D-9E1E-06C3BACE1ED4}" type="sibTrans" cxnId="{ACAB27A3-E80F-4CD2-93D6-AC4182D570B1}">
      <dgm:prSet/>
      <dgm:spPr/>
      <dgm:t>
        <a:bodyPr/>
        <a:lstStyle/>
        <a:p>
          <a:endParaRPr lang="en-US"/>
        </a:p>
      </dgm:t>
    </dgm:pt>
    <dgm:pt modelId="{F4BD5728-0145-4A50-ACE8-7E0BFF086504}">
      <dgm:prSet/>
      <dgm:spPr/>
      <dgm:t>
        <a:bodyPr/>
        <a:lstStyle/>
        <a:p>
          <a:r>
            <a:rPr lang="en-US" dirty="0"/>
            <a:t>Serving customers well is more profitable than searching for new ones and loosing hard earned ones.</a:t>
          </a:r>
        </a:p>
      </dgm:t>
    </dgm:pt>
    <dgm:pt modelId="{BD93C725-B1EF-4516-856D-F7FD5D126921}" type="parTrans" cxnId="{38677F9D-85BD-49DE-A22C-31CE7B4DF05E}">
      <dgm:prSet/>
      <dgm:spPr/>
      <dgm:t>
        <a:bodyPr/>
        <a:lstStyle/>
        <a:p>
          <a:endParaRPr lang="en-US"/>
        </a:p>
      </dgm:t>
    </dgm:pt>
    <dgm:pt modelId="{2A7D7124-E4E4-4FCF-AC78-72FBC4A63627}" type="sibTrans" cxnId="{38677F9D-85BD-49DE-A22C-31CE7B4DF05E}">
      <dgm:prSet/>
      <dgm:spPr/>
      <dgm:t>
        <a:bodyPr/>
        <a:lstStyle/>
        <a:p>
          <a:endParaRPr lang="en-US"/>
        </a:p>
      </dgm:t>
    </dgm:pt>
    <dgm:pt modelId="{8296529C-0A8C-4EFF-A3CA-7764C9405FD6}" type="pres">
      <dgm:prSet presAssocID="{BA13191B-7C73-4794-8B68-9E3AB8DFEC65}" presName="linear" presStyleCnt="0">
        <dgm:presLayoutVars>
          <dgm:animLvl val="lvl"/>
          <dgm:resizeHandles val="exact"/>
        </dgm:presLayoutVars>
      </dgm:prSet>
      <dgm:spPr/>
    </dgm:pt>
    <dgm:pt modelId="{DDA8423D-2F60-4391-8EC0-C33CB9DD00A6}" type="pres">
      <dgm:prSet presAssocID="{4C3FBD5C-2632-489C-BC99-9731562B08DA}" presName="parentText" presStyleLbl="node1" presStyleIdx="0" presStyleCnt="5">
        <dgm:presLayoutVars>
          <dgm:chMax val="0"/>
          <dgm:bulletEnabled val="1"/>
        </dgm:presLayoutVars>
      </dgm:prSet>
      <dgm:spPr/>
    </dgm:pt>
    <dgm:pt modelId="{DF241AF2-797E-46D1-ADA6-CE12088D2BBE}" type="pres">
      <dgm:prSet presAssocID="{A35D385A-278F-4EC4-A021-9E060ED17922}" presName="spacer" presStyleCnt="0"/>
      <dgm:spPr/>
    </dgm:pt>
    <dgm:pt modelId="{39FCA903-09BB-4293-ACE7-B8F086D90865}" type="pres">
      <dgm:prSet presAssocID="{EDC3BA59-2D5F-4352-980C-B89008BD64D9}" presName="parentText" presStyleLbl="node1" presStyleIdx="1" presStyleCnt="5">
        <dgm:presLayoutVars>
          <dgm:chMax val="0"/>
          <dgm:bulletEnabled val="1"/>
        </dgm:presLayoutVars>
      </dgm:prSet>
      <dgm:spPr/>
    </dgm:pt>
    <dgm:pt modelId="{11503EEF-D93B-4D4A-93E1-84BCB93F7D8E}" type="pres">
      <dgm:prSet presAssocID="{47E560C4-276D-4376-A83E-4DB5508362CD}" presName="spacer" presStyleCnt="0"/>
      <dgm:spPr/>
    </dgm:pt>
    <dgm:pt modelId="{094DEA7C-F321-4C0E-932C-F1393B611CE7}" type="pres">
      <dgm:prSet presAssocID="{2FF5C6A4-A420-4AFB-9E81-6BF5277F801C}" presName="parentText" presStyleLbl="node1" presStyleIdx="2" presStyleCnt="5">
        <dgm:presLayoutVars>
          <dgm:chMax val="0"/>
          <dgm:bulletEnabled val="1"/>
        </dgm:presLayoutVars>
      </dgm:prSet>
      <dgm:spPr/>
    </dgm:pt>
    <dgm:pt modelId="{66943FF1-D634-413D-8057-61A3ED93078E}" type="pres">
      <dgm:prSet presAssocID="{F2C552F0-7413-4F72-9480-42E6C421418F}" presName="spacer" presStyleCnt="0"/>
      <dgm:spPr/>
    </dgm:pt>
    <dgm:pt modelId="{DFF1500A-D6B9-4593-8AC8-42B277BE85D1}" type="pres">
      <dgm:prSet presAssocID="{4FCB162F-BF2A-426A-8C53-D42A43F08449}" presName="parentText" presStyleLbl="node1" presStyleIdx="3" presStyleCnt="5">
        <dgm:presLayoutVars>
          <dgm:chMax val="0"/>
          <dgm:bulletEnabled val="1"/>
        </dgm:presLayoutVars>
      </dgm:prSet>
      <dgm:spPr/>
    </dgm:pt>
    <dgm:pt modelId="{1049F297-13F6-4326-9C20-1B538F9FCAB0}" type="pres">
      <dgm:prSet presAssocID="{60026F5F-AE93-454D-9E1E-06C3BACE1ED4}" presName="spacer" presStyleCnt="0"/>
      <dgm:spPr/>
    </dgm:pt>
    <dgm:pt modelId="{419D7377-EC52-4B44-97BB-01FAFBC065D4}" type="pres">
      <dgm:prSet presAssocID="{F4BD5728-0145-4A50-ACE8-7E0BFF086504}" presName="parentText" presStyleLbl="node1" presStyleIdx="4" presStyleCnt="5">
        <dgm:presLayoutVars>
          <dgm:chMax val="0"/>
          <dgm:bulletEnabled val="1"/>
        </dgm:presLayoutVars>
      </dgm:prSet>
      <dgm:spPr/>
    </dgm:pt>
  </dgm:ptLst>
  <dgm:cxnLst>
    <dgm:cxn modelId="{2BF12E09-7489-4C25-BC54-FB3DB95F345D}" srcId="{BA13191B-7C73-4794-8B68-9E3AB8DFEC65}" destId="{EDC3BA59-2D5F-4352-980C-B89008BD64D9}" srcOrd="1" destOrd="0" parTransId="{6A92D99E-74C3-4838-9FA5-A68B130BE69B}" sibTransId="{47E560C4-276D-4376-A83E-4DB5508362CD}"/>
    <dgm:cxn modelId="{9EA1031D-A7CD-438D-B6D3-96D236B87D1B}" srcId="{BA13191B-7C73-4794-8B68-9E3AB8DFEC65}" destId="{2FF5C6A4-A420-4AFB-9E81-6BF5277F801C}" srcOrd="2" destOrd="0" parTransId="{BEF1A892-905A-4796-9DCD-9B8A559F7D32}" sibTransId="{F2C552F0-7413-4F72-9480-42E6C421418F}"/>
    <dgm:cxn modelId="{4717483C-8B92-4533-BEAC-970E1FB49B40}" type="presOf" srcId="{BA13191B-7C73-4794-8B68-9E3AB8DFEC65}" destId="{8296529C-0A8C-4EFF-A3CA-7764C9405FD6}" srcOrd="0" destOrd="0" presId="urn:microsoft.com/office/officeart/2005/8/layout/vList2"/>
    <dgm:cxn modelId="{EE79C745-EF58-419D-939F-8F00EC0C8616}" srcId="{BA13191B-7C73-4794-8B68-9E3AB8DFEC65}" destId="{4C3FBD5C-2632-489C-BC99-9731562B08DA}" srcOrd="0" destOrd="0" parTransId="{E2AB8C6A-C8DD-4DB0-BF66-A93312AE0157}" sibTransId="{A35D385A-278F-4EC4-A021-9E060ED17922}"/>
    <dgm:cxn modelId="{1DF3AD46-3207-4971-A2FA-C17C15B9C54E}" type="presOf" srcId="{4C3FBD5C-2632-489C-BC99-9731562B08DA}" destId="{DDA8423D-2F60-4391-8EC0-C33CB9DD00A6}" srcOrd="0" destOrd="0" presId="urn:microsoft.com/office/officeart/2005/8/layout/vList2"/>
    <dgm:cxn modelId="{5A2C0E53-5CAA-4490-8399-B632FB4CE0F0}" type="presOf" srcId="{4FCB162F-BF2A-426A-8C53-D42A43F08449}" destId="{DFF1500A-D6B9-4593-8AC8-42B277BE85D1}" srcOrd="0" destOrd="0" presId="urn:microsoft.com/office/officeart/2005/8/layout/vList2"/>
    <dgm:cxn modelId="{8187875A-6D90-417E-B40C-D938EDCF50A7}" type="presOf" srcId="{F4BD5728-0145-4A50-ACE8-7E0BFF086504}" destId="{419D7377-EC52-4B44-97BB-01FAFBC065D4}" srcOrd="0" destOrd="0" presId="urn:microsoft.com/office/officeart/2005/8/layout/vList2"/>
    <dgm:cxn modelId="{38677F9D-85BD-49DE-A22C-31CE7B4DF05E}" srcId="{BA13191B-7C73-4794-8B68-9E3AB8DFEC65}" destId="{F4BD5728-0145-4A50-ACE8-7E0BFF086504}" srcOrd="4" destOrd="0" parTransId="{BD93C725-B1EF-4516-856D-F7FD5D126921}" sibTransId="{2A7D7124-E4E4-4FCF-AC78-72FBC4A63627}"/>
    <dgm:cxn modelId="{ACAB27A3-E80F-4CD2-93D6-AC4182D570B1}" srcId="{BA13191B-7C73-4794-8B68-9E3AB8DFEC65}" destId="{4FCB162F-BF2A-426A-8C53-D42A43F08449}" srcOrd="3" destOrd="0" parTransId="{F4952795-E2A9-497A-9DC7-D7B088525070}" sibTransId="{60026F5F-AE93-454D-9E1E-06C3BACE1ED4}"/>
    <dgm:cxn modelId="{6B843EAA-C064-4571-98BB-7E1B820594AF}" type="presOf" srcId="{EDC3BA59-2D5F-4352-980C-B89008BD64D9}" destId="{39FCA903-09BB-4293-ACE7-B8F086D90865}" srcOrd="0" destOrd="0" presId="urn:microsoft.com/office/officeart/2005/8/layout/vList2"/>
    <dgm:cxn modelId="{38C08AD4-5436-43C8-94A6-19D517D72B3D}" type="presOf" srcId="{2FF5C6A4-A420-4AFB-9E81-6BF5277F801C}" destId="{094DEA7C-F321-4C0E-932C-F1393B611CE7}" srcOrd="0" destOrd="0" presId="urn:microsoft.com/office/officeart/2005/8/layout/vList2"/>
    <dgm:cxn modelId="{E0C284C6-4C64-4D38-A529-31BC3C61D4CC}" type="presParOf" srcId="{8296529C-0A8C-4EFF-A3CA-7764C9405FD6}" destId="{DDA8423D-2F60-4391-8EC0-C33CB9DD00A6}" srcOrd="0" destOrd="0" presId="urn:microsoft.com/office/officeart/2005/8/layout/vList2"/>
    <dgm:cxn modelId="{2B6F0699-6CBD-466F-A084-7FE800BD4F94}" type="presParOf" srcId="{8296529C-0A8C-4EFF-A3CA-7764C9405FD6}" destId="{DF241AF2-797E-46D1-ADA6-CE12088D2BBE}" srcOrd="1" destOrd="0" presId="urn:microsoft.com/office/officeart/2005/8/layout/vList2"/>
    <dgm:cxn modelId="{C3E434D3-7544-486A-87F7-FBB8C43669BF}" type="presParOf" srcId="{8296529C-0A8C-4EFF-A3CA-7764C9405FD6}" destId="{39FCA903-09BB-4293-ACE7-B8F086D90865}" srcOrd="2" destOrd="0" presId="urn:microsoft.com/office/officeart/2005/8/layout/vList2"/>
    <dgm:cxn modelId="{6C840EC3-4189-4EA3-8744-6BBD9810CBAA}" type="presParOf" srcId="{8296529C-0A8C-4EFF-A3CA-7764C9405FD6}" destId="{11503EEF-D93B-4D4A-93E1-84BCB93F7D8E}" srcOrd="3" destOrd="0" presId="urn:microsoft.com/office/officeart/2005/8/layout/vList2"/>
    <dgm:cxn modelId="{EEF5D97F-803C-49E3-8699-5A7D33244D51}" type="presParOf" srcId="{8296529C-0A8C-4EFF-A3CA-7764C9405FD6}" destId="{094DEA7C-F321-4C0E-932C-F1393B611CE7}" srcOrd="4" destOrd="0" presId="urn:microsoft.com/office/officeart/2005/8/layout/vList2"/>
    <dgm:cxn modelId="{EDC69345-1B36-4009-9451-743D5F00AB19}" type="presParOf" srcId="{8296529C-0A8C-4EFF-A3CA-7764C9405FD6}" destId="{66943FF1-D634-413D-8057-61A3ED93078E}" srcOrd="5" destOrd="0" presId="urn:microsoft.com/office/officeart/2005/8/layout/vList2"/>
    <dgm:cxn modelId="{DB111F1B-DFCC-482D-950F-1D4A4B645CF0}" type="presParOf" srcId="{8296529C-0A8C-4EFF-A3CA-7764C9405FD6}" destId="{DFF1500A-D6B9-4593-8AC8-42B277BE85D1}" srcOrd="6" destOrd="0" presId="urn:microsoft.com/office/officeart/2005/8/layout/vList2"/>
    <dgm:cxn modelId="{94E709F8-2CE6-425B-8A14-8950E65A9B54}" type="presParOf" srcId="{8296529C-0A8C-4EFF-A3CA-7764C9405FD6}" destId="{1049F297-13F6-4326-9C20-1B538F9FCAB0}" srcOrd="7" destOrd="0" presId="urn:microsoft.com/office/officeart/2005/8/layout/vList2"/>
    <dgm:cxn modelId="{84812BEE-D224-4A94-984F-853033C47F0A}" type="presParOf" srcId="{8296529C-0A8C-4EFF-A3CA-7764C9405FD6}" destId="{419D7377-EC52-4B44-97BB-01FAFBC065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1A0E2E-6DCA-4099-80D9-C1BBBD8602DE}"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2B8AC27A-6DBD-4E0B-A8A9-94C3A1FD2FB7}">
      <dgm:prSet custT="1"/>
      <dgm:spPr/>
      <dgm:t>
        <a:bodyPr/>
        <a:lstStyle/>
        <a:p>
          <a:pPr algn="ctr"/>
          <a:r>
            <a:rPr lang="en-US" sz="3600" dirty="0"/>
            <a:t>Example 1:</a:t>
          </a:r>
        </a:p>
      </dgm:t>
    </dgm:pt>
    <dgm:pt modelId="{A3B9E770-5872-413F-ABC1-ABF2349FF295}" type="parTrans" cxnId="{B82240B7-1385-44A6-9330-9287F1722D50}">
      <dgm:prSet/>
      <dgm:spPr/>
      <dgm:t>
        <a:bodyPr/>
        <a:lstStyle/>
        <a:p>
          <a:endParaRPr lang="en-US"/>
        </a:p>
      </dgm:t>
    </dgm:pt>
    <dgm:pt modelId="{6E5B1347-2FA3-4093-8391-6B3B26681043}" type="sibTrans" cxnId="{B82240B7-1385-44A6-9330-9287F1722D50}">
      <dgm:prSet/>
      <dgm:spPr/>
      <dgm:t>
        <a:bodyPr/>
        <a:lstStyle/>
        <a:p>
          <a:endParaRPr lang="en-US"/>
        </a:p>
      </dgm:t>
    </dgm:pt>
    <dgm:pt modelId="{53CBE0FD-97B7-44CD-AE42-92117AEF5BA2}">
      <dgm:prSet/>
      <dgm:spPr/>
      <dgm:t>
        <a:bodyPr/>
        <a:lstStyle/>
        <a:p>
          <a:r>
            <a:rPr lang="en-US" dirty="0"/>
            <a:t>A Home Health company segmented its business customers using CLV. </a:t>
          </a:r>
        </a:p>
        <a:p>
          <a:r>
            <a:rPr lang="en-US" dirty="0"/>
            <a:t>It highlighted its high-touch segment contributed only marginally to revenue, given additional expenditures to maintain this segment. </a:t>
          </a:r>
        </a:p>
        <a:p>
          <a:r>
            <a:rPr lang="en-US" dirty="0"/>
            <a:t>Using the CLV values it adjusted accordingly and found low touch clients were far more valuable.</a:t>
          </a:r>
        </a:p>
      </dgm:t>
    </dgm:pt>
    <dgm:pt modelId="{031094AE-D40E-4143-82F8-C9667BE11060}" type="parTrans" cxnId="{FCB021C1-4BD7-479D-9AAA-608422E3E7FC}">
      <dgm:prSet/>
      <dgm:spPr/>
      <dgm:t>
        <a:bodyPr/>
        <a:lstStyle/>
        <a:p>
          <a:endParaRPr lang="en-US"/>
        </a:p>
      </dgm:t>
    </dgm:pt>
    <dgm:pt modelId="{6652F5F2-DFA1-483E-922A-C8D0DCE59B12}" type="sibTrans" cxnId="{FCB021C1-4BD7-479D-9AAA-608422E3E7FC}">
      <dgm:prSet/>
      <dgm:spPr/>
      <dgm:t>
        <a:bodyPr/>
        <a:lstStyle/>
        <a:p>
          <a:endParaRPr lang="en-US"/>
        </a:p>
      </dgm:t>
    </dgm:pt>
    <dgm:pt modelId="{DAF708BB-E939-4455-AF84-E2921AC9C1AC}" type="pres">
      <dgm:prSet presAssocID="{8D1A0E2E-6DCA-4099-80D9-C1BBBD8602DE}" presName="vert0" presStyleCnt="0">
        <dgm:presLayoutVars>
          <dgm:dir/>
          <dgm:animOne val="branch"/>
          <dgm:animLvl val="lvl"/>
        </dgm:presLayoutVars>
      </dgm:prSet>
      <dgm:spPr/>
    </dgm:pt>
    <dgm:pt modelId="{E43D8AB2-5083-42DC-83C9-564CB55B6CB1}" type="pres">
      <dgm:prSet presAssocID="{2B8AC27A-6DBD-4E0B-A8A9-94C3A1FD2FB7}" presName="thickLine" presStyleLbl="alignNode1" presStyleIdx="0" presStyleCnt="2"/>
      <dgm:spPr/>
    </dgm:pt>
    <dgm:pt modelId="{8E02922E-AEBE-4D9B-8385-D5CDCF402562}" type="pres">
      <dgm:prSet presAssocID="{2B8AC27A-6DBD-4E0B-A8A9-94C3A1FD2FB7}" presName="horz1" presStyleCnt="0"/>
      <dgm:spPr/>
    </dgm:pt>
    <dgm:pt modelId="{452B872A-6B41-42BF-9957-3112CD343304}" type="pres">
      <dgm:prSet presAssocID="{2B8AC27A-6DBD-4E0B-A8A9-94C3A1FD2FB7}" presName="tx1" presStyleLbl="revTx" presStyleIdx="0" presStyleCnt="2"/>
      <dgm:spPr/>
    </dgm:pt>
    <dgm:pt modelId="{5DD48E75-BE0A-45A5-ABD3-D802749F3045}" type="pres">
      <dgm:prSet presAssocID="{2B8AC27A-6DBD-4E0B-A8A9-94C3A1FD2FB7}" presName="vert1" presStyleCnt="0"/>
      <dgm:spPr/>
    </dgm:pt>
    <dgm:pt modelId="{E02BE894-26A1-41C6-B729-3D74EBDE9019}" type="pres">
      <dgm:prSet presAssocID="{53CBE0FD-97B7-44CD-AE42-92117AEF5BA2}" presName="thickLine" presStyleLbl="alignNode1" presStyleIdx="1" presStyleCnt="2"/>
      <dgm:spPr/>
    </dgm:pt>
    <dgm:pt modelId="{989E3248-D0C2-483E-B985-F45D195DA31E}" type="pres">
      <dgm:prSet presAssocID="{53CBE0FD-97B7-44CD-AE42-92117AEF5BA2}" presName="horz1" presStyleCnt="0"/>
      <dgm:spPr/>
    </dgm:pt>
    <dgm:pt modelId="{D40FC5B8-2154-4F89-BA68-C0F2C4071D71}" type="pres">
      <dgm:prSet presAssocID="{53CBE0FD-97B7-44CD-AE42-92117AEF5BA2}" presName="tx1" presStyleLbl="revTx" presStyleIdx="1" presStyleCnt="2" custScaleY="125113"/>
      <dgm:spPr/>
    </dgm:pt>
    <dgm:pt modelId="{C17CAEB2-14B2-41D3-9A3E-71F5A5173DC6}" type="pres">
      <dgm:prSet presAssocID="{53CBE0FD-97B7-44CD-AE42-92117AEF5BA2}" presName="vert1" presStyleCnt="0"/>
      <dgm:spPr/>
    </dgm:pt>
  </dgm:ptLst>
  <dgm:cxnLst>
    <dgm:cxn modelId="{F6340228-8AB2-417E-9210-F545CD9652D4}" type="presOf" srcId="{2B8AC27A-6DBD-4E0B-A8A9-94C3A1FD2FB7}" destId="{452B872A-6B41-42BF-9957-3112CD343304}" srcOrd="0" destOrd="0" presId="urn:microsoft.com/office/officeart/2008/layout/LinedList"/>
    <dgm:cxn modelId="{CC18614D-B33B-4F2D-A751-DEB06C81E60F}" type="presOf" srcId="{8D1A0E2E-6DCA-4099-80D9-C1BBBD8602DE}" destId="{DAF708BB-E939-4455-AF84-E2921AC9C1AC}" srcOrd="0" destOrd="0" presId="urn:microsoft.com/office/officeart/2008/layout/LinedList"/>
    <dgm:cxn modelId="{B82240B7-1385-44A6-9330-9287F1722D50}" srcId="{8D1A0E2E-6DCA-4099-80D9-C1BBBD8602DE}" destId="{2B8AC27A-6DBD-4E0B-A8A9-94C3A1FD2FB7}" srcOrd="0" destOrd="0" parTransId="{A3B9E770-5872-413F-ABC1-ABF2349FF295}" sibTransId="{6E5B1347-2FA3-4093-8391-6B3B26681043}"/>
    <dgm:cxn modelId="{FCB021C1-4BD7-479D-9AAA-608422E3E7FC}" srcId="{8D1A0E2E-6DCA-4099-80D9-C1BBBD8602DE}" destId="{53CBE0FD-97B7-44CD-AE42-92117AEF5BA2}" srcOrd="1" destOrd="0" parTransId="{031094AE-D40E-4143-82F8-C9667BE11060}" sibTransId="{6652F5F2-DFA1-483E-922A-C8D0DCE59B12}"/>
    <dgm:cxn modelId="{E84596FD-516F-4817-8393-B903E59801BA}" type="presOf" srcId="{53CBE0FD-97B7-44CD-AE42-92117AEF5BA2}" destId="{D40FC5B8-2154-4F89-BA68-C0F2C4071D71}" srcOrd="0" destOrd="0" presId="urn:microsoft.com/office/officeart/2008/layout/LinedList"/>
    <dgm:cxn modelId="{B2ED9C76-0478-4FF3-B930-350492EB0B2D}" type="presParOf" srcId="{DAF708BB-E939-4455-AF84-E2921AC9C1AC}" destId="{E43D8AB2-5083-42DC-83C9-564CB55B6CB1}" srcOrd="0" destOrd="0" presId="urn:microsoft.com/office/officeart/2008/layout/LinedList"/>
    <dgm:cxn modelId="{46D0AEBE-E76F-41AE-8552-1BDC3DD3C7C2}" type="presParOf" srcId="{DAF708BB-E939-4455-AF84-E2921AC9C1AC}" destId="{8E02922E-AEBE-4D9B-8385-D5CDCF402562}" srcOrd="1" destOrd="0" presId="urn:microsoft.com/office/officeart/2008/layout/LinedList"/>
    <dgm:cxn modelId="{F1070D15-6F14-4EB7-A662-B223B891D913}" type="presParOf" srcId="{8E02922E-AEBE-4D9B-8385-D5CDCF402562}" destId="{452B872A-6B41-42BF-9957-3112CD343304}" srcOrd="0" destOrd="0" presId="urn:microsoft.com/office/officeart/2008/layout/LinedList"/>
    <dgm:cxn modelId="{D42E4841-8A20-42A7-8C1F-73D4148634F2}" type="presParOf" srcId="{8E02922E-AEBE-4D9B-8385-D5CDCF402562}" destId="{5DD48E75-BE0A-45A5-ABD3-D802749F3045}" srcOrd="1" destOrd="0" presId="urn:microsoft.com/office/officeart/2008/layout/LinedList"/>
    <dgm:cxn modelId="{9EA6BF69-2548-4B72-9C47-1CC9209B6D02}" type="presParOf" srcId="{DAF708BB-E939-4455-AF84-E2921AC9C1AC}" destId="{E02BE894-26A1-41C6-B729-3D74EBDE9019}" srcOrd="2" destOrd="0" presId="urn:microsoft.com/office/officeart/2008/layout/LinedList"/>
    <dgm:cxn modelId="{F63A8E64-32BC-4BDE-B15D-DC11EF141CC3}" type="presParOf" srcId="{DAF708BB-E939-4455-AF84-E2921AC9C1AC}" destId="{989E3248-D0C2-483E-B985-F45D195DA31E}" srcOrd="3" destOrd="0" presId="urn:microsoft.com/office/officeart/2008/layout/LinedList"/>
    <dgm:cxn modelId="{3F01E89F-CE9F-42A7-93CD-4CF40FCAF527}" type="presParOf" srcId="{989E3248-D0C2-483E-B985-F45D195DA31E}" destId="{D40FC5B8-2154-4F89-BA68-C0F2C4071D71}" srcOrd="0" destOrd="0" presId="urn:microsoft.com/office/officeart/2008/layout/LinedList"/>
    <dgm:cxn modelId="{07402E2C-1F2F-44B8-BA2C-0280DAE6C47D}" type="presParOf" srcId="{989E3248-D0C2-483E-B985-F45D195DA31E}" destId="{C17CAEB2-14B2-41D3-9A3E-71F5A5173DC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23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E74FB0-7B00-4A9E-B317-0503E6BFB42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DECBFB3-2083-4254-8B76-0F8FF954116F}">
      <dgm:prSet/>
      <dgm:spPr>
        <a:solidFill>
          <a:srgbClr val="FF9900"/>
        </a:solidFill>
      </dgm:spPr>
      <dgm:t>
        <a:bodyPr/>
        <a:lstStyle/>
        <a:p>
          <a:r>
            <a:rPr lang="en-US" dirty="0"/>
            <a:t>MSA (Market Segmentation Analysis – Understanding your market)</a:t>
          </a:r>
        </a:p>
      </dgm:t>
    </dgm:pt>
    <dgm:pt modelId="{E54AF8C5-1F45-480D-B2C6-AB1AFCC37382}" type="parTrans" cxnId="{4A44758B-50CD-4BA7-B056-593ADF391A7C}">
      <dgm:prSet/>
      <dgm:spPr/>
      <dgm:t>
        <a:bodyPr/>
        <a:lstStyle/>
        <a:p>
          <a:endParaRPr lang="en-US"/>
        </a:p>
      </dgm:t>
    </dgm:pt>
    <dgm:pt modelId="{2B7438F8-59FE-46C5-8E8A-C6C7AAD5AFF9}" type="sibTrans" cxnId="{4A44758B-50CD-4BA7-B056-593ADF391A7C}">
      <dgm:prSet/>
      <dgm:spPr/>
      <dgm:t>
        <a:bodyPr/>
        <a:lstStyle/>
        <a:p>
          <a:endParaRPr lang="en-US"/>
        </a:p>
      </dgm:t>
    </dgm:pt>
    <dgm:pt modelId="{DE374A9C-8F0E-4794-BD78-72146CEA2C3C}">
      <dgm:prSet/>
      <dgm:spPr>
        <a:solidFill>
          <a:schemeClr val="tx1"/>
        </a:solidFill>
      </dgm:spPr>
      <dgm:t>
        <a:bodyPr/>
        <a:lstStyle/>
        <a:p>
          <a:r>
            <a:rPr lang="en-US"/>
            <a:t>cluster (grouping customers)</a:t>
          </a:r>
        </a:p>
      </dgm:t>
    </dgm:pt>
    <dgm:pt modelId="{0B1F8B9B-5BAF-430A-A235-AA217C30732D}" type="parTrans" cxnId="{EF2F35EC-B991-42F9-88FA-647945CE1111}">
      <dgm:prSet/>
      <dgm:spPr/>
      <dgm:t>
        <a:bodyPr/>
        <a:lstStyle/>
        <a:p>
          <a:endParaRPr lang="en-US"/>
        </a:p>
      </dgm:t>
    </dgm:pt>
    <dgm:pt modelId="{3FE040D3-16C5-4866-90C5-BC48C59E4907}" type="sibTrans" cxnId="{EF2F35EC-B991-42F9-88FA-647945CE1111}">
      <dgm:prSet/>
      <dgm:spPr/>
      <dgm:t>
        <a:bodyPr/>
        <a:lstStyle/>
        <a:p>
          <a:endParaRPr lang="en-US"/>
        </a:p>
      </dgm:t>
    </dgm:pt>
    <dgm:pt modelId="{CA5B3D5F-9814-41DD-92B6-BE2B51CCA35E}">
      <dgm:prSet/>
      <dgm:spPr>
        <a:solidFill>
          <a:srgbClr val="FF9900"/>
        </a:solidFill>
      </dgm:spPr>
      <dgm:t>
        <a:bodyPr/>
        <a:lstStyle/>
        <a:p>
          <a:r>
            <a:rPr lang="en-US" dirty="0"/>
            <a:t>survey (complex survey analysis)</a:t>
          </a:r>
        </a:p>
      </dgm:t>
    </dgm:pt>
    <dgm:pt modelId="{BD006AD0-4421-4924-8275-D2BBA4455C76}" type="parTrans" cxnId="{CB00470E-1EEE-4DC4-B569-0D43B05B8D80}">
      <dgm:prSet/>
      <dgm:spPr/>
      <dgm:t>
        <a:bodyPr/>
        <a:lstStyle/>
        <a:p>
          <a:endParaRPr lang="en-US"/>
        </a:p>
      </dgm:t>
    </dgm:pt>
    <dgm:pt modelId="{AD442386-41C0-4526-81AA-E199673AA4A7}" type="sibTrans" cxnId="{CB00470E-1EEE-4DC4-B569-0D43B05B8D80}">
      <dgm:prSet/>
      <dgm:spPr/>
      <dgm:t>
        <a:bodyPr/>
        <a:lstStyle/>
        <a:p>
          <a:endParaRPr lang="en-US"/>
        </a:p>
      </dgm:t>
    </dgm:pt>
    <dgm:pt modelId="{CCF340D1-F2AE-4FBD-B1DE-70FE0C9C749D}">
      <dgm:prSet/>
      <dgm:spPr>
        <a:solidFill>
          <a:schemeClr val="tx1"/>
        </a:solidFill>
      </dgm:spPr>
      <dgm:t>
        <a:bodyPr/>
        <a:lstStyle/>
        <a:p>
          <a:r>
            <a:rPr lang="en-US" dirty="0"/>
            <a:t>NPS (referral/customer satisfaction analysis, “Net Promoter Score”)</a:t>
          </a:r>
        </a:p>
      </dgm:t>
    </dgm:pt>
    <dgm:pt modelId="{85F2A552-E0D1-499E-A2FE-DE1666241299}" type="parTrans" cxnId="{119686F8-A175-4A87-8C69-F03681712D39}">
      <dgm:prSet/>
      <dgm:spPr/>
      <dgm:t>
        <a:bodyPr/>
        <a:lstStyle/>
        <a:p>
          <a:endParaRPr lang="en-US"/>
        </a:p>
      </dgm:t>
    </dgm:pt>
    <dgm:pt modelId="{E0FE858D-6621-4A6B-AF99-5BCDC6DB4CCF}" type="sibTrans" cxnId="{119686F8-A175-4A87-8C69-F03681712D39}">
      <dgm:prSet/>
      <dgm:spPr/>
      <dgm:t>
        <a:bodyPr/>
        <a:lstStyle/>
        <a:p>
          <a:endParaRPr lang="en-US"/>
        </a:p>
      </dgm:t>
    </dgm:pt>
    <dgm:pt modelId="{E7CB0302-1CFC-49C4-9D2B-91ECE08ED19C}">
      <dgm:prSet/>
      <dgm:spPr>
        <a:solidFill>
          <a:srgbClr val="FF9900"/>
        </a:solidFill>
      </dgm:spPr>
      <dgm:t>
        <a:bodyPr/>
        <a:lstStyle/>
        <a:p>
          <a:r>
            <a:rPr lang="en-US"/>
            <a:t>SMCRM (Statistical Methods in Customer Relationship)</a:t>
          </a:r>
        </a:p>
      </dgm:t>
    </dgm:pt>
    <dgm:pt modelId="{E0C450BF-0FF0-4936-8D67-10ADB5DDC990}" type="parTrans" cxnId="{5BAB0321-B27E-4018-B74F-7F0A9F2906A4}">
      <dgm:prSet/>
      <dgm:spPr/>
      <dgm:t>
        <a:bodyPr/>
        <a:lstStyle/>
        <a:p>
          <a:endParaRPr lang="en-US"/>
        </a:p>
      </dgm:t>
    </dgm:pt>
    <dgm:pt modelId="{75B7EE1A-C17D-4385-9E2D-1ED8D9A2C64C}" type="sibTrans" cxnId="{5BAB0321-B27E-4018-B74F-7F0A9F2906A4}">
      <dgm:prSet/>
      <dgm:spPr/>
      <dgm:t>
        <a:bodyPr/>
        <a:lstStyle/>
        <a:p>
          <a:endParaRPr lang="en-US"/>
        </a:p>
      </dgm:t>
    </dgm:pt>
    <dgm:pt modelId="{C8FBC4DA-1DD8-4B82-9DC1-53177D662B7E}">
      <dgm:prSet/>
      <dgm:spPr>
        <a:solidFill>
          <a:schemeClr val="tx1"/>
        </a:solidFill>
      </dgm:spPr>
      <dgm:t>
        <a:bodyPr/>
        <a:lstStyle/>
        <a:p>
          <a:r>
            <a:rPr lang="en-US" dirty="0"/>
            <a:t>conjoint (identifying and ranking customer preferences)</a:t>
          </a:r>
        </a:p>
      </dgm:t>
    </dgm:pt>
    <dgm:pt modelId="{FCA65934-5DF2-406A-AD9D-DC6D0BF20CB3}" type="parTrans" cxnId="{62CE53A6-8B2C-400D-9FBE-E7F1F956C02D}">
      <dgm:prSet/>
      <dgm:spPr/>
      <dgm:t>
        <a:bodyPr/>
        <a:lstStyle/>
        <a:p>
          <a:endParaRPr lang="en-US"/>
        </a:p>
      </dgm:t>
    </dgm:pt>
    <dgm:pt modelId="{5A0FE498-D829-4A0F-A135-160251892B4E}" type="sibTrans" cxnId="{62CE53A6-8B2C-400D-9FBE-E7F1F956C02D}">
      <dgm:prSet/>
      <dgm:spPr/>
      <dgm:t>
        <a:bodyPr/>
        <a:lstStyle/>
        <a:p>
          <a:endParaRPr lang="en-US"/>
        </a:p>
      </dgm:t>
    </dgm:pt>
    <dgm:pt modelId="{F07362C4-B883-4DD3-83B9-673463BFC7F7}">
      <dgm:prSet/>
      <dgm:spPr>
        <a:solidFill>
          <a:srgbClr val="FF9900"/>
        </a:solidFill>
      </dgm:spPr>
      <dgm:t>
        <a:bodyPr/>
        <a:lstStyle/>
        <a:p>
          <a:r>
            <a:rPr lang="en-US"/>
            <a:t>Survival (churn analysis)</a:t>
          </a:r>
        </a:p>
      </dgm:t>
    </dgm:pt>
    <dgm:pt modelId="{E89CFAE2-F820-473D-A2AE-A09C0629A05E}" type="parTrans" cxnId="{9692243D-4DA2-4F6D-B07C-A1DF33A744E3}">
      <dgm:prSet/>
      <dgm:spPr/>
      <dgm:t>
        <a:bodyPr/>
        <a:lstStyle/>
        <a:p>
          <a:endParaRPr lang="en-US"/>
        </a:p>
      </dgm:t>
    </dgm:pt>
    <dgm:pt modelId="{08386754-6D8B-4D9D-BFC4-D7E8B9BA8C00}" type="sibTrans" cxnId="{9692243D-4DA2-4F6D-B07C-A1DF33A744E3}">
      <dgm:prSet/>
      <dgm:spPr/>
      <dgm:t>
        <a:bodyPr/>
        <a:lstStyle/>
        <a:p>
          <a:endParaRPr lang="en-US"/>
        </a:p>
      </dgm:t>
    </dgm:pt>
    <dgm:pt modelId="{E641DE81-751F-41EA-A402-111E5FD592AD}">
      <dgm:prSet/>
      <dgm:spPr>
        <a:solidFill>
          <a:schemeClr val="tx1"/>
        </a:solidFill>
      </dgm:spPr>
      <dgm:t>
        <a:bodyPr/>
        <a:lstStyle/>
        <a:p>
          <a:r>
            <a:rPr lang="en-US"/>
            <a:t>Tidytext (sentiment analysis)</a:t>
          </a:r>
        </a:p>
      </dgm:t>
    </dgm:pt>
    <dgm:pt modelId="{F7EA21AD-752F-4F10-B27A-68D97147D21D}" type="parTrans" cxnId="{52AC7448-B123-44AE-8856-FD761351BF3A}">
      <dgm:prSet/>
      <dgm:spPr/>
      <dgm:t>
        <a:bodyPr/>
        <a:lstStyle/>
        <a:p>
          <a:endParaRPr lang="en-US"/>
        </a:p>
      </dgm:t>
    </dgm:pt>
    <dgm:pt modelId="{951CBAAF-7132-4CC4-8236-CC37A0CF8C51}" type="sibTrans" cxnId="{52AC7448-B123-44AE-8856-FD761351BF3A}">
      <dgm:prSet/>
      <dgm:spPr/>
      <dgm:t>
        <a:bodyPr/>
        <a:lstStyle/>
        <a:p>
          <a:endParaRPr lang="en-US"/>
        </a:p>
      </dgm:t>
    </dgm:pt>
    <dgm:pt modelId="{40E415D3-4116-40E3-906E-D4920DD88D43}">
      <dgm:prSet/>
      <dgm:spPr>
        <a:solidFill>
          <a:srgbClr val="FF9900"/>
        </a:solidFill>
      </dgm:spPr>
      <dgm:t>
        <a:bodyPr/>
        <a:lstStyle/>
        <a:p>
          <a:r>
            <a:rPr lang="en-US"/>
            <a:t>PCA (variable significance)</a:t>
          </a:r>
        </a:p>
      </dgm:t>
    </dgm:pt>
    <dgm:pt modelId="{8C661D42-C1EA-42A4-93F1-2E5E513FFBB3}" type="parTrans" cxnId="{E445D309-56AB-4CBB-9A6F-C1014C0E3304}">
      <dgm:prSet/>
      <dgm:spPr/>
      <dgm:t>
        <a:bodyPr/>
        <a:lstStyle/>
        <a:p>
          <a:endParaRPr lang="en-US"/>
        </a:p>
      </dgm:t>
    </dgm:pt>
    <dgm:pt modelId="{5D3FA391-6BD7-4835-9468-654D858E3967}" type="sibTrans" cxnId="{E445D309-56AB-4CBB-9A6F-C1014C0E3304}">
      <dgm:prSet/>
      <dgm:spPr/>
      <dgm:t>
        <a:bodyPr/>
        <a:lstStyle/>
        <a:p>
          <a:endParaRPr lang="en-US"/>
        </a:p>
      </dgm:t>
    </dgm:pt>
    <dgm:pt modelId="{1AC3D118-3BEC-46B8-AB50-17ECB89CC3C5}">
      <dgm:prSet/>
      <dgm:spPr>
        <a:solidFill>
          <a:schemeClr val="tx1"/>
        </a:solidFill>
      </dgm:spPr>
      <dgm:t>
        <a:bodyPr/>
        <a:lstStyle/>
        <a:p>
          <a:r>
            <a:rPr lang="en-US"/>
            <a:t>Lm/glm (customer prediction)</a:t>
          </a:r>
        </a:p>
      </dgm:t>
    </dgm:pt>
    <dgm:pt modelId="{DD1CB681-5AAE-4F73-A5D4-8D146AADE4FE}" type="parTrans" cxnId="{2EFA7C51-E71B-409D-9BBA-7C3CC001174D}">
      <dgm:prSet/>
      <dgm:spPr/>
      <dgm:t>
        <a:bodyPr/>
        <a:lstStyle/>
        <a:p>
          <a:endParaRPr lang="en-US"/>
        </a:p>
      </dgm:t>
    </dgm:pt>
    <dgm:pt modelId="{193A0916-E3E3-4002-9ABB-92933C832A98}" type="sibTrans" cxnId="{2EFA7C51-E71B-409D-9BBA-7C3CC001174D}">
      <dgm:prSet/>
      <dgm:spPr/>
      <dgm:t>
        <a:bodyPr/>
        <a:lstStyle/>
        <a:p>
          <a:endParaRPr lang="en-US"/>
        </a:p>
      </dgm:t>
    </dgm:pt>
    <dgm:pt modelId="{FCA4174D-B4B5-4F0C-8CB2-20F219E95B5B}">
      <dgm:prSet/>
      <dgm:spPr>
        <a:solidFill>
          <a:srgbClr val="FF9900"/>
        </a:solidFill>
      </dgm:spPr>
      <dgm:t>
        <a:bodyPr/>
        <a:lstStyle/>
        <a:p>
          <a:r>
            <a:rPr lang="en-US"/>
            <a:t>Uplift (predicting upselling, cross-selling, retention modeling)</a:t>
          </a:r>
        </a:p>
      </dgm:t>
    </dgm:pt>
    <dgm:pt modelId="{5B5F8131-8059-4BD6-8254-A90A4FF56BE7}" type="parTrans" cxnId="{C0644891-3E22-43B6-A39C-D476ACAB875D}">
      <dgm:prSet/>
      <dgm:spPr/>
      <dgm:t>
        <a:bodyPr/>
        <a:lstStyle/>
        <a:p>
          <a:endParaRPr lang="en-US"/>
        </a:p>
      </dgm:t>
    </dgm:pt>
    <dgm:pt modelId="{9D2C26D1-AD00-4599-8009-91EFEB28CB70}" type="sibTrans" cxnId="{C0644891-3E22-43B6-A39C-D476ACAB875D}">
      <dgm:prSet/>
      <dgm:spPr/>
      <dgm:t>
        <a:bodyPr/>
        <a:lstStyle/>
        <a:p>
          <a:endParaRPr lang="en-US"/>
        </a:p>
      </dgm:t>
    </dgm:pt>
    <dgm:pt modelId="{8A402D3E-EB77-406D-9E0E-576737AA1169}">
      <dgm:prSet/>
      <dgm:spPr>
        <a:solidFill>
          <a:schemeClr val="tx1"/>
        </a:solidFill>
      </dgm:spPr>
      <dgm:t>
        <a:bodyPr/>
        <a:lstStyle/>
        <a:p>
          <a:r>
            <a:rPr lang="en-US"/>
            <a:t>BTYD (customer lifetime value “CLV”)</a:t>
          </a:r>
        </a:p>
      </dgm:t>
    </dgm:pt>
    <dgm:pt modelId="{222A1A97-9008-4BC0-AE2D-371D896066C0}" type="parTrans" cxnId="{D4841DF5-4A6A-4A48-8336-E07A6E90EB89}">
      <dgm:prSet/>
      <dgm:spPr/>
      <dgm:t>
        <a:bodyPr/>
        <a:lstStyle/>
        <a:p>
          <a:endParaRPr lang="en-US"/>
        </a:p>
      </dgm:t>
    </dgm:pt>
    <dgm:pt modelId="{3E531683-8E2A-4EC0-BEE6-9647FA0E3BB5}" type="sibTrans" cxnId="{D4841DF5-4A6A-4A48-8336-E07A6E90EB89}">
      <dgm:prSet/>
      <dgm:spPr/>
      <dgm:t>
        <a:bodyPr/>
        <a:lstStyle/>
        <a:p>
          <a:endParaRPr lang="en-US"/>
        </a:p>
      </dgm:t>
    </dgm:pt>
    <dgm:pt modelId="{0CA2FFB0-565F-4ADC-B030-B0DD75DECD5E}" type="pres">
      <dgm:prSet presAssocID="{12E74FB0-7B00-4A9E-B317-0503E6BFB425}" presName="linear" presStyleCnt="0">
        <dgm:presLayoutVars>
          <dgm:animLvl val="lvl"/>
          <dgm:resizeHandles val="exact"/>
        </dgm:presLayoutVars>
      </dgm:prSet>
      <dgm:spPr/>
    </dgm:pt>
    <dgm:pt modelId="{B2D880C9-158D-4F64-9A38-ED8595B25D8B}" type="pres">
      <dgm:prSet presAssocID="{DDECBFB3-2083-4254-8B76-0F8FF954116F}" presName="parentText" presStyleLbl="node1" presStyleIdx="0" presStyleCnt="12">
        <dgm:presLayoutVars>
          <dgm:chMax val="0"/>
          <dgm:bulletEnabled val="1"/>
        </dgm:presLayoutVars>
      </dgm:prSet>
      <dgm:spPr/>
    </dgm:pt>
    <dgm:pt modelId="{376236CC-DDA5-4FAB-8D28-A44F4F4BB2CF}" type="pres">
      <dgm:prSet presAssocID="{2B7438F8-59FE-46C5-8E8A-C6C7AAD5AFF9}" presName="spacer" presStyleCnt="0"/>
      <dgm:spPr/>
    </dgm:pt>
    <dgm:pt modelId="{BD7DC985-B477-407A-A384-A33D103CAFFA}" type="pres">
      <dgm:prSet presAssocID="{DE374A9C-8F0E-4794-BD78-72146CEA2C3C}" presName="parentText" presStyleLbl="node1" presStyleIdx="1" presStyleCnt="12" custLinFactNeighborX="764">
        <dgm:presLayoutVars>
          <dgm:chMax val="0"/>
          <dgm:bulletEnabled val="1"/>
        </dgm:presLayoutVars>
      </dgm:prSet>
      <dgm:spPr/>
    </dgm:pt>
    <dgm:pt modelId="{14FDEB4F-DA34-4128-A7D8-CABB37125EED}" type="pres">
      <dgm:prSet presAssocID="{3FE040D3-16C5-4866-90C5-BC48C59E4907}" presName="spacer" presStyleCnt="0"/>
      <dgm:spPr/>
    </dgm:pt>
    <dgm:pt modelId="{B694E9AF-F7BF-445F-959D-6C2398354C1B}" type="pres">
      <dgm:prSet presAssocID="{CA5B3D5F-9814-41DD-92B6-BE2B51CCA35E}" presName="parentText" presStyleLbl="node1" presStyleIdx="2" presStyleCnt="12" custLinFactNeighborX="764">
        <dgm:presLayoutVars>
          <dgm:chMax val="0"/>
          <dgm:bulletEnabled val="1"/>
        </dgm:presLayoutVars>
      </dgm:prSet>
      <dgm:spPr/>
    </dgm:pt>
    <dgm:pt modelId="{6CF9D69D-4E01-4000-ACD6-D155D5A92AE0}" type="pres">
      <dgm:prSet presAssocID="{AD442386-41C0-4526-81AA-E199673AA4A7}" presName="spacer" presStyleCnt="0"/>
      <dgm:spPr/>
    </dgm:pt>
    <dgm:pt modelId="{B66E9F81-5DD8-4840-8A4B-61FC28CDF115}" type="pres">
      <dgm:prSet presAssocID="{CCF340D1-F2AE-4FBD-B1DE-70FE0C9C749D}" presName="parentText" presStyleLbl="node1" presStyleIdx="3" presStyleCnt="12" custLinFactNeighborX="764">
        <dgm:presLayoutVars>
          <dgm:chMax val="0"/>
          <dgm:bulletEnabled val="1"/>
        </dgm:presLayoutVars>
      </dgm:prSet>
      <dgm:spPr/>
    </dgm:pt>
    <dgm:pt modelId="{88637BEC-5A5F-4550-966C-802AB06EDADA}" type="pres">
      <dgm:prSet presAssocID="{E0FE858D-6621-4A6B-AF99-5BCDC6DB4CCF}" presName="spacer" presStyleCnt="0"/>
      <dgm:spPr/>
    </dgm:pt>
    <dgm:pt modelId="{E9C59A29-D537-4555-AFC3-A18CA10028B9}" type="pres">
      <dgm:prSet presAssocID="{E7CB0302-1CFC-49C4-9D2B-91ECE08ED19C}" presName="parentText" presStyleLbl="node1" presStyleIdx="4" presStyleCnt="12" custLinFactNeighborX="764">
        <dgm:presLayoutVars>
          <dgm:chMax val="0"/>
          <dgm:bulletEnabled val="1"/>
        </dgm:presLayoutVars>
      </dgm:prSet>
      <dgm:spPr/>
    </dgm:pt>
    <dgm:pt modelId="{2D6CA95F-60DA-4989-A7C7-F3849BE62B5B}" type="pres">
      <dgm:prSet presAssocID="{75B7EE1A-C17D-4385-9E2D-1ED8D9A2C64C}" presName="spacer" presStyleCnt="0"/>
      <dgm:spPr/>
    </dgm:pt>
    <dgm:pt modelId="{41D373A6-642F-49F9-B081-E26DA57D2944}" type="pres">
      <dgm:prSet presAssocID="{C8FBC4DA-1DD8-4B82-9DC1-53177D662B7E}" presName="parentText" presStyleLbl="node1" presStyleIdx="5" presStyleCnt="12" custLinFactNeighborX="764">
        <dgm:presLayoutVars>
          <dgm:chMax val="0"/>
          <dgm:bulletEnabled val="1"/>
        </dgm:presLayoutVars>
      </dgm:prSet>
      <dgm:spPr/>
    </dgm:pt>
    <dgm:pt modelId="{BC9F83E6-F39D-4C53-B61F-51A96A139375}" type="pres">
      <dgm:prSet presAssocID="{5A0FE498-D829-4A0F-A135-160251892B4E}" presName="spacer" presStyleCnt="0"/>
      <dgm:spPr/>
    </dgm:pt>
    <dgm:pt modelId="{F07BCD6E-0367-4D5C-82E3-569330374A0D}" type="pres">
      <dgm:prSet presAssocID="{F07362C4-B883-4DD3-83B9-673463BFC7F7}" presName="parentText" presStyleLbl="node1" presStyleIdx="6" presStyleCnt="12">
        <dgm:presLayoutVars>
          <dgm:chMax val="0"/>
          <dgm:bulletEnabled val="1"/>
        </dgm:presLayoutVars>
      </dgm:prSet>
      <dgm:spPr/>
    </dgm:pt>
    <dgm:pt modelId="{AB609DA4-2579-4D84-900C-5ACA6F919B6B}" type="pres">
      <dgm:prSet presAssocID="{08386754-6D8B-4D9D-BFC4-D7E8B9BA8C00}" presName="spacer" presStyleCnt="0"/>
      <dgm:spPr/>
    </dgm:pt>
    <dgm:pt modelId="{E8357E1D-0BF9-4ABB-8D45-6354794EF8F2}" type="pres">
      <dgm:prSet presAssocID="{E641DE81-751F-41EA-A402-111E5FD592AD}" presName="parentText" presStyleLbl="node1" presStyleIdx="7" presStyleCnt="12" custLinFactNeighborX="764">
        <dgm:presLayoutVars>
          <dgm:chMax val="0"/>
          <dgm:bulletEnabled val="1"/>
        </dgm:presLayoutVars>
      </dgm:prSet>
      <dgm:spPr/>
    </dgm:pt>
    <dgm:pt modelId="{50C6D33C-11F8-4BBC-A034-4AEEB76B7054}" type="pres">
      <dgm:prSet presAssocID="{951CBAAF-7132-4CC4-8236-CC37A0CF8C51}" presName="spacer" presStyleCnt="0"/>
      <dgm:spPr/>
    </dgm:pt>
    <dgm:pt modelId="{7256A2EC-B886-4EFD-BEB9-14A315033569}" type="pres">
      <dgm:prSet presAssocID="{40E415D3-4116-40E3-906E-D4920DD88D43}" presName="parentText" presStyleLbl="node1" presStyleIdx="8" presStyleCnt="12" custLinFactNeighborX="764">
        <dgm:presLayoutVars>
          <dgm:chMax val="0"/>
          <dgm:bulletEnabled val="1"/>
        </dgm:presLayoutVars>
      </dgm:prSet>
      <dgm:spPr/>
    </dgm:pt>
    <dgm:pt modelId="{DB8CDD0A-0F20-4864-A879-CB85AC661CAB}" type="pres">
      <dgm:prSet presAssocID="{5D3FA391-6BD7-4835-9468-654D858E3967}" presName="spacer" presStyleCnt="0"/>
      <dgm:spPr/>
    </dgm:pt>
    <dgm:pt modelId="{2BF6FAB5-A280-4A28-BF56-8D77E23E62DF}" type="pres">
      <dgm:prSet presAssocID="{1AC3D118-3BEC-46B8-AB50-17ECB89CC3C5}" presName="parentText" presStyleLbl="node1" presStyleIdx="9" presStyleCnt="12" custLinFactNeighborX="764">
        <dgm:presLayoutVars>
          <dgm:chMax val="0"/>
          <dgm:bulletEnabled val="1"/>
        </dgm:presLayoutVars>
      </dgm:prSet>
      <dgm:spPr/>
    </dgm:pt>
    <dgm:pt modelId="{7637C4CF-7F45-4057-A932-0C1CE419A978}" type="pres">
      <dgm:prSet presAssocID="{193A0916-E3E3-4002-9ABB-92933C832A98}" presName="spacer" presStyleCnt="0"/>
      <dgm:spPr/>
    </dgm:pt>
    <dgm:pt modelId="{35315529-AC6C-4DB8-BDFB-0BF7DA3ABBB1}" type="pres">
      <dgm:prSet presAssocID="{FCA4174D-B4B5-4F0C-8CB2-20F219E95B5B}" presName="parentText" presStyleLbl="node1" presStyleIdx="10" presStyleCnt="12" custLinFactNeighborX="764">
        <dgm:presLayoutVars>
          <dgm:chMax val="0"/>
          <dgm:bulletEnabled val="1"/>
        </dgm:presLayoutVars>
      </dgm:prSet>
      <dgm:spPr/>
    </dgm:pt>
    <dgm:pt modelId="{4A98E371-812D-4640-B3EA-D0A790A977D9}" type="pres">
      <dgm:prSet presAssocID="{9D2C26D1-AD00-4599-8009-91EFEB28CB70}" presName="spacer" presStyleCnt="0"/>
      <dgm:spPr/>
    </dgm:pt>
    <dgm:pt modelId="{5B084F14-4E5A-4F3D-A271-C7FBED44A014}" type="pres">
      <dgm:prSet presAssocID="{8A402D3E-EB77-406D-9E0E-576737AA1169}" presName="parentText" presStyleLbl="node1" presStyleIdx="11" presStyleCnt="12">
        <dgm:presLayoutVars>
          <dgm:chMax val="0"/>
          <dgm:bulletEnabled val="1"/>
        </dgm:presLayoutVars>
      </dgm:prSet>
      <dgm:spPr/>
    </dgm:pt>
  </dgm:ptLst>
  <dgm:cxnLst>
    <dgm:cxn modelId="{E445D309-56AB-4CBB-9A6F-C1014C0E3304}" srcId="{12E74FB0-7B00-4A9E-B317-0503E6BFB425}" destId="{40E415D3-4116-40E3-906E-D4920DD88D43}" srcOrd="8" destOrd="0" parTransId="{8C661D42-C1EA-42A4-93F1-2E5E513FFBB3}" sibTransId="{5D3FA391-6BD7-4835-9468-654D858E3967}"/>
    <dgm:cxn modelId="{CB00470E-1EEE-4DC4-B569-0D43B05B8D80}" srcId="{12E74FB0-7B00-4A9E-B317-0503E6BFB425}" destId="{CA5B3D5F-9814-41DD-92B6-BE2B51CCA35E}" srcOrd="2" destOrd="0" parTransId="{BD006AD0-4421-4924-8275-D2BBA4455C76}" sibTransId="{AD442386-41C0-4526-81AA-E199673AA4A7}"/>
    <dgm:cxn modelId="{E5F77316-45C9-43E7-9D3A-7B171D698AD5}" type="presOf" srcId="{DE374A9C-8F0E-4794-BD78-72146CEA2C3C}" destId="{BD7DC985-B477-407A-A384-A33D103CAFFA}" srcOrd="0" destOrd="0" presId="urn:microsoft.com/office/officeart/2005/8/layout/vList2"/>
    <dgm:cxn modelId="{5BAB0321-B27E-4018-B74F-7F0A9F2906A4}" srcId="{12E74FB0-7B00-4A9E-B317-0503E6BFB425}" destId="{E7CB0302-1CFC-49C4-9D2B-91ECE08ED19C}" srcOrd="4" destOrd="0" parTransId="{E0C450BF-0FF0-4936-8D67-10ADB5DDC990}" sibTransId="{75B7EE1A-C17D-4385-9E2D-1ED8D9A2C64C}"/>
    <dgm:cxn modelId="{9692243D-4DA2-4F6D-B07C-A1DF33A744E3}" srcId="{12E74FB0-7B00-4A9E-B317-0503E6BFB425}" destId="{F07362C4-B883-4DD3-83B9-673463BFC7F7}" srcOrd="6" destOrd="0" parTransId="{E89CFAE2-F820-473D-A2AE-A09C0629A05E}" sibTransId="{08386754-6D8B-4D9D-BFC4-D7E8B9BA8C00}"/>
    <dgm:cxn modelId="{52AC7448-B123-44AE-8856-FD761351BF3A}" srcId="{12E74FB0-7B00-4A9E-B317-0503E6BFB425}" destId="{E641DE81-751F-41EA-A402-111E5FD592AD}" srcOrd="7" destOrd="0" parTransId="{F7EA21AD-752F-4F10-B27A-68D97147D21D}" sibTransId="{951CBAAF-7132-4CC4-8236-CC37A0CF8C51}"/>
    <dgm:cxn modelId="{A6EC9948-88B2-421A-9F45-4AF264A070EC}" type="presOf" srcId="{40E415D3-4116-40E3-906E-D4920DD88D43}" destId="{7256A2EC-B886-4EFD-BEB9-14A315033569}" srcOrd="0" destOrd="0" presId="urn:microsoft.com/office/officeart/2005/8/layout/vList2"/>
    <dgm:cxn modelId="{BF6B304B-B699-48BA-ADB8-5B9BF9850D96}" type="presOf" srcId="{C8FBC4DA-1DD8-4B82-9DC1-53177D662B7E}" destId="{41D373A6-642F-49F9-B081-E26DA57D2944}" srcOrd="0" destOrd="0" presId="urn:microsoft.com/office/officeart/2005/8/layout/vList2"/>
    <dgm:cxn modelId="{2EFA7C51-E71B-409D-9BBA-7C3CC001174D}" srcId="{12E74FB0-7B00-4A9E-B317-0503E6BFB425}" destId="{1AC3D118-3BEC-46B8-AB50-17ECB89CC3C5}" srcOrd="9" destOrd="0" parTransId="{DD1CB681-5AAE-4F73-A5D4-8D146AADE4FE}" sibTransId="{193A0916-E3E3-4002-9ABB-92933C832A98}"/>
    <dgm:cxn modelId="{D6E6C671-0180-4D72-BC13-5F7DC6B8607F}" type="presOf" srcId="{E641DE81-751F-41EA-A402-111E5FD592AD}" destId="{E8357E1D-0BF9-4ABB-8D45-6354794EF8F2}" srcOrd="0" destOrd="0" presId="urn:microsoft.com/office/officeart/2005/8/layout/vList2"/>
    <dgm:cxn modelId="{F9BB937B-3D92-4AC4-959C-8D469FA148D3}" type="presOf" srcId="{CA5B3D5F-9814-41DD-92B6-BE2B51CCA35E}" destId="{B694E9AF-F7BF-445F-959D-6C2398354C1B}" srcOrd="0" destOrd="0" presId="urn:microsoft.com/office/officeart/2005/8/layout/vList2"/>
    <dgm:cxn modelId="{4A44758B-50CD-4BA7-B056-593ADF391A7C}" srcId="{12E74FB0-7B00-4A9E-B317-0503E6BFB425}" destId="{DDECBFB3-2083-4254-8B76-0F8FF954116F}" srcOrd="0" destOrd="0" parTransId="{E54AF8C5-1F45-480D-B2C6-AB1AFCC37382}" sibTransId="{2B7438F8-59FE-46C5-8E8A-C6C7AAD5AFF9}"/>
    <dgm:cxn modelId="{C0644891-3E22-43B6-A39C-D476ACAB875D}" srcId="{12E74FB0-7B00-4A9E-B317-0503E6BFB425}" destId="{FCA4174D-B4B5-4F0C-8CB2-20F219E95B5B}" srcOrd="10" destOrd="0" parTransId="{5B5F8131-8059-4BD6-8254-A90A4FF56BE7}" sibTransId="{9D2C26D1-AD00-4599-8009-91EFEB28CB70}"/>
    <dgm:cxn modelId="{62CE53A6-8B2C-400D-9FBE-E7F1F956C02D}" srcId="{12E74FB0-7B00-4A9E-B317-0503E6BFB425}" destId="{C8FBC4DA-1DD8-4B82-9DC1-53177D662B7E}" srcOrd="5" destOrd="0" parTransId="{FCA65934-5DF2-406A-AD9D-DC6D0BF20CB3}" sibTransId="{5A0FE498-D829-4A0F-A135-160251892B4E}"/>
    <dgm:cxn modelId="{BF621EB7-F5EF-428D-A44D-E7AF4147D382}" type="presOf" srcId="{12E74FB0-7B00-4A9E-B317-0503E6BFB425}" destId="{0CA2FFB0-565F-4ADC-B030-B0DD75DECD5E}" srcOrd="0" destOrd="0" presId="urn:microsoft.com/office/officeart/2005/8/layout/vList2"/>
    <dgm:cxn modelId="{312CD1C1-0EC0-472F-B5BE-856E73C17679}" type="presOf" srcId="{F07362C4-B883-4DD3-83B9-673463BFC7F7}" destId="{F07BCD6E-0367-4D5C-82E3-569330374A0D}" srcOrd="0" destOrd="0" presId="urn:microsoft.com/office/officeart/2005/8/layout/vList2"/>
    <dgm:cxn modelId="{8ED73BCD-FC57-410F-BA45-517C10558469}" type="presOf" srcId="{FCA4174D-B4B5-4F0C-8CB2-20F219E95B5B}" destId="{35315529-AC6C-4DB8-BDFB-0BF7DA3ABBB1}" srcOrd="0" destOrd="0" presId="urn:microsoft.com/office/officeart/2005/8/layout/vList2"/>
    <dgm:cxn modelId="{7865FFD3-8231-473E-8493-6DF6A4A5972B}" type="presOf" srcId="{DDECBFB3-2083-4254-8B76-0F8FF954116F}" destId="{B2D880C9-158D-4F64-9A38-ED8595B25D8B}" srcOrd="0" destOrd="0" presId="urn:microsoft.com/office/officeart/2005/8/layout/vList2"/>
    <dgm:cxn modelId="{845E6CD9-0717-47DF-AFD6-741D12F56EA4}" type="presOf" srcId="{E7CB0302-1CFC-49C4-9D2B-91ECE08ED19C}" destId="{E9C59A29-D537-4555-AFC3-A18CA10028B9}" srcOrd="0" destOrd="0" presId="urn:microsoft.com/office/officeart/2005/8/layout/vList2"/>
    <dgm:cxn modelId="{BF391CE5-0EFB-433A-8AFB-B74444A988AB}" type="presOf" srcId="{1AC3D118-3BEC-46B8-AB50-17ECB89CC3C5}" destId="{2BF6FAB5-A280-4A28-BF56-8D77E23E62DF}" srcOrd="0" destOrd="0" presId="urn:microsoft.com/office/officeart/2005/8/layout/vList2"/>
    <dgm:cxn modelId="{B745FBE6-082B-4293-9991-A35413EC8CF7}" type="presOf" srcId="{8A402D3E-EB77-406D-9E0E-576737AA1169}" destId="{5B084F14-4E5A-4F3D-A271-C7FBED44A014}" srcOrd="0" destOrd="0" presId="urn:microsoft.com/office/officeart/2005/8/layout/vList2"/>
    <dgm:cxn modelId="{EF2F35EC-B991-42F9-88FA-647945CE1111}" srcId="{12E74FB0-7B00-4A9E-B317-0503E6BFB425}" destId="{DE374A9C-8F0E-4794-BD78-72146CEA2C3C}" srcOrd="1" destOrd="0" parTransId="{0B1F8B9B-5BAF-430A-A235-AA217C30732D}" sibTransId="{3FE040D3-16C5-4866-90C5-BC48C59E4907}"/>
    <dgm:cxn modelId="{D4841DF5-4A6A-4A48-8336-E07A6E90EB89}" srcId="{12E74FB0-7B00-4A9E-B317-0503E6BFB425}" destId="{8A402D3E-EB77-406D-9E0E-576737AA1169}" srcOrd="11" destOrd="0" parTransId="{222A1A97-9008-4BC0-AE2D-371D896066C0}" sibTransId="{3E531683-8E2A-4EC0-BEE6-9647FA0E3BB5}"/>
    <dgm:cxn modelId="{42564BF7-A7B9-428A-8D3B-337509FF105D}" type="presOf" srcId="{CCF340D1-F2AE-4FBD-B1DE-70FE0C9C749D}" destId="{B66E9F81-5DD8-4840-8A4B-61FC28CDF115}" srcOrd="0" destOrd="0" presId="urn:microsoft.com/office/officeart/2005/8/layout/vList2"/>
    <dgm:cxn modelId="{119686F8-A175-4A87-8C69-F03681712D39}" srcId="{12E74FB0-7B00-4A9E-B317-0503E6BFB425}" destId="{CCF340D1-F2AE-4FBD-B1DE-70FE0C9C749D}" srcOrd="3" destOrd="0" parTransId="{85F2A552-E0D1-499E-A2FE-DE1666241299}" sibTransId="{E0FE858D-6621-4A6B-AF99-5BCDC6DB4CCF}"/>
    <dgm:cxn modelId="{25900621-1AF6-412E-819A-54FEA0D8A97E}" type="presParOf" srcId="{0CA2FFB0-565F-4ADC-B030-B0DD75DECD5E}" destId="{B2D880C9-158D-4F64-9A38-ED8595B25D8B}" srcOrd="0" destOrd="0" presId="urn:microsoft.com/office/officeart/2005/8/layout/vList2"/>
    <dgm:cxn modelId="{040A1332-DE9D-4192-B776-4D2CDD016FF0}" type="presParOf" srcId="{0CA2FFB0-565F-4ADC-B030-B0DD75DECD5E}" destId="{376236CC-DDA5-4FAB-8D28-A44F4F4BB2CF}" srcOrd="1" destOrd="0" presId="urn:microsoft.com/office/officeart/2005/8/layout/vList2"/>
    <dgm:cxn modelId="{36DEDFB3-CAA5-4680-9905-59A45E4692D4}" type="presParOf" srcId="{0CA2FFB0-565F-4ADC-B030-B0DD75DECD5E}" destId="{BD7DC985-B477-407A-A384-A33D103CAFFA}" srcOrd="2" destOrd="0" presId="urn:microsoft.com/office/officeart/2005/8/layout/vList2"/>
    <dgm:cxn modelId="{3727C1AC-8E50-4977-9174-3C3C3A7263F0}" type="presParOf" srcId="{0CA2FFB0-565F-4ADC-B030-B0DD75DECD5E}" destId="{14FDEB4F-DA34-4128-A7D8-CABB37125EED}" srcOrd="3" destOrd="0" presId="urn:microsoft.com/office/officeart/2005/8/layout/vList2"/>
    <dgm:cxn modelId="{9CA7FE4F-5F4C-401D-BDAF-036028248F23}" type="presParOf" srcId="{0CA2FFB0-565F-4ADC-B030-B0DD75DECD5E}" destId="{B694E9AF-F7BF-445F-959D-6C2398354C1B}" srcOrd="4" destOrd="0" presId="urn:microsoft.com/office/officeart/2005/8/layout/vList2"/>
    <dgm:cxn modelId="{2C69F92F-8C6E-4C91-A699-4B59E83F84A3}" type="presParOf" srcId="{0CA2FFB0-565F-4ADC-B030-B0DD75DECD5E}" destId="{6CF9D69D-4E01-4000-ACD6-D155D5A92AE0}" srcOrd="5" destOrd="0" presId="urn:microsoft.com/office/officeart/2005/8/layout/vList2"/>
    <dgm:cxn modelId="{C88AD555-4452-47F3-A16A-08B6A7E23270}" type="presParOf" srcId="{0CA2FFB0-565F-4ADC-B030-B0DD75DECD5E}" destId="{B66E9F81-5DD8-4840-8A4B-61FC28CDF115}" srcOrd="6" destOrd="0" presId="urn:microsoft.com/office/officeart/2005/8/layout/vList2"/>
    <dgm:cxn modelId="{FFF2172A-19BE-457D-A016-1BFD9D915661}" type="presParOf" srcId="{0CA2FFB0-565F-4ADC-B030-B0DD75DECD5E}" destId="{88637BEC-5A5F-4550-966C-802AB06EDADA}" srcOrd="7" destOrd="0" presId="urn:microsoft.com/office/officeart/2005/8/layout/vList2"/>
    <dgm:cxn modelId="{EDC5673B-12DE-4EF6-B91C-86F352D05087}" type="presParOf" srcId="{0CA2FFB0-565F-4ADC-B030-B0DD75DECD5E}" destId="{E9C59A29-D537-4555-AFC3-A18CA10028B9}" srcOrd="8" destOrd="0" presId="urn:microsoft.com/office/officeart/2005/8/layout/vList2"/>
    <dgm:cxn modelId="{3019E0D0-5207-4596-9821-470D3F0ED427}" type="presParOf" srcId="{0CA2FFB0-565F-4ADC-B030-B0DD75DECD5E}" destId="{2D6CA95F-60DA-4989-A7C7-F3849BE62B5B}" srcOrd="9" destOrd="0" presId="urn:microsoft.com/office/officeart/2005/8/layout/vList2"/>
    <dgm:cxn modelId="{A4A06619-225F-40CD-BEDD-453AA6C29CCD}" type="presParOf" srcId="{0CA2FFB0-565F-4ADC-B030-B0DD75DECD5E}" destId="{41D373A6-642F-49F9-B081-E26DA57D2944}" srcOrd="10" destOrd="0" presId="urn:microsoft.com/office/officeart/2005/8/layout/vList2"/>
    <dgm:cxn modelId="{2A83167B-D863-4E82-A833-B72ED10717E3}" type="presParOf" srcId="{0CA2FFB0-565F-4ADC-B030-B0DD75DECD5E}" destId="{BC9F83E6-F39D-4C53-B61F-51A96A139375}" srcOrd="11" destOrd="0" presId="urn:microsoft.com/office/officeart/2005/8/layout/vList2"/>
    <dgm:cxn modelId="{7F0C8EDC-20DB-4AFB-B9AD-95050BC13664}" type="presParOf" srcId="{0CA2FFB0-565F-4ADC-B030-B0DD75DECD5E}" destId="{F07BCD6E-0367-4D5C-82E3-569330374A0D}" srcOrd="12" destOrd="0" presId="urn:microsoft.com/office/officeart/2005/8/layout/vList2"/>
    <dgm:cxn modelId="{2449500D-192F-4503-A4D5-7E03770A8C77}" type="presParOf" srcId="{0CA2FFB0-565F-4ADC-B030-B0DD75DECD5E}" destId="{AB609DA4-2579-4D84-900C-5ACA6F919B6B}" srcOrd="13" destOrd="0" presId="urn:microsoft.com/office/officeart/2005/8/layout/vList2"/>
    <dgm:cxn modelId="{31591124-68EA-465D-BD19-A4F3BDAB9A2C}" type="presParOf" srcId="{0CA2FFB0-565F-4ADC-B030-B0DD75DECD5E}" destId="{E8357E1D-0BF9-4ABB-8D45-6354794EF8F2}" srcOrd="14" destOrd="0" presId="urn:microsoft.com/office/officeart/2005/8/layout/vList2"/>
    <dgm:cxn modelId="{478575E8-8D80-44B3-AC7F-55B3AC47A0EC}" type="presParOf" srcId="{0CA2FFB0-565F-4ADC-B030-B0DD75DECD5E}" destId="{50C6D33C-11F8-4BBC-A034-4AEEB76B7054}" srcOrd="15" destOrd="0" presId="urn:microsoft.com/office/officeart/2005/8/layout/vList2"/>
    <dgm:cxn modelId="{1F10A0C3-FD34-4FF3-847E-3806B4FB6585}" type="presParOf" srcId="{0CA2FFB0-565F-4ADC-B030-B0DD75DECD5E}" destId="{7256A2EC-B886-4EFD-BEB9-14A315033569}" srcOrd="16" destOrd="0" presId="urn:microsoft.com/office/officeart/2005/8/layout/vList2"/>
    <dgm:cxn modelId="{54097359-486F-4F30-9807-ED0D0FFE69ED}" type="presParOf" srcId="{0CA2FFB0-565F-4ADC-B030-B0DD75DECD5E}" destId="{DB8CDD0A-0F20-4864-A879-CB85AC661CAB}" srcOrd="17" destOrd="0" presId="urn:microsoft.com/office/officeart/2005/8/layout/vList2"/>
    <dgm:cxn modelId="{ADDFC4FA-4C09-4666-937E-782F77F7673A}" type="presParOf" srcId="{0CA2FFB0-565F-4ADC-B030-B0DD75DECD5E}" destId="{2BF6FAB5-A280-4A28-BF56-8D77E23E62DF}" srcOrd="18" destOrd="0" presId="urn:microsoft.com/office/officeart/2005/8/layout/vList2"/>
    <dgm:cxn modelId="{61B88696-65BB-4BBC-8147-1AB8D441AD5F}" type="presParOf" srcId="{0CA2FFB0-565F-4ADC-B030-B0DD75DECD5E}" destId="{7637C4CF-7F45-4057-A932-0C1CE419A978}" srcOrd="19" destOrd="0" presId="urn:microsoft.com/office/officeart/2005/8/layout/vList2"/>
    <dgm:cxn modelId="{FD2C2FC9-D4F7-40BE-94D3-17A16F70AFF6}" type="presParOf" srcId="{0CA2FFB0-565F-4ADC-B030-B0DD75DECD5E}" destId="{35315529-AC6C-4DB8-BDFB-0BF7DA3ABBB1}" srcOrd="20" destOrd="0" presId="urn:microsoft.com/office/officeart/2005/8/layout/vList2"/>
    <dgm:cxn modelId="{11695654-3FF0-4DFE-AE12-3ED36180A69C}" type="presParOf" srcId="{0CA2FFB0-565F-4ADC-B030-B0DD75DECD5E}" destId="{4A98E371-812D-4640-B3EA-D0A790A977D9}" srcOrd="21" destOrd="0" presId="urn:microsoft.com/office/officeart/2005/8/layout/vList2"/>
    <dgm:cxn modelId="{4FF5BC8B-D853-44B9-96E4-15E1CADAB59B}" type="presParOf" srcId="{0CA2FFB0-565F-4ADC-B030-B0DD75DECD5E}" destId="{5B084F14-4E5A-4F3D-A271-C7FBED44A014}"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D8C6C87-B4AE-4B76-8A92-945D747B74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FA03475-F51D-4BB2-8EDF-2C05D2388566}">
      <dgm:prSet/>
      <dgm:spPr/>
      <dgm:t>
        <a:bodyPr/>
        <a:lstStyle/>
        <a:p>
          <a:r>
            <a:rPr lang="en-US"/>
            <a:t>rJava package – connect with Sales Force CRM</a:t>
          </a:r>
        </a:p>
      </dgm:t>
    </dgm:pt>
    <dgm:pt modelId="{4FDB8C64-36B6-4FB8-A2AB-D2169BD1D873}" type="parTrans" cxnId="{10C35382-FC6D-4982-91E4-7D3BD7BB5B7A}">
      <dgm:prSet/>
      <dgm:spPr/>
      <dgm:t>
        <a:bodyPr/>
        <a:lstStyle/>
        <a:p>
          <a:endParaRPr lang="en-US"/>
        </a:p>
      </dgm:t>
    </dgm:pt>
    <dgm:pt modelId="{940344F0-8AF1-4AB3-8453-CDDA39CFA069}" type="sibTrans" cxnId="{10C35382-FC6D-4982-91E4-7D3BD7BB5B7A}">
      <dgm:prSet/>
      <dgm:spPr/>
      <dgm:t>
        <a:bodyPr/>
        <a:lstStyle/>
        <a:p>
          <a:endParaRPr lang="en-US"/>
        </a:p>
      </dgm:t>
    </dgm:pt>
    <dgm:pt modelId="{7E4DF558-DB13-4321-9A00-87228FC1B924}">
      <dgm:prSet/>
      <dgm:spPr/>
      <dgm:t>
        <a:bodyPr/>
        <a:lstStyle/>
        <a:p>
          <a:r>
            <a:rPr lang="en-US" dirty="0"/>
            <a:t>Find this </a:t>
          </a:r>
          <a:r>
            <a:rPr lang="en-US" dirty="0">
              <a:hlinkClick xmlns:r="http://schemas.openxmlformats.org/officeDocument/2006/relationships" r:id="rId1"/>
            </a:rPr>
            <a:t>https://www.r-bloggers.com/r-and-salesforce/</a:t>
          </a:r>
          <a:endParaRPr lang="en-US" dirty="0"/>
        </a:p>
      </dgm:t>
    </dgm:pt>
    <dgm:pt modelId="{0186250E-8EBB-4D48-B6CC-5D131F1DF46E}" type="parTrans" cxnId="{4A3B34CD-AAA1-44AF-8E98-D190B9E8DA3F}">
      <dgm:prSet/>
      <dgm:spPr/>
      <dgm:t>
        <a:bodyPr/>
        <a:lstStyle/>
        <a:p>
          <a:endParaRPr lang="en-US"/>
        </a:p>
      </dgm:t>
    </dgm:pt>
    <dgm:pt modelId="{2F9E9585-AF4A-4BE8-9F16-AF040FB3BDDB}" type="sibTrans" cxnId="{4A3B34CD-AAA1-44AF-8E98-D190B9E8DA3F}">
      <dgm:prSet/>
      <dgm:spPr/>
      <dgm:t>
        <a:bodyPr/>
        <a:lstStyle/>
        <a:p>
          <a:endParaRPr lang="en-US"/>
        </a:p>
      </dgm:t>
    </dgm:pt>
    <dgm:pt modelId="{47B298C3-1917-4F09-8A94-E09439B4078D}">
      <dgm:prSet/>
      <dgm:spPr/>
      <dgm:t>
        <a:bodyPr/>
        <a:lstStyle/>
        <a:p>
          <a:r>
            <a:rPr lang="en-US"/>
            <a:t>uplift package – predictive modeling for upselling and cross-selling </a:t>
          </a:r>
        </a:p>
      </dgm:t>
    </dgm:pt>
    <dgm:pt modelId="{77281614-353D-48F2-AB2D-7454DDA65A92}" type="parTrans" cxnId="{3E399087-6839-4169-BC63-7B4B2238FC57}">
      <dgm:prSet/>
      <dgm:spPr/>
      <dgm:t>
        <a:bodyPr/>
        <a:lstStyle/>
        <a:p>
          <a:endParaRPr lang="en-US"/>
        </a:p>
      </dgm:t>
    </dgm:pt>
    <dgm:pt modelId="{00D521CF-C053-42A4-9801-CEB55B27756B}" type="sibTrans" cxnId="{3E399087-6839-4169-BC63-7B4B2238FC57}">
      <dgm:prSet/>
      <dgm:spPr/>
      <dgm:t>
        <a:bodyPr/>
        <a:lstStyle/>
        <a:p>
          <a:endParaRPr lang="en-US"/>
        </a:p>
      </dgm:t>
    </dgm:pt>
    <dgm:pt modelId="{AF8CF718-4E50-41A5-8614-E5E2EB1083A8}">
      <dgm:prSet/>
      <dgm:spPr/>
      <dgm:t>
        <a:bodyPr/>
        <a:lstStyle/>
        <a:p>
          <a:r>
            <a:rPr lang="en-US" dirty="0"/>
            <a:t>Find this </a:t>
          </a:r>
          <a:r>
            <a:rPr lang="en-US" dirty="0">
              <a:hlinkClick xmlns:r="http://schemas.openxmlformats.org/officeDocument/2006/relationships" r:id="rId2"/>
            </a:rPr>
            <a:t>https://www.analyticbridge.datasciencecentral.com/profiles/blogs/what-are-uplift-models</a:t>
          </a:r>
          <a:endParaRPr lang="en-US" dirty="0"/>
        </a:p>
      </dgm:t>
    </dgm:pt>
    <dgm:pt modelId="{0F856CEC-4336-40AF-B8F3-0E41611845A8}" type="parTrans" cxnId="{DA6EA7AF-05C5-42DF-BB0F-FA9DCA863E6B}">
      <dgm:prSet/>
      <dgm:spPr/>
      <dgm:t>
        <a:bodyPr/>
        <a:lstStyle/>
        <a:p>
          <a:endParaRPr lang="en-US"/>
        </a:p>
      </dgm:t>
    </dgm:pt>
    <dgm:pt modelId="{569668EF-25EE-4132-8ABD-C64AA4EBEA40}" type="sibTrans" cxnId="{DA6EA7AF-05C5-42DF-BB0F-FA9DCA863E6B}">
      <dgm:prSet/>
      <dgm:spPr/>
      <dgm:t>
        <a:bodyPr/>
        <a:lstStyle/>
        <a:p>
          <a:endParaRPr lang="en-US"/>
        </a:p>
      </dgm:t>
    </dgm:pt>
    <dgm:pt modelId="{3BBA1988-E832-472C-83E1-0F62076F1B71}" type="pres">
      <dgm:prSet presAssocID="{CD8C6C87-B4AE-4B76-8A92-945D747B7403}" presName="linear" presStyleCnt="0">
        <dgm:presLayoutVars>
          <dgm:animLvl val="lvl"/>
          <dgm:resizeHandles val="exact"/>
        </dgm:presLayoutVars>
      </dgm:prSet>
      <dgm:spPr/>
    </dgm:pt>
    <dgm:pt modelId="{B5E00137-323C-4B40-8529-506FACF71759}" type="pres">
      <dgm:prSet presAssocID="{BFA03475-F51D-4BB2-8EDF-2C05D2388566}" presName="parentText" presStyleLbl="node1" presStyleIdx="0" presStyleCnt="2">
        <dgm:presLayoutVars>
          <dgm:chMax val="0"/>
          <dgm:bulletEnabled val="1"/>
        </dgm:presLayoutVars>
      </dgm:prSet>
      <dgm:spPr/>
    </dgm:pt>
    <dgm:pt modelId="{A0856AA8-3BCC-4325-B0BE-FE8FC934BC59}" type="pres">
      <dgm:prSet presAssocID="{BFA03475-F51D-4BB2-8EDF-2C05D2388566}" presName="childText" presStyleLbl="revTx" presStyleIdx="0" presStyleCnt="2">
        <dgm:presLayoutVars>
          <dgm:bulletEnabled val="1"/>
        </dgm:presLayoutVars>
      </dgm:prSet>
      <dgm:spPr/>
    </dgm:pt>
    <dgm:pt modelId="{F1EA7DB3-A6EF-4C6C-8B34-7843D53047B2}" type="pres">
      <dgm:prSet presAssocID="{47B298C3-1917-4F09-8A94-E09439B4078D}" presName="parentText" presStyleLbl="node1" presStyleIdx="1" presStyleCnt="2">
        <dgm:presLayoutVars>
          <dgm:chMax val="0"/>
          <dgm:bulletEnabled val="1"/>
        </dgm:presLayoutVars>
      </dgm:prSet>
      <dgm:spPr/>
    </dgm:pt>
    <dgm:pt modelId="{CF88E824-B67B-4286-B63A-88F9920760D7}" type="pres">
      <dgm:prSet presAssocID="{47B298C3-1917-4F09-8A94-E09439B4078D}" presName="childText" presStyleLbl="revTx" presStyleIdx="1" presStyleCnt="2">
        <dgm:presLayoutVars>
          <dgm:bulletEnabled val="1"/>
        </dgm:presLayoutVars>
      </dgm:prSet>
      <dgm:spPr/>
    </dgm:pt>
  </dgm:ptLst>
  <dgm:cxnLst>
    <dgm:cxn modelId="{B96FD812-EE67-4FDB-98B1-C981D235F3B2}" type="presOf" srcId="{7E4DF558-DB13-4321-9A00-87228FC1B924}" destId="{A0856AA8-3BCC-4325-B0BE-FE8FC934BC59}" srcOrd="0" destOrd="0" presId="urn:microsoft.com/office/officeart/2005/8/layout/vList2"/>
    <dgm:cxn modelId="{3771E92D-B95E-46B3-9B6B-ED64C9593306}" type="presOf" srcId="{AF8CF718-4E50-41A5-8614-E5E2EB1083A8}" destId="{CF88E824-B67B-4286-B63A-88F9920760D7}" srcOrd="0" destOrd="0" presId="urn:microsoft.com/office/officeart/2005/8/layout/vList2"/>
    <dgm:cxn modelId="{3A39F933-A5C6-4039-899C-D4E122F8D4E6}" type="presOf" srcId="{CD8C6C87-B4AE-4B76-8A92-945D747B7403}" destId="{3BBA1988-E832-472C-83E1-0F62076F1B71}" srcOrd="0" destOrd="0" presId="urn:microsoft.com/office/officeart/2005/8/layout/vList2"/>
    <dgm:cxn modelId="{B2CB1F71-27C5-45D8-90B2-A9E91DAF6FBE}" type="presOf" srcId="{47B298C3-1917-4F09-8A94-E09439B4078D}" destId="{F1EA7DB3-A6EF-4C6C-8B34-7843D53047B2}" srcOrd="0" destOrd="0" presId="urn:microsoft.com/office/officeart/2005/8/layout/vList2"/>
    <dgm:cxn modelId="{10C35382-FC6D-4982-91E4-7D3BD7BB5B7A}" srcId="{CD8C6C87-B4AE-4B76-8A92-945D747B7403}" destId="{BFA03475-F51D-4BB2-8EDF-2C05D2388566}" srcOrd="0" destOrd="0" parTransId="{4FDB8C64-36B6-4FB8-A2AB-D2169BD1D873}" sibTransId="{940344F0-8AF1-4AB3-8453-CDDA39CFA069}"/>
    <dgm:cxn modelId="{3E399087-6839-4169-BC63-7B4B2238FC57}" srcId="{CD8C6C87-B4AE-4B76-8A92-945D747B7403}" destId="{47B298C3-1917-4F09-8A94-E09439B4078D}" srcOrd="1" destOrd="0" parTransId="{77281614-353D-48F2-AB2D-7454DDA65A92}" sibTransId="{00D521CF-C053-42A4-9801-CEB55B27756B}"/>
    <dgm:cxn modelId="{DA6EA7AF-05C5-42DF-BB0F-FA9DCA863E6B}" srcId="{47B298C3-1917-4F09-8A94-E09439B4078D}" destId="{AF8CF718-4E50-41A5-8614-E5E2EB1083A8}" srcOrd="0" destOrd="0" parTransId="{0F856CEC-4336-40AF-B8F3-0E41611845A8}" sibTransId="{569668EF-25EE-4132-8ABD-C64AA4EBEA40}"/>
    <dgm:cxn modelId="{4A3B34CD-AAA1-44AF-8E98-D190B9E8DA3F}" srcId="{BFA03475-F51D-4BB2-8EDF-2C05D2388566}" destId="{7E4DF558-DB13-4321-9A00-87228FC1B924}" srcOrd="0" destOrd="0" parTransId="{0186250E-8EBB-4D48-B6CC-5D131F1DF46E}" sibTransId="{2F9E9585-AF4A-4BE8-9F16-AF040FB3BDDB}"/>
    <dgm:cxn modelId="{CCCF4DEA-6863-4E53-922A-EB8C5614C5B5}" type="presOf" srcId="{BFA03475-F51D-4BB2-8EDF-2C05D2388566}" destId="{B5E00137-323C-4B40-8529-506FACF71759}" srcOrd="0" destOrd="0" presId="urn:microsoft.com/office/officeart/2005/8/layout/vList2"/>
    <dgm:cxn modelId="{79F17772-9B48-4737-B55A-29CCD8DB9FD0}" type="presParOf" srcId="{3BBA1988-E832-472C-83E1-0F62076F1B71}" destId="{B5E00137-323C-4B40-8529-506FACF71759}" srcOrd="0" destOrd="0" presId="urn:microsoft.com/office/officeart/2005/8/layout/vList2"/>
    <dgm:cxn modelId="{453B9EEF-D689-4A6C-AA1E-18D2AE9985D0}" type="presParOf" srcId="{3BBA1988-E832-472C-83E1-0F62076F1B71}" destId="{A0856AA8-3BCC-4325-B0BE-FE8FC934BC59}" srcOrd="1" destOrd="0" presId="urn:microsoft.com/office/officeart/2005/8/layout/vList2"/>
    <dgm:cxn modelId="{BF999167-7ADE-44A8-806A-57FC67177921}" type="presParOf" srcId="{3BBA1988-E832-472C-83E1-0F62076F1B71}" destId="{F1EA7DB3-A6EF-4C6C-8B34-7843D53047B2}" srcOrd="2" destOrd="0" presId="urn:microsoft.com/office/officeart/2005/8/layout/vList2"/>
    <dgm:cxn modelId="{DDD6391C-9221-431B-AD62-E1ADCC178AEE}" type="presParOf" srcId="{3BBA1988-E832-472C-83E1-0F62076F1B71}" destId="{CF88E824-B67B-4286-B63A-88F9920760D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97208C-EA0E-4CEE-A58C-138CCA4709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901118-600B-4ED0-A297-0D94D73ADB9C}">
      <dgm:prSet/>
      <dgm:spPr/>
      <dgm:t>
        <a:bodyPr/>
        <a:lstStyle/>
        <a:p>
          <a:r>
            <a:rPr lang="en-US"/>
            <a:t>Where to start?</a:t>
          </a:r>
        </a:p>
      </dgm:t>
    </dgm:pt>
    <dgm:pt modelId="{46C1E978-FEFF-4C64-8DC8-9C9D8CE74F49}" type="parTrans" cxnId="{2B3A3338-ABD1-49FE-93DA-2BE0887FE8AB}">
      <dgm:prSet/>
      <dgm:spPr/>
      <dgm:t>
        <a:bodyPr/>
        <a:lstStyle/>
        <a:p>
          <a:endParaRPr lang="en-US"/>
        </a:p>
      </dgm:t>
    </dgm:pt>
    <dgm:pt modelId="{D8B4E02C-1949-40DD-B23F-29825F89FFDE}" type="sibTrans" cxnId="{2B3A3338-ABD1-49FE-93DA-2BE0887FE8AB}">
      <dgm:prSet/>
      <dgm:spPr/>
      <dgm:t>
        <a:bodyPr/>
        <a:lstStyle/>
        <a:p>
          <a:endParaRPr lang="en-US"/>
        </a:p>
      </dgm:t>
    </dgm:pt>
    <dgm:pt modelId="{457155CE-67F2-4697-8E95-395223463196}">
      <dgm:prSet/>
      <dgm:spPr/>
      <dgm:t>
        <a:bodyPr/>
        <a:lstStyle/>
        <a:p>
          <a:r>
            <a:rPr lang="en-US" dirty="0"/>
            <a:t>MSA &amp; Cluster package – Segment definitions </a:t>
          </a:r>
        </a:p>
      </dgm:t>
    </dgm:pt>
    <dgm:pt modelId="{CB702A15-9976-400F-9516-40E823406340}" type="parTrans" cxnId="{9B043354-9FDC-4C6D-8225-A6BD512C02AB}">
      <dgm:prSet/>
      <dgm:spPr/>
      <dgm:t>
        <a:bodyPr/>
        <a:lstStyle/>
        <a:p>
          <a:endParaRPr lang="en-US"/>
        </a:p>
      </dgm:t>
    </dgm:pt>
    <dgm:pt modelId="{390C88C6-45FA-4BCD-8147-AA4FD1B25214}" type="sibTrans" cxnId="{9B043354-9FDC-4C6D-8225-A6BD512C02AB}">
      <dgm:prSet/>
      <dgm:spPr/>
      <dgm:t>
        <a:bodyPr/>
        <a:lstStyle/>
        <a:p>
          <a:endParaRPr lang="en-US"/>
        </a:p>
      </dgm:t>
    </dgm:pt>
    <dgm:pt modelId="{77CB3939-B1E0-4BD4-8ADA-AE82A10FF6BC}">
      <dgm:prSet/>
      <dgm:spPr/>
      <dgm:t>
        <a:bodyPr/>
        <a:lstStyle/>
        <a:p>
          <a:r>
            <a:rPr lang="en-US" dirty="0"/>
            <a:t>Survey/NPS package  – Loyalty &amp; </a:t>
          </a:r>
          <a:r>
            <a:rPr lang="en-US" dirty="0" err="1"/>
            <a:t>CSat</a:t>
          </a:r>
          <a:r>
            <a:rPr lang="en-US" dirty="0"/>
            <a:t> </a:t>
          </a:r>
        </a:p>
      </dgm:t>
    </dgm:pt>
    <dgm:pt modelId="{A95C495A-E0F3-4647-8380-9A292513571E}" type="parTrans" cxnId="{4A5E89D5-3101-4D60-A5D0-6B6D44F151FC}">
      <dgm:prSet/>
      <dgm:spPr/>
      <dgm:t>
        <a:bodyPr/>
        <a:lstStyle/>
        <a:p>
          <a:endParaRPr lang="en-US"/>
        </a:p>
      </dgm:t>
    </dgm:pt>
    <dgm:pt modelId="{1227D7D4-7CE6-4728-AD8F-6A331D1DBD87}" type="sibTrans" cxnId="{4A5E89D5-3101-4D60-A5D0-6B6D44F151FC}">
      <dgm:prSet/>
      <dgm:spPr/>
      <dgm:t>
        <a:bodyPr/>
        <a:lstStyle/>
        <a:p>
          <a:endParaRPr lang="en-US"/>
        </a:p>
      </dgm:t>
    </dgm:pt>
    <dgm:pt modelId="{06AAC46B-A090-414F-9EE2-BA9C6362884C}">
      <dgm:prSet/>
      <dgm:spPr/>
      <dgm:t>
        <a:bodyPr/>
        <a:lstStyle/>
        <a:p>
          <a:r>
            <a:rPr lang="en-US" dirty="0"/>
            <a:t>Survival package – Retention</a:t>
          </a:r>
        </a:p>
      </dgm:t>
    </dgm:pt>
    <dgm:pt modelId="{AF7749B2-5068-41E2-A9E4-887C5F4C731E}" type="parTrans" cxnId="{39D2BC1A-88D8-4EAA-95E7-2E8C760FE9ED}">
      <dgm:prSet/>
      <dgm:spPr/>
      <dgm:t>
        <a:bodyPr/>
        <a:lstStyle/>
        <a:p>
          <a:endParaRPr lang="en-US"/>
        </a:p>
      </dgm:t>
    </dgm:pt>
    <dgm:pt modelId="{C8A9F383-6A1E-470A-8718-D44B62F29B55}" type="sibTrans" cxnId="{39D2BC1A-88D8-4EAA-95E7-2E8C760FE9ED}">
      <dgm:prSet/>
      <dgm:spPr/>
      <dgm:t>
        <a:bodyPr/>
        <a:lstStyle/>
        <a:p>
          <a:endParaRPr lang="en-US"/>
        </a:p>
      </dgm:t>
    </dgm:pt>
    <dgm:pt modelId="{9F4B5B71-A329-4EF1-89CB-DE150AFF4914}" type="pres">
      <dgm:prSet presAssocID="{D897208C-EA0E-4CEE-A58C-138CCA4709E1}" presName="root" presStyleCnt="0">
        <dgm:presLayoutVars>
          <dgm:dir/>
          <dgm:resizeHandles val="exact"/>
        </dgm:presLayoutVars>
      </dgm:prSet>
      <dgm:spPr/>
    </dgm:pt>
    <dgm:pt modelId="{2A26946F-9481-42AB-A741-4CEE107CBC97}" type="pres">
      <dgm:prSet presAssocID="{F1901118-600B-4ED0-A297-0D94D73ADB9C}" presName="compNode" presStyleCnt="0"/>
      <dgm:spPr/>
    </dgm:pt>
    <dgm:pt modelId="{15B36471-057F-42EC-9C04-26BCE42FECE5}" type="pres">
      <dgm:prSet presAssocID="{F1901118-600B-4ED0-A297-0D94D73ADB9C}" presName="bgRect" presStyleLbl="bgShp" presStyleIdx="0" presStyleCnt="4"/>
      <dgm:spPr/>
    </dgm:pt>
    <dgm:pt modelId="{3F06D4AD-0780-4C44-B962-AB565F489737}" type="pres">
      <dgm:prSet presAssocID="{F1901118-600B-4ED0-A297-0D94D73ADB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Thin"/>
        </a:ext>
      </dgm:extLst>
    </dgm:pt>
    <dgm:pt modelId="{E97709E4-CAA4-4573-A4F3-5C03C202B873}" type="pres">
      <dgm:prSet presAssocID="{F1901118-600B-4ED0-A297-0D94D73ADB9C}" presName="spaceRect" presStyleCnt="0"/>
      <dgm:spPr/>
    </dgm:pt>
    <dgm:pt modelId="{6D6AEE83-7CCF-48A0-B461-306F1DE80CD4}" type="pres">
      <dgm:prSet presAssocID="{F1901118-600B-4ED0-A297-0D94D73ADB9C}" presName="parTx" presStyleLbl="revTx" presStyleIdx="0" presStyleCnt="4">
        <dgm:presLayoutVars>
          <dgm:chMax val="0"/>
          <dgm:chPref val="0"/>
        </dgm:presLayoutVars>
      </dgm:prSet>
      <dgm:spPr/>
    </dgm:pt>
    <dgm:pt modelId="{1C26D06E-4665-4074-B689-B08A74ECE4BC}" type="pres">
      <dgm:prSet presAssocID="{D8B4E02C-1949-40DD-B23F-29825F89FFDE}" presName="sibTrans" presStyleCnt="0"/>
      <dgm:spPr/>
    </dgm:pt>
    <dgm:pt modelId="{5672CF72-EE8F-4EB8-9EB3-CFF6101CF2C3}" type="pres">
      <dgm:prSet presAssocID="{457155CE-67F2-4697-8E95-395223463196}" presName="compNode" presStyleCnt="0"/>
      <dgm:spPr/>
    </dgm:pt>
    <dgm:pt modelId="{A37937E6-9B7A-4911-9F0E-4CAEE30A0BD4}" type="pres">
      <dgm:prSet presAssocID="{457155CE-67F2-4697-8E95-395223463196}" presName="bgRect" presStyleLbl="bgShp" presStyleIdx="1" presStyleCnt="4"/>
      <dgm:spPr/>
    </dgm:pt>
    <dgm:pt modelId="{4E85EEBF-B08B-4129-84FC-D6A5B6560EFC}" type="pres">
      <dgm:prSet presAssocID="{457155CE-67F2-4697-8E95-395223463196}" presName="iconRect" presStyleLbl="node1" presStyleIdx="1" presStyleCnt="4"/>
      <dgm:spPr>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Venn diagram"/>
        </a:ext>
      </dgm:extLst>
    </dgm:pt>
    <dgm:pt modelId="{1B08387A-4A1C-4D48-B7B7-A84F96C316EA}" type="pres">
      <dgm:prSet presAssocID="{457155CE-67F2-4697-8E95-395223463196}" presName="spaceRect" presStyleCnt="0"/>
      <dgm:spPr/>
    </dgm:pt>
    <dgm:pt modelId="{84CD16E3-8D92-4D4F-BA85-E0AA94FA8F9F}" type="pres">
      <dgm:prSet presAssocID="{457155CE-67F2-4697-8E95-395223463196}" presName="parTx" presStyleLbl="revTx" presStyleIdx="1" presStyleCnt="4">
        <dgm:presLayoutVars>
          <dgm:chMax val="0"/>
          <dgm:chPref val="0"/>
        </dgm:presLayoutVars>
      </dgm:prSet>
      <dgm:spPr/>
    </dgm:pt>
    <dgm:pt modelId="{CBA96FE9-B866-4500-B3EC-4060C3D363B0}" type="pres">
      <dgm:prSet presAssocID="{390C88C6-45FA-4BCD-8147-AA4FD1B25214}" presName="sibTrans" presStyleCnt="0"/>
      <dgm:spPr/>
    </dgm:pt>
    <dgm:pt modelId="{A5F789A3-AECE-4C56-9EC4-424F3A446284}" type="pres">
      <dgm:prSet presAssocID="{77CB3939-B1E0-4BD4-8ADA-AE82A10FF6BC}" presName="compNode" presStyleCnt="0"/>
      <dgm:spPr/>
    </dgm:pt>
    <dgm:pt modelId="{3AC8133B-1F48-4A68-813E-733E15440306}" type="pres">
      <dgm:prSet presAssocID="{77CB3939-B1E0-4BD4-8ADA-AE82A10FF6BC}" presName="bgRect" presStyleLbl="bgShp" presStyleIdx="2" presStyleCnt="4"/>
      <dgm:spPr/>
    </dgm:pt>
    <dgm:pt modelId="{8B62025F-90D7-4642-920C-4C3F58EE5E07}" type="pres">
      <dgm:prSet presAssocID="{77CB3939-B1E0-4BD4-8ADA-AE82A10FF6BC}" presName="iconRect" presStyleLbl="node1" presStyleIdx="2" presStyleCnt="4" custLinFactY="100000" custLinFactNeighborX="6800" custLinFactNeighborY="124386"/>
      <dgm:spPr>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eartbeat"/>
        </a:ext>
      </dgm:extLst>
    </dgm:pt>
    <dgm:pt modelId="{C908B277-9737-414D-8075-1890DAEDF011}" type="pres">
      <dgm:prSet presAssocID="{77CB3939-B1E0-4BD4-8ADA-AE82A10FF6BC}" presName="spaceRect" presStyleCnt="0"/>
      <dgm:spPr/>
    </dgm:pt>
    <dgm:pt modelId="{76235C86-DCC6-4BE5-84B4-039ECCBB6C72}" type="pres">
      <dgm:prSet presAssocID="{77CB3939-B1E0-4BD4-8ADA-AE82A10FF6BC}" presName="parTx" presStyleLbl="revTx" presStyleIdx="2" presStyleCnt="4">
        <dgm:presLayoutVars>
          <dgm:chMax val="0"/>
          <dgm:chPref val="0"/>
        </dgm:presLayoutVars>
      </dgm:prSet>
      <dgm:spPr/>
    </dgm:pt>
    <dgm:pt modelId="{0176BB4F-2740-4E52-BEE7-1102AFDACE26}" type="pres">
      <dgm:prSet presAssocID="{1227D7D4-7CE6-4728-AD8F-6A331D1DBD87}" presName="sibTrans" presStyleCnt="0"/>
      <dgm:spPr/>
    </dgm:pt>
    <dgm:pt modelId="{605744E9-3428-48CD-A483-A3C33CDC1938}" type="pres">
      <dgm:prSet presAssocID="{06AAC46B-A090-414F-9EE2-BA9C6362884C}" presName="compNode" presStyleCnt="0"/>
      <dgm:spPr/>
    </dgm:pt>
    <dgm:pt modelId="{7E4D6452-6364-4860-94F6-043034B2DFBF}" type="pres">
      <dgm:prSet presAssocID="{06AAC46B-A090-414F-9EE2-BA9C6362884C}" presName="bgRect" presStyleLbl="bgShp" presStyleIdx="3" presStyleCnt="4"/>
      <dgm:spPr>
        <a:noFill/>
      </dgm:spPr>
    </dgm:pt>
    <dgm:pt modelId="{664EDCCD-B88F-4C3F-BD12-86DEEFB989AB}" type="pres">
      <dgm:prSet presAssocID="{06AAC46B-A090-414F-9EE2-BA9C6362884C}" presName="iconRect" presStyleLbl="node1" presStyleIdx="3" presStyleCnt="4" custLinFactY="-100000" custLinFactNeighborX="8203" custLinFactNeighborY="-129486"/>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list"/>
        </a:ext>
      </dgm:extLst>
    </dgm:pt>
    <dgm:pt modelId="{8BF11B33-DC67-406C-8A5D-57291D0E21C0}" type="pres">
      <dgm:prSet presAssocID="{06AAC46B-A090-414F-9EE2-BA9C6362884C}" presName="spaceRect" presStyleCnt="0"/>
      <dgm:spPr/>
    </dgm:pt>
    <dgm:pt modelId="{D7DCEEE9-B467-47FA-BB2E-E50DC8D4CF8C}" type="pres">
      <dgm:prSet presAssocID="{06AAC46B-A090-414F-9EE2-BA9C6362884C}" presName="parTx" presStyleLbl="revTx" presStyleIdx="3" presStyleCnt="4">
        <dgm:presLayoutVars>
          <dgm:chMax val="0"/>
          <dgm:chPref val="0"/>
        </dgm:presLayoutVars>
      </dgm:prSet>
      <dgm:spPr/>
    </dgm:pt>
  </dgm:ptLst>
  <dgm:cxnLst>
    <dgm:cxn modelId="{39D2BC1A-88D8-4EAA-95E7-2E8C760FE9ED}" srcId="{D897208C-EA0E-4CEE-A58C-138CCA4709E1}" destId="{06AAC46B-A090-414F-9EE2-BA9C6362884C}" srcOrd="3" destOrd="0" parTransId="{AF7749B2-5068-41E2-A9E4-887C5F4C731E}" sibTransId="{C8A9F383-6A1E-470A-8718-D44B62F29B55}"/>
    <dgm:cxn modelId="{447D6327-5801-4EBA-867E-5EE3CD1E2BCE}" type="presOf" srcId="{D897208C-EA0E-4CEE-A58C-138CCA4709E1}" destId="{9F4B5B71-A329-4EF1-89CB-DE150AFF4914}" srcOrd="0" destOrd="0" presId="urn:microsoft.com/office/officeart/2018/2/layout/IconVerticalSolidList"/>
    <dgm:cxn modelId="{2B3A3338-ABD1-49FE-93DA-2BE0887FE8AB}" srcId="{D897208C-EA0E-4CEE-A58C-138CCA4709E1}" destId="{F1901118-600B-4ED0-A297-0D94D73ADB9C}" srcOrd="0" destOrd="0" parTransId="{46C1E978-FEFF-4C64-8DC8-9C9D8CE74F49}" sibTransId="{D8B4E02C-1949-40DD-B23F-29825F89FFDE}"/>
    <dgm:cxn modelId="{9B043354-9FDC-4C6D-8225-A6BD512C02AB}" srcId="{D897208C-EA0E-4CEE-A58C-138CCA4709E1}" destId="{457155CE-67F2-4697-8E95-395223463196}" srcOrd="1" destOrd="0" parTransId="{CB702A15-9976-400F-9516-40E823406340}" sibTransId="{390C88C6-45FA-4BCD-8147-AA4FD1B25214}"/>
    <dgm:cxn modelId="{A2472892-C838-4B08-AC9E-C701284B5F4D}" type="presOf" srcId="{F1901118-600B-4ED0-A297-0D94D73ADB9C}" destId="{6D6AEE83-7CCF-48A0-B461-306F1DE80CD4}" srcOrd="0" destOrd="0" presId="urn:microsoft.com/office/officeart/2018/2/layout/IconVerticalSolidList"/>
    <dgm:cxn modelId="{AF8D3B94-97E7-40A7-B6C0-2E53BE6A7720}" type="presOf" srcId="{77CB3939-B1E0-4BD4-8ADA-AE82A10FF6BC}" destId="{76235C86-DCC6-4BE5-84B4-039ECCBB6C72}" srcOrd="0" destOrd="0" presId="urn:microsoft.com/office/officeart/2018/2/layout/IconVerticalSolidList"/>
    <dgm:cxn modelId="{AEAA75C8-AF85-4DD7-B9C9-7E3BDCD3CFA6}" type="presOf" srcId="{457155CE-67F2-4697-8E95-395223463196}" destId="{84CD16E3-8D92-4D4F-BA85-E0AA94FA8F9F}" srcOrd="0" destOrd="0" presId="urn:microsoft.com/office/officeart/2018/2/layout/IconVerticalSolidList"/>
    <dgm:cxn modelId="{16C96FD0-FBE7-4C0A-8ABC-D436E3266441}" type="presOf" srcId="{06AAC46B-A090-414F-9EE2-BA9C6362884C}" destId="{D7DCEEE9-B467-47FA-BB2E-E50DC8D4CF8C}" srcOrd="0" destOrd="0" presId="urn:microsoft.com/office/officeart/2018/2/layout/IconVerticalSolidList"/>
    <dgm:cxn modelId="{4A5E89D5-3101-4D60-A5D0-6B6D44F151FC}" srcId="{D897208C-EA0E-4CEE-A58C-138CCA4709E1}" destId="{77CB3939-B1E0-4BD4-8ADA-AE82A10FF6BC}" srcOrd="2" destOrd="0" parTransId="{A95C495A-E0F3-4647-8380-9A292513571E}" sibTransId="{1227D7D4-7CE6-4728-AD8F-6A331D1DBD87}"/>
    <dgm:cxn modelId="{7E0E177F-508B-4A64-B719-4FFAEBBDE22D}" type="presParOf" srcId="{9F4B5B71-A329-4EF1-89CB-DE150AFF4914}" destId="{2A26946F-9481-42AB-A741-4CEE107CBC97}" srcOrd="0" destOrd="0" presId="urn:microsoft.com/office/officeart/2018/2/layout/IconVerticalSolidList"/>
    <dgm:cxn modelId="{7E03774B-32BD-42DB-8766-9938ABBA40EF}" type="presParOf" srcId="{2A26946F-9481-42AB-A741-4CEE107CBC97}" destId="{15B36471-057F-42EC-9C04-26BCE42FECE5}" srcOrd="0" destOrd="0" presId="urn:microsoft.com/office/officeart/2018/2/layout/IconVerticalSolidList"/>
    <dgm:cxn modelId="{F164E6EF-D71F-46EB-8E36-C54FC992CECB}" type="presParOf" srcId="{2A26946F-9481-42AB-A741-4CEE107CBC97}" destId="{3F06D4AD-0780-4C44-B962-AB565F489737}" srcOrd="1" destOrd="0" presId="urn:microsoft.com/office/officeart/2018/2/layout/IconVerticalSolidList"/>
    <dgm:cxn modelId="{26AEF866-0F10-4DC1-B48B-52DFD2D25AD0}" type="presParOf" srcId="{2A26946F-9481-42AB-A741-4CEE107CBC97}" destId="{E97709E4-CAA4-4573-A4F3-5C03C202B873}" srcOrd="2" destOrd="0" presId="urn:microsoft.com/office/officeart/2018/2/layout/IconVerticalSolidList"/>
    <dgm:cxn modelId="{51128C05-8C00-4EE3-9AF7-81540F3D5234}" type="presParOf" srcId="{2A26946F-9481-42AB-A741-4CEE107CBC97}" destId="{6D6AEE83-7CCF-48A0-B461-306F1DE80CD4}" srcOrd="3" destOrd="0" presId="urn:microsoft.com/office/officeart/2018/2/layout/IconVerticalSolidList"/>
    <dgm:cxn modelId="{101FD920-915E-4AD4-B60B-8DC4243AED4E}" type="presParOf" srcId="{9F4B5B71-A329-4EF1-89CB-DE150AFF4914}" destId="{1C26D06E-4665-4074-B689-B08A74ECE4BC}" srcOrd="1" destOrd="0" presId="urn:microsoft.com/office/officeart/2018/2/layout/IconVerticalSolidList"/>
    <dgm:cxn modelId="{15663EC1-6B66-4BE4-B614-8A4D17F1E8F1}" type="presParOf" srcId="{9F4B5B71-A329-4EF1-89CB-DE150AFF4914}" destId="{5672CF72-EE8F-4EB8-9EB3-CFF6101CF2C3}" srcOrd="2" destOrd="0" presId="urn:microsoft.com/office/officeart/2018/2/layout/IconVerticalSolidList"/>
    <dgm:cxn modelId="{B7346C87-86C8-4E98-AC1A-2B12DE9F4AEC}" type="presParOf" srcId="{5672CF72-EE8F-4EB8-9EB3-CFF6101CF2C3}" destId="{A37937E6-9B7A-4911-9F0E-4CAEE30A0BD4}" srcOrd="0" destOrd="0" presId="urn:microsoft.com/office/officeart/2018/2/layout/IconVerticalSolidList"/>
    <dgm:cxn modelId="{6D4AE2AD-BAC9-4F6A-B2B3-D0B259B4F193}" type="presParOf" srcId="{5672CF72-EE8F-4EB8-9EB3-CFF6101CF2C3}" destId="{4E85EEBF-B08B-4129-84FC-D6A5B6560EFC}" srcOrd="1" destOrd="0" presId="urn:microsoft.com/office/officeart/2018/2/layout/IconVerticalSolidList"/>
    <dgm:cxn modelId="{17DCBE11-D6FA-4C9F-87D8-7066660472BF}" type="presParOf" srcId="{5672CF72-EE8F-4EB8-9EB3-CFF6101CF2C3}" destId="{1B08387A-4A1C-4D48-B7B7-A84F96C316EA}" srcOrd="2" destOrd="0" presId="urn:microsoft.com/office/officeart/2018/2/layout/IconVerticalSolidList"/>
    <dgm:cxn modelId="{03639360-06AC-47D0-8B5C-45C8AA34C02B}" type="presParOf" srcId="{5672CF72-EE8F-4EB8-9EB3-CFF6101CF2C3}" destId="{84CD16E3-8D92-4D4F-BA85-E0AA94FA8F9F}" srcOrd="3" destOrd="0" presId="urn:microsoft.com/office/officeart/2018/2/layout/IconVerticalSolidList"/>
    <dgm:cxn modelId="{A1B95EDD-EE03-47E8-93C6-BCDE879BBC44}" type="presParOf" srcId="{9F4B5B71-A329-4EF1-89CB-DE150AFF4914}" destId="{CBA96FE9-B866-4500-B3EC-4060C3D363B0}" srcOrd="3" destOrd="0" presId="urn:microsoft.com/office/officeart/2018/2/layout/IconVerticalSolidList"/>
    <dgm:cxn modelId="{6373C676-F2DB-409B-A9B1-450333D7B14A}" type="presParOf" srcId="{9F4B5B71-A329-4EF1-89CB-DE150AFF4914}" destId="{A5F789A3-AECE-4C56-9EC4-424F3A446284}" srcOrd="4" destOrd="0" presId="urn:microsoft.com/office/officeart/2018/2/layout/IconVerticalSolidList"/>
    <dgm:cxn modelId="{885793B3-9708-4D2D-B124-7B86511E7D67}" type="presParOf" srcId="{A5F789A3-AECE-4C56-9EC4-424F3A446284}" destId="{3AC8133B-1F48-4A68-813E-733E15440306}" srcOrd="0" destOrd="0" presId="urn:microsoft.com/office/officeart/2018/2/layout/IconVerticalSolidList"/>
    <dgm:cxn modelId="{B5407442-605E-4C15-B424-657B37646AC1}" type="presParOf" srcId="{A5F789A3-AECE-4C56-9EC4-424F3A446284}" destId="{8B62025F-90D7-4642-920C-4C3F58EE5E07}" srcOrd="1" destOrd="0" presId="urn:microsoft.com/office/officeart/2018/2/layout/IconVerticalSolidList"/>
    <dgm:cxn modelId="{9480768C-43A1-46F4-BAAC-9C0EE5382D63}" type="presParOf" srcId="{A5F789A3-AECE-4C56-9EC4-424F3A446284}" destId="{C908B277-9737-414D-8075-1890DAEDF011}" srcOrd="2" destOrd="0" presId="urn:microsoft.com/office/officeart/2018/2/layout/IconVerticalSolidList"/>
    <dgm:cxn modelId="{A36BC477-08EB-4FB4-ABDA-0B55DA402713}" type="presParOf" srcId="{A5F789A3-AECE-4C56-9EC4-424F3A446284}" destId="{76235C86-DCC6-4BE5-84B4-039ECCBB6C72}" srcOrd="3" destOrd="0" presId="urn:microsoft.com/office/officeart/2018/2/layout/IconVerticalSolidList"/>
    <dgm:cxn modelId="{634BAAEA-0DD7-431B-B4DC-5CDC62842BDB}" type="presParOf" srcId="{9F4B5B71-A329-4EF1-89CB-DE150AFF4914}" destId="{0176BB4F-2740-4E52-BEE7-1102AFDACE26}" srcOrd="5" destOrd="0" presId="urn:microsoft.com/office/officeart/2018/2/layout/IconVerticalSolidList"/>
    <dgm:cxn modelId="{35F33ADE-6C34-410B-907B-52B379862DAE}" type="presParOf" srcId="{9F4B5B71-A329-4EF1-89CB-DE150AFF4914}" destId="{605744E9-3428-48CD-A483-A3C33CDC1938}" srcOrd="6" destOrd="0" presId="urn:microsoft.com/office/officeart/2018/2/layout/IconVerticalSolidList"/>
    <dgm:cxn modelId="{E813F768-6E45-4503-9EC7-B2D16DB941E4}" type="presParOf" srcId="{605744E9-3428-48CD-A483-A3C33CDC1938}" destId="{7E4D6452-6364-4860-94F6-043034B2DFBF}" srcOrd="0" destOrd="0" presId="urn:microsoft.com/office/officeart/2018/2/layout/IconVerticalSolidList"/>
    <dgm:cxn modelId="{258C8ECB-B038-499B-948B-4ACAD8CF8229}" type="presParOf" srcId="{605744E9-3428-48CD-A483-A3C33CDC1938}" destId="{664EDCCD-B88F-4C3F-BD12-86DEEFB989AB}" srcOrd="1" destOrd="0" presId="urn:microsoft.com/office/officeart/2018/2/layout/IconVerticalSolidList"/>
    <dgm:cxn modelId="{0A30EA0D-80B6-442E-8FD6-E00CD1983651}" type="presParOf" srcId="{605744E9-3428-48CD-A483-A3C33CDC1938}" destId="{8BF11B33-DC67-406C-8A5D-57291D0E21C0}" srcOrd="2" destOrd="0" presId="urn:microsoft.com/office/officeart/2018/2/layout/IconVerticalSolidList"/>
    <dgm:cxn modelId="{25823C1C-39C4-471C-A888-715B9E407F1E}" type="presParOf" srcId="{605744E9-3428-48CD-A483-A3C33CDC1938}" destId="{D7DCEEE9-B467-47FA-BB2E-E50DC8D4CF8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B2352C3-03F1-4A24-8CF9-1F1388EB60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A276DD-5BEA-48C3-BA07-A4BEB529E524}">
      <dgm:prSet/>
      <dgm:spPr/>
      <dgm:t>
        <a:bodyPr/>
        <a:lstStyle/>
        <a:p>
          <a:pPr>
            <a:lnSpc>
              <a:spcPct val="100000"/>
            </a:lnSpc>
          </a:pPr>
          <a:r>
            <a:rPr lang="en-US" dirty="0"/>
            <a:t>Are we a low priced high volume or high touch niche player?</a:t>
          </a:r>
        </a:p>
      </dgm:t>
    </dgm:pt>
    <dgm:pt modelId="{40323419-417F-4D4D-A983-B10FFF1F4371}" type="parTrans" cxnId="{F1AD1920-6B90-41BA-88B0-5CF69C0B81DB}">
      <dgm:prSet/>
      <dgm:spPr/>
      <dgm:t>
        <a:bodyPr/>
        <a:lstStyle/>
        <a:p>
          <a:endParaRPr lang="en-US"/>
        </a:p>
      </dgm:t>
    </dgm:pt>
    <dgm:pt modelId="{2072F791-0533-42F1-9F35-4E62E97A2B81}" type="sibTrans" cxnId="{F1AD1920-6B90-41BA-88B0-5CF69C0B81DB}">
      <dgm:prSet/>
      <dgm:spPr/>
      <dgm:t>
        <a:bodyPr/>
        <a:lstStyle/>
        <a:p>
          <a:endParaRPr lang="en-US"/>
        </a:p>
      </dgm:t>
    </dgm:pt>
    <dgm:pt modelId="{CAC35C7E-5293-4E00-B3D5-BC11D8E20688}">
      <dgm:prSet/>
      <dgm:spPr/>
      <dgm:t>
        <a:bodyPr/>
        <a:lstStyle/>
        <a:p>
          <a:pPr>
            <a:lnSpc>
              <a:spcPct val="100000"/>
            </a:lnSpc>
          </a:pPr>
          <a:r>
            <a:rPr lang="en-US" dirty="0"/>
            <a:t>What market segments do we play in and what are the drivers in each segment? (clustering)</a:t>
          </a:r>
        </a:p>
      </dgm:t>
    </dgm:pt>
    <dgm:pt modelId="{DCFF27E8-53DE-4A90-BA05-A1D346B2CFB6}" type="parTrans" cxnId="{99B1A90F-AABF-46B0-A810-109EDB06CF5B}">
      <dgm:prSet/>
      <dgm:spPr/>
      <dgm:t>
        <a:bodyPr/>
        <a:lstStyle/>
        <a:p>
          <a:endParaRPr lang="en-US"/>
        </a:p>
      </dgm:t>
    </dgm:pt>
    <dgm:pt modelId="{5530B17B-D013-47DF-95F2-0215F457B793}" type="sibTrans" cxnId="{99B1A90F-AABF-46B0-A810-109EDB06CF5B}">
      <dgm:prSet/>
      <dgm:spPr/>
      <dgm:t>
        <a:bodyPr/>
        <a:lstStyle/>
        <a:p>
          <a:endParaRPr lang="en-US"/>
        </a:p>
      </dgm:t>
    </dgm:pt>
    <dgm:pt modelId="{D4807D8B-6E07-44A6-AF9B-DC458032E3B8}">
      <dgm:prSet/>
      <dgm:spPr/>
      <dgm:t>
        <a:bodyPr/>
        <a:lstStyle/>
        <a:p>
          <a:pPr>
            <a:lnSpc>
              <a:spcPct val="100000"/>
            </a:lnSpc>
          </a:pPr>
          <a:r>
            <a:rPr lang="en-US"/>
            <a:t>Are there customers that are unhappy? What quantitative data do we have to support this? (NPS)</a:t>
          </a:r>
        </a:p>
      </dgm:t>
    </dgm:pt>
    <dgm:pt modelId="{492C95FB-7322-4721-B4C5-5D7F720982E9}" type="parTrans" cxnId="{D490AF85-FE36-4BF1-BAB5-0E42B74B844A}">
      <dgm:prSet/>
      <dgm:spPr/>
      <dgm:t>
        <a:bodyPr/>
        <a:lstStyle/>
        <a:p>
          <a:endParaRPr lang="en-US"/>
        </a:p>
      </dgm:t>
    </dgm:pt>
    <dgm:pt modelId="{8B2BEE5C-A386-46F4-99D0-5F887E913566}" type="sibTrans" cxnId="{D490AF85-FE36-4BF1-BAB5-0E42B74B844A}">
      <dgm:prSet/>
      <dgm:spPr/>
      <dgm:t>
        <a:bodyPr/>
        <a:lstStyle/>
        <a:p>
          <a:endParaRPr lang="en-US"/>
        </a:p>
      </dgm:t>
    </dgm:pt>
    <dgm:pt modelId="{70032644-A125-44EB-9C14-3EE40F23DA35}">
      <dgm:prSet/>
      <dgm:spPr/>
      <dgm:t>
        <a:bodyPr/>
        <a:lstStyle/>
        <a:p>
          <a:pPr>
            <a:lnSpc>
              <a:spcPct val="100000"/>
            </a:lnSpc>
          </a:pPr>
          <a:r>
            <a:rPr lang="en-US" dirty="0"/>
            <a:t>Which customers are the most profitable and not-so profitable? (CLV)</a:t>
          </a:r>
        </a:p>
      </dgm:t>
    </dgm:pt>
    <dgm:pt modelId="{A6A40E26-504E-46D8-8852-26190EA6581E}" type="parTrans" cxnId="{03007BBC-4591-4811-85A8-478913CCEFAC}">
      <dgm:prSet/>
      <dgm:spPr/>
      <dgm:t>
        <a:bodyPr/>
        <a:lstStyle/>
        <a:p>
          <a:endParaRPr lang="en-US"/>
        </a:p>
      </dgm:t>
    </dgm:pt>
    <dgm:pt modelId="{AF405D48-979A-4765-A35B-3D3EB4297683}" type="sibTrans" cxnId="{03007BBC-4591-4811-85A8-478913CCEFAC}">
      <dgm:prSet/>
      <dgm:spPr/>
      <dgm:t>
        <a:bodyPr/>
        <a:lstStyle/>
        <a:p>
          <a:endParaRPr lang="en-US"/>
        </a:p>
      </dgm:t>
    </dgm:pt>
    <dgm:pt modelId="{AD656B8C-E660-4C49-9B12-E3137EF64F37}" type="pres">
      <dgm:prSet presAssocID="{AB2352C3-03F1-4A24-8CF9-1F1388EB6086}" presName="root" presStyleCnt="0">
        <dgm:presLayoutVars>
          <dgm:dir/>
          <dgm:resizeHandles val="exact"/>
        </dgm:presLayoutVars>
      </dgm:prSet>
      <dgm:spPr/>
    </dgm:pt>
    <dgm:pt modelId="{06C7D82C-39E2-47E2-9CE9-690EB0A334EC}" type="pres">
      <dgm:prSet presAssocID="{96A276DD-5BEA-48C3-BA07-A4BEB529E524}" presName="compNode" presStyleCnt="0"/>
      <dgm:spPr/>
    </dgm:pt>
    <dgm:pt modelId="{54BF0422-FCC3-44AD-A747-71B230463AB1}" type="pres">
      <dgm:prSet presAssocID="{96A276DD-5BEA-48C3-BA07-A4BEB529E524}" presName="bgRect" presStyleLbl="bgShp" presStyleIdx="0" presStyleCnt="4"/>
      <dgm:spPr/>
    </dgm:pt>
    <dgm:pt modelId="{7D426128-3F1E-4704-8FE7-EDCFF720EF2B}" type="pres">
      <dgm:prSet presAssocID="{96A276DD-5BEA-48C3-BA07-A4BEB529E5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71719EE-0DFF-402C-97B3-99CF6A11C6A4}" type="pres">
      <dgm:prSet presAssocID="{96A276DD-5BEA-48C3-BA07-A4BEB529E524}" presName="spaceRect" presStyleCnt="0"/>
      <dgm:spPr/>
    </dgm:pt>
    <dgm:pt modelId="{55754B3E-6DA5-48F5-AA6C-3DF5C32C8F0C}" type="pres">
      <dgm:prSet presAssocID="{96A276DD-5BEA-48C3-BA07-A4BEB529E524}" presName="parTx" presStyleLbl="revTx" presStyleIdx="0" presStyleCnt="4">
        <dgm:presLayoutVars>
          <dgm:chMax val="0"/>
          <dgm:chPref val="0"/>
        </dgm:presLayoutVars>
      </dgm:prSet>
      <dgm:spPr/>
    </dgm:pt>
    <dgm:pt modelId="{310BB25D-0C01-4543-9BEF-E32BE27903D5}" type="pres">
      <dgm:prSet presAssocID="{2072F791-0533-42F1-9F35-4E62E97A2B81}" presName="sibTrans" presStyleCnt="0"/>
      <dgm:spPr/>
    </dgm:pt>
    <dgm:pt modelId="{26DB3A7B-9638-427F-9930-AF4A6B6576B8}" type="pres">
      <dgm:prSet presAssocID="{CAC35C7E-5293-4E00-B3D5-BC11D8E20688}" presName="compNode" presStyleCnt="0"/>
      <dgm:spPr/>
    </dgm:pt>
    <dgm:pt modelId="{B64473F8-F6BB-4796-B765-39A23FEC080A}" type="pres">
      <dgm:prSet presAssocID="{CAC35C7E-5293-4E00-B3D5-BC11D8E20688}" presName="bgRect" presStyleLbl="bgShp" presStyleIdx="1" presStyleCnt="4"/>
      <dgm:spPr/>
    </dgm:pt>
    <dgm:pt modelId="{703344E1-C233-4B66-9616-A84C06A60E85}" type="pres">
      <dgm:prSet presAssocID="{CAC35C7E-5293-4E00-B3D5-BC11D8E2068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D60BD438-E7DE-43B0-918F-55A4796F2267}" type="pres">
      <dgm:prSet presAssocID="{CAC35C7E-5293-4E00-B3D5-BC11D8E20688}" presName="spaceRect" presStyleCnt="0"/>
      <dgm:spPr/>
    </dgm:pt>
    <dgm:pt modelId="{526D690F-A0CF-498F-9C38-E87160804148}" type="pres">
      <dgm:prSet presAssocID="{CAC35C7E-5293-4E00-B3D5-BC11D8E20688}" presName="parTx" presStyleLbl="revTx" presStyleIdx="1" presStyleCnt="4">
        <dgm:presLayoutVars>
          <dgm:chMax val="0"/>
          <dgm:chPref val="0"/>
        </dgm:presLayoutVars>
      </dgm:prSet>
      <dgm:spPr/>
    </dgm:pt>
    <dgm:pt modelId="{7CC44E0E-5EDE-4170-8D76-A3F3CCB36B63}" type="pres">
      <dgm:prSet presAssocID="{5530B17B-D013-47DF-95F2-0215F457B793}" presName="sibTrans" presStyleCnt="0"/>
      <dgm:spPr/>
    </dgm:pt>
    <dgm:pt modelId="{92E341B8-3D68-4A79-9755-65B541FE2502}" type="pres">
      <dgm:prSet presAssocID="{D4807D8B-6E07-44A6-AF9B-DC458032E3B8}" presName="compNode" presStyleCnt="0"/>
      <dgm:spPr/>
    </dgm:pt>
    <dgm:pt modelId="{6EB95019-63C8-4099-B4C0-0B2B962108B6}" type="pres">
      <dgm:prSet presAssocID="{D4807D8B-6E07-44A6-AF9B-DC458032E3B8}" presName="bgRect" presStyleLbl="bgShp" presStyleIdx="2" presStyleCnt="4"/>
      <dgm:spPr/>
    </dgm:pt>
    <dgm:pt modelId="{799A6EEB-A7CB-4031-9557-1DCB7AFF0F54}" type="pres">
      <dgm:prSet presAssocID="{D4807D8B-6E07-44A6-AF9B-DC458032E3B8}" presName="iconRect" presStyleLbl="node1" presStyleIdx="2" presStyleCnt="4"/>
      <dgm:spPr>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9C620B07-41DF-461F-9F9A-0F854C40CC40}" type="pres">
      <dgm:prSet presAssocID="{D4807D8B-6E07-44A6-AF9B-DC458032E3B8}" presName="spaceRect" presStyleCnt="0"/>
      <dgm:spPr/>
    </dgm:pt>
    <dgm:pt modelId="{F02B33E0-2728-486B-B1C3-D41D5DE6EBD6}" type="pres">
      <dgm:prSet presAssocID="{D4807D8B-6E07-44A6-AF9B-DC458032E3B8}" presName="parTx" presStyleLbl="revTx" presStyleIdx="2" presStyleCnt="4">
        <dgm:presLayoutVars>
          <dgm:chMax val="0"/>
          <dgm:chPref val="0"/>
        </dgm:presLayoutVars>
      </dgm:prSet>
      <dgm:spPr/>
    </dgm:pt>
    <dgm:pt modelId="{48FC1BE2-D260-44BD-B4A9-774C527B0F10}" type="pres">
      <dgm:prSet presAssocID="{8B2BEE5C-A386-46F4-99D0-5F887E913566}" presName="sibTrans" presStyleCnt="0"/>
      <dgm:spPr/>
    </dgm:pt>
    <dgm:pt modelId="{868018A1-E716-4472-A643-268F33DD0FF4}" type="pres">
      <dgm:prSet presAssocID="{70032644-A125-44EB-9C14-3EE40F23DA35}" presName="compNode" presStyleCnt="0"/>
      <dgm:spPr/>
    </dgm:pt>
    <dgm:pt modelId="{2BC52F3B-52CB-464F-8F12-6A0311620FE1}" type="pres">
      <dgm:prSet presAssocID="{70032644-A125-44EB-9C14-3EE40F23DA35}" presName="bgRect" presStyleLbl="bgShp" presStyleIdx="3" presStyleCnt="4"/>
      <dgm:spPr/>
    </dgm:pt>
    <dgm:pt modelId="{8308CA6D-4E65-4E93-9F67-5C1DA57822AD}" type="pres">
      <dgm:prSet presAssocID="{70032644-A125-44EB-9C14-3EE40F23DA35}" presName="iconRect" presStyleLbl="node1" presStyleIdx="3" presStyleCnt="4"/>
      <dgm:spPr>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llar"/>
        </a:ext>
      </dgm:extLst>
    </dgm:pt>
    <dgm:pt modelId="{B9A7C1CA-F990-4C32-8469-1DA4A7434D8D}" type="pres">
      <dgm:prSet presAssocID="{70032644-A125-44EB-9C14-3EE40F23DA35}" presName="spaceRect" presStyleCnt="0"/>
      <dgm:spPr/>
    </dgm:pt>
    <dgm:pt modelId="{D9191AE1-C469-448E-9C2A-B80DE5188AD4}" type="pres">
      <dgm:prSet presAssocID="{70032644-A125-44EB-9C14-3EE40F23DA35}" presName="parTx" presStyleLbl="revTx" presStyleIdx="3" presStyleCnt="4">
        <dgm:presLayoutVars>
          <dgm:chMax val="0"/>
          <dgm:chPref val="0"/>
        </dgm:presLayoutVars>
      </dgm:prSet>
      <dgm:spPr/>
    </dgm:pt>
  </dgm:ptLst>
  <dgm:cxnLst>
    <dgm:cxn modelId="{87FC4C0C-630B-4FC7-961F-84F517E57B7D}" type="presOf" srcId="{96A276DD-5BEA-48C3-BA07-A4BEB529E524}" destId="{55754B3E-6DA5-48F5-AA6C-3DF5C32C8F0C}" srcOrd="0" destOrd="0" presId="urn:microsoft.com/office/officeart/2018/2/layout/IconVerticalSolidList"/>
    <dgm:cxn modelId="{99B1A90F-AABF-46B0-A810-109EDB06CF5B}" srcId="{AB2352C3-03F1-4A24-8CF9-1F1388EB6086}" destId="{CAC35C7E-5293-4E00-B3D5-BC11D8E20688}" srcOrd="1" destOrd="0" parTransId="{DCFF27E8-53DE-4A90-BA05-A1D346B2CFB6}" sibTransId="{5530B17B-D013-47DF-95F2-0215F457B793}"/>
    <dgm:cxn modelId="{F1AD1920-6B90-41BA-88B0-5CF69C0B81DB}" srcId="{AB2352C3-03F1-4A24-8CF9-1F1388EB6086}" destId="{96A276DD-5BEA-48C3-BA07-A4BEB529E524}" srcOrd="0" destOrd="0" parTransId="{40323419-417F-4D4D-A983-B10FFF1F4371}" sibTransId="{2072F791-0533-42F1-9F35-4E62E97A2B81}"/>
    <dgm:cxn modelId="{AF22FA2B-1877-4ADA-976F-BBE05B05933D}" type="presOf" srcId="{AB2352C3-03F1-4A24-8CF9-1F1388EB6086}" destId="{AD656B8C-E660-4C49-9B12-E3137EF64F37}" srcOrd="0" destOrd="0" presId="urn:microsoft.com/office/officeart/2018/2/layout/IconVerticalSolidList"/>
    <dgm:cxn modelId="{55849A4B-002A-469B-9AD5-32EBEBDA27A2}" type="presOf" srcId="{CAC35C7E-5293-4E00-B3D5-BC11D8E20688}" destId="{526D690F-A0CF-498F-9C38-E87160804148}" srcOrd="0" destOrd="0" presId="urn:microsoft.com/office/officeart/2018/2/layout/IconVerticalSolidList"/>
    <dgm:cxn modelId="{93FA5D74-E1D2-4133-9464-2D55E8459CA5}" type="presOf" srcId="{D4807D8B-6E07-44A6-AF9B-DC458032E3B8}" destId="{F02B33E0-2728-486B-B1C3-D41D5DE6EBD6}" srcOrd="0" destOrd="0" presId="urn:microsoft.com/office/officeart/2018/2/layout/IconVerticalSolidList"/>
    <dgm:cxn modelId="{86210E59-41D9-4C5B-8FFD-8AA98903F6DA}" type="presOf" srcId="{70032644-A125-44EB-9C14-3EE40F23DA35}" destId="{D9191AE1-C469-448E-9C2A-B80DE5188AD4}" srcOrd="0" destOrd="0" presId="urn:microsoft.com/office/officeart/2018/2/layout/IconVerticalSolidList"/>
    <dgm:cxn modelId="{D490AF85-FE36-4BF1-BAB5-0E42B74B844A}" srcId="{AB2352C3-03F1-4A24-8CF9-1F1388EB6086}" destId="{D4807D8B-6E07-44A6-AF9B-DC458032E3B8}" srcOrd="2" destOrd="0" parTransId="{492C95FB-7322-4721-B4C5-5D7F720982E9}" sibTransId="{8B2BEE5C-A386-46F4-99D0-5F887E913566}"/>
    <dgm:cxn modelId="{03007BBC-4591-4811-85A8-478913CCEFAC}" srcId="{AB2352C3-03F1-4A24-8CF9-1F1388EB6086}" destId="{70032644-A125-44EB-9C14-3EE40F23DA35}" srcOrd="3" destOrd="0" parTransId="{A6A40E26-504E-46D8-8852-26190EA6581E}" sibTransId="{AF405D48-979A-4765-A35B-3D3EB4297683}"/>
    <dgm:cxn modelId="{6A014AAF-92E1-49E5-9B86-5C3D93305723}" type="presParOf" srcId="{AD656B8C-E660-4C49-9B12-E3137EF64F37}" destId="{06C7D82C-39E2-47E2-9CE9-690EB0A334EC}" srcOrd="0" destOrd="0" presId="urn:microsoft.com/office/officeart/2018/2/layout/IconVerticalSolidList"/>
    <dgm:cxn modelId="{26F714A0-CD9A-465C-AB77-94F24D584671}" type="presParOf" srcId="{06C7D82C-39E2-47E2-9CE9-690EB0A334EC}" destId="{54BF0422-FCC3-44AD-A747-71B230463AB1}" srcOrd="0" destOrd="0" presId="urn:microsoft.com/office/officeart/2018/2/layout/IconVerticalSolidList"/>
    <dgm:cxn modelId="{6E462DED-E4C1-4C41-938F-2208F81225B5}" type="presParOf" srcId="{06C7D82C-39E2-47E2-9CE9-690EB0A334EC}" destId="{7D426128-3F1E-4704-8FE7-EDCFF720EF2B}" srcOrd="1" destOrd="0" presId="urn:microsoft.com/office/officeart/2018/2/layout/IconVerticalSolidList"/>
    <dgm:cxn modelId="{09667C4A-84DE-4811-8366-A461B601AAB3}" type="presParOf" srcId="{06C7D82C-39E2-47E2-9CE9-690EB0A334EC}" destId="{271719EE-0DFF-402C-97B3-99CF6A11C6A4}" srcOrd="2" destOrd="0" presId="urn:microsoft.com/office/officeart/2018/2/layout/IconVerticalSolidList"/>
    <dgm:cxn modelId="{04CB812C-FA2C-4D97-B2EB-FECF0226311A}" type="presParOf" srcId="{06C7D82C-39E2-47E2-9CE9-690EB0A334EC}" destId="{55754B3E-6DA5-48F5-AA6C-3DF5C32C8F0C}" srcOrd="3" destOrd="0" presId="urn:microsoft.com/office/officeart/2018/2/layout/IconVerticalSolidList"/>
    <dgm:cxn modelId="{F6269EA3-885D-4BE9-B916-7CE549AF9544}" type="presParOf" srcId="{AD656B8C-E660-4C49-9B12-E3137EF64F37}" destId="{310BB25D-0C01-4543-9BEF-E32BE27903D5}" srcOrd="1" destOrd="0" presId="urn:microsoft.com/office/officeart/2018/2/layout/IconVerticalSolidList"/>
    <dgm:cxn modelId="{0305BADF-2B04-4EB3-AC4F-B491C9914D73}" type="presParOf" srcId="{AD656B8C-E660-4C49-9B12-E3137EF64F37}" destId="{26DB3A7B-9638-427F-9930-AF4A6B6576B8}" srcOrd="2" destOrd="0" presId="urn:microsoft.com/office/officeart/2018/2/layout/IconVerticalSolidList"/>
    <dgm:cxn modelId="{9345138D-6565-484C-AFA8-F75765E797AD}" type="presParOf" srcId="{26DB3A7B-9638-427F-9930-AF4A6B6576B8}" destId="{B64473F8-F6BB-4796-B765-39A23FEC080A}" srcOrd="0" destOrd="0" presId="urn:microsoft.com/office/officeart/2018/2/layout/IconVerticalSolidList"/>
    <dgm:cxn modelId="{418941CC-AFC5-461D-BEF7-ED233FC2DFEE}" type="presParOf" srcId="{26DB3A7B-9638-427F-9930-AF4A6B6576B8}" destId="{703344E1-C233-4B66-9616-A84C06A60E85}" srcOrd="1" destOrd="0" presId="urn:microsoft.com/office/officeart/2018/2/layout/IconVerticalSolidList"/>
    <dgm:cxn modelId="{826B3E9B-4675-45AD-B37C-0855CA81AE90}" type="presParOf" srcId="{26DB3A7B-9638-427F-9930-AF4A6B6576B8}" destId="{D60BD438-E7DE-43B0-918F-55A4796F2267}" srcOrd="2" destOrd="0" presId="urn:microsoft.com/office/officeart/2018/2/layout/IconVerticalSolidList"/>
    <dgm:cxn modelId="{F0F23974-32C8-400D-B0CB-03039A5B9298}" type="presParOf" srcId="{26DB3A7B-9638-427F-9930-AF4A6B6576B8}" destId="{526D690F-A0CF-498F-9C38-E87160804148}" srcOrd="3" destOrd="0" presId="urn:microsoft.com/office/officeart/2018/2/layout/IconVerticalSolidList"/>
    <dgm:cxn modelId="{151A821F-6E27-4DF0-B051-806D67D24F77}" type="presParOf" srcId="{AD656B8C-E660-4C49-9B12-E3137EF64F37}" destId="{7CC44E0E-5EDE-4170-8D76-A3F3CCB36B63}" srcOrd="3" destOrd="0" presId="urn:microsoft.com/office/officeart/2018/2/layout/IconVerticalSolidList"/>
    <dgm:cxn modelId="{34BF1F58-7123-495C-AE38-DC8CAEC115AC}" type="presParOf" srcId="{AD656B8C-E660-4C49-9B12-E3137EF64F37}" destId="{92E341B8-3D68-4A79-9755-65B541FE2502}" srcOrd="4" destOrd="0" presId="urn:microsoft.com/office/officeart/2018/2/layout/IconVerticalSolidList"/>
    <dgm:cxn modelId="{5E4A178D-7D75-41BE-9110-2779FE69A671}" type="presParOf" srcId="{92E341B8-3D68-4A79-9755-65B541FE2502}" destId="{6EB95019-63C8-4099-B4C0-0B2B962108B6}" srcOrd="0" destOrd="0" presId="urn:microsoft.com/office/officeart/2018/2/layout/IconVerticalSolidList"/>
    <dgm:cxn modelId="{C8EDFDD8-F72F-494A-8059-40082BF057B9}" type="presParOf" srcId="{92E341B8-3D68-4A79-9755-65B541FE2502}" destId="{799A6EEB-A7CB-4031-9557-1DCB7AFF0F54}" srcOrd="1" destOrd="0" presId="urn:microsoft.com/office/officeart/2018/2/layout/IconVerticalSolidList"/>
    <dgm:cxn modelId="{FBAA28B8-2DAF-40A6-857A-7F40B13CFB81}" type="presParOf" srcId="{92E341B8-3D68-4A79-9755-65B541FE2502}" destId="{9C620B07-41DF-461F-9F9A-0F854C40CC40}" srcOrd="2" destOrd="0" presId="urn:microsoft.com/office/officeart/2018/2/layout/IconVerticalSolidList"/>
    <dgm:cxn modelId="{2E4077CE-46A8-4C13-9731-B010774EA401}" type="presParOf" srcId="{92E341B8-3D68-4A79-9755-65B541FE2502}" destId="{F02B33E0-2728-486B-B1C3-D41D5DE6EBD6}" srcOrd="3" destOrd="0" presId="urn:microsoft.com/office/officeart/2018/2/layout/IconVerticalSolidList"/>
    <dgm:cxn modelId="{B5F2A1D0-4742-49E4-AD18-00CD99DFDF4D}" type="presParOf" srcId="{AD656B8C-E660-4C49-9B12-E3137EF64F37}" destId="{48FC1BE2-D260-44BD-B4A9-774C527B0F10}" srcOrd="5" destOrd="0" presId="urn:microsoft.com/office/officeart/2018/2/layout/IconVerticalSolidList"/>
    <dgm:cxn modelId="{3AEACFB4-A565-4F88-BE52-5173AF867006}" type="presParOf" srcId="{AD656B8C-E660-4C49-9B12-E3137EF64F37}" destId="{868018A1-E716-4472-A643-268F33DD0FF4}" srcOrd="6" destOrd="0" presId="urn:microsoft.com/office/officeart/2018/2/layout/IconVerticalSolidList"/>
    <dgm:cxn modelId="{76E27BE5-34B5-4EA0-9AE4-7848F3307080}" type="presParOf" srcId="{868018A1-E716-4472-A643-268F33DD0FF4}" destId="{2BC52F3B-52CB-464F-8F12-6A0311620FE1}" srcOrd="0" destOrd="0" presId="urn:microsoft.com/office/officeart/2018/2/layout/IconVerticalSolidList"/>
    <dgm:cxn modelId="{969CB625-0F52-4FDF-8AEB-8B250264A6F2}" type="presParOf" srcId="{868018A1-E716-4472-A643-268F33DD0FF4}" destId="{8308CA6D-4E65-4E93-9F67-5C1DA57822AD}" srcOrd="1" destOrd="0" presId="urn:microsoft.com/office/officeart/2018/2/layout/IconVerticalSolidList"/>
    <dgm:cxn modelId="{3C348FC7-588D-417A-BC86-BCC66288D542}" type="presParOf" srcId="{868018A1-E716-4472-A643-268F33DD0FF4}" destId="{B9A7C1CA-F990-4C32-8469-1DA4A7434D8D}" srcOrd="2" destOrd="0" presId="urn:microsoft.com/office/officeart/2018/2/layout/IconVerticalSolidList"/>
    <dgm:cxn modelId="{17BCB81E-C3EA-468F-8283-5E4FC0BB5C3B}" type="presParOf" srcId="{868018A1-E716-4472-A643-268F33DD0FF4}" destId="{D9191AE1-C469-448E-9C2A-B80DE5188AD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18687" custLinFactNeighborY="-895">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dgm:spPr>
        <a:ln>
          <a:solidFill>
            <a:srgbClr val="FF9900"/>
          </a:solidFill>
        </a:ln>
        <a:effectLst>
          <a:softEdge rad="76200"/>
        </a:effectLst>
      </dgm:spPr>
    </dgm:pt>
    <dgm:pt modelId="{78389B53-9C58-4B1B-A9F0-13857D9922A2}" type="pres">
      <dgm:prSet presAssocID="{B92639DD-6997-4DAE-964F-10EDBDD2EC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38100">
          <a:solidFill>
            <a:srgbClr val="FF9900"/>
          </a:solid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B8F11-E140-4878-B772-3CDDC1583AC1}"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81456AC9-B5FA-4CA9-957B-35BA339D3C92}">
      <dgm:prSet/>
      <dgm:spPr/>
      <dgm:t>
        <a:bodyPr/>
        <a:lstStyle/>
        <a:p>
          <a:r>
            <a:rPr lang="en-US"/>
            <a:t>Silos/Structure of organization can lead inconsistencies of data</a:t>
          </a:r>
        </a:p>
      </dgm:t>
    </dgm:pt>
    <dgm:pt modelId="{8F3F0D8D-A306-4FBF-9421-766CDDD7FA51}" type="parTrans" cxnId="{75198159-55F1-4220-BFCF-11869F20FA95}">
      <dgm:prSet/>
      <dgm:spPr/>
      <dgm:t>
        <a:bodyPr/>
        <a:lstStyle/>
        <a:p>
          <a:endParaRPr lang="en-US"/>
        </a:p>
      </dgm:t>
    </dgm:pt>
    <dgm:pt modelId="{EF51255F-B3BB-434A-B92D-F9884B11CDE7}" type="sibTrans" cxnId="{75198159-55F1-4220-BFCF-11869F20FA95}">
      <dgm:prSet/>
      <dgm:spPr/>
      <dgm:t>
        <a:bodyPr/>
        <a:lstStyle/>
        <a:p>
          <a:endParaRPr lang="en-US"/>
        </a:p>
      </dgm:t>
    </dgm:pt>
    <dgm:pt modelId="{D25DD9B6-9694-468E-8748-D6BA920F9C5F}">
      <dgm:prSet/>
      <dgm:spPr/>
      <dgm:t>
        <a:bodyPr/>
        <a:lstStyle/>
        <a:p>
          <a:r>
            <a:rPr lang="en-US"/>
            <a:t>Data Science methods or application of customer data not always understood by company personnel and they fall back to old habits</a:t>
          </a:r>
        </a:p>
      </dgm:t>
    </dgm:pt>
    <dgm:pt modelId="{AEE5BF6C-CD38-4119-9ADA-DC1638DE9D72}" type="parTrans" cxnId="{83DDF774-7F1D-4FA7-8A25-B7412352A1F3}">
      <dgm:prSet/>
      <dgm:spPr/>
      <dgm:t>
        <a:bodyPr/>
        <a:lstStyle/>
        <a:p>
          <a:endParaRPr lang="en-US"/>
        </a:p>
      </dgm:t>
    </dgm:pt>
    <dgm:pt modelId="{476F569D-2B17-4331-AF4E-110882948009}" type="sibTrans" cxnId="{83DDF774-7F1D-4FA7-8A25-B7412352A1F3}">
      <dgm:prSet/>
      <dgm:spPr/>
      <dgm:t>
        <a:bodyPr/>
        <a:lstStyle/>
        <a:p>
          <a:endParaRPr lang="en-US"/>
        </a:p>
      </dgm:t>
    </dgm:pt>
    <dgm:pt modelId="{4529E2D0-21C8-408A-9D37-CB1D03705681}">
      <dgm:prSet/>
      <dgm:spPr/>
      <dgm:t>
        <a:bodyPr/>
        <a:lstStyle/>
        <a:p>
          <a:r>
            <a:rPr lang="en-US"/>
            <a:t>Existing and potential customers need different levels of service (high touch vs. mass market) so your customer journey not the same</a:t>
          </a:r>
        </a:p>
      </dgm:t>
    </dgm:pt>
    <dgm:pt modelId="{C0957B10-3658-4458-ABE8-2774826DDB08}" type="parTrans" cxnId="{6DEDF56D-1798-4B5D-83AB-268DBB379DCC}">
      <dgm:prSet/>
      <dgm:spPr/>
      <dgm:t>
        <a:bodyPr/>
        <a:lstStyle/>
        <a:p>
          <a:endParaRPr lang="en-US"/>
        </a:p>
      </dgm:t>
    </dgm:pt>
    <dgm:pt modelId="{FBB3A103-8FFC-409D-83B4-088176E59050}" type="sibTrans" cxnId="{6DEDF56D-1798-4B5D-83AB-268DBB379DCC}">
      <dgm:prSet/>
      <dgm:spPr/>
      <dgm:t>
        <a:bodyPr/>
        <a:lstStyle/>
        <a:p>
          <a:endParaRPr lang="en-US"/>
        </a:p>
      </dgm:t>
    </dgm:pt>
    <dgm:pt modelId="{9A9A42CB-C4BC-4E40-94CA-290252ED650A}">
      <dgm:prSet/>
      <dgm:spPr/>
      <dgm:t>
        <a:bodyPr/>
        <a:lstStyle/>
        <a:p>
          <a:r>
            <a:rPr lang="en-US" dirty="0"/>
            <a:t>Managing customer process(s) should be core competency and the </a:t>
          </a:r>
          <a:r>
            <a:rPr lang="en-US" u="sng" dirty="0"/>
            <a:t>best</a:t>
          </a:r>
          <a:r>
            <a:rPr lang="en-US" dirty="0"/>
            <a:t> process in your organization </a:t>
          </a:r>
        </a:p>
      </dgm:t>
    </dgm:pt>
    <dgm:pt modelId="{45DE9CAA-45B5-45F6-A3B9-F304D80E65C6}" type="parTrans" cxnId="{6138BD73-2C9D-4E9A-A3B8-7574A1E812F8}">
      <dgm:prSet/>
      <dgm:spPr/>
      <dgm:t>
        <a:bodyPr/>
        <a:lstStyle/>
        <a:p>
          <a:endParaRPr lang="en-US"/>
        </a:p>
      </dgm:t>
    </dgm:pt>
    <dgm:pt modelId="{00B63F9A-D8DE-4D33-85A1-9BBB8F4EB69F}" type="sibTrans" cxnId="{6138BD73-2C9D-4E9A-A3B8-7574A1E812F8}">
      <dgm:prSet/>
      <dgm:spPr/>
      <dgm:t>
        <a:bodyPr/>
        <a:lstStyle/>
        <a:p>
          <a:endParaRPr lang="en-US"/>
        </a:p>
      </dgm:t>
    </dgm:pt>
    <dgm:pt modelId="{7668DCBF-B4EA-47C4-9BE9-D912221FEE3A}" type="pres">
      <dgm:prSet presAssocID="{238B8F11-E140-4878-B772-3CDDC1583AC1}" presName="matrix" presStyleCnt="0">
        <dgm:presLayoutVars>
          <dgm:chMax val="1"/>
          <dgm:dir/>
          <dgm:resizeHandles val="exact"/>
        </dgm:presLayoutVars>
      </dgm:prSet>
      <dgm:spPr/>
    </dgm:pt>
    <dgm:pt modelId="{452DE88D-1654-4767-B1F5-AC73F307C542}" type="pres">
      <dgm:prSet presAssocID="{238B8F11-E140-4878-B772-3CDDC1583AC1}" presName="diamond" presStyleLbl="bgShp" presStyleIdx="0" presStyleCnt="1" custLinFactNeighborX="-59146" custLinFactNeighborY="1258"/>
      <dgm:spPr/>
    </dgm:pt>
    <dgm:pt modelId="{84B87C68-FD30-40D1-98EA-BDECCFCA9D7A}" type="pres">
      <dgm:prSet presAssocID="{238B8F11-E140-4878-B772-3CDDC1583AC1}" presName="quad1" presStyleLbl="node1" presStyleIdx="0" presStyleCnt="4">
        <dgm:presLayoutVars>
          <dgm:chMax val="0"/>
          <dgm:chPref val="0"/>
          <dgm:bulletEnabled val="1"/>
        </dgm:presLayoutVars>
      </dgm:prSet>
      <dgm:spPr/>
    </dgm:pt>
    <dgm:pt modelId="{6653CFCD-5D9A-4B0A-9249-660DDCF35331}" type="pres">
      <dgm:prSet presAssocID="{238B8F11-E140-4878-B772-3CDDC1583AC1}" presName="quad2" presStyleLbl="node1" presStyleIdx="1" presStyleCnt="4">
        <dgm:presLayoutVars>
          <dgm:chMax val="0"/>
          <dgm:chPref val="0"/>
          <dgm:bulletEnabled val="1"/>
        </dgm:presLayoutVars>
      </dgm:prSet>
      <dgm:spPr/>
    </dgm:pt>
    <dgm:pt modelId="{0F7904B5-530A-4FDC-801A-D8454D51E34A}" type="pres">
      <dgm:prSet presAssocID="{238B8F11-E140-4878-B772-3CDDC1583AC1}" presName="quad3" presStyleLbl="node1" presStyleIdx="2" presStyleCnt="4">
        <dgm:presLayoutVars>
          <dgm:chMax val="0"/>
          <dgm:chPref val="0"/>
          <dgm:bulletEnabled val="1"/>
        </dgm:presLayoutVars>
      </dgm:prSet>
      <dgm:spPr/>
    </dgm:pt>
    <dgm:pt modelId="{D27C9B99-67F8-45E4-95C7-465138647848}" type="pres">
      <dgm:prSet presAssocID="{238B8F11-E140-4878-B772-3CDDC1583AC1}" presName="quad4" presStyleLbl="node1" presStyleIdx="3" presStyleCnt="4">
        <dgm:presLayoutVars>
          <dgm:chMax val="0"/>
          <dgm:chPref val="0"/>
          <dgm:bulletEnabled val="1"/>
        </dgm:presLayoutVars>
      </dgm:prSet>
      <dgm:spPr/>
    </dgm:pt>
  </dgm:ptLst>
  <dgm:cxnLst>
    <dgm:cxn modelId="{C2FC265E-C1D5-4E65-AE20-004A3A8AC03B}" type="presOf" srcId="{81456AC9-B5FA-4CA9-957B-35BA339D3C92}" destId="{84B87C68-FD30-40D1-98EA-BDECCFCA9D7A}" srcOrd="0" destOrd="0" presId="urn:microsoft.com/office/officeart/2005/8/layout/matrix3"/>
    <dgm:cxn modelId="{6DEDF56D-1798-4B5D-83AB-268DBB379DCC}" srcId="{238B8F11-E140-4878-B772-3CDDC1583AC1}" destId="{4529E2D0-21C8-408A-9D37-CB1D03705681}" srcOrd="2" destOrd="0" parTransId="{C0957B10-3658-4458-ABE8-2774826DDB08}" sibTransId="{FBB3A103-8FFC-409D-83B4-088176E59050}"/>
    <dgm:cxn modelId="{6138BD73-2C9D-4E9A-A3B8-7574A1E812F8}" srcId="{238B8F11-E140-4878-B772-3CDDC1583AC1}" destId="{9A9A42CB-C4BC-4E40-94CA-290252ED650A}" srcOrd="3" destOrd="0" parTransId="{45DE9CAA-45B5-45F6-A3B9-F304D80E65C6}" sibTransId="{00B63F9A-D8DE-4D33-85A1-9BBB8F4EB69F}"/>
    <dgm:cxn modelId="{83DDF774-7F1D-4FA7-8A25-B7412352A1F3}" srcId="{238B8F11-E140-4878-B772-3CDDC1583AC1}" destId="{D25DD9B6-9694-468E-8748-D6BA920F9C5F}" srcOrd="1" destOrd="0" parTransId="{AEE5BF6C-CD38-4119-9ADA-DC1638DE9D72}" sibTransId="{476F569D-2B17-4331-AF4E-110882948009}"/>
    <dgm:cxn modelId="{75198159-55F1-4220-BFCF-11869F20FA95}" srcId="{238B8F11-E140-4878-B772-3CDDC1583AC1}" destId="{81456AC9-B5FA-4CA9-957B-35BA339D3C92}" srcOrd="0" destOrd="0" parTransId="{8F3F0D8D-A306-4FBF-9421-766CDDD7FA51}" sibTransId="{EF51255F-B3BB-434A-B92D-F9884B11CDE7}"/>
    <dgm:cxn modelId="{A13FAB80-4E48-4D13-BFD9-31FF748DF5F5}" type="presOf" srcId="{D25DD9B6-9694-468E-8748-D6BA920F9C5F}" destId="{6653CFCD-5D9A-4B0A-9249-660DDCF35331}" srcOrd="0" destOrd="0" presId="urn:microsoft.com/office/officeart/2005/8/layout/matrix3"/>
    <dgm:cxn modelId="{A0F0D6A7-C07C-480D-9EBC-93013E3AE171}" type="presOf" srcId="{238B8F11-E140-4878-B772-3CDDC1583AC1}" destId="{7668DCBF-B4EA-47C4-9BE9-D912221FEE3A}" srcOrd="0" destOrd="0" presId="urn:microsoft.com/office/officeart/2005/8/layout/matrix3"/>
    <dgm:cxn modelId="{38E87CD7-7A73-4280-88E7-85771FCEEE27}" type="presOf" srcId="{4529E2D0-21C8-408A-9D37-CB1D03705681}" destId="{0F7904B5-530A-4FDC-801A-D8454D51E34A}" srcOrd="0" destOrd="0" presId="urn:microsoft.com/office/officeart/2005/8/layout/matrix3"/>
    <dgm:cxn modelId="{2CEE46EB-25BC-4AC3-B1D0-E1EFE9544B9B}" type="presOf" srcId="{9A9A42CB-C4BC-4E40-94CA-290252ED650A}" destId="{D27C9B99-67F8-45E4-95C7-465138647848}" srcOrd="0" destOrd="0" presId="urn:microsoft.com/office/officeart/2005/8/layout/matrix3"/>
    <dgm:cxn modelId="{D150DC5E-5840-40A9-BD6C-CDEF653B6F91}" type="presParOf" srcId="{7668DCBF-B4EA-47C4-9BE9-D912221FEE3A}" destId="{452DE88D-1654-4767-B1F5-AC73F307C542}" srcOrd="0" destOrd="0" presId="urn:microsoft.com/office/officeart/2005/8/layout/matrix3"/>
    <dgm:cxn modelId="{5F3A07D3-678C-4DE5-AF82-B53C9BC548E7}" type="presParOf" srcId="{7668DCBF-B4EA-47C4-9BE9-D912221FEE3A}" destId="{84B87C68-FD30-40D1-98EA-BDECCFCA9D7A}" srcOrd="1" destOrd="0" presId="urn:microsoft.com/office/officeart/2005/8/layout/matrix3"/>
    <dgm:cxn modelId="{4AF4C087-19B3-4703-A732-140A60CB99FD}" type="presParOf" srcId="{7668DCBF-B4EA-47C4-9BE9-D912221FEE3A}" destId="{6653CFCD-5D9A-4B0A-9249-660DDCF35331}" srcOrd="2" destOrd="0" presId="urn:microsoft.com/office/officeart/2005/8/layout/matrix3"/>
    <dgm:cxn modelId="{F1CC3D9A-B63F-469B-AC18-051B788FDCFC}" type="presParOf" srcId="{7668DCBF-B4EA-47C4-9BE9-D912221FEE3A}" destId="{0F7904B5-530A-4FDC-801A-D8454D51E34A}" srcOrd="3" destOrd="0" presId="urn:microsoft.com/office/officeart/2005/8/layout/matrix3"/>
    <dgm:cxn modelId="{E470B060-60D8-463E-A41E-07E2DF635242}" type="presParOf" srcId="{7668DCBF-B4EA-47C4-9BE9-D912221FEE3A}" destId="{D27C9B99-67F8-45E4-95C7-465138647848}"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0FFCE8-F762-42E1-91D2-BEF4911075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4977D6-9C7A-4722-A007-9781C5F1A3DC}">
      <dgm:prSet custT="1"/>
      <dgm:spPr/>
      <dgm:t>
        <a:bodyPr/>
        <a:lstStyle/>
        <a:p>
          <a:r>
            <a:rPr lang="en-US" sz="2000" dirty="0"/>
            <a:t>Be careful! The data doesn’t lie but….</a:t>
          </a:r>
        </a:p>
      </dgm:t>
    </dgm:pt>
    <dgm:pt modelId="{C91A2A42-AB2D-4419-8D4A-2F4983AFC9B6}" type="parTrans" cxnId="{C401E6B3-5987-4CFB-A1FE-CED6525A8218}">
      <dgm:prSet/>
      <dgm:spPr/>
      <dgm:t>
        <a:bodyPr/>
        <a:lstStyle/>
        <a:p>
          <a:endParaRPr lang="en-US"/>
        </a:p>
      </dgm:t>
    </dgm:pt>
    <dgm:pt modelId="{CEC36A7F-F071-426B-A3A8-3DE713ECC8F0}" type="sibTrans" cxnId="{C401E6B3-5987-4CFB-A1FE-CED6525A8218}">
      <dgm:prSet/>
      <dgm:spPr/>
      <dgm:t>
        <a:bodyPr/>
        <a:lstStyle/>
        <a:p>
          <a:endParaRPr lang="en-US"/>
        </a:p>
      </dgm:t>
    </dgm:pt>
    <dgm:pt modelId="{A8F7081A-CEA2-48D6-9C7B-6B25C4DE45D5}">
      <dgm:prSet custT="1"/>
      <dgm:spPr/>
      <dgm:t>
        <a:bodyPr/>
        <a:lstStyle/>
        <a:p>
          <a:r>
            <a:rPr lang="en-US" sz="1800" dirty="0"/>
            <a:t>Its not just ALL about the data – context, timing, assumptions, business rules and type of analysis matters</a:t>
          </a:r>
        </a:p>
      </dgm:t>
    </dgm:pt>
    <dgm:pt modelId="{F7E72757-C796-49CE-AF91-116EB255915D}" type="parTrans" cxnId="{4DE2EB83-FA24-48D4-8A76-7A586B72ECD8}">
      <dgm:prSet/>
      <dgm:spPr/>
      <dgm:t>
        <a:bodyPr/>
        <a:lstStyle/>
        <a:p>
          <a:endParaRPr lang="en-US"/>
        </a:p>
      </dgm:t>
    </dgm:pt>
    <dgm:pt modelId="{1DF9F4B3-342D-4CC2-A9BD-DC104059661F}" type="sibTrans" cxnId="{4DE2EB83-FA24-48D4-8A76-7A586B72ECD8}">
      <dgm:prSet/>
      <dgm:spPr/>
      <dgm:t>
        <a:bodyPr/>
        <a:lstStyle/>
        <a:p>
          <a:endParaRPr lang="en-US"/>
        </a:p>
      </dgm:t>
    </dgm:pt>
    <dgm:pt modelId="{76A51F54-8B6E-4D40-BDEF-402C4E77DA30}">
      <dgm:prSet custT="1"/>
      <dgm:spPr/>
      <dgm:t>
        <a:bodyPr/>
        <a:lstStyle/>
        <a:p>
          <a:r>
            <a:rPr lang="en-US" sz="2000" dirty="0"/>
            <a:t>Interpreting the data and providing insights is key</a:t>
          </a:r>
        </a:p>
      </dgm:t>
    </dgm:pt>
    <dgm:pt modelId="{47BECD49-5DC2-4D67-BAFF-0763E04FFF42}" type="parTrans" cxnId="{4236898B-CFE0-465A-8AFE-C37AD7B078F6}">
      <dgm:prSet/>
      <dgm:spPr/>
      <dgm:t>
        <a:bodyPr/>
        <a:lstStyle/>
        <a:p>
          <a:endParaRPr lang="en-US"/>
        </a:p>
      </dgm:t>
    </dgm:pt>
    <dgm:pt modelId="{4BA9D292-4FEC-42AB-B211-53753E6292C9}" type="sibTrans" cxnId="{4236898B-CFE0-465A-8AFE-C37AD7B078F6}">
      <dgm:prSet/>
      <dgm:spPr/>
      <dgm:t>
        <a:bodyPr/>
        <a:lstStyle/>
        <a:p>
          <a:endParaRPr lang="en-US"/>
        </a:p>
      </dgm:t>
    </dgm:pt>
    <dgm:pt modelId="{FF8B16E6-EC21-4130-A0CE-E0A73FB4A718}">
      <dgm:prSet custT="1"/>
      <dgm:spPr/>
      <dgm:t>
        <a:bodyPr/>
        <a:lstStyle/>
        <a:p>
          <a:r>
            <a:rPr lang="en-US" sz="2000" dirty="0"/>
            <a:t>Accuracy vs. Good Enough – Know your audience</a:t>
          </a:r>
          <a:r>
            <a:rPr lang="en-US" sz="1500" dirty="0"/>
            <a:t> </a:t>
          </a:r>
        </a:p>
      </dgm:t>
    </dgm:pt>
    <dgm:pt modelId="{0FF98EE6-5B31-4786-A721-6C769AB6F7E3}" type="parTrans" cxnId="{D3E59D08-01CC-4F4B-A6C0-B1D44D437959}">
      <dgm:prSet/>
      <dgm:spPr/>
      <dgm:t>
        <a:bodyPr/>
        <a:lstStyle/>
        <a:p>
          <a:endParaRPr lang="en-US"/>
        </a:p>
      </dgm:t>
    </dgm:pt>
    <dgm:pt modelId="{2332C67C-A2F1-49D1-88CA-B44133B38F62}" type="sibTrans" cxnId="{D3E59D08-01CC-4F4B-A6C0-B1D44D437959}">
      <dgm:prSet/>
      <dgm:spPr/>
      <dgm:t>
        <a:bodyPr/>
        <a:lstStyle/>
        <a:p>
          <a:endParaRPr lang="en-US"/>
        </a:p>
      </dgm:t>
    </dgm:pt>
    <dgm:pt modelId="{8D37880D-9D0E-4CC1-968E-FD27A6E0BEF2}">
      <dgm:prSet/>
      <dgm:spPr/>
      <dgm:t>
        <a:bodyPr/>
        <a:lstStyle/>
        <a:p>
          <a:r>
            <a:rPr lang="en-US" dirty="0"/>
            <a:t>Executives want the punch line. Executive Summary …. </a:t>
          </a:r>
        </a:p>
      </dgm:t>
    </dgm:pt>
    <dgm:pt modelId="{F9BF88F2-60F0-47F7-8700-7D0BB5384D2C}" type="parTrans" cxnId="{031EEDA5-437E-43A5-80E0-4AFB171734CC}">
      <dgm:prSet/>
      <dgm:spPr/>
      <dgm:t>
        <a:bodyPr/>
        <a:lstStyle/>
        <a:p>
          <a:endParaRPr lang="en-US"/>
        </a:p>
      </dgm:t>
    </dgm:pt>
    <dgm:pt modelId="{9D26FB55-5D13-458F-8FB8-57E9E05939EE}" type="sibTrans" cxnId="{031EEDA5-437E-43A5-80E0-4AFB171734CC}">
      <dgm:prSet/>
      <dgm:spPr/>
      <dgm:t>
        <a:bodyPr/>
        <a:lstStyle/>
        <a:p>
          <a:endParaRPr lang="en-US"/>
        </a:p>
      </dgm:t>
    </dgm:pt>
    <dgm:pt modelId="{A8B54DAD-57C2-4E83-BBD6-C3CE76A0AD3B}">
      <dgm:prSet custT="1"/>
      <dgm:spPr/>
      <dgm:t>
        <a:bodyPr/>
        <a:lstStyle/>
        <a:p>
          <a:r>
            <a:rPr lang="en-US" sz="2000" dirty="0"/>
            <a:t>Communicate your results and insights in business terms not “data speak”.</a:t>
          </a:r>
        </a:p>
      </dgm:t>
    </dgm:pt>
    <dgm:pt modelId="{4C621227-C040-40C7-9A42-DF4FEAAA6060}" type="parTrans" cxnId="{117CA915-E405-4DE3-95BC-E55C1FFD22D4}">
      <dgm:prSet/>
      <dgm:spPr/>
      <dgm:t>
        <a:bodyPr/>
        <a:lstStyle/>
        <a:p>
          <a:endParaRPr lang="en-US"/>
        </a:p>
      </dgm:t>
    </dgm:pt>
    <dgm:pt modelId="{4CCB2510-AD31-43D8-B177-15FA223996CE}" type="sibTrans" cxnId="{117CA915-E405-4DE3-95BC-E55C1FFD22D4}">
      <dgm:prSet/>
      <dgm:spPr/>
      <dgm:t>
        <a:bodyPr/>
        <a:lstStyle/>
        <a:p>
          <a:endParaRPr lang="en-US"/>
        </a:p>
      </dgm:t>
    </dgm:pt>
    <dgm:pt modelId="{739EA377-8C2A-46D9-A88A-30368CA9436C}" type="pres">
      <dgm:prSet presAssocID="{090FFCE8-F762-42E1-91D2-BEF4911075EC}" presName="root" presStyleCnt="0">
        <dgm:presLayoutVars>
          <dgm:dir/>
          <dgm:resizeHandles val="exact"/>
        </dgm:presLayoutVars>
      </dgm:prSet>
      <dgm:spPr/>
    </dgm:pt>
    <dgm:pt modelId="{B6572C43-AC54-4A4C-8943-642DCA1280FB}" type="pres">
      <dgm:prSet presAssocID="{C24977D6-9C7A-4722-A007-9781C5F1A3DC}" presName="compNode" presStyleCnt="0"/>
      <dgm:spPr/>
    </dgm:pt>
    <dgm:pt modelId="{CB890FFA-39B8-461A-808F-3FA47E4BD74F}" type="pres">
      <dgm:prSet presAssocID="{C24977D6-9C7A-4722-A007-9781C5F1A3DC}" presName="bgRect" presStyleLbl="bgShp" presStyleIdx="0" presStyleCnt="6"/>
      <dgm:spPr/>
    </dgm:pt>
    <dgm:pt modelId="{D462397A-F582-4E4A-8A75-721442905353}" type="pres">
      <dgm:prSet presAssocID="{C24977D6-9C7A-4722-A007-9781C5F1A3D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778BFF1-9801-4916-95E1-802238D496EE}" type="pres">
      <dgm:prSet presAssocID="{C24977D6-9C7A-4722-A007-9781C5F1A3DC}" presName="spaceRect" presStyleCnt="0"/>
      <dgm:spPr/>
    </dgm:pt>
    <dgm:pt modelId="{12C53DAF-6536-4678-81B9-DC4F17E68A99}" type="pres">
      <dgm:prSet presAssocID="{C24977D6-9C7A-4722-A007-9781C5F1A3DC}" presName="parTx" presStyleLbl="revTx" presStyleIdx="0" presStyleCnt="6">
        <dgm:presLayoutVars>
          <dgm:chMax val="0"/>
          <dgm:chPref val="0"/>
        </dgm:presLayoutVars>
      </dgm:prSet>
      <dgm:spPr/>
    </dgm:pt>
    <dgm:pt modelId="{689ABF33-CF50-4090-A7B3-5A7C68647E79}" type="pres">
      <dgm:prSet presAssocID="{CEC36A7F-F071-426B-A3A8-3DE713ECC8F0}" presName="sibTrans" presStyleCnt="0"/>
      <dgm:spPr/>
    </dgm:pt>
    <dgm:pt modelId="{BCB8A99C-D0E7-4318-A9E4-6377281E4E8F}" type="pres">
      <dgm:prSet presAssocID="{A8F7081A-CEA2-48D6-9C7B-6B25C4DE45D5}" presName="compNode" presStyleCnt="0"/>
      <dgm:spPr/>
    </dgm:pt>
    <dgm:pt modelId="{30C9840D-E82D-4422-8330-85FB22EFA502}" type="pres">
      <dgm:prSet presAssocID="{A8F7081A-CEA2-48D6-9C7B-6B25C4DE45D5}" presName="bgRect" presStyleLbl="bgShp" presStyleIdx="1" presStyleCnt="6"/>
      <dgm:spPr/>
    </dgm:pt>
    <dgm:pt modelId="{FCDF38D5-D518-460D-8D35-FE5F66859665}" type="pres">
      <dgm:prSet presAssocID="{A8F7081A-CEA2-48D6-9C7B-6B25C4DE45D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55B4A80-0F3A-4057-9896-3449237294BB}" type="pres">
      <dgm:prSet presAssocID="{A8F7081A-CEA2-48D6-9C7B-6B25C4DE45D5}" presName="spaceRect" presStyleCnt="0"/>
      <dgm:spPr/>
    </dgm:pt>
    <dgm:pt modelId="{3472734F-9737-4478-B0F3-AEAD25A2A8EF}" type="pres">
      <dgm:prSet presAssocID="{A8F7081A-CEA2-48D6-9C7B-6B25C4DE45D5}" presName="parTx" presStyleLbl="revTx" presStyleIdx="1" presStyleCnt="6">
        <dgm:presLayoutVars>
          <dgm:chMax val="0"/>
          <dgm:chPref val="0"/>
        </dgm:presLayoutVars>
      </dgm:prSet>
      <dgm:spPr/>
    </dgm:pt>
    <dgm:pt modelId="{E7BA07AC-F917-4713-B719-D8DAF80857D0}" type="pres">
      <dgm:prSet presAssocID="{1DF9F4B3-342D-4CC2-A9BD-DC104059661F}" presName="sibTrans" presStyleCnt="0"/>
      <dgm:spPr/>
    </dgm:pt>
    <dgm:pt modelId="{12F7B087-1E6A-4754-B400-B26FE979012D}" type="pres">
      <dgm:prSet presAssocID="{76A51F54-8B6E-4D40-BDEF-402C4E77DA30}" presName="compNode" presStyleCnt="0"/>
      <dgm:spPr/>
    </dgm:pt>
    <dgm:pt modelId="{6C367DC7-6F9E-47C2-808F-E606C3CD54CC}" type="pres">
      <dgm:prSet presAssocID="{76A51F54-8B6E-4D40-BDEF-402C4E77DA30}" presName="bgRect" presStyleLbl="bgShp" presStyleIdx="2" presStyleCnt="6"/>
      <dgm:spPr/>
    </dgm:pt>
    <dgm:pt modelId="{4FB48558-3625-440C-B8AD-7D975F0A0986}" type="pres">
      <dgm:prSet presAssocID="{76A51F54-8B6E-4D40-BDEF-402C4E77DA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96222D6-29E3-4F51-8743-55291BD240E1}" type="pres">
      <dgm:prSet presAssocID="{76A51F54-8B6E-4D40-BDEF-402C4E77DA30}" presName="spaceRect" presStyleCnt="0"/>
      <dgm:spPr/>
    </dgm:pt>
    <dgm:pt modelId="{30ABE0F3-1A96-4E2B-8456-D742B1778BAE}" type="pres">
      <dgm:prSet presAssocID="{76A51F54-8B6E-4D40-BDEF-402C4E77DA30}" presName="parTx" presStyleLbl="revTx" presStyleIdx="2" presStyleCnt="6">
        <dgm:presLayoutVars>
          <dgm:chMax val="0"/>
          <dgm:chPref val="0"/>
        </dgm:presLayoutVars>
      </dgm:prSet>
      <dgm:spPr/>
    </dgm:pt>
    <dgm:pt modelId="{C5566E8A-00EB-4AC8-A469-58EBFEA4A95D}" type="pres">
      <dgm:prSet presAssocID="{4BA9D292-4FEC-42AB-B211-53753E6292C9}" presName="sibTrans" presStyleCnt="0"/>
      <dgm:spPr/>
    </dgm:pt>
    <dgm:pt modelId="{8961B4D2-4419-42EC-A3A3-16B8F4208BB8}" type="pres">
      <dgm:prSet presAssocID="{FF8B16E6-EC21-4130-A0CE-E0A73FB4A718}" presName="compNode" presStyleCnt="0"/>
      <dgm:spPr/>
    </dgm:pt>
    <dgm:pt modelId="{24FA1963-7B5C-4956-BF36-E485EF2C8770}" type="pres">
      <dgm:prSet presAssocID="{FF8B16E6-EC21-4130-A0CE-E0A73FB4A718}" presName="bgRect" presStyleLbl="bgShp" presStyleIdx="3" presStyleCnt="6"/>
      <dgm:spPr/>
    </dgm:pt>
    <dgm:pt modelId="{35E1FE07-2BA4-4BAF-8152-4FFF1D73B380}" type="pres">
      <dgm:prSet presAssocID="{FF8B16E6-EC21-4130-A0CE-E0A73FB4A71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0D8CE7F5-EA24-4E83-BBC0-01A9469486D9}" type="pres">
      <dgm:prSet presAssocID="{FF8B16E6-EC21-4130-A0CE-E0A73FB4A718}" presName="spaceRect" presStyleCnt="0"/>
      <dgm:spPr/>
    </dgm:pt>
    <dgm:pt modelId="{D75BD9F9-8DB3-482E-9F71-C87A4C77F452}" type="pres">
      <dgm:prSet presAssocID="{FF8B16E6-EC21-4130-A0CE-E0A73FB4A718}" presName="parTx" presStyleLbl="revTx" presStyleIdx="3" presStyleCnt="6">
        <dgm:presLayoutVars>
          <dgm:chMax val="0"/>
          <dgm:chPref val="0"/>
        </dgm:presLayoutVars>
      </dgm:prSet>
      <dgm:spPr/>
    </dgm:pt>
    <dgm:pt modelId="{0E1BF4E4-9370-4F10-951E-0E92C77E5474}" type="pres">
      <dgm:prSet presAssocID="{2332C67C-A2F1-49D1-88CA-B44133B38F62}" presName="sibTrans" presStyleCnt="0"/>
      <dgm:spPr/>
    </dgm:pt>
    <dgm:pt modelId="{A5223E4F-15DB-4707-A95F-84AD3EA7AD1E}" type="pres">
      <dgm:prSet presAssocID="{8D37880D-9D0E-4CC1-968E-FD27A6E0BEF2}" presName="compNode" presStyleCnt="0"/>
      <dgm:spPr/>
    </dgm:pt>
    <dgm:pt modelId="{15155C65-5410-4A6E-8DEA-DAAE555E0060}" type="pres">
      <dgm:prSet presAssocID="{8D37880D-9D0E-4CC1-968E-FD27A6E0BEF2}" presName="bgRect" presStyleLbl="bgShp" presStyleIdx="4" presStyleCnt="6"/>
      <dgm:spPr/>
    </dgm:pt>
    <dgm:pt modelId="{8AF8CE63-A4F9-4E69-9C66-784678937B44}" type="pres">
      <dgm:prSet presAssocID="{8D37880D-9D0E-4CC1-968E-FD27A6E0BEF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F4B92A5E-A59F-4F6F-8A7E-AB41FECC6182}" type="pres">
      <dgm:prSet presAssocID="{8D37880D-9D0E-4CC1-968E-FD27A6E0BEF2}" presName="spaceRect" presStyleCnt="0"/>
      <dgm:spPr/>
    </dgm:pt>
    <dgm:pt modelId="{3AF0FFDD-C833-45FE-914B-49F06BC55700}" type="pres">
      <dgm:prSet presAssocID="{8D37880D-9D0E-4CC1-968E-FD27A6E0BEF2}" presName="parTx" presStyleLbl="revTx" presStyleIdx="4" presStyleCnt="6">
        <dgm:presLayoutVars>
          <dgm:chMax val="0"/>
          <dgm:chPref val="0"/>
        </dgm:presLayoutVars>
      </dgm:prSet>
      <dgm:spPr/>
    </dgm:pt>
    <dgm:pt modelId="{D56FE68F-C48D-44F4-8465-916CCD249F89}" type="pres">
      <dgm:prSet presAssocID="{9D26FB55-5D13-458F-8FB8-57E9E05939EE}" presName="sibTrans" presStyleCnt="0"/>
      <dgm:spPr/>
    </dgm:pt>
    <dgm:pt modelId="{D3EF3591-275F-4BAA-BF9D-88A8619D4CBD}" type="pres">
      <dgm:prSet presAssocID="{A8B54DAD-57C2-4E83-BBD6-C3CE76A0AD3B}" presName="compNode" presStyleCnt="0"/>
      <dgm:spPr/>
    </dgm:pt>
    <dgm:pt modelId="{9C1D9D4D-1A9A-48EA-8155-C1E92399BAA0}" type="pres">
      <dgm:prSet presAssocID="{A8B54DAD-57C2-4E83-BBD6-C3CE76A0AD3B}" presName="bgRect" presStyleLbl="bgShp" presStyleIdx="5" presStyleCnt="6"/>
      <dgm:spPr/>
    </dgm:pt>
    <dgm:pt modelId="{283B1CD2-F818-4724-9B8D-DFC18F181AC1}" type="pres">
      <dgm:prSet presAssocID="{A8B54DAD-57C2-4E83-BBD6-C3CE76A0AD3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 Bubble"/>
        </a:ext>
      </dgm:extLst>
    </dgm:pt>
    <dgm:pt modelId="{FD7D9432-A147-441A-A081-622008EE5BC4}" type="pres">
      <dgm:prSet presAssocID="{A8B54DAD-57C2-4E83-BBD6-C3CE76A0AD3B}" presName="spaceRect" presStyleCnt="0"/>
      <dgm:spPr/>
    </dgm:pt>
    <dgm:pt modelId="{E2A9A770-5E3B-42A4-9431-9B400AEEE6BD}" type="pres">
      <dgm:prSet presAssocID="{A8B54DAD-57C2-4E83-BBD6-C3CE76A0AD3B}" presName="parTx" presStyleLbl="revTx" presStyleIdx="5" presStyleCnt="6">
        <dgm:presLayoutVars>
          <dgm:chMax val="0"/>
          <dgm:chPref val="0"/>
        </dgm:presLayoutVars>
      </dgm:prSet>
      <dgm:spPr/>
    </dgm:pt>
  </dgm:ptLst>
  <dgm:cxnLst>
    <dgm:cxn modelId="{D3E59D08-01CC-4F4B-A6C0-B1D44D437959}" srcId="{090FFCE8-F762-42E1-91D2-BEF4911075EC}" destId="{FF8B16E6-EC21-4130-A0CE-E0A73FB4A718}" srcOrd="3" destOrd="0" parTransId="{0FF98EE6-5B31-4786-A721-6C769AB6F7E3}" sibTransId="{2332C67C-A2F1-49D1-88CA-B44133B38F62}"/>
    <dgm:cxn modelId="{A077FF09-A2DD-428B-829F-0C10F9A5F05D}" type="presOf" srcId="{76A51F54-8B6E-4D40-BDEF-402C4E77DA30}" destId="{30ABE0F3-1A96-4E2B-8456-D742B1778BAE}" srcOrd="0" destOrd="0" presId="urn:microsoft.com/office/officeart/2018/2/layout/IconVerticalSolidList"/>
    <dgm:cxn modelId="{61821510-0DA5-4550-9863-89A9C513C470}" type="presOf" srcId="{A8B54DAD-57C2-4E83-BBD6-C3CE76A0AD3B}" destId="{E2A9A770-5E3B-42A4-9431-9B400AEEE6BD}" srcOrd="0" destOrd="0" presId="urn:microsoft.com/office/officeart/2018/2/layout/IconVerticalSolidList"/>
    <dgm:cxn modelId="{117CA915-E405-4DE3-95BC-E55C1FFD22D4}" srcId="{090FFCE8-F762-42E1-91D2-BEF4911075EC}" destId="{A8B54DAD-57C2-4E83-BBD6-C3CE76A0AD3B}" srcOrd="5" destOrd="0" parTransId="{4C621227-C040-40C7-9A42-DF4FEAAA6060}" sibTransId="{4CCB2510-AD31-43D8-B177-15FA223996CE}"/>
    <dgm:cxn modelId="{4DE2EB83-FA24-48D4-8A76-7A586B72ECD8}" srcId="{090FFCE8-F762-42E1-91D2-BEF4911075EC}" destId="{A8F7081A-CEA2-48D6-9C7B-6B25C4DE45D5}" srcOrd="1" destOrd="0" parTransId="{F7E72757-C796-49CE-AF91-116EB255915D}" sibTransId="{1DF9F4B3-342D-4CC2-A9BD-DC104059661F}"/>
    <dgm:cxn modelId="{4236898B-CFE0-465A-8AFE-C37AD7B078F6}" srcId="{090FFCE8-F762-42E1-91D2-BEF4911075EC}" destId="{76A51F54-8B6E-4D40-BDEF-402C4E77DA30}" srcOrd="2" destOrd="0" parTransId="{47BECD49-5DC2-4D67-BAFF-0763E04FFF42}" sibTransId="{4BA9D292-4FEC-42AB-B211-53753E6292C9}"/>
    <dgm:cxn modelId="{031EEDA5-437E-43A5-80E0-4AFB171734CC}" srcId="{090FFCE8-F762-42E1-91D2-BEF4911075EC}" destId="{8D37880D-9D0E-4CC1-968E-FD27A6E0BEF2}" srcOrd="4" destOrd="0" parTransId="{F9BF88F2-60F0-47F7-8700-7D0BB5384D2C}" sibTransId="{9D26FB55-5D13-458F-8FB8-57E9E05939EE}"/>
    <dgm:cxn modelId="{C401E6B3-5987-4CFB-A1FE-CED6525A8218}" srcId="{090FFCE8-F762-42E1-91D2-BEF4911075EC}" destId="{C24977D6-9C7A-4722-A007-9781C5F1A3DC}" srcOrd="0" destOrd="0" parTransId="{C91A2A42-AB2D-4419-8D4A-2F4983AFC9B6}" sibTransId="{CEC36A7F-F071-426B-A3A8-3DE713ECC8F0}"/>
    <dgm:cxn modelId="{A18947B9-6FCD-4B68-94F0-98CC71275CC2}" type="presOf" srcId="{8D37880D-9D0E-4CC1-968E-FD27A6E0BEF2}" destId="{3AF0FFDD-C833-45FE-914B-49F06BC55700}" srcOrd="0" destOrd="0" presId="urn:microsoft.com/office/officeart/2018/2/layout/IconVerticalSolidList"/>
    <dgm:cxn modelId="{785D5EC6-26DE-4386-9E11-591A8E2AA9E1}" type="presOf" srcId="{A8F7081A-CEA2-48D6-9C7B-6B25C4DE45D5}" destId="{3472734F-9737-4478-B0F3-AEAD25A2A8EF}" srcOrd="0" destOrd="0" presId="urn:microsoft.com/office/officeart/2018/2/layout/IconVerticalSolidList"/>
    <dgm:cxn modelId="{5FC030E1-B84A-4957-A463-7C9AE9D60F7B}" type="presOf" srcId="{090FFCE8-F762-42E1-91D2-BEF4911075EC}" destId="{739EA377-8C2A-46D9-A88A-30368CA9436C}" srcOrd="0" destOrd="0" presId="urn:microsoft.com/office/officeart/2018/2/layout/IconVerticalSolidList"/>
    <dgm:cxn modelId="{D5D6EDEA-9DC0-44D8-99ED-2EC4588220E0}" type="presOf" srcId="{FF8B16E6-EC21-4130-A0CE-E0A73FB4A718}" destId="{D75BD9F9-8DB3-482E-9F71-C87A4C77F452}" srcOrd="0" destOrd="0" presId="urn:microsoft.com/office/officeart/2018/2/layout/IconVerticalSolidList"/>
    <dgm:cxn modelId="{A8BFA9FC-2C50-47CB-B65F-AC1AFDC0ABB1}" type="presOf" srcId="{C24977D6-9C7A-4722-A007-9781C5F1A3DC}" destId="{12C53DAF-6536-4678-81B9-DC4F17E68A99}" srcOrd="0" destOrd="0" presId="urn:microsoft.com/office/officeart/2018/2/layout/IconVerticalSolidList"/>
    <dgm:cxn modelId="{2108EC29-1852-49B9-B848-038C8AE88D7E}" type="presParOf" srcId="{739EA377-8C2A-46D9-A88A-30368CA9436C}" destId="{B6572C43-AC54-4A4C-8943-642DCA1280FB}" srcOrd="0" destOrd="0" presId="urn:microsoft.com/office/officeart/2018/2/layout/IconVerticalSolidList"/>
    <dgm:cxn modelId="{49042E30-6EC5-4D62-A27E-ADA244411476}" type="presParOf" srcId="{B6572C43-AC54-4A4C-8943-642DCA1280FB}" destId="{CB890FFA-39B8-461A-808F-3FA47E4BD74F}" srcOrd="0" destOrd="0" presId="urn:microsoft.com/office/officeart/2018/2/layout/IconVerticalSolidList"/>
    <dgm:cxn modelId="{FCF97F1C-4616-4A19-A0FF-0E8566C9E09A}" type="presParOf" srcId="{B6572C43-AC54-4A4C-8943-642DCA1280FB}" destId="{D462397A-F582-4E4A-8A75-721442905353}" srcOrd="1" destOrd="0" presId="urn:microsoft.com/office/officeart/2018/2/layout/IconVerticalSolidList"/>
    <dgm:cxn modelId="{1D0A6B9F-B2F6-419A-8741-848678061752}" type="presParOf" srcId="{B6572C43-AC54-4A4C-8943-642DCA1280FB}" destId="{F778BFF1-9801-4916-95E1-802238D496EE}" srcOrd="2" destOrd="0" presId="urn:microsoft.com/office/officeart/2018/2/layout/IconVerticalSolidList"/>
    <dgm:cxn modelId="{D6F0C662-0FC2-4348-B71B-1F0C0A3FB3A0}" type="presParOf" srcId="{B6572C43-AC54-4A4C-8943-642DCA1280FB}" destId="{12C53DAF-6536-4678-81B9-DC4F17E68A99}" srcOrd="3" destOrd="0" presId="urn:microsoft.com/office/officeart/2018/2/layout/IconVerticalSolidList"/>
    <dgm:cxn modelId="{9AAB6515-C4BC-49C1-84B7-761E2D62BEEA}" type="presParOf" srcId="{739EA377-8C2A-46D9-A88A-30368CA9436C}" destId="{689ABF33-CF50-4090-A7B3-5A7C68647E79}" srcOrd="1" destOrd="0" presId="urn:microsoft.com/office/officeart/2018/2/layout/IconVerticalSolidList"/>
    <dgm:cxn modelId="{E6BA3834-3145-44B2-917A-0C6BF4BA5D55}" type="presParOf" srcId="{739EA377-8C2A-46D9-A88A-30368CA9436C}" destId="{BCB8A99C-D0E7-4318-A9E4-6377281E4E8F}" srcOrd="2" destOrd="0" presId="urn:microsoft.com/office/officeart/2018/2/layout/IconVerticalSolidList"/>
    <dgm:cxn modelId="{080BCB1A-2FCF-43B6-812B-1FF334BB9BE1}" type="presParOf" srcId="{BCB8A99C-D0E7-4318-A9E4-6377281E4E8F}" destId="{30C9840D-E82D-4422-8330-85FB22EFA502}" srcOrd="0" destOrd="0" presId="urn:microsoft.com/office/officeart/2018/2/layout/IconVerticalSolidList"/>
    <dgm:cxn modelId="{756F4DA7-0E15-4A76-8370-C55A9B58AFFD}" type="presParOf" srcId="{BCB8A99C-D0E7-4318-A9E4-6377281E4E8F}" destId="{FCDF38D5-D518-460D-8D35-FE5F66859665}" srcOrd="1" destOrd="0" presId="urn:microsoft.com/office/officeart/2018/2/layout/IconVerticalSolidList"/>
    <dgm:cxn modelId="{4EE12BE2-CECF-46C5-8CB8-59552580755B}" type="presParOf" srcId="{BCB8A99C-D0E7-4318-A9E4-6377281E4E8F}" destId="{055B4A80-0F3A-4057-9896-3449237294BB}" srcOrd="2" destOrd="0" presId="urn:microsoft.com/office/officeart/2018/2/layout/IconVerticalSolidList"/>
    <dgm:cxn modelId="{95F2E774-64B2-478C-B4C5-8E6DE9F6FC71}" type="presParOf" srcId="{BCB8A99C-D0E7-4318-A9E4-6377281E4E8F}" destId="{3472734F-9737-4478-B0F3-AEAD25A2A8EF}" srcOrd="3" destOrd="0" presId="urn:microsoft.com/office/officeart/2018/2/layout/IconVerticalSolidList"/>
    <dgm:cxn modelId="{1D2C475A-1A69-4C23-9C73-CA879889EC0D}" type="presParOf" srcId="{739EA377-8C2A-46D9-A88A-30368CA9436C}" destId="{E7BA07AC-F917-4713-B719-D8DAF80857D0}" srcOrd="3" destOrd="0" presId="urn:microsoft.com/office/officeart/2018/2/layout/IconVerticalSolidList"/>
    <dgm:cxn modelId="{AA779DE8-107C-43EF-9F87-CE7389510DF5}" type="presParOf" srcId="{739EA377-8C2A-46D9-A88A-30368CA9436C}" destId="{12F7B087-1E6A-4754-B400-B26FE979012D}" srcOrd="4" destOrd="0" presId="urn:microsoft.com/office/officeart/2018/2/layout/IconVerticalSolidList"/>
    <dgm:cxn modelId="{04A27717-B4F7-48AD-BB9E-3B311C4EB274}" type="presParOf" srcId="{12F7B087-1E6A-4754-B400-B26FE979012D}" destId="{6C367DC7-6F9E-47C2-808F-E606C3CD54CC}" srcOrd="0" destOrd="0" presId="urn:microsoft.com/office/officeart/2018/2/layout/IconVerticalSolidList"/>
    <dgm:cxn modelId="{DF204D91-7333-41FE-9A5E-28D88D2E049E}" type="presParOf" srcId="{12F7B087-1E6A-4754-B400-B26FE979012D}" destId="{4FB48558-3625-440C-B8AD-7D975F0A0986}" srcOrd="1" destOrd="0" presId="urn:microsoft.com/office/officeart/2018/2/layout/IconVerticalSolidList"/>
    <dgm:cxn modelId="{60D1F352-653D-4725-ABDF-923ECF485CD8}" type="presParOf" srcId="{12F7B087-1E6A-4754-B400-B26FE979012D}" destId="{896222D6-29E3-4F51-8743-55291BD240E1}" srcOrd="2" destOrd="0" presId="urn:microsoft.com/office/officeart/2018/2/layout/IconVerticalSolidList"/>
    <dgm:cxn modelId="{0AE00738-A2DC-44AE-9A56-555221A9ED9C}" type="presParOf" srcId="{12F7B087-1E6A-4754-B400-B26FE979012D}" destId="{30ABE0F3-1A96-4E2B-8456-D742B1778BAE}" srcOrd="3" destOrd="0" presId="urn:microsoft.com/office/officeart/2018/2/layout/IconVerticalSolidList"/>
    <dgm:cxn modelId="{A644B7B0-C144-4E72-AC03-96CC7A68F615}" type="presParOf" srcId="{739EA377-8C2A-46D9-A88A-30368CA9436C}" destId="{C5566E8A-00EB-4AC8-A469-58EBFEA4A95D}" srcOrd="5" destOrd="0" presId="urn:microsoft.com/office/officeart/2018/2/layout/IconVerticalSolidList"/>
    <dgm:cxn modelId="{7F1FF401-5D61-4202-BCBD-A7708C84DCBF}" type="presParOf" srcId="{739EA377-8C2A-46D9-A88A-30368CA9436C}" destId="{8961B4D2-4419-42EC-A3A3-16B8F4208BB8}" srcOrd="6" destOrd="0" presId="urn:microsoft.com/office/officeart/2018/2/layout/IconVerticalSolidList"/>
    <dgm:cxn modelId="{8AA6421C-2FB4-4931-98FB-4779094C9E2D}" type="presParOf" srcId="{8961B4D2-4419-42EC-A3A3-16B8F4208BB8}" destId="{24FA1963-7B5C-4956-BF36-E485EF2C8770}" srcOrd="0" destOrd="0" presId="urn:microsoft.com/office/officeart/2018/2/layout/IconVerticalSolidList"/>
    <dgm:cxn modelId="{29483A47-7100-41CF-8EA0-C7553BF0B6AF}" type="presParOf" srcId="{8961B4D2-4419-42EC-A3A3-16B8F4208BB8}" destId="{35E1FE07-2BA4-4BAF-8152-4FFF1D73B380}" srcOrd="1" destOrd="0" presId="urn:microsoft.com/office/officeart/2018/2/layout/IconVerticalSolidList"/>
    <dgm:cxn modelId="{69ED00F7-234A-4D96-B2BE-792C8146055D}" type="presParOf" srcId="{8961B4D2-4419-42EC-A3A3-16B8F4208BB8}" destId="{0D8CE7F5-EA24-4E83-BBC0-01A9469486D9}" srcOrd="2" destOrd="0" presId="urn:microsoft.com/office/officeart/2018/2/layout/IconVerticalSolidList"/>
    <dgm:cxn modelId="{7A73B383-CD2F-46A2-998B-604F1FE5373D}" type="presParOf" srcId="{8961B4D2-4419-42EC-A3A3-16B8F4208BB8}" destId="{D75BD9F9-8DB3-482E-9F71-C87A4C77F452}" srcOrd="3" destOrd="0" presId="urn:microsoft.com/office/officeart/2018/2/layout/IconVerticalSolidList"/>
    <dgm:cxn modelId="{BC465E62-501C-4265-96ED-4F0ED9E55787}" type="presParOf" srcId="{739EA377-8C2A-46D9-A88A-30368CA9436C}" destId="{0E1BF4E4-9370-4F10-951E-0E92C77E5474}" srcOrd="7" destOrd="0" presId="urn:microsoft.com/office/officeart/2018/2/layout/IconVerticalSolidList"/>
    <dgm:cxn modelId="{5927671E-3DFD-4B17-94BA-F3FA2F4AB4A8}" type="presParOf" srcId="{739EA377-8C2A-46D9-A88A-30368CA9436C}" destId="{A5223E4F-15DB-4707-A95F-84AD3EA7AD1E}" srcOrd="8" destOrd="0" presId="urn:microsoft.com/office/officeart/2018/2/layout/IconVerticalSolidList"/>
    <dgm:cxn modelId="{EF3F7725-1279-4A88-B0BE-F31CB0666E6B}" type="presParOf" srcId="{A5223E4F-15DB-4707-A95F-84AD3EA7AD1E}" destId="{15155C65-5410-4A6E-8DEA-DAAE555E0060}" srcOrd="0" destOrd="0" presId="urn:microsoft.com/office/officeart/2018/2/layout/IconVerticalSolidList"/>
    <dgm:cxn modelId="{B7C0456B-E904-417D-8F38-964336DC1BF9}" type="presParOf" srcId="{A5223E4F-15DB-4707-A95F-84AD3EA7AD1E}" destId="{8AF8CE63-A4F9-4E69-9C66-784678937B44}" srcOrd="1" destOrd="0" presId="urn:microsoft.com/office/officeart/2018/2/layout/IconVerticalSolidList"/>
    <dgm:cxn modelId="{603E966F-8FD5-4718-BC7A-C06EF56A865E}" type="presParOf" srcId="{A5223E4F-15DB-4707-A95F-84AD3EA7AD1E}" destId="{F4B92A5E-A59F-4F6F-8A7E-AB41FECC6182}" srcOrd="2" destOrd="0" presId="urn:microsoft.com/office/officeart/2018/2/layout/IconVerticalSolidList"/>
    <dgm:cxn modelId="{9F74CE1B-F83E-414B-9240-88E457044480}" type="presParOf" srcId="{A5223E4F-15DB-4707-A95F-84AD3EA7AD1E}" destId="{3AF0FFDD-C833-45FE-914B-49F06BC55700}" srcOrd="3" destOrd="0" presId="urn:microsoft.com/office/officeart/2018/2/layout/IconVerticalSolidList"/>
    <dgm:cxn modelId="{B0BDFFB2-B09A-4357-A358-8C351B43550E}" type="presParOf" srcId="{739EA377-8C2A-46D9-A88A-30368CA9436C}" destId="{D56FE68F-C48D-44F4-8465-916CCD249F89}" srcOrd="9" destOrd="0" presId="urn:microsoft.com/office/officeart/2018/2/layout/IconVerticalSolidList"/>
    <dgm:cxn modelId="{3CDA9DAC-2391-4128-8DF2-A279EA979A16}" type="presParOf" srcId="{739EA377-8C2A-46D9-A88A-30368CA9436C}" destId="{D3EF3591-275F-4BAA-BF9D-88A8619D4CBD}" srcOrd="10" destOrd="0" presId="urn:microsoft.com/office/officeart/2018/2/layout/IconVerticalSolidList"/>
    <dgm:cxn modelId="{4250D2C1-91E4-419E-B3E5-8B6EB236D28F}" type="presParOf" srcId="{D3EF3591-275F-4BAA-BF9D-88A8619D4CBD}" destId="{9C1D9D4D-1A9A-48EA-8155-C1E92399BAA0}" srcOrd="0" destOrd="0" presId="urn:microsoft.com/office/officeart/2018/2/layout/IconVerticalSolidList"/>
    <dgm:cxn modelId="{516B0E16-4A16-4261-AA02-2CA01921B4C0}" type="presParOf" srcId="{D3EF3591-275F-4BAA-BF9D-88A8619D4CBD}" destId="{283B1CD2-F818-4724-9B8D-DFC18F181AC1}" srcOrd="1" destOrd="0" presId="urn:microsoft.com/office/officeart/2018/2/layout/IconVerticalSolidList"/>
    <dgm:cxn modelId="{34595A83-552F-46F8-B7FC-EEA05E6E0209}" type="presParOf" srcId="{D3EF3591-275F-4BAA-BF9D-88A8619D4CBD}" destId="{FD7D9432-A147-441A-A081-622008EE5BC4}" srcOrd="2" destOrd="0" presId="urn:microsoft.com/office/officeart/2018/2/layout/IconVerticalSolidList"/>
    <dgm:cxn modelId="{E4823154-5F63-4020-A03D-07CC6F347C48}" type="presParOf" srcId="{D3EF3591-275F-4BAA-BF9D-88A8619D4CBD}" destId="{E2A9A770-5E3B-42A4-9431-9B400AEEE6B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CD203-5A19-49D8-B6AD-FFAB245438C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87E5811-EA6A-4344-BAED-ADB7575C2600}">
      <dgm:prSet/>
      <dgm:spPr/>
      <dgm:t>
        <a:bodyPr/>
        <a:lstStyle/>
        <a:p>
          <a:pPr>
            <a:lnSpc>
              <a:spcPct val="100000"/>
            </a:lnSpc>
          </a:pPr>
          <a:r>
            <a:rPr lang="en-US" dirty="0"/>
            <a:t>Concepts:</a:t>
          </a:r>
        </a:p>
      </dgm:t>
    </dgm:pt>
    <dgm:pt modelId="{26C8ABDF-8A37-4B2F-9E2E-6A292D33D7D3}" type="parTrans" cxnId="{D7E2C1A1-9321-4E87-BE16-467029111054}">
      <dgm:prSet/>
      <dgm:spPr/>
      <dgm:t>
        <a:bodyPr/>
        <a:lstStyle/>
        <a:p>
          <a:endParaRPr lang="en-US"/>
        </a:p>
      </dgm:t>
    </dgm:pt>
    <dgm:pt modelId="{F5B5A97F-FA5D-4410-B963-1BE964AA6AAA}" type="sibTrans" cxnId="{D7E2C1A1-9321-4E87-BE16-467029111054}">
      <dgm:prSet/>
      <dgm:spPr/>
      <dgm:t>
        <a:bodyPr/>
        <a:lstStyle/>
        <a:p>
          <a:endParaRPr lang="en-US"/>
        </a:p>
      </dgm:t>
    </dgm:pt>
    <dgm:pt modelId="{CDA82CA5-CF2A-4500-A25E-B8218C1EB6CA}">
      <dgm:prSet/>
      <dgm:spPr/>
      <dgm:t>
        <a:bodyPr/>
        <a:lstStyle/>
        <a:p>
          <a:pPr>
            <a:lnSpc>
              <a:spcPct val="100000"/>
            </a:lnSpc>
          </a:pPr>
          <a:endParaRPr lang="en-US" dirty="0"/>
        </a:p>
      </dgm:t>
    </dgm:pt>
    <dgm:pt modelId="{E02469CA-3853-42F9-B0E7-D3182CC2D0DE}" type="parTrans" cxnId="{2040DB47-DC14-4FB9-86DD-E6E6B3B87FA8}">
      <dgm:prSet/>
      <dgm:spPr/>
      <dgm:t>
        <a:bodyPr/>
        <a:lstStyle/>
        <a:p>
          <a:endParaRPr lang="en-US"/>
        </a:p>
      </dgm:t>
    </dgm:pt>
    <dgm:pt modelId="{E8979229-50F8-405F-8658-D7BF8CFFA598}" type="sibTrans" cxnId="{2040DB47-DC14-4FB9-86DD-E6E6B3B87FA8}">
      <dgm:prSet/>
      <dgm:spPr/>
      <dgm:t>
        <a:bodyPr/>
        <a:lstStyle/>
        <a:p>
          <a:endParaRPr lang="en-US"/>
        </a:p>
      </dgm:t>
    </dgm:pt>
    <dgm:pt modelId="{B92639DD-6997-4DAE-964F-10EDBDD2ECC6}">
      <dgm:prSet/>
      <dgm:spPr/>
      <dgm:t>
        <a:bodyPr/>
        <a:lstStyle/>
        <a:p>
          <a:pPr>
            <a:lnSpc>
              <a:spcPct val="100000"/>
            </a:lnSpc>
          </a:pPr>
          <a:r>
            <a:rPr lang="en-US" dirty="0"/>
            <a:t>Code:</a:t>
          </a:r>
        </a:p>
      </dgm:t>
    </dgm:pt>
    <dgm:pt modelId="{913F91A2-91EB-47BD-ABE5-EF9161C1E411}" type="parTrans" cxnId="{34464552-7C93-4745-9644-A2723F80B38C}">
      <dgm:prSet/>
      <dgm:spPr/>
      <dgm:t>
        <a:bodyPr/>
        <a:lstStyle/>
        <a:p>
          <a:endParaRPr lang="en-US"/>
        </a:p>
      </dgm:t>
    </dgm:pt>
    <dgm:pt modelId="{38439FE7-6F79-4149-B8C6-95867BCF5B38}" type="sibTrans" cxnId="{34464552-7C93-4745-9644-A2723F80B38C}">
      <dgm:prSet/>
      <dgm:spPr/>
      <dgm:t>
        <a:bodyPr/>
        <a:lstStyle/>
        <a:p>
          <a:endParaRPr lang="en-US"/>
        </a:p>
      </dgm:t>
    </dgm:pt>
    <dgm:pt modelId="{0EEAAAE4-0C33-4E0F-9719-B519C2BCC20B}">
      <dgm:prSet custT="1"/>
      <dgm:spPr/>
      <dgm:t>
        <a:bodyPr/>
        <a:lstStyle/>
        <a:p>
          <a:pPr>
            <a:lnSpc>
              <a:spcPct val="100000"/>
            </a:lnSpc>
          </a:pPr>
          <a:endParaRPr lang="en-US" sz="1800" dirty="0"/>
        </a:p>
      </dgm:t>
    </dgm:pt>
    <dgm:pt modelId="{F6EBA726-A47E-4607-A0B2-818B74CC699B}" type="parTrans" cxnId="{63B515C1-E252-4EC0-B5A8-7C485A32F4F5}">
      <dgm:prSet/>
      <dgm:spPr/>
      <dgm:t>
        <a:bodyPr/>
        <a:lstStyle/>
        <a:p>
          <a:endParaRPr lang="en-US"/>
        </a:p>
      </dgm:t>
    </dgm:pt>
    <dgm:pt modelId="{7FC4C071-7237-4DB0-84DC-AF91E317882C}" type="sibTrans" cxnId="{63B515C1-E252-4EC0-B5A8-7C485A32F4F5}">
      <dgm:prSet/>
      <dgm:spPr/>
      <dgm:t>
        <a:bodyPr/>
        <a:lstStyle/>
        <a:p>
          <a:endParaRPr lang="en-US"/>
        </a:p>
      </dgm:t>
    </dgm:pt>
    <dgm:pt modelId="{E46FCE6B-5B4E-41B1-A520-21A5A4F47538}">
      <dgm:prSet/>
      <dgm:spPr/>
      <dgm:t>
        <a:bodyPr/>
        <a:lstStyle/>
        <a:p>
          <a:pPr>
            <a:lnSpc>
              <a:spcPct val="100000"/>
            </a:lnSpc>
          </a:pPr>
          <a:r>
            <a:rPr lang="en-US"/>
            <a:t>Consequences: </a:t>
          </a:r>
        </a:p>
      </dgm:t>
    </dgm:pt>
    <dgm:pt modelId="{E4AD6017-1AE7-4966-AF63-1DFF21F77DFC}" type="parTrans" cxnId="{CB0DC629-C6D8-44E6-9D3F-030BA483CEA8}">
      <dgm:prSet/>
      <dgm:spPr/>
      <dgm:t>
        <a:bodyPr/>
        <a:lstStyle/>
        <a:p>
          <a:endParaRPr lang="en-US"/>
        </a:p>
      </dgm:t>
    </dgm:pt>
    <dgm:pt modelId="{12C0D389-B954-4D00-ABF7-031E562F916E}" type="sibTrans" cxnId="{CB0DC629-C6D8-44E6-9D3F-030BA483CEA8}">
      <dgm:prSet/>
      <dgm:spPr/>
      <dgm:t>
        <a:bodyPr/>
        <a:lstStyle/>
        <a:p>
          <a:endParaRPr lang="en-US"/>
        </a:p>
      </dgm:t>
    </dgm:pt>
    <dgm:pt modelId="{F9E4C965-D871-475D-8649-6F4A7940E162}">
      <dgm:prSet custT="1"/>
      <dgm:spPr/>
      <dgm:t>
        <a:bodyPr/>
        <a:lstStyle/>
        <a:p>
          <a:pPr>
            <a:lnSpc>
              <a:spcPct val="100000"/>
            </a:lnSpc>
          </a:pPr>
          <a:endParaRPr lang="en-US" sz="1800" dirty="0"/>
        </a:p>
      </dgm:t>
    </dgm:pt>
    <dgm:pt modelId="{9B72015D-8E88-4A49-9602-1908C95A1F77}" type="parTrans" cxnId="{09AA75A7-54AD-4675-BE71-EAC520790EA8}">
      <dgm:prSet/>
      <dgm:spPr/>
      <dgm:t>
        <a:bodyPr/>
        <a:lstStyle/>
        <a:p>
          <a:endParaRPr lang="en-US"/>
        </a:p>
      </dgm:t>
    </dgm:pt>
    <dgm:pt modelId="{FA02B392-6FAB-4FC0-AA93-3CD8A859DE5B}" type="sibTrans" cxnId="{09AA75A7-54AD-4675-BE71-EAC520790EA8}">
      <dgm:prSet/>
      <dgm:spPr/>
      <dgm:t>
        <a:bodyPr/>
        <a:lstStyle/>
        <a:p>
          <a:endParaRPr lang="en-US"/>
        </a:p>
      </dgm:t>
    </dgm:pt>
    <dgm:pt modelId="{3E53CB5F-D257-421D-863B-0FDF124E5B4A}">
      <dgm:prSet custT="1"/>
      <dgm:spPr/>
      <dgm:t>
        <a:bodyPr/>
        <a:lstStyle/>
        <a:p>
          <a:pPr>
            <a:lnSpc>
              <a:spcPct val="100000"/>
            </a:lnSpc>
          </a:pPr>
          <a:r>
            <a:rPr lang="en-US" sz="1800" dirty="0"/>
            <a:t> </a:t>
          </a:r>
        </a:p>
      </dgm:t>
    </dgm:pt>
    <dgm:pt modelId="{CE71CE73-2721-4A1D-97AE-B34BA2F97A57}" type="parTrans" cxnId="{4F348BAF-EF68-4C65-B398-0249269F115C}">
      <dgm:prSet/>
      <dgm:spPr/>
      <dgm:t>
        <a:bodyPr/>
        <a:lstStyle/>
        <a:p>
          <a:endParaRPr lang="en-US"/>
        </a:p>
      </dgm:t>
    </dgm:pt>
    <dgm:pt modelId="{46721247-5A47-4C3E-AB78-8CE89BA52961}" type="sibTrans" cxnId="{4F348BAF-EF68-4C65-B398-0249269F115C}">
      <dgm:prSet/>
      <dgm:spPr/>
      <dgm:t>
        <a:bodyPr/>
        <a:lstStyle/>
        <a:p>
          <a:endParaRPr lang="en-US"/>
        </a:p>
      </dgm:t>
    </dgm:pt>
    <dgm:pt modelId="{042692FE-0776-48C6-BB9A-1317203702B4}">
      <dgm:prSet/>
      <dgm:spPr/>
      <dgm:t>
        <a:bodyPr/>
        <a:lstStyle/>
        <a:p>
          <a:pPr>
            <a:lnSpc>
              <a:spcPct val="100000"/>
            </a:lnSpc>
          </a:pPr>
          <a:r>
            <a:rPr lang="en-US" dirty="0"/>
            <a:t>Rock Star:</a:t>
          </a:r>
        </a:p>
      </dgm:t>
    </dgm:pt>
    <dgm:pt modelId="{174BFA7D-5C94-4930-936F-4CDC30535274}" type="parTrans" cxnId="{9F796FE3-4C80-422D-9FFB-23882440CF10}">
      <dgm:prSet/>
      <dgm:spPr/>
      <dgm:t>
        <a:bodyPr/>
        <a:lstStyle/>
        <a:p>
          <a:endParaRPr lang="en-US"/>
        </a:p>
      </dgm:t>
    </dgm:pt>
    <dgm:pt modelId="{029BC276-DC83-4F3D-A28D-05EC21C6B691}" type="sibTrans" cxnId="{9F796FE3-4C80-422D-9FFB-23882440CF10}">
      <dgm:prSet/>
      <dgm:spPr/>
      <dgm:t>
        <a:bodyPr/>
        <a:lstStyle/>
        <a:p>
          <a:endParaRPr lang="en-US"/>
        </a:p>
      </dgm:t>
    </dgm:pt>
    <dgm:pt modelId="{DC7D45F0-377C-4054-8C86-1034C9EB144E}" type="pres">
      <dgm:prSet presAssocID="{9AFCD203-5A19-49D8-B6AD-FFAB245438C0}" presName="root" presStyleCnt="0">
        <dgm:presLayoutVars>
          <dgm:dir/>
          <dgm:resizeHandles val="exact"/>
        </dgm:presLayoutVars>
      </dgm:prSet>
      <dgm:spPr/>
    </dgm:pt>
    <dgm:pt modelId="{6F50677E-9806-4AEE-AEDB-E798D58E093B}" type="pres">
      <dgm:prSet presAssocID="{387E5811-EA6A-4344-BAED-ADB7575C2600}" presName="compNode" presStyleCnt="0"/>
      <dgm:spPr/>
    </dgm:pt>
    <dgm:pt modelId="{84C461C8-F27C-44DB-B261-CD79058E4A3E}" type="pres">
      <dgm:prSet presAssocID="{387E5811-EA6A-4344-BAED-ADB7575C2600}" presName="bgRect" presStyleLbl="bgShp" presStyleIdx="0" presStyleCnt="4" custScaleX="95223" custScaleY="80711"/>
      <dgm:spPr/>
    </dgm:pt>
    <dgm:pt modelId="{804C5E3C-671A-4CDE-9579-E87443C75D10}" type="pres">
      <dgm:prSet presAssocID="{387E5811-EA6A-4344-BAED-ADB7575C26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FB1882E8-A183-40C3-BBED-5F3468CE7890}" type="pres">
      <dgm:prSet presAssocID="{387E5811-EA6A-4344-BAED-ADB7575C2600}" presName="spaceRect" presStyleCnt="0"/>
      <dgm:spPr/>
    </dgm:pt>
    <dgm:pt modelId="{54F9AED7-FC86-4751-AB13-163516EB5B4C}" type="pres">
      <dgm:prSet presAssocID="{387E5811-EA6A-4344-BAED-ADB7575C2600}" presName="parTx" presStyleLbl="revTx" presStyleIdx="0" presStyleCnt="7">
        <dgm:presLayoutVars>
          <dgm:chMax val="0"/>
          <dgm:chPref val="0"/>
        </dgm:presLayoutVars>
      </dgm:prSet>
      <dgm:spPr/>
    </dgm:pt>
    <dgm:pt modelId="{F08C6BA6-4F28-4A56-8705-A340B6BB288E}" type="pres">
      <dgm:prSet presAssocID="{387E5811-EA6A-4344-BAED-ADB7575C2600}" presName="desTx" presStyleLbl="revTx" presStyleIdx="1" presStyleCnt="7" custScaleX="139642" custLinFactNeighborX="-27438" custLinFactNeighborY="-1190">
        <dgm:presLayoutVars/>
      </dgm:prSet>
      <dgm:spPr/>
    </dgm:pt>
    <dgm:pt modelId="{6E289A21-29F2-4351-A3B2-1906B7A71C34}" type="pres">
      <dgm:prSet presAssocID="{F5B5A97F-FA5D-4410-B963-1BE964AA6AAA}" presName="sibTrans" presStyleCnt="0"/>
      <dgm:spPr/>
    </dgm:pt>
    <dgm:pt modelId="{69C49A08-2166-4D86-B002-54EB1065C44E}" type="pres">
      <dgm:prSet presAssocID="{B92639DD-6997-4DAE-964F-10EDBDD2ECC6}" presName="compNode" presStyleCnt="0"/>
      <dgm:spPr/>
    </dgm:pt>
    <dgm:pt modelId="{E1D732A0-CBC1-4427-AB2E-080834886720}" type="pres">
      <dgm:prSet presAssocID="{B92639DD-6997-4DAE-964F-10EDBDD2ECC6}" presName="bgRect" presStyleLbl="bgShp" presStyleIdx="1" presStyleCnt="4" custScaleY="77185"/>
      <dgm:spPr>
        <a:ln w="41275">
          <a:noFill/>
        </a:ln>
        <a:effectLst>
          <a:softEdge rad="76200"/>
        </a:effectLst>
      </dgm:spPr>
    </dgm:pt>
    <dgm:pt modelId="{78389B53-9C58-4B1B-A9F0-13857D9922A2}" type="pres">
      <dgm:prSet presAssocID="{B92639DD-6997-4DAE-964F-10EDBDD2ECC6}" presName="iconRect" presStyleLbl="node1" presStyleIdx="1" presStyleCnt="4" custLinFactNeighborY="3069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Org Chart"/>
        </a:ext>
      </dgm:extLst>
    </dgm:pt>
    <dgm:pt modelId="{7D5FB12C-BE25-4309-BEF7-CAFAE0FB45F3}" type="pres">
      <dgm:prSet presAssocID="{B92639DD-6997-4DAE-964F-10EDBDD2ECC6}" presName="spaceRect" presStyleCnt="0"/>
      <dgm:spPr/>
    </dgm:pt>
    <dgm:pt modelId="{3DB1F875-1E14-46D8-9AC5-C0321CC6D109}" type="pres">
      <dgm:prSet presAssocID="{B92639DD-6997-4DAE-964F-10EDBDD2ECC6}" presName="parTx" presStyleLbl="revTx" presStyleIdx="2" presStyleCnt="7">
        <dgm:presLayoutVars>
          <dgm:chMax val="0"/>
          <dgm:chPref val="0"/>
        </dgm:presLayoutVars>
      </dgm:prSet>
      <dgm:spPr/>
    </dgm:pt>
    <dgm:pt modelId="{1A6C5820-053E-4754-B6AF-4483D7DDA2E8}" type="pres">
      <dgm:prSet presAssocID="{B92639DD-6997-4DAE-964F-10EDBDD2ECC6}" presName="desTx" presStyleLbl="revTx" presStyleIdx="3" presStyleCnt="7">
        <dgm:presLayoutVars/>
      </dgm:prSet>
      <dgm:spPr/>
    </dgm:pt>
    <dgm:pt modelId="{AAA904C4-3F8F-487A-B289-66F4EC45AF2E}" type="pres">
      <dgm:prSet presAssocID="{38439FE7-6F79-4149-B8C6-95867BCF5B38}" presName="sibTrans" presStyleCnt="0"/>
      <dgm:spPr/>
    </dgm:pt>
    <dgm:pt modelId="{7909EB64-BC82-4784-AA93-C7C238EADC1C}" type="pres">
      <dgm:prSet presAssocID="{E46FCE6B-5B4E-41B1-A520-21A5A4F47538}" presName="compNode" presStyleCnt="0"/>
      <dgm:spPr/>
    </dgm:pt>
    <dgm:pt modelId="{317C813D-A7ED-44B5-85B5-9D0FC80D5630}" type="pres">
      <dgm:prSet presAssocID="{E46FCE6B-5B4E-41B1-A520-21A5A4F47538}" presName="bgRect" presStyleLbl="bgShp" presStyleIdx="2" presStyleCnt="4"/>
      <dgm:spPr>
        <a:ln w="9525">
          <a:noFill/>
        </a:ln>
      </dgm:spPr>
    </dgm:pt>
    <dgm:pt modelId="{31C53071-B176-4FED-AA3E-420944AECF6D}" type="pres">
      <dgm:prSet presAssocID="{E46FCE6B-5B4E-41B1-A520-21A5A4F47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dgm:pt>
    <dgm:pt modelId="{97D3058E-8FED-4505-948D-EA8048609810}" type="pres">
      <dgm:prSet presAssocID="{E46FCE6B-5B4E-41B1-A520-21A5A4F47538}" presName="spaceRect" presStyleCnt="0"/>
      <dgm:spPr/>
    </dgm:pt>
    <dgm:pt modelId="{36C98A9F-22F5-450F-81C5-2F3C0FE34C02}" type="pres">
      <dgm:prSet presAssocID="{E46FCE6B-5B4E-41B1-A520-21A5A4F47538}" presName="parTx" presStyleLbl="revTx" presStyleIdx="4" presStyleCnt="7">
        <dgm:presLayoutVars>
          <dgm:chMax val="0"/>
          <dgm:chPref val="0"/>
        </dgm:presLayoutVars>
      </dgm:prSet>
      <dgm:spPr/>
    </dgm:pt>
    <dgm:pt modelId="{3F395179-A3BC-4ADD-BF4F-161B22FB58F4}" type="pres">
      <dgm:prSet presAssocID="{E46FCE6B-5B4E-41B1-A520-21A5A4F47538}" presName="desTx" presStyleLbl="revTx" presStyleIdx="5" presStyleCnt="7">
        <dgm:presLayoutVars/>
      </dgm:prSet>
      <dgm:spPr/>
    </dgm:pt>
    <dgm:pt modelId="{4627477E-AAA9-4176-B22F-B514A488F771}" type="pres">
      <dgm:prSet presAssocID="{12C0D389-B954-4D00-ABF7-031E562F916E}" presName="sibTrans" presStyleCnt="0"/>
      <dgm:spPr/>
    </dgm:pt>
    <dgm:pt modelId="{05778438-FB13-4F04-A994-01EE3FF34992}" type="pres">
      <dgm:prSet presAssocID="{042692FE-0776-48C6-BB9A-1317203702B4}" presName="compNode" presStyleCnt="0"/>
      <dgm:spPr/>
    </dgm:pt>
    <dgm:pt modelId="{CBDACB1E-1AC4-4D0F-A1DD-821875E75EF8}" type="pres">
      <dgm:prSet presAssocID="{042692FE-0776-48C6-BB9A-1317203702B4}" presName="bgRect" presStyleLbl="bgShp" presStyleIdx="3" presStyleCnt="4"/>
      <dgm:spPr/>
    </dgm:pt>
    <dgm:pt modelId="{CC73DFEC-731F-47D5-9D01-63E5A3DBBD84}" type="pres">
      <dgm:prSet presAssocID="{042692FE-0776-48C6-BB9A-1317203702B4}" presName="iconRect" presStyleLbl="node1" presStyleIdx="3" presStyleCnt="4"/>
      <dgm:spPr>
        <a:blipFill rotWithShape="1">
          <a:blip xmlns:r="http://schemas.openxmlformats.org/officeDocument/2006/relationships" r:embed="rId7"/>
          <a:srcRect/>
          <a:stretch>
            <a:fillRect/>
          </a:stretch>
        </a:blipFill>
        <a:ln>
          <a:noFill/>
        </a:ln>
      </dgm:spPr>
      <dgm:extLst>
        <a:ext uri="{E40237B7-FDA0-4F09-8148-C483321AD2D9}">
          <dgm14:cNvPr xmlns:dgm14="http://schemas.microsoft.com/office/drawing/2010/diagram" id="0" name="" descr="User"/>
        </a:ext>
      </dgm:extLst>
    </dgm:pt>
    <dgm:pt modelId="{399B8C4F-C37A-4828-8AA2-DE025E8B4D6A}" type="pres">
      <dgm:prSet presAssocID="{042692FE-0776-48C6-BB9A-1317203702B4}" presName="spaceRect" presStyleCnt="0"/>
      <dgm:spPr/>
    </dgm:pt>
    <dgm:pt modelId="{6DA5AB74-CF61-4E7D-AB0A-4349315CD129}" type="pres">
      <dgm:prSet presAssocID="{042692FE-0776-48C6-BB9A-1317203702B4}" presName="parTx" presStyleLbl="revTx" presStyleIdx="6" presStyleCnt="7">
        <dgm:presLayoutVars>
          <dgm:chMax val="0"/>
          <dgm:chPref val="0"/>
        </dgm:presLayoutVars>
      </dgm:prSet>
      <dgm:spPr/>
    </dgm:pt>
  </dgm:ptLst>
  <dgm:cxnLst>
    <dgm:cxn modelId="{CB0DC629-C6D8-44E6-9D3F-030BA483CEA8}" srcId="{9AFCD203-5A19-49D8-B6AD-FFAB245438C0}" destId="{E46FCE6B-5B4E-41B1-A520-21A5A4F47538}" srcOrd="2" destOrd="0" parTransId="{E4AD6017-1AE7-4966-AF63-1DFF21F77DFC}" sibTransId="{12C0D389-B954-4D00-ABF7-031E562F916E}"/>
    <dgm:cxn modelId="{C878D42C-A804-474E-8DD7-95D12432D36E}" type="presOf" srcId="{CDA82CA5-CF2A-4500-A25E-B8218C1EB6CA}" destId="{F08C6BA6-4F28-4A56-8705-A340B6BB288E}" srcOrd="0" destOrd="0" presId="urn:microsoft.com/office/officeart/2018/2/layout/IconVerticalSolidList"/>
    <dgm:cxn modelId="{2040DB47-DC14-4FB9-86DD-E6E6B3B87FA8}" srcId="{387E5811-EA6A-4344-BAED-ADB7575C2600}" destId="{CDA82CA5-CF2A-4500-A25E-B8218C1EB6CA}" srcOrd="0" destOrd="0" parTransId="{E02469CA-3853-42F9-B0E7-D3182CC2D0DE}" sibTransId="{E8979229-50F8-405F-8658-D7BF8CFFA598}"/>
    <dgm:cxn modelId="{5C6F844B-D7E2-4FAC-B6C3-16B17EA9E656}" type="presOf" srcId="{9AFCD203-5A19-49D8-B6AD-FFAB245438C0}" destId="{DC7D45F0-377C-4054-8C86-1034C9EB144E}" srcOrd="0" destOrd="0" presId="urn:microsoft.com/office/officeart/2018/2/layout/IconVerticalSolidList"/>
    <dgm:cxn modelId="{E1549270-2FD5-463A-91B5-128FC56457E0}" type="presOf" srcId="{F9E4C965-D871-475D-8649-6F4A7940E162}" destId="{3F395179-A3BC-4ADD-BF4F-161B22FB58F4}" srcOrd="0" destOrd="0" presId="urn:microsoft.com/office/officeart/2018/2/layout/IconVerticalSolidList"/>
    <dgm:cxn modelId="{34464552-7C93-4745-9644-A2723F80B38C}" srcId="{9AFCD203-5A19-49D8-B6AD-FFAB245438C0}" destId="{B92639DD-6997-4DAE-964F-10EDBDD2ECC6}" srcOrd="1" destOrd="0" parTransId="{913F91A2-91EB-47BD-ABE5-EF9161C1E411}" sibTransId="{38439FE7-6F79-4149-B8C6-95867BCF5B38}"/>
    <dgm:cxn modelId="{C2E80A77-EF41-401F-B7C8-1FB3CEA39B5D}" type="presOf" srcId="{042692FE-0776-48C6-BB9A-1317203702B4}" destId="{6DA5AB74-CF61-4E7D-AB0A-4349315CD129}" srcOrd="0" destOrd="0" presId="urn:microsoft.com/office/officeart/2018/2/layout/IconVerticalSolidList"/>
    <dgm:cxn modelId="{6F38015A-BE62-44FB-8DB9-A7506149AEEE}" type="presOf" srcId="{3E53CB5F-D257-421D-863B-0FDF124E5B4A}" destId="{3F395179-A3BC-4ADD-BF4F-161B22FB58F4}" srcOrd="0" destOrd="1" presId="urn:microsoft.com/office/officeart/2018/2/layout/IconVerticalSolidList"/>
    <dgm:cxn modelId="{F041AE81-CC6C-4B45-8BA4-00CED0B2C4E5}" type="presOf" srcId="{B92639DD-6997-4DAE-964F-10EDBDD2ECC6}" destId="{3DB1F875-1E14-46D8-9AC5-C0321CC6D109}" srcOrd="0" destOrd="0" presId="urn:microsoft.com/office/officeart/2018/2/layout/IconVerticalSolidList"/>
    <dgm:cxn modelId="{D7E2C1A1-9321-4E87-BE16-467029111054}" srcId="{9AFCD203-5A19-49D8-B6AD-FFAB245438C0}" destId="{387E5811-EA6A-4344-BAED-ADB7575C2600}" srcOrd="0" destOrd="0" parTransId="{26C8ABDF-8A37-4B2F-9E2E-6A292D33D7D3}" sibTransId="{F5B5A97F-FA5D-4410-B963-1BE964AA6AAA}"/>
    <dgm:cxn modelId="{3637E0A3-67AA-4326-909E-5A92D8216E06}" type="presOf" srcId="{0EEAAAE4-0C33-4E0F-9719-B519C2BCC20B}" destId="{1A6C5820-053E-4754-B6AF-4483D7DDA2E8}" srcOrd="0" destOrd="0" presId="urn:microsoft.com/office/officeart/2018/2/layout/IconVerticalSolidList"/>
    <dgm:cxn modelId="{09AA75A7-54AD-4675-BE71-EAC520790EA8}" srcId="{E46FCE6B-5B4E-41B1-A520-21A5A4F47538}" destId="{F9E4C965-D871-475D-8649-6F4A7940E162}" srcOrd="0" destOrd="0" parTransId="{9B72015D-8E88-4A49-9602-1908C95A1F77}" sibTransId="{FA02B392-6FAB-4FC0-AA93-3CD8A859DE5B}"/>
    <dgm:cxn modelId="{4F348BAF-EF68-4C65-B398-0249269F115C}" srcId="{E46FCE6B-5B4E-41B1-A520-21A5A4F47538}" destId="{3E53CB5F-D257-421D-863B-0FDF124E5B4A}" srcOrd="1" destOrd="0" parTransId="{CE71CE73-2721-4A1D-97AE-B34BA2F97A57}" sibTransId="{46721247-5A47-4C3E-AB78-8CE89BA52961}"/>
    <dgm:cxn modelId="{63B515C1-E252-4EC0-B5A8-7C485A32F4F5}" srcId="{B92639DD-6997-4DAE-964F-10EDBDD2ECC6}" destId="{0EEAAAE4-0C33-4E0F-9719-B519C2BCC20B}" srcOrd="0" destOrd="0" parTransId="{F6EBA726-A47E-4607-A0B2-818B74CC699B}" sibTransId="{7FC4C071-7237-4DB0-84DC-AF91E317882C}"/>
    <dgm:cxn modelId="{5F1FA9C4-F249-4215-8F1A-F8E2D0C07784}" type="presOf" srcId="{E46FCE6B-5B4E-41B1-A520-21A5A4F47538}" destId="{36C98A9F-22F5-450F-81C5-2F3C0FE34C02}" srcOrd="0" destOrd="0" presId="urn:microsoft.com/office/officeart/2018/2/layout/IconVerticalSolidList"/>
    <dgm:cxn modelId="{32CD5ED6-454A-41E2-B16A-D433C17E53F5}" type="presOf" srcId="{387E5811-EA6A-4344-BAED-ADB7575C2600}" destId="{54F9AED7-FC86-4751-AB13-163516EB5B4C}" srcOrd="0" destOrd="0" presId="urn:microsoft.com/office/officeart/2018/2/layout/IconVerticalSolidList"/>
    <dgm:cxn modelId="{9F796FE3-4C80-422D-9FFB-23882440CF10}" srcId="{9AFCD203-5A19-49D8-B6AD-FFAB245438C0}" destId="{042692FE-0776-48C6-BB9A-1317203702B4}" srcOrd="3" destOrd="0" parTransId="{174BFA7D-5C94-4930-936F-4CDC30535274}" sibTransId="{029BC276-DC83-4F3D-A28D-05EC21C6B691}"/>
    <dgm:cxn modelId="{6AD0B753-23D8-49B3-A43E-200C7590D8F3}" type="presParOf" srcId="{DC7D45F0-377C-4054-8C86-1034C9EB144E}" destId="{6F50677E-9806-4AEE-AEDB-E798D58E093B}" srcOrd="0" destOrd="0" presId="urn:microsoft.com/office/officeart/2018/2/layout/IconVerticalSolidList"/>
    <dgm:cxn modelId="{338AC8CE-C535-42C6-A4F7-2B2FE74B8FAE}" type="presParOf" srcId="{6F50677E-9806-4AEE-AEDB-E798D58E093B}" destId="{84C461C8-F27C-44DB-B261-CD79058E4A3E}" srcOrd="0" destOrd="0" presId="urn:microsoft.com/office/officeart/2018/2/layout/IconVerticalSolidList"/>
    <dgm:cxn modelId="{1F6B4043-AC78-4A81-AA7C-E0B7F907B181}" type="presParOf" srcId="{6F50677E-9806-4AEE-AEDB-E798D58E093B}" destId="{804C5E3C-671A-4CDE-9579-E87443C75D10}" srcOrd="1" destOrd="0" presId="urn:microsoft.com/office/officeart/2018/2/layout/IconVerticalSolidList"/>
    <dgm:cxn modelId="{0BBED0DC-BF49-4F8F-8AFC-E55496AB4556}" type="presParOf" srcId="{6F50677E-9806-4AEE-AEDB-E798D58E093B}" destId="{FB1882E8-A183-40C3-BBED-5F3468CE7890}" srcOrd="2" destOrd="0" presId="urn:microsoft.com/office/officeart/2018/2/layout/IconVerticalSolidList"/>
    <dgm:cxn modelId="{E6F7AFD1-8CAF-4862-942A-96C30074CEAE}" type="presParOf" srcId="{6F50677E-9806-4AEE-AEDB-E798D58E093B}" destId="{54F9AED7-FC86-4751-AB13-163516EB5B4C}" srcOrd="3" destOrd="0" presId="urn:microsoft.com/office/officeart/2018/2/layout/IconVerticalSolidList"/>
    <dgm:cxn modelId="{C45F975C-B26A-4268-81C3-FCB992C1B250}" type="presParOf" srcId="{6F50677E-9806-4AEE-AEDB-E798D58E093B}" destId="{F08C6BA6-4F28-4A56-8705-A340B6BB288E}" srcOrd="4" destOrd="0" presId="urn:microsoft.com/office/officeart/2018/2/layout/IconVerticalSolidList"/>
    <dgm:cxn modelId="{2128792B-941B-4C96-8CFB-0F4BBC31C7F7}" type="presParOf" srcId="{DC7D45F0-377C-4054-8C86-1034C9EB144E}" destId="{6E289A21-29F2-4351-A3B2-1906B7A71C34}" srcOrd="1" destOrd="0" presId="urn:microsoft.com/office/officeart/2018/2/layout/IconVerticalSolidList"/>
    <dgm:cxn modelId="{4EAD8C95-4FD6-40AE-B057-647F337561BF}" type="presParOf" srcId="{DC7D45F0-377C-4054-8C86-1034C9EB144E}" destId="{69C49A08-2166-4D86-B002-54EB1065C44E}" srcOrd="2" destOrd="0" presId="urn:microsoft.com/office/officeart/2018/2/layout/IconVerticalSolidList"/>
    <dgm:cxn modelId="{FC2D733A-B367-4DBE-8462-C9A3DFE66098}" type="presParOf" srcId="{69C49A08-2166-4D86-B002-54EB1065C44E}" destId="{E1D732A0-CBC1-4427-AB2E-080834886720}" srcOrd="0" destOrd="0" presId="urn:microsoft.com/office/officeart/2018/2/layout/IconVerticalSolidList"/>
    <dgm:cxn modelId="{400E66B1-3495-4DD2-8EBF-89BD99FFD858}" type="presParOf" srcId="{69C49A08-2166-4D86-B002-54EB1065C44E}" destId="{78389B53-9C58-4B1B-A9F0-13857D9922A2}" srcOrd="1" destOrd="0" presId="urn:microsoft.com/office/officeart/2018/2/layout/IconVerticalSolidList"/>
    <dgm:cxn modelId="{96B066A5-C0C4-4644-8643-B85DDC64E18F}" type="presParOf" srcId="{69C49A08-2166-4D86-B002-54EB1065C44E}" destId="{7D5FB12C-BE25-4309-BEF7-CAFAE0FB45F3}" srcOrd="2" destOrd="0" presId="urn:microsoft.com/office/officeart/2018/2/layout/IconVerticalSolidList"/>
    <dgm:cxn modelId="{EFFA8D9F-DB8A-4981-90E6-6124D7DCB503}" type="presParOf" srcId="{69C49A08-2166-4D86-B002-54EB1065C44E}" destId="{3DB1F875-1E14-46D8-9AC5-C0321CC6D109}" srcOrd="3" destOrd="0" presId="urn:microsoft.com/office/officeart/2018/2/layout/IconVerticalSolidList"/>
    <dgm:cxn modelId="{ECD32F94-7C07-4CED-BDA0-78724288CDDE}" type="presParOf" srcId="{69C49A08-2166-4D86-B002-54EB1065C44E}" destId="{1A6C5820-053E-4754-B6AF-4483D7DDA2E8}" srcOrd="4" destOrd="0" presId="urn:microsoft.com/office/officeart/2018/2/layout/IconVerticalSolidList"/>
    <dgm:cxn modelId="{B67E39A4-51EC-4911-BAEE-9D3AE58191FD}" type="presParOf" srcId="{DC7D45F0-377C-4054-8C86-1034C9EB144E}" destId="{AAA904C4-3F8F-487A-B289-66F4EC45AF2E}" srcOrd="3" destOrd="0" presId="urn:microsoft.com/office/officeart/2018/2/layout/IconVerticalSolidList"/>
    <dgm:cxn modelId="{360815D0-8472-4B9D-A420-EA3E3D42B537}" type="presParOf" srcId="{DC7D45F0-377C-4054-8C86-1034C9EB144E}" destId="{7909EB64-BC82-4784-AA93-C7C238EADC1C}" srcOrd="4" destOrd="0" presId="urn:microsoft.com/office/officeart/2018/2/layout/IconVerticalSolidList"/>
    <dgm:cxn modelId="{DAF35513-43D9-4B51-A55B-3FE1ABAB08E2}" type="presParOf" srcId="{7909EB64-BC82-4784-AA93-C7C238EADC1C}" destId="{317C813D-A7ED-44B5-85B5-9D0FC80D5630}" srcOrd="0" destOrd="0" presId="urn:microsoft.com/office/officeart/2018/2/layout/IconVerticalSolidList"/>
    <dgm:cxn modelId="{1A272E01-5173-4FA0-827C-2FEC33CED4BA}" type="presParOf" srcId="{7909EB64-BC82-4784-AA93-C7C238EADC1C}" destId="{31C53071-B176-4FED-AA3E-420944AECF6D}" srcOrd="1" destOrd="0" presId="urn:microsoft.com/office/officeart/2018/2/layout/IconVerticalSolidList"/>
    <dgm:cxn modelId="{44CF722A-3A3B-46D0-ADD9-70BF07C1C443}" type="presParOf" srcId="{7909EB64-BC82-4784-AA93-C7C238EADC1C}" destId="{97D3058E-8FED-4505-948D-EA8048609810}" srcOrd="2" destOrd="0" presId="urn:microsoft.com/office/officeart/2018/2/layout/IconVerticalSolidList"/>
    <dgm:cxn modelId="{E09D8524-0D11-40C3-B0E0-22F8EAC23FD4}" type="presParOf" srcId="{7909EB64-BC82-4784-AA93-C7C238EADC1C}" destId="{36C98A9F-22F5-450F-81C5-2F3C0FE34C02}" srcOrd="3" destOrd="0" presId="urn:microsoft.com/office/officeart/2018/2/layout/IconVerticalSolidList"/>
    <dgm:cxn modelId="{93FE2EF8-A840-44BD-A3EC-181E46770DCD}" type="presParOf" srcId="{7909EB64-BC82-4784-AA93-C7C238EADC1C}" destId="{3F395179-A3BC-4ADD-BF4F-161B22FB58F4}" srcOrd="4" destOrd="0" presId="urn:microsoft.com/office/officeart/2018/2/layout/IconVerticalSolidList"/>
    <dgm:cxn modelId="{48D3EB36-5B55-433D-A579-ECC16AE9E075}" type="presParOf" srcId="{DC7D45F0-377C-4054-8C86-1034C9EB144E}" destId="{4627477E-AAA9-4176-B22F-B514A488F771}" srcOrd="5" destOrd="0" presId="urn:microsoft.com/office/officeart/2018/2/layout/IconVerticalSolidList"/>
    <dgm:cxn modelId="{9DE3D78E-397D-4D5D-9966-958FB66BC729}" type="presParOf" srcId="{DC7D45F0-377C-4054-8C86-1034C9EB144E}" destId="{05778438-FB13-4F04-A994-01EE3FF34992}" srcOrd="6" destOrd="0" presId="urn:microsoft.com/office/officeart/2018/2/layout/IconVerticalSolidList"/>
    <dgm:cxn modelId="{1E4B6194-D466-4288-A0AA-FAD40549A06D}" type="presParOf" srcId="{05778438-FB13-4F04-A994-01EE3FF34992}" destId="{CBDACB1E-1AC4-4D0F-A1DD-821875E75EF8}" srcOrd="0" destOrd="0" presId="urn:microsoft.com/office/officeart/2018/2/layout/IconVerticalSolidList"/>
    <dgm:cxn modelId="{76B12726-8235-4391-9174-BC872BC022E2}" type="presParOf" srcId="{05778438-FB13-4F04-A994-01EE3FF34992}" destId="{CC73DFEC-731F-47D5-9D01-63E5A3DBBD84}" srcOrd="1" destOrd="0" presId="urn:microsoft.com/office/officeart/2018/2/layout/IconVerticalSolidList"/>
    <dgm:cxn modelId="{87B6A246-D83D-4C18-BD75-BFD8247CDFD7}" type="presParOf" srcId="{05778438-FB13-4F04-A994-01EE3FF34992}" destId="{399B8C4F-C37A-4828-8AA2-DE025E8B4D6A}" srcOrd="2" destOrd="0" presId="urn:microsoft.com/office/officeart/2018/2/layout/IconVerticalSolidList"/>
    <dgm:cxn modelId="{502B6168-C94C-4A86-A9FE-0C76F3142DE7}" type="presParOf" srcId="{05778438-FB13-4F04-A994-01EE3FF34992}" destId="{6DA5AB74-CF61-4E7D-AB0A-4349315CD1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75448-03A0-4F36-8CA5-CBBF1D4973B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3072B2-900C-4737-A1FC-02A5DCBFDA8F}">
      <dgm:prSet custT="1"/>
      <dgm:spPr/>
      <dgm:t>
        <a:bodyPr/>
        <a:lstStyle/>
        <a:p>
          <a:pPr>
            <a:lnSpc>
              <a:spcPct val="100000"/>
            </a:lnSpc>
          </a:pPr>
          <a:r>
            <a:rPr lang="en-US" sz="1600" dirty="0"/>
            <a:t>Perfect an automated data pipeline to facilitate self-service abilities.</a:t>
          </a:r>
        </a:p>
      </dgm:t>
    </dgm:pt>
    <dgm:pt modelId="{C6E9498E-398D-4872-9B55-D96066DA200E}" type="parTrans" cxnId="{B9BC8BC6-B293-467E-9298-5FA5E53F96D5}">
      <dgm:prSet/>
      <dgm:spPr/>
      <dgm:t>
        <a:bodyPr/>
        <a:lstStyle/>
        <a:p>
          <a:endParaRPr lang="en-US"/>
        </a:p>
      </dgm:t>
    </dgm:pt>
    <dgm:pt modelId="{04F3153F-1745-4359-812D-098E8833C8F3}" type="sibTrans" cxnId="{B9BC8BC6-B293-467E-9298-5FA5E53F96D5}">
      <dgm:prSet/>
      <dgm:spPr/>
      <dgm:t>
        <a:bodyPr/>
        <a:lstStyle/>
        <a:p>
          <a:pPr>
            <a:lnSpc>
              <a:spcPct val="100000"/>
            </a:lnSpc>
          </a:pPr>
          <a:endParaRPr lang="en-US"/>
        </a:p>
      </dgm:t>
    </dgm:pt>
    <dgm:pt modelId="{3B60854F-5169-40F6-9153-BDB26FF8BD3E}">
      <dgm:prSet custT="1"/>
      <dgm:spPr/>
      <dgm:t>
        <a:bodyPr/>
        <a:lstStyle/>
        <a:p>
          <a:pPr>
            <a:lnSpc>
              <a:spcPct val="100000"/>
            </a:lnSpc>
          </a:pPr>
          <a:r>
            <a:rPr lang="en-US" sz="1600" dirty="0"/>
            <a:t>Be an “Insights Machine” from the data that you know.</a:t>
          </a:r>
        </a:p>
      </dgm:t>
    </dgm:pt>
    <dgm:pt modelId="{3056782F-266A-4FEE-97F3-D61629C4A82F}" type="parTrans" cxnId="{C268A8E2-68EA-4C98-A2E8-4ADBE5E4F647}">
      <dgm:prSet/>
      <dgm:spPr/>
      <dgm:t>
        <a:bodyPr/>
        <a:lstStyle/>
        <a:p>
          <a:endParaRPr lang="en-US"/>
        </a:p>
      </dgm:t>
    </dgm:pt>
    <dgm:pt modelId="{3F429A7A-7919-436B-9F75-2121EC5C8CF4}" type="sibTrans" cxnId="{C268A8E2-68EA-4C98-A2E8-4ADBE5E4F647}">
      <dgm:prSet/>
      <dgm:spPr/>
      <dgm:t>
        <a:bodyPr/>
        <a:lstStyle/>
        <a:p>
          <a:pPr>
            <a:lnSpc>
              <a:spcPct val="100000"/>
            </a:lnSpc>
          </a:pPr>
          <a:endParaRPr lang="en-US"/>
        </a:p>
      </dgm:t>
    </dgm:pt>
    <dgm:pt modelId="{ADBBC9DC-2398-4FAC-8720-2F8BE12E95F2}">
      <dgm:prSet/>
      <dgm:spPr/>
      <dgm:t>
        <a:bodyPr/>
        <a:lstStyle/>
        <a:p>
          <a:pPr>
            <a:lnSpc>
              <a:spcPct val="100000"/>
            </a:lnSpc>
          </a:pPr>
          <a:r>
            <a:rPr lang="en-US" dirty="0"/>
            <a:t>Know particular customer(s) in-depth (behaviors/habits/thinking).</a:t>
          </a:r>
        </a:p>
      </dgm:t>
    </dgm:pt>
    <dgm:pt modelId="{25D91F81-14AF-4A0D-B324-1585781C794C}" type="parTrans" cxnId="{7ACB5340-0AD6-4958-81EF-988E2D36AFE9}">
      <dgm:prSet/>
      <dgm:spPr/>
      <dgm:t>
        <a:bodyPr/>
        <a:lstStyle/>
        <a:p>
          <a:endParaRPr lang="en-US"/>
        </a:p>
      </dgm:t>
    </dgm:pt>
    <dgm:pt modelId="{C8722373-FA7E-4C3F-AABA-FA083806300B}" type="sibTrans" cxnId="{7ACB5340-0AD6-4958-81EF-988E2D36AFE9}">
      <dgm:prSet/>
      <dgm:spPr/>
      <dgm:t>
        <a:bodyPr/>
        <a:lstStyle/>
        <a:p>
          <a:pPr>
            <a:lnSpc>
              <a:spcPct val="100000"/>
            </a:lnSpc>
          </a:pPr>
          <a:endParaRPr lang="en-US"/>
        </a:p>
      </dgm:t>
    </dgm:pt>
    <dgm:pt modelId="{D5299E64-72F9-45AB-9880-7958FD73F989}">
      <dgm:prSet/>
      <dgm:spPr/>
      <dgm:t>
        <a:bodyPr/>
        <a:lstStyle/>
        <a:p>
          <a:pPr>
            <a:lnSpc>
              <a:spcPct val="100000"/>
            </a:lnSpc>
          </a:pPr>
          <a:r>
            <a:rPr lang="en-US"/>
            <a:t>Know what you don’t know…</a:t>
          </a:r>
        </a:p>
      </dgm:t>
    </dgm:pt>
    <dgm:pt modelId="{A274A9A5-FD9B-4E16-AF0D-D04E20CD1FFD}" type="parTrans" cxnId="{FEFFADB1-3398-410B-B450-EB35A0598158}">
      <dgm:prSet/>
      <dgm:spPr/>
      <dgm:t>
        <a:bodyPr/>
        <a:lstStyle/>
        <a:p>
          <a:endParaRPr lang="en-US"/>
        </a:p>
      </dgm:t>
    </dgm:pt>
    <dgm:pt modelId="{C59E8EE4-45E0-4310-AC22-AB8D1BD9740E}" type="sibTrans" cxnId="{FEFFADB1-3398-410B-B450-EB35A0598158}">
      <dgm:prSet/>
      <dgm:spPr/>
      <dgm:t>
        <a:bodyPr/>
        <a:lstStyle/>
        <a:p>
          <a:pPr>
            <a:lnSpc>
              <a:spcPct val="100000"/>
            </a:lnSpc>
          </a:pPr>
          <a:endParaRPr lang="en-US"/>
        </a:p>
      </dgm:t>
    </dgm:pt>
    <dgm:pt modelId="{EA1956C7-35DA-4573-BBB1-242A5A2D422B}">
      <dgm:prSet custT="1"/>
      <dgm:spPr/>
      <dgm:t>
        <a:bodyPr/>
        <a:lstStyle/>
        <a:p>
          <a:pPr>
            <a:lnSpc>
              <a:spcPct val="100000"/>
            </a:lnSpc>
          </a:pPr>
          <a:r>
            <a:rPr lang="en-US" sz="1600" dirty="0"/>
            <a:t>Be a “Rock Star” at one or many stages of the life cycle process.</a:t>
          </a:r>
        </a:p>
      </dgm:t>
    </dgm:pt>
    <dgm:pt modelId="{1F71BD9C-9069-4420-8ECD-AA22E33EF90F}" type="parTrans" cxnId="{254CF406-8635-44BD-8758-64A324A8D83F}">
      <dgm:prSet/>
      <dgm:spPr/>
      <dgm:t>
        <a:bodyPr/>
        <a:lstStyle/>
        <a:p>
          <a:endParaRPr lang="en-US"/>
        </a:p>
      </dgm:t>
    </dgm:pt>
    <dgm:pt modelId="{F584B444-5FAB-4F92-BE91-1524BACE8A28}" type="sibTrans" cxnId="{254CF406-8635-44BD-8758-64A324A8D83F}">
      <dgm:prSet/>
      <dgm:spPr/>
      <dgm:t>
        <a:bodyPr/>
        <a:lstStyle/>
        <a:p>
          <a:pPr>
            <a:lnSpc>
              <a:spcPct val="100000"/>
            </a:lnSpc>
          </a:pPr>
          <a:endParaRPr lang="en-US"/>
        </a:p>
      </dgm:t>
    </dgm:pt>
    <dgm:pt modelId="{54DF935F-BFA7-40D3-99AB-B7E5946F7905}">
      <dgm:prSet custT="1"/>
      <dgm:spPr/>
      <dgm:t>
        <a:bodyPr/>
        <a:lstStyle/>
        <a:p>
          <a:pPr>
            <a:lnSpc>
              <a:spcPct val="100000"/>
            </a:lnSpc>
          </a:pPr>
          <a:r>
            <a:rPr lang="en-US" sz="1600" dirty="0"/>
            <a:t>“Look around the corner” … envision what you should doing and make it happen.</a:t>
          </a:r>
        </a:p>
      </dgm:t>
    </dgm:pt>
    <dgm:pt modelId="{9871AEA8-DF74-479D-A964-0F4E624D5F8B}" type="parTrans" cxnId="{72D7CCBD-7713-46A7-8B80-96CC8316E9AC}">
      <dgm:prSet/>
      <dgm:spPr/>
      <dgm:t>
        <a:bodyPr/>
        <a:lstStyle/>
        <a:p>
          <a:endParaRPr lang="en-US"/>
        </a:p>
      </dgm:t>
    </dgm:pt>
    <dgm:pt modelId="{010CEDAF-ED20-43C9-8FBB-15AD82654E64}" type="sibTrans" cxnId="{72D7CCBD-7713-46A7-8B80-96CC8316E9AC}">
      <dgm:prSet/>
      <dgm:spPr/>
      <dgm:t>
        <a:bodyPr/>
        <a:lstStyle/>
        <a:p>
          <a:endParaRPr lang="en-US"/>
        </a:p>
      </dgm:t>
    </dgm:pt>
    <dgm:pt modelId="{66A0A2CB-3372-465A-8C29-A0D35D072F7B}" type="pres">
      <dgm:prSet presAssocID="{0A675448-03A0-4F36-8CA5-CBBF1D4973B3}" presName="root" presStyleCnt="0">
        <dgm:presLayoutVars>
          <dgm:dir/>
          <dgm:resizeHandles val="exact"/>
        </dgm:presLayoutVars>
      </dgm:prSet>
      <dgm:spPr/>
    </dgm:pt>
    <dgm:pt modelId="{681C7F56-56E1-4C6D-B0C2-FFB04AE6B34F}" type="pres">
      <dgm:prSet presAssocID="{0A675448-03A0-4F36-8CA5-CBBF1D4973B3}" presName="container" presStyleCnt="0">
        <dgm:presLayoutVars>
          <dgm:dir/>
          <dgm:resizeHandles val="exact"/>
        </dgm:presLayoutVars>
      </dgm:prSet>
      <dgm:spPr/>
    </dgm:pt>
    <dgm:pt modelId="{B1A84A7E-7B9F-47A5-9695-2404790D0E0F}" type="pres">
      <dgm:prSet presAssocID="{D13072B2-900C-4737-A1FC-02A5DCBFDA8F}" presName="compNode" presStyleCnt="0"/>
      <dgm:spPr/>
    </dgm:pt>
    <dgm:pt modelId="{DC27C2D3-6311-4D6B-BD8C-779D302AB819}" type="pres">
      <dgm:prSet presAssocID="{D13072B2-900C-4737-A1FC-02A5DCBFDA8F}" presName="iconBgRect" presStyleLbl="bgShp" presStyleIdx="0" presStyleCnt="6"/>
      <dgm:spPr/>
    </dgm:pt>
    <dgm:pt modelId="{E53FF54A-5E9E-41DA-9B0B-F02FB1000716}" type="pres">
      <dgm:prSet presAssocID="{D13072B2-900C-4737-A1FC-02A5DCBFDA8F}" presName="iconRect" presStyleLbl="node1" presStyleIdx="0" presStyleCnt="6"/>
      <dgm:spPr>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0DE70F0-B270-40D0-B0ED-60B3E1C173F6}" type="pres">
      <dgm:prSet presAssocID="{D13072B2-900C-4737-A1FC-02A5DCBFDA8F}" presName="spaceRect" presStyleCnt="0"/>
      <dgm:spPr/>
    </dgm:pt>
    <dgm:pt modelId="{B0D6316F-43E0-4F69-84EC-84EA429294F3}" type="pres">
      <dgm:prSet presAssocID="{D13072B2-900C-4737-A1FC-02A5DCBFDA8F}" presName="textRect" presStyleLbl="revTx" presStyleIdx="0" presStyleCnt="6">
        <dgm:presLayoutVars>
          <dgm:chMax val="1"/>
          <dgm:chPref val="1"/>
        </dgm:presLayoutVars>
      </dgm:prSet>
      <dgm:spPr/>
    </dgm:pt>
    <dgm:pt modelId="{19B42F49-4C2B-480E-95BC-1F0B3CDA6337}" type="pres">
      <dgm:prSet presAssocID="{04F3153F-1745-4359-812D-098E8833C8F3}" presName="sibTrans" presStyleLbl="sibTrans2D1" presStyleIdx="0" presStyleCnt="0"/>
      <dgm:spPr/>
    </dgm:pt>
    <dgm:pt modelId="{815FE781-B303-4FD6-B512-7940546F0767}" type="pres">
      <dgm:prSet presAssocID="{3B60854F-5169-40F6-9153-BDB26FF8BD3E}" presName="compNode" presStyleCnt="0"/>
      <dgm:spPr/>
    </dgm:pt>
    <dgm:pt modelId="{6B8272F5-0689-48C2-AFFF-E5F1DBBDB65C}" type="pres">
      <dgm:prSet presAssocID="{3B60854F-5169-40F6-9153-BDB26FF8BD3E}" presName="iconBgRect" presStyleLbl="bgShp" presStyleIdx="1" presStyleCnt="6"/>
      <dgm:spPr/>
    </dgm:pt>
    <dgm:pt modelId="{04E7A0DC-C3E2-4C43-9017-D31522C4AF1C}" type="pres">
      <dgm:prSet presAssocID="{3B60854F-5169-40F6-9153-BDB26FF8BD3E}" presName="iconRect" presStyleLbl="node1" presStyleIdx="1" presStyleCnt="6"/>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Outline"/>
        </a:ext>
      </dgm:extLst>
    </dgm:pt>
    <dgm:pt modelId="{96C62869-E8B8-44E9-A634-B0EB2BE6CC35}" type="pres">
      <dgm:prSet presAssocID="{3B60854F-5169-40F6-9153-BDB26FF8BD3E}" presName="spaceRect" presStyleCnt="0"/>
      <dgm:spPr/>
    </dgm:pt>
    <dgm:pt modelId="{1439B66F-B769-4A43-A697-17B8DDA667CD}" type="pres">
      <dgm:prSet presAssocID="{3B60854F-5169-40F6-9153-BDB26FF8BD3E}" presName="textRect" presStyleLbl="revTx" presStyleIdx="1" presStyleCnt="6">
        <dgm:presLayoutVars>
          <dgm:chMax val="1"/>
          <dgm:chPref val="1"/>
        </dgm:presLayoutVars>
      </dgm:prSet>
      <dgm:spPr/>
    </dgm:pt>
    <dgm:pt modelId="{E2C0BD92-A5BE-40DE-8B28-FBAE1A89ACFA}" type="pres">
      <dgm:prSet presAssocID="{3F429A7A-7919-436B-9F75-2121EC5C8CF4}" presName="sibTrans" presStyleLbl="sibTrans2D1" presStyleIdx="0" presStyleCnt="0"/>
      <dgm:spPr/>
    </dgm:pt>
    <dgm:pt modelId="{9366A1F9-95E2-4584-8712-1B2FB5A6210E}" type="pres">
      <dgm:prSet presAssocID="{ADBBC9DC-2398-4FAC-8720-2F8BE12E95F2}" presName="compNode" presStyleCnt="0"/>
      <dgm:spPr/>
    </dgm:pt>
    <dgm:pt modelId="{324068ED-3E12-48D3-8A71-564BD728D6C9}" type="pres">
      <dgm:prSet presAssocID="{ADBBC9DC-2398-4FAC-8720-2F8BE12E95F2}" presName="iconBgRect" presStyleLbl="bgShp" presStyleIdx="2" presStyleCnt="6"/>
      <dgm:spPr/>
    </dgm:pt>
    <dgm:pt modelId="{B612F193-9120-45ED-B44D-BE4B9B606849}" type="pres">
      <dgm:prSet presAssocID="{ADBBC9DC-2398-4FAC-8720-2F8BE12E95F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MCustomerInsightsApp"/>
        </a:ext>
      </dgm:extLst>
    </dgm:pt>
    <dgm:pt modelId="{737F1054-F684-46CA-AC7B-0F8F50EC9B24}" type="pres">
      <dgm:prSet presAssocID="{ADBBC9DC-2398-4FAC-8720-2F8BE12E95F2}" presName="spaceRect" presStyleCnt="0"/>
      <dgm:spPr/>
    </dgm:pt>
    <dgm:pt modelId="{6509417E-B15A-409C-9A0E-967AF4DC56B0}" type="pres">
      <dgm:prSet presAssocID="{ADBBC9DC-2398-4FAC-8720-2F8BE12E95F2}" presName="textRect" presStyleLbl="revTx" presStyleIdx="2" presStyleCnt="6">
        <dgm:presLayoutVars>
          <dgm:chMax val="1"/>
          <dgm:chPref val="1"/>
        </dgm:presLayoutVars>
      </dgm:prSet>
      <dgm:spPr/>
    </dgm:pt>
    <dgm:pt modelId="{6C618A6C-BDE8-404F-BA99-15CCDD0241B2}" type="pres">
      <dgm:prSet presAssocID="{C8722373-FA7E-4C3F-AABA-FA083806300B}" presName="sibTrans" presStyleLbl="sibTrans2D1" presStyleIdx="0" presStyleCnt="0"/>
      <dgm:spPr/>
    </dgm:pt>
    <dgm:pt modelId="{1A0FA288-8EB3-4BEE-B906-2C51E61F0AB6}" type="pres">
      <dgm:prSet presAssocID="{D5299E64-72F9-45AB-9880-7958FD73F989}" presName="compNode" presStyleCnt="0"/>
      <dgm:spPr/>
    </dgm:pt>
    <dgm:pt modelId="{68DB8A76-C19B-4841-A4C9-0AC417F3C93D}" type="pres">
      <dgm:prSet presAssocID="{D5299E64-72F9-45AB-9880-7958FD73F989}" presName="iconBgRect" presStyleLbl="bgShp" presStyleIdx="3" presStyleCnt="6"/>
      <dgm:spPr/>
    </dgm:pt>
    <dgm:pt modelId="{31054A0A-97A1-4CB4-83DF-83862F324EAD}" type="pres">
      <dgm:prSet presAssocID="{D5299E64-72F9-45AB-9880-7958FD73F98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gnifying glass"/>
        </a:ext>
      </dgm:extLst>
    </dgm:pt>
    <dgm:pt modelId="{2F8F1219-D1D0-4DF2-94C4-82DEA80030AF}" type="pres">
      <dgm:prSet presAssocID="{D5299E64-72F9-45AB-9880-7958FD73F989}" presName="spaceRect" presStyleCnt="0"/>
      <dgm:spPr/>
    </dgm:pt>
    <dgm:pt modelId="{C259CEE9-870A-4DA2-86E9-BE7ED3AD2BE2}" type="pres">
      <dgm:prSet presAssocID="{D5299E64-72F9-45AB-9880-7958FD73F989}" presName="textRect" presStyleLbl="revTx" presStyleIdx="3" presStyleCnt="6">
        <dgm:presLayoutVars>
          <dgm:chMax val="1"/>
          <dgm:chPref val="1"/>
        </dgm:presLayoutVars>
      </dgm:prSet>
      <dgm:spPr/>
    </dgm:pt>
    <dgm:pt modelId="{D2322E71-CDA8-4D28-936C-44C75A3F7831}" type="pres">
      <dgm:prSet presAssocID="{C59E8EE4-45E0-4310-AC22-AB8D1BD9740E}" presName="sibTrans" presStyleLbl="sibTrans2D1" presStyleIdx="0" presStyleCnt="0"/>
      <dgm:spPr/>
    </dgm:pt>
    <dgm:pt modelId="{1CB22F38-2486-4F6E-B814-4DE29740E93F}" type="pres">
      <dgm:prSet presAssocID="{EA1956C7-35DA-4573-BBB1-242A5A2D422B}" presName="compNode" presStyleCnt="0"/>
      <dgm:spPr/>
    </dgm:pt>
    <dgm:pt modelId="{024B4DB0-1F14-4636-A578-0F3480B04F5D}" type="pres">
      <dgm:prSet presAssocID="{EA1956C7-35DA-4573-BBB1-242A5A2D422B}" presName="iconBgRect" presStyleLbl="bgShp" presStyleIdx="4" presStyleCnt="6"/>
      <dgm:spPr/>
    </dgm:pt>
    <dgm:pt modelId="{E48C7E06-7813-40C1-A7E7-7AADEBE50CE8}" type="pres">
      <dgm:prSet presAssocID="{EA1956C7-35DA-4573-BBB1-242A5A2D422B}" presName="iconRect" presStyleLbl="node1" presStyleIdx="4" presStyleCnt="6"/>
      <dgm:spPr>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um set"/>
        </a:ext>
      </dgm:extLst>
    </dgm:pt>
    <dgm:pt modelId="{A2BD9D05-E3EC-418C-9273-90B09DDF533F}" type="pres">
      <dgm:prSet presAssocID="{EA1956C7-35DA-4573-BBB1-242A5A2D422B}" presName="spaceRect" presStyleCnt="0"/>
      <dgm:spPr/>
    </dgm:pt>
    <dgm:pt modelId="{B49BFBDA-34DA-4A49-AD3C-F0213127DC29}" type="pres">
      <dgm:prSet presAssocID="{EA1956C7-35DA-4573-BBB1-242A5A2D422B}" presName="textRect" presStyleLbl="revTx" presStyleIdx="4" presStyleCnt="6">
        <dgm:presLayoutVars>
          <dgm:chMax val="1"/>
          <dgm:chPref val="1"/>
        </dgm:presLayoutVars>
      </dgm:prSet>
      <dgm:spPr/>
    </dgm:pt>
    <dgm:pt modelId="{FC67F176-994C-4711-A185-20085DA6A8FC}" type="pres">
      <dgm:prSet presAssocID="{F584B444-5FAB-4F92-BE91-1524BACE8A28}" presName="sibTrans" presStyleLbl="sibTrans2D1" presStyleIdx="0" presStyleCnt="0"/>
      <dgm:spPr/>
    </dgm:pt>
    <dgm:pt modelId="{D4045816-212B-4692-A298-86004522F907}" type="pres">
      <dgm:prSet presAssocID="{54DF935F-BFA7-40D3-99AB-B7E5946F7905}" presName="compNode" presStyleCnt="0"/>
      <dgm:spPr/>
    </dgm:pt>
    <dgm:pt modelId="{DF23F6A2-7125-43E8-9F46-7B02F2AE27D9}" type="pres">
      <dgm:prSet presAssocID="{54DF935F-BFA7-40D3-99AB-B7E5946F7905}" presName="iconBgRect" presStyleLbl="bgShp" presStyleIdx="5" presStyleCnt="6"/>
      <dgm:spPr/>
    </dgm:pt>
    <dgm:pt modelId="{32157904-C43E-4C4A-9590-3E802FADFE62}" type="pres">
      <dgm:prSet presAssocID="{54DF935F-BFA7-40D3-99AB-B7E5946F7905}" presName="iconRect" presStyleLbl="node1" presStyleIdx="5" presStyleCnt="6"/>
      <dgm:spPr>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Person with idea"/>
        </a:ext>
      </dgm:extLst>
    </dgm:pt>
    <dgm:pt modelId="{13AF65B3-4348-4448-BCFF-A471C241BED7}" type="pres">
      <dgm:prSet presAssocID="{54DF935F-BFA7-40D3-99AB-B7E5946F7905}" presName="spaceRect" presStyleCnt="0"/>
      <dgm:spPr/>
    </dgm:pt>
    <dgm:pt modelId="{015714A9-05F4-4686-8A93-F6899E870B7B}" type="pres">
      <dgm:prSet presAssocID="{54DF935F-BFA7-40D3-99AB-B7E5946F7905}" presName="textRect" presStyleLbl="revTx" presStyleIdx="5" presStyleCnt="6">
        <dgm:presLayoutVars>
          <dgm:chMax val="1"/>
          <dgm:chPref val="1"/>
        </dgm:presLayoutVars>
      </dgm:prSet>
      <dgm:spPr/>
    </dgm:pt>
  </dgm:ptLst>
  <dgm:cxnLst>
    <dgm:cxn modelId="{254CF406-8635-44BD-8758-64A324A8D83F}" srcId="{0A675448-03A0-4F36-8CA5-CBBF1D4973B3}" destId="{EA1956C7-35DA-4573-BBB1-242A5A2D422B}" srcOrd="4" destOrd="0" parTransId="{1F71BD9C-9069-4420-8ECD-AA22E33EF90F}" sibTransId="{F584B444-5FAB-4F92-BE91-1524BACE8A28}"/>
    <dgm:cxn modelId="{2B8AAB1C-123F-49BE-9EC1-BEA6450F1816}" type="presOf" srcId="{C8722373-FA7E-4C3F-AABA-FA083806300B}" destId="{6C618A6C-BDE8-404F-BA99-15CCDD0241B2}" srcOrd="0" destOrd="0" presId="urn:microsoft.com/office/officeart/2018/2/layout/IconCircleList"/>
    <dgm:cxn modelId="{00E14736-E122-4E49-A1F5-F0F2FB17300F}" type="presOf" srcId="{F584B444-5FAB-4F92-BE91-1524BACE8A28}" destId="{FC67F176-994C-4711-A185-20085DA6A8FC}" srcOrd="0" destOrd="0" presId="urn:microsoft.com/office/officeart/2018/2/layout/IconCircleList"/>
    <dgm:cxn modelId="{7ACB5340-0AD6-4958-81EF-988E2D36AFE9}" srcId="{0A675448-03A0-4F36-8CA5-CBBF1D4973B3}" destId="{ADBBC9DC-2398-4FAC-8720-2F8BE12E95F2}" srcOrd="2" destOrd="0" parTransId="{25D91F81-14AF-4A0D-B324-1585781C794C}" sibTransId="{C8722373-FA7E-4C3F-AABA-FA083806300B}"/>
    <dgm:cxn modelId="{3962F86D-EAD0-4CCD-8434-7E6794B104D7}" type="presOf" srcId="{ADBBC9DC-2398-4FAC-8720-2F8BE12E95F2}" destId="{6509417E-B15A-409C-9A0E-967AF4DC56B0}" srcOrd="0" destOrd="0" presId="urn:microsoft.com/office/officeart/2018/2/layout/IconCircleList"/>
    <dgm:cxn modelId="{367F9180-5EEF-4022-B15A-CF5C7248CAED}" type="presOf" srcId="{04F3153F-1745-4359-812D-098E8833C8F3}" destId="{19B42F49-4C2B-480E-95BC-1F0B3CDA6337}" srcOrd="0" destOrd="0" presId="urn:microsoft.com/office/officeart/2018/2/layout/IconCircleList"/>
    <dgm:cxn modelId="{BDB180A5-C299-4E38-840B-ECBCF934A064}" type="presOf" srcId="{3F429A7A-7919-436B-9F75-2121EC5C8CF4}" destId="{E2C0BD92-A5BE-40DE-8B28-FBAE1A89ACFA}" srcOrd="0" destOrd="0" presId="urn:microsoft.com/office/officeart/2018/2/layout/IconCircleList"/>
    <dgm:cxn modelId="{AFB303AA-529E-4860-8ADF-5B45CEB1AE15}" type="presOf" srcId="{EA1956C7-35DA-4573-BBB1-242A5A2D422B}" destId="{B49BFBDA-34DA-4A49-AD3C-F0213127DC29}" srcOrd="0" destOrd="0" presId="urn:microsoft.com/office/officeart/2018/2/layout/IconCircleList"/>
    <dgm:cxn modelId="{FEFFADB1-3398-410B-B450-EB35A0598158}" srcId="{0A675448-03A0-4F36-8CA5-CBBF1D4973B3}" destId="{D5299E64-72F9-45AB-9880-7958FD73F989}" srcOrd="3" destOrd="0" parTransId="{A274A9A5-FD9B-4E16-AF0D-D04E20CD1FFD}" sibTransId="{C59E8EE4-45E0-4310-AC22-AB8D1BD9740E}"/>
    <dgm:cxn modelId="{72D7CCBD-7713-46A7-8B80-96CC8316E9AC}" srcId="{0A675448-03A0-4F36-8CA5-CBBF1D4973B3}" destId="{54DF935F-BFA7-40D3-99AB-B7E5946F7905}" srcOrd="5" destOrd="0" parTransId="{9871AEA8-DF74-479D-A964-0F4E624D5F8B}" sibTransId="{010CEDAF-ED20-43C9-8FBB-15AD82654E64}"/>
    <dgm:cxn modelId="{D3AF55BF-CF71-4FF8-B373-3A5DBA5E80A0}" type="presOf" srcId="{C59E8EE4-45E0-4310-AC22-AB8D1BD9740E}" destId="{D2322E71-CDA8-4D28-936C-44C75A3F7831}" srcOrd="0" destOrd="0" presId="urn:microsoft.com/office/officeart/2018/2/layout/IconCircleList"/>
    <dgm:cxn modelId="{B9BC8BC6-B293-467E-9298-5FA5E53F96D5}" srcId="{0A675448-03A0-4F36-8CA5-CBBF1D4973B3}" destId="{D13072B2-900C-4737-A1FC-02A5DCBFDA8F}" srcOrd="0" destOrd="0" parTransId="{C6E9498E-398D-4872-9B55-D96066DA200E}" sibTransId="{04F3153F-1745-4359-812D-098E8833C8F3}"/>
    <dgm:cxn modelId="{985EE5CA-6F7D-420F-9E4D-32622B852C4D}" type="presOf" srcId="{D5299E64-72F9-45AB-9880-7958FD73F989}" destId="{C259CEE9-870A-4DA2-86E9-BE7ED3AD2BE2}" srcOrd="0" destOrd="0" presId="urn:microsoft.com/office/officeart/2018/2/layout/IconCircleList"/>
    <dgm:cxn modelId="{312CECCB-C84D-4A5E-8E59-4446F4B285B6}" type="presOf" srcId="{54DF935F-BFA7-40D3-99AB-B7E5946F7905}" destId="{015714A9-05F4-4686-8A93-F6899E870B7B}" srcOrd="0" destOrd="0" presId="urn:microsoft.com/office/officeart/2018/2/layout/IconCircleList"/>
    <dgm:cxn modelId="{A7015BD9-80EF-4096-A729-D3BC60FA2377}" type="presOf" srcId="{3B60854F-5169-40F6-9153-BDB26FF8BD3E}" destId="{1439B66F-B769-4A43-A697-17B8DDA667CD}" srcOrd="0" destOrd="0" presId="urn:microsoft.com/office/officeart/2018/2/layout/IconCircleList"/>
    <dgm:cxn modelId="{C268A8E2-68EA-4C98-A2E8-4ADBE5E4F647}" srcId="{0A675448-03A0-4F36-8CA5-CBBF1D4973B3}" destId="{3B60854F-5169-40F6-9153-BDB26FF8BD3E}" srcOrd="1" destOrd="0" parTransId="{3056782F-266A-4FEE-97F3-D61629C4A82F}" sibTransId="{3F429A7A-7919-436B-9F75-2121EC5C8CF4}"/>
    <dgm:cxn modelId="{A29814F5-E794-4CD2-8AA7-40C1E150479E}" type="presOf" srcId="{D13072B2-900C-4737-A1FC-02A5DCBFDA8F}" destId="{B0D6316F-43E0-4F69-84EC-84EA429294F3}" srcOrd="0" destOrd="0" presId="urn:microsoft.com/office/officeart/2018/2/layout/IconCircleList"/>
    <dgm:cxn modelId="{50B055FE-9713-4EA5-A1C1-84FDD178D76A}" type="presOf" srcId="{0A675448-03A0-4F36-8CA5-CBBF1D4973B3}" destId="{66A0A2CB-3372-465A-8C29-A0D35D072F7B}" srcOrd="0" destOrd="0" presId="urn:microsoft.com/office/officeart/2018/2/layout/IconCircleList"/>
    <dgm:cxn modelId="{5DDEBC5A-3867-4A3D-B1EF-924956226481}" type="presParOf" srcId="{66A0A2CB-3372-465A-8C29-A0D35D072F7B}" destId="{681C7F56-56E1-4C6D-B0C2-FFB04AE6B34F}" srcOrd="0" destOrd="0" presId="urn:microsoft.com/office/officeart/2018/2/layout/IconCircleList"/>
    <dgm:cxn modelId="{9A881DBC-B766-434C-A47B-7DCF730AEC4E}" type="presParOf" srcId="{681C7F56-56E1-4C6D-B0C2-FFB04AE6B34F}" destId="{B1A84A7E-7B9F-47A5-9695-2404790D0E0F}" srcOrd="0" destOrd="0" presId="urn:microsoft.com/office/officeart/2018/2/layout/IconCircleList"/>
    <dgm:cxn modelId="{88360A88-F147-49BA-83EE-0821AA07D0FE}" type="presParOf" srcId="{B1A84A7E-7B9F-47A5-9695-2404790D0E0F}" destId="{DC27C2D3-6311-4D6B-BD8C-779D302AB819}" srcOrd="0" destOrd="0" presId="urn:microsoft.com/office/officeart/2018/2/layout/IconCircleList"/>
    <dgm:cxn modelId="{6FA26B41-E322-4753-AB92-421FB5298080}" type="presParOf" srcId="{B1A84A7E-7B9F-47A5-9695-2404790D0E0F}" destId="{E53FF54A-5E9E-41DA-9B0B-F02FB1000716}" srcOrd="1" destOrd="0" presId="urn:microsoft.com/office/officeart/2018/2/layout/IconCircleList"/>
    <dgm:cxn modelId="{A84E56B3-D3F0-43C2-B4D8-45BD3AC10558}" type="presParOf" srcId="{B1A84A7E-7B9F-47A5-9695-2404790D0E0F}" destId="{50DE70F0-B270-40D0-B0ED-60B3E1C173F6}" srcOrd="2" destOrd="0" presId="urn:microsoft.com/office/officeart/2018/2/layout/IconCircleList"/>
    <dgm:cxn modelId="{5A8F01A7-79C6-48C7-A18F-FB79F78378E6}" type="presParOf" srcId="{B1A84A7E-7B9F-47A5-9695-2404790D0E0F}" destId="{B0D6316F-43E0-4F69-84EC-84EA429294F3}" srcOrd="3" destOrd="0" presId="urn:microsoft.com/office/officeart/2018/2/layout/IconCircleList"/>
    <dgm:cxn modelId="{449C4E9F-4032-4F7D-8955-1CC63633B0AF}" type="presParOf" srcId="{681C7F56-56E1-4C6D-B0C2-FFB04AE6B34F}" destId="{19B42F49-4C2B-480E-95BC-1F0B3CDA6337}" srcOrd="1" destOrd="0" presId="urn:microsoft.com/office/officeart/2018/2/layout/IconCircleList"/>
    <dgm:cxn modelId="{CC241470-03AA-464E-8B04-55E3EDCC0545}" type="presParOf" srcId="{681C7F56-56E1-4C6D-B0C2-FFB04AE6B34F}" destId="{815FE781-B303-4FD6-B512-7940546F0767}" srcOrd="2" destOrd="0" presId="urn:microsoft.com/office/officeart/2018/2/layout/IconCircleList"/>
    <dgm:cxn modelId="{553E994F-A804-4DE8-81B9-AFBF72718D9D}" type="presParOf" srcId="{815FE781-B303-4FD6-B512-7940546F0767}" destId="{6B8272F5-0689-48C2-AFFF-E5F1DBBDB65C}" srcOrd="0" destOrd="0" presId="urn:microsoft.com/office/officeart/2018/2/layout/IconCircleList"/>
    <dgm:cxn modelId="{118594DC-8C90-424E-8065-58C97597C9EF}" type="presParOf" srcId="{815FE781-B303-4FD6-B512-7940546F0767}" destId="{04E7A0DC-C3E2-4C43-9017-D31522C4AF1C}" srcOrd="1" destOrd="0" presId="urn:microsoft.com/office/officeart/2018/2/layout/IconCircleList"/>
    <dgm:cxn modelId="{93C39AC7-CB9D-490B-B46A-F1C570CDFBD2}" type="presParOf" srcId="{815FE781-B303-4FD6-B512-7940546F0767}" destId="{96C62869-E8B8-44E9-A634-B0EB2BE6CC35}" srcOrd="2" destOrd="0" presId="urn:microsoft.com/office/officeart/2018/2/layout/IconCircleList"/>
    <dgm:cxn modelId="{5C41A136-8D9B-4C96-85BF-CFB3039A6F1A}" type="presParOf" srcId="{815FE781-B303-4FD6-B512-7940546F0767}" destId="{1439B66F-B769-4A43-A697-17B8DDA667CD}" srcOrd="3" destOrd="0" presId="urn:microsoft.com/office/officeart/2018/2/layout/IconCircleList"/>
    <dgm:cxn modelId="{436EDBDF-ECE8-4B6A-B125-965CBC0F71D3}" type="presParOf" srcId="{681C7F56-56E1-4C6D-B0C2-FFB04AE6B34F}" destId="{E2C0BD92-A5BE-40DE-8B28-FBAE1A89ACFA}" srcOrd="3" destOrd="0" presId="urn:microsoft.com/office/officeart/2018/2/layout/IconCircleList"/>
    <dgm:cxn modelId="{E59A9153-B392-4839-8EB6-CF1E113E0A5A}" type="presParOf" srcId="{681C7F56-56E1-4C6D-B0C2-FFB04AE6B34F}" destId="{9366A1F9-95E2-4584-8712-1B2FB5A6210E}" srcOrd="4" destOrd="0" presId="urn:microsoft.com/office/officeart/2018/2/layout/IconCircleList"/>
    <dgm:cxn modelId="{91F7D884-5B02-4908-B82C-C0F033223DB3}" type="presParOf" srcId="{9366A1F9-95E2-4584-8712-1B2FB5A6210E}" destId="{324068ED-3E12-48D3-8A71-564BD728D6C9}" srcOrd="0" destOrd="0" presId="urn:microsoft.com/office/officeart/2018/2/layout/IconCircleList"/>
    <dgm:cxn modelId="{6F83B829-BEFF-47A2-840E-1648112DBF5D}" type="presParOf" srcId="{9366A1F9-95E2-4584-8712-1B2FB5A6210E}" destId="{B612F193-9120-45ED-B44D-BE4B9B606849}" srcOrd="1" destOrd="0" presId="urn:microsoft.com/office/officeart/2018/2/layout/IconCircleList"/>
    <dgm:cxn modelId="{52602E0F-E4A3-4D44-A34C-0A894699A626}" type="presParOf" srcId="{9366A1F9-95E2-4584-8712-1B2FB5A6210E}" destId="{737F1054-F684-46CA-AC7B-0F8F50EC9B24}" srcOrd="2" destOrd="0" presId="urn:microsoft.com/office/officeart/2018/2/layout/IconCircleList"/>
    <dgm:cxn modelId="{C4D3C7D4-CA6B-403F-B668-106D805F7FAC}" type="presParOf" srcId="{9366A1F9-95E2-4584-8712-1B2FB5A6210E}" destId="{6509417E-B15A-409C-9A0E-967AF4DC56B0}" srcOrd="3" destOrd="0" presId="urn:microsoft.com/office/officeart/2018/2/layout/IconCircleList"/>
    <dgm:cxn modelId="{923AC849-3BCC-4C04-94F3-684928DD760C}" type="presParOf" srcId="{681C7F56-56E1-4C6D-B0C2-FFB04AE6B34F}" destId="{6C618A6C-BDE8-404F-BA99-15CCDD0241B2}" srcOrd="5" destOrd="0" presId="urn:microsoft.com/office/officeart/2018/2/layout/IconCircleList"/>
    <dgm:cxn modelId="{A66BDD24-8F59-4101-A12E-DEE72DE56DBE}" type="presParOf" srcId="{681C7F56-56E1-4C6D-B0C2-FFB04AE6B34F}" destId="{1A0FA288-8EB3-4BEE-B906-2C51E61F0AB6}" srcOrd="6" destOrd="0" presId="urn:microsoft.com/office/officeart/2018/2/layout/IconCircleList"/>
    <dgm:cxn modelId="{555E46FD-B772-4A3C-BB2E-BBD6B1E3A99A}" type="presParOf" srcId="{1A0FA288-8EB3-4BEE-B906-2C51E61F0AB6}" destId="{68DB8A76-C19B-4841-A4C9-0AC417F3C93D}" srcOrd="0" destOrd="0" presId="urn:microsoft.com/office/officeart/2018/2/layout/IconCircleList"/>
    <dgm:cxn modelId="{4A16BD82-2313-4877-A182-4A8250CFAB5F}" type="presParOf" srcId="{1A0FA288-8EB3-4BEE-B906-2C51E61F0AB6}" destId="{31054A0A-97A1-4CB4-83DF-83862F324EAD}" srcOrd="1" destOrd="0" presId="urn:microsoft.com/office/officeart/2018/2/layout/IconCircleList"/>
    <dgm:cxn modelId="{CAA0CD2A-C2A5-4E3A-A08C-E534C96F298B}" type="presParOf" srcId="{1A0FA288-8EB3-4BEE-B906-2C51E61F0AB6}" destId="{2F8F1219-D1D0-4DF2-94C4-82DEA80030AF}" srcOrd="2" destOrd="0" presId="urn:microsoft.com/office/officeart/2018/2/layout/IconCircleList"/>
    <dgm:cxn modelId="{C7BDD54E-6AE9-4498-BFF4-F2694D42E8C2}" type="presParOf" srcId="{1A0FA288-8EB3-4BEE-B906-2C51E61F0AB6}" destId="{C259CEE9-870A-4DA2-86E9-BE7ED3AD2BE2}" srcOrd="3" destOrd="0" presId="urn:microsoft.com/office/officeart/2018/2/layout/IconCircleList"/>
    <dgm:cxn modelId="{CBB29FDE-D545-4417-9695-95DBC9E37B28}" type="presParOf" srcId="{681C7F56-56E1-4C6D-B0C2-FFB04AE6B34F}" destId="{D2322E71-CDA8-4D28-936C-44C75A3F7831}" srcOrd="7" destOrd="0" presId="urn:microsoft.com/office/officeart/2018/2/layout/IconCircleList"/>
    <dgm:cxn modelId="{7AA752DD-5C3B-4313-BE0E-922614907F7F}" type="presParOf" srcId="{681C7F56-56E1-4C6D-B0C2-FFB04AE6B34F}" destId="{1CB22F38-2486-4F6E-B814-4DE29740E93F}" srcOrd="8" destOrd="0" presId="urn:microsoft.com/office/officeart/2018/2/layout/IconCircleList"/>
    <dgm:cxn modelId="{14EC6350-A304-4BC7-ACD8-F30EC61AF873}" type="presParOf" srcId="{1CB22F38-2486-4F6E-B814-4DE29740E93F}" destId="{024B4DB0-1F14-4636-A578-0F3480B04F5D}" srcOrd="0" destOrd="0" presId="urn:microsoft.com/office/officeart/2018/2/layout/IconCircleList"/>
    <dgm:cxn modelId="{712F0C22-E172-4502-8385-2FB0560FF706}" type="presParOf" srcId="{1CB22F38-2486-4F6E-B814-4DE29740E93F}" destId="{E48C7E06-7813-40C1-A7E7-7AADEBE50CE8}" srcOrd="1" destOrd="0" presId="urn:microsoft.com/office/officeart/2018/2/layout/IconCircleList"/>
    <dgm:cxn modelId="{5C99A9A3-ACFC-4D3D-BA64-21240F33BCC0}" type="presParOf" srcId="{1CB22F38-2486-4F6E-B814-4DE29740E93F}" destId="{A2BD9D05-E3EC-418C-9273-90B09DDF533F}" srcOrd="2" destOrd="0" presId="urn:microsoft.com/office/officeart/2018/2/layout/IconCircleList"/>
    <dgm:cxn modelId="{513A1D90-B210-40EC-BE7D-44770F760B50}" type="presParOf" srcId="{1CB22F38-2486-4F6E-B814-4DE29740E93F}" destId="{B49BFBDA-34DA-4A49-AD3C-F0213127DC29}" srcOrd="3" destOrd="0" presId="urn:microsoft.com/office/officeart/2018/2/layout/IconCircleList"/>
    <dgm:cxn modelId="{500B4CE7-DD79-4F92-9DFE-3D9E1EB8828B}" type="presParOf" srcId="{681C7F56-56E1-4C6D-B0C2-FFB04AE6B34F}" destId="{FC67F176-994C-4711-A185-20085DA6A8FC}" srcOrd="9" destOrd="0" presId="urn:microsoft.com/office/officeart/2018/2/layout/IconCircleList"/>
    <dgm:cxn modelId="{8029AB5F-44C3-4FE2-B07E-CC77FC49F727}" type="presParOf" srcId="{681C7F56-56E1-4C6D-B0C2-FFB04AE6B34F}" destId="{D4045816-212B-4692-A298-86004522F907}" srcOrd="10" destOrd="0" presId="urn:microsoft.com/office/officeart/2018/2/layout/IconCircleList"/>
    <dgm:cxn modelId="{09E7BE69-DEA5-47BD-A125-62BB8CCA1F30}" type="presParOf" srcId="{D4045816-212B-4692-A298-86004522F907}" destId="{DF23F6A2-7125-43E8-9F46-7B02F2AE27D9}" srcOrd="0" destOrd="0" presId="urn:microsoft.com/office/officeart/2018/2/layout/IconCircleList"/>
    <dgm:cxn modelId="{D685F083-CAC4-4FD5-B4B4-C55020B59EED}" type="presParOf" srcId="{D4045816-212B-4692-A298-86004522F907}" destId="{32157904-C43E-4C4A-9590-3E802FADFE62}" srcOrd="1" destOrd="0" presId="urn:microsoft.com/office/officeart/2018/2/layout/IconCircleList"/>
    <dgm:cxn modelId="{F1CB48E8-D10C-4B6F-AF0D-BEC4DDBEFFA4}" type="presParOf" srcId="{D4045816-212B-4692-A298-86004522F907}" destId="{13AF65B3-4348-4448-BCFF-A471C241BED7}" srcOrd="2" destOrd="0" presId="urn:microsoft.com/office/officeart/2018/2/layout/IconCircleList"/>
    <dgm:cxn modelId="{60B2A355-231E-443A-9490-5E94AE2B85D2}" type="presParOf" srcId="{D4045816-212B-4692-A298-86004522F907}" destId="{015714A9-05F4-4686-8A93-F6899E870B7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0B148-E948-4C06-B0D3-74DA255BB9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B7CC57-AAE2-42AD-8E55-0D8B54D0C8CC}">
      <dgm:prSet/>
      <dgm:spPr/>
      <dgm:t>
        <a:bodyPr/>
        <a:lstStyle/>
        <a:p>
          <a:r>
            <a:rPr lang="en-US" dirty="0"/>
            <a:t>Customer Journey / Life Cycle</a:t>
          </a:r>
        </a:p>
      </dgm:t>
    </dgm:pt>
    <dgm:pt modelId="{6EA88D2C-65A0-4435-A99D-CB52A2DCC2AC}" type="parTrans" cxnId="{9A8B9A1D-A2B3-44C4-8D34-B2D95EE5CA69}">
      <dgm:prSet/>
      <dgm:spPr/>
      <dgm:t>
        <a:bodyPr/>
        <a:lstStyle/>
        <a:p>
          <a:endParaRPr lang="en-US"/>
        </a:p>
      </dgm:t>
    </dgm:pt>
    <dgm:pt modelId="{847EEC09-F4B7-4794-93D5-7E28799AFE8B}" type="sibTrans" cxnId="{9A8B9A1D-A2B3-44C4-8D34-B2D95EE5CA69}">
      <dgm:prSet/>
      <dgm:spPr/>
      <dgm:t>
        <a:bodyPr/>
        <a:lstStyle/>
        <a:p>
          <a:endParaRPr lang="en-US"/>
        </a:p>
      </dgm:t>
    </dgm:pt>
    <dgm:pt modelId="{E3FEA849-9B00-4BD0-9AA5-96A7CD1E4603}">
      <dgm:prSet/>
      <dgm:spPr/>
      <dgm:t>
        <a:bodyPr/>
        <a:lstStyle/>
        <a:p>
          <a:r>
            <a:rPr lang="en-US"/>
            <a:t>Market Segmentation</a:t>
          </a:r>
        </a:p>
      </dgm:t>
    </dgm:pt>
    <dgm:pt modelId="{E3004CDC-066E-4227-BF2A-1D1E52F4F425}" type="parTrans" cxnId="{FF1A6771-B403-4C96-BE01-DFA39D5CF924}">
      <dgm:prSet/>
      <dgm:spPr/>
      <dgm:t>
        <a:bodyPr/>
        <a:lstStyle/>
        <a:p>
          <a:endParaRPr lang="en-US"/>
        </a:p>
      </dgm:t>
    </dgm:pt>
    <dgm:pt modelId="{B5CF77D6-70A4-4E30-AF6B-4257277D7523}" type="sibTrans" cxnId="{FF1A6771-B403-4C96-BE01-DFA39D5CF924}">
      <dgm:prSet/>
      <dgm:spPr/>
      <dgm:t>
        <a:bodyPr/>
        <a:lstStyle/>
        <a:p>
          <a:endParaRPr lang="en-US"/>
        </a:p>
      </dgm:t>
    </dgm:pt>
    <dgm:pt modelId="{B5F72A68-04B8-4B3E-B069-2D2D0F53B1B7}">
      <dgm:prSet/>
      <dgm:spPr/>
      <dgm:t>
        <a:bodyPr/>
        <a:lstStyle/>
        <a:p>
          <a:r>
            <a:rPr lang="en-US"/>
            <a:t>Net Promoter Score</a:t>
          </a:r>
        </a:p>
      </dgm:t>
    </dgm:pt>
    <dgm:pt modelId="{1C91624C-0269-405B-957C-EC26CD0A7918}" type="parTrans" cxnId="{EB83CA41-B086-4142-9B69-2EF7B5F5177E}">
      <dgm:prSet/>
      <dgm:spPr/>
      <dgm:t>
        <a:bodyPr/>
        <a:lstStyle/>
        <a:p>
          <a:endParaRPr lang="en-US"/>
        </a:p>
      </dgm:t>
    </dgm:pt>
    <dgm:pt modelId="{31716443-1353-4DD1-AF66-E2E29FB8D713}" type="sibTrans" cxnId="{EB83CA41-B086-4142-9B69-2EF7B5F5177E}">
      <dgm:prSet/>
      <dgm:spPr/>
      <dgm:t>
        <a:bodyPr/>
        <a:lstStyle/>
        <a:p>
          <a:endParaRPr lang="en-US"/>
        </a:p>
      </dgm:t>
    </dgm:pt>
    <dgm:pt modelId="{5FF8D4B3-844B-4C74-8763-DEE4E8EEA879}">
      <dgm:prSet/>
      <dgm:spPr/>
      <dgm:t>
        <a:bodyPr/>
        <a:lstStyle/>
        <a:p>
          <a:r>
            <a:rPr lang="en-US"/>
            <a:t>Customer Retention and Churn</a:t>
          </a:r>
        </a:p>
      </dgm:t>
    </dgm:pt>
    <dgm:pt modelId="{0296ED73-2280-4CB9-AC9D-B3A953A6C4CA}" type="parTrans" cxnId="{0762A080-C24D-4604-A182-2BF328DF5719}">
      <dgm:prSet/>
      <dgm:spPr/>
      <dgm:t>
        <a:bodyPr/>
        <a:lstStyle/>
        <a:p>
          <a:endParaRPr lang="en-US"/>
        </a:p>
      </dgm:t>
    </dgm:pt>
    <dgm:pt modelId="{B3D1F1EE-F301-409A-85E0-2C72722DB29C}" type="sibTrans" cxnId="{0762A080-C24D-4604-A182-2BF328DF5719}">
      <dgm:prSet/>
      <dgm:spPr/>
      <dgm:t>
        <a:bodyPr/>
        <a:lstStyle/>
        <a:p>
          <a:endParaRPr lang="en-US"/>
        </a:p>
      </dgm:t>
    </dgm:pt>
    <dgm:pt modelId="{5D79C189-D498-4962-9D06-84088A14325B}">
      <dgm:prSet/>
      <dgm:spPr/>
      <dgm:t>
        <a:bodyPr/>
        <a:lstStyle/>
        <a:p>
          <a:r>
            <a:rPr lang="en-US"/>
            <a:t>Customer Lifetime Value</a:t>
          </a:r>
        </a:p>
      </dgm:t>
    </dgm:pt>
    <dgm:pt modelId="{DA136118-0F0F-4A17-827F-98FB8EC256C3}" type="parTrans" cxnId="{751B7193-8710-40A2-9CB4-0EAD1693CB63}">
      <dgm:prSet/>
      <dgm:spPr/>
      <dgm:t>
        <a:bodyPr/>
        <a:lstStyle/>
        <a:p>
          <a:endParaRPr lang="en-US"/>
        </a:p>
      </dgm:t>
    </dgm:pt>
    <dgm:pt modelId="{176F5C84-279A-41BD-9A41-8D737D64763A}" type="sibTrans" cxnId="{751B7193-8710-40A2-9CB4-0EAD1693CB63}">
      <dgm:prSet/>
      <dgm:spPr/>
      <dgm:t>
        <a:bodyPr/>
        <a:lstStyle/>
        <a:p>
          <a:endParaRPr lang="en-US"/>
        </a:p>
      </dgm:t>
    </dgm:pt>
    <dgm:pt modelId="{D5AA2A47-3D65-4636-853D-51AE5891CF76}" type="pres">
      <dgm:prSet presAssocID="{6CD0B148-E948-4C06-B0D3-74DA255BB99F}" presName="root" presStyleCnt="0">
        <dgm:presLayoutVars>
          <dgm:dir/>
          <dgm:resizeHandles val="exact"/>
        </dgm:presLayoutVars>
      </dgm:prSet>
      <dgm:spPr/>
    </dgm:pt>
    <dgm:pt modelId="{B8453152-B76C-4016-B133-2AE4D09AF1BA}" type="pres">
      <dgm:prSet presAssocID="{83B7CC57-AAE2-42AD-8E55-0D8B54D0C8CC}" presName="compNode" presStyleCnt="0"/>
      <dgm:spPr/>
    </dgm:pt>
    <dgm:pt modelId="{A9D7D1F4-D23B-483C-92F9-E9A1DD7E9035}" type="pres">
      <dgm:prSet presAssocID="{83B7CC57-AAE2-42AD-8E55-0D8B54D0C8CC}" presName="bgRect" presStyleLbl="bgShp" presStyleIdx="0" presStyleCnt="5"/>
      <dgm:spPr/>
    </dgm:pt>
    <dgm:pt modelId="{C322495E-6073-496C-AFEA-62E9ADA6934B}" type="pres">
      <dgm:prSet presAssocID="{83B7CC57-AAE2-42AD-8E55-0D8B54D0C8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FEE43C8-A19D-4C56-B1F0-257E19025114}" type="pres">
      <dgm:prSet presAssocID="{83B7CC57-AAE2-42AD-8E55-0D8B54D0C8CC}" presName="spaceRect" presStyleCnt="0"/>
      <dgm:spPr/>
    </dgm:pt>
    <dgm:pt modelId="{03A46131-559D-4D03-B65F-9F3AFD237842}" type="pres">
      <dgm:prSet presAssocID="{83B7CC57-AAE2-42AD-8E55-0D8B54D0C8CC}" presName="parTx" presStyleLbl="revTx" presStyleIdx="0" presStyleCnt="5">
        <dgm:presLayoutVars>
          <dgm:chMax val="0"/>
          <dgm:chPref val="0"/>
        </dgm:presLayoutVars>
      </dgm:prSet>
      <dgm:spPr/>
    </dgm:pt>
    <dgm:pt modelId="{509710E1-9BB7-4B31-BE8B-274DBCFEA224}" type="pres">
      <dgm:prSet presAssocID="{847EEC09-F4B7-4794-93D5-7E28799AFE8B}" presName="sibTrans" presStyleCnt="0"/>
      <dgm:spPr/>
    </dgm:pt>
    <dgm:pt modelId="{1B768508-C2D9-40AB-96FD-D190948C5830}" type="pres">
      <dgm:prSet presAssocID="{E3FEA849-9B00-4BD0-9AA5-96A7CD1E4603}" presName="compNode" presStyleCnt="0"/>
      <dgm:spPr/>
    </dgm:pt>
    <dgm:pt modelId="{AAC7EC04-61D0-48A9-B564-9459A06E6F10}" type="pres">
      <dgm:prSet presAssocID="{E3FEA849-9B00-4BD0-9AA5-96A7CD1E4603}" presName="bgRect" presStyleLbl="bgShp" presStyleIdx="1" presStyleCnt="5"/>
      <dgm:spPr/>
    </dgm:pt>
    <dgm:pt modelId="{195E71D7-EE45-4A5A-88B0-C0228BD8B27C}" type="pres">
      <dgm:prSet presAssocID="{E3FEA849-9B00-4BD0-9AA5-96A7CD1E46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1FAE19EA-4EF2-423B-8536-3229487E6BE5}" type="pres">
      <dgm:prSet presAssocID="{E3FEA849-9B00-4BD0-9AA5-96A7CD1E4603}" presName="spaceRect" presStyleCnt="0"/>
      <dgm:spPr/>
    </dgm:pt>
    <dgm:pt modelId="{95482A4D-802C-4D90-9CA2-7ED942BB219E}" type="pres">
      <dgm:prSet presAssocID="{E3FEA849-9B00-4BD0-9AA5-96A7CD1E4603}" presName="parTx" presStyleLbl="revTx" presStyleIdx="1" presStyleCnt="5">
        <dgm:presLayoutVars>
          <dgm:chMax val="0"/>
          <dgm:chPref val="0"/>
        </dgm:presLayoutVars>
      </dgm:prSet>
      <dgm:spPr/>
    </dgm:pt>
    <dgm:pt modelId="{037C2F08-F147-4725-B542-04614FF7DC51}" type="pres">
      <dgm:prSet presAssocID="{B5CF77D6-70A4-4E30-AF6B-4257277D7523}" presName="sibTrans" presStyleCnt="0"/>
      <dgm:spPr/>
    </dgm:pt>
    <dgm:pt modelId="{5FA48488-F5D2-41A6-A2FB-51C919AA6CE3}" type="pres">
      <dgm:prSet presAssocID="{B5F72A68-04B8-4B3E-B069-2D2D0F53B1B7}" presName="compNode" presStyleCnt="0"/>
      <dgm:spPr/>
    </dgm:pt>
    <dgm:pt modelId="{40DAB2F8-C934-43AB-8699-9BFD584EE209}" type="pres">
      <dgm:prSet presAssocID="{B5F72A68-04B8-4B3E-B069-2D2D0F53B1B7}" presName="bgRect" presStyleLbl="bgShp" presStyleIdx="2" presStyleCnt="5"/>
      <dgm:spPr/>
    </dgm:pt>
    <dgm:pt modelId="{A675C184-E7E7-48FE-BCFD-AAF8CA9B3A6E}" type="pres">
      <dgm:prSet presAssocID="{B5F72A68-04B8-4B3E-B069-2D2D0F53B1B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BB9172A4-3E8B-4031-8473-0155CD265D2A}" type="pres">
      <dgm:prSet presAssocID="{B5F72A68-04B8-4B3E-B069-2D2D0F53B1B7}" presName="spaceRect" presStyleCnt="0"/>
      <dgm:spPr/>
    </dgm:pt>
    <dgm:pt modelId="{3F09C890-3E37-49EE-A2E5-04F2223A7591}" type="pres">
      <dgm:prSet presAssocID="{B5F72A68-04B8-4B3E-B069-2D2D0F53B1B7}" presName="parTx" presStyleLbl="revTx" presStyleIdx="2" presStyleCnt="5">
        <dgm:presLayoutVars>
          <dgm:chMax val="0"/>
          <dgm:chPref val="0"/>
        </dgm:presLayoutVars>
      </dgm:prSet>
      <dgm:spPr/>
    </dgm:pt>
    <dgm:pt modelId="{FF3CA2ED-19CA-484A-96D5-EEA9BAECAA0D}" type="pres">
      <dgm:prSet presAssocID="{31716443-1353-4DD1-AF66-E2E29FB8D713}" presName="sibTrans" presStyleCnt="0"/>
      <dgm:spPr/>
    </dgm:pt>
    <dgm:pt modelId="{93EFCEBE-CF74-4FEE-9E69-363FA7A97481}" type="pres">
      <dgm:prSet presAssocID="{5FF8D4B3-844B-4C74-8763-DEE4E8EEA879}" presName="compNode" presStyleCnt="0"/>
      <dgm:spPr/>
    </dgm:pt>
    <dgm:pt modelId="{1ECA35F4-2CFE-44E4-8C44-EA71F828CD52}" type="pres">
      <dgm:prSet presAssocID="{5FF8D4B3-844B-4C74-8763-DEE4E8EEA879}" presName="bgRect" presStyleLbl="bgShp" presStyleIdx="3" presStyleCnt="5"/>
      <dgm:spPr/>
    </dgm:pt>
    <dgm:pt modelId="{062B62EA-077A-4D32-B642-B2F393FD664E}" type="pres">
      <dgm:prSet presAssocID="{5FF8D4B3-844B-4C74-8763-DEE4E8EEA87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FC6EA4F2-7D19-4321-8813-EC75438787AC}" type="pres">
      <dgm:prSet presAssocID="{5FF8D4B3-844B-4C74-8763-DEE4E8EEA879}" presName="spaceRect" presStyleCnt="0"/>
      <dgm:spPr/>
    </dgm:pt>
    <dgm:pt modelId="{C7CCDD44-93B8-4B65-9BBA-4766D4AEFF41}" type="pres">
      <dgm:prSet presAssocID="{5FF8D4B3-844B-4C74-8763-DEE4E8EEA879}" presName="parTx" presStyleLbl="revTx" presStyleIdx="3" presStyleCnt="5">
        <dgm:presLayoutVars>
          <dgm:chMax val="0"/>
          <dgm:chPref val="0"/>
        </dgm:presLayoutVars>
      </dgm:prSet>
      <dgm:spPr/>
    </dgm:pt>
    <dgm:pt modelId="{8F6ABA91-EFA2-455B-BD46-1179AED4E4D5}" type="pres">
      <dgm:prSet presAssocID="{B3D1F1EE-F301-409A-85E0-2C72722DB29C}" presName="sibTrans" presStyleCnt="0"/>
      <dgm:spPr/>
    </dgm:pt>
    <dgm:pt modelId="{8E74C458-FC7C-4310-8E3A-4D2D7BE61A37}" type="pres">
      <dgm:prSet presAssocID="{5D79C189-D498-4962-9D06-84088A14325B}" presName="compNode" presStyleCnt="0"/>
      <dgm:spPr/>
    </dgm:pt>
    <dgm:pt modelId="{335B22C0-4244-4D55-8238-7227840A2FFC}" type="pres">
      <dgm:prSet presAssocID="{5D79C189-D498-4962-9D06-84088A14325B}" presName="bgRect" presStyleLbl="bgShp" presStyleIdx="4" presStyleCnt="5"/>
      <dgm:spPr/>
    </dgm:pt>
    <dgm:pt modelId="{B0A03DF5-963B-4CAD-94DF-3E7FFDDFC285}" type="pres">
      <dgm:prSet presAssocID="{5D79C189-D498-4962-9D06-84088A1432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757E6C0A-5453-449F-8D2F-C3C6DF470896}" type="pres">
      <dgm:prSet presAssocID="{5D79C189-D498-4962-9D06-84088A14325B}" presName="spaceRect" presStyleCnt="0"/>
      <dgm:spPr/>
    </dgm:pt>
    <dgm:pt modelId="{A3BF8F09-9EBC-4546-847F-FD8A33817F99}" type="pres">
      <dgm:prSet presAssocID="{5D79C189-D498-4962-9D06-84088A14325B}" presName="parTx" presStyleLbl="revTx" presStyleIdx="4" presStyleCnt="5">
        <dgm:presLayoutVars>
          <dgm:chMax val="0"/>
          <dgm:chPref val="0"/>
        </dgm:presLayoutVars>
      </dgm:prSet>
      <dgm:spPr/>
    </dgm:pt>
  </dgm:ptLst>
  <dgm:cxnLst>
    <dgm:cxn modelId="{3478F709-768A-44CC-8BF6-23C0FE900DF4}" type="presOf" srcId="{B5F72A68-04B8-4B3E-B069-2D2D0F53B1B7}" destId="{3F09C890-3E37-49EE-A2E5-04F2223A7591}" srcOrd="0" destOrd="0" presId="urn:microsoft.com/office/officeart/2018/2/layout/IconVerticalSolidList"/>
    <dgm:cxn modelId="{9A8B9A1D-A2B3-44C4-8D34-B2D95EE5CA69}" srcId="{6CD0B148-E948-4C06-B0D3-74DA255BB99F}" destId="{83B7CC57-AAE2-42AD-8E55-0D8B54D0C8CC}" srcOrd="0" destOrd="0" parTransId="{6EA88D2C-65A0-4435-A99D-CB52A2DCC2AC}" sibTransId="{847EEC09-F4B7-4794-93D5-7E28799AFE8B}"/>
    <dgm:cxn modelId="{927BE05F-24DC-4260-996D-60BAC9A083A1}" type="presOf" srcId="{83B7CC57-AAE2-42AD-8E55-0D8B54D0C8CC}" destId="{03A46131-559D-4D03-B65F-9F3AFD237842}" srcOrd="0" destOrd="0" presId="urn:microsoft.com/office/officeart/2018/2/layout/IconVerticalSolidList"/>
    <dgm:cxn modelId="{EB83CA41-B086-4142-9B69-2EF7B5F5177E}" srcId="{6CD0B148-E948-4C06-B0D3-74DA255BB99F}" destId="{B5F72A68-04B8-4B3E-B069-2D2D0F53B1B7}" srcOrd="2" destOrd="0" parTransId="{1C91624C-0269-405B-957C-EC26CD0A7918}" sibTransId="{31716443-1353-4DD1-AF66-E2E29FB8D713}"/>
    <dgm:cxn modelId="{8E85DF6C-D9CD-4C15-BCBA-35876D51ECAD}" type="presOf" srcId="{E3FEA849-9B00-4BD0-9AA5-96A7CD1E4603}" destId="{95482A4D-802C-4D90-9CA2-7ED942BB219E}" srcOrd="0" destOrd="0" presId="urn:microsoft.com/office/officeart/2018/2/layout/IconVerticalSolidList"/>
    <dgm:cxn modelId="{6BFE2770-5627-4056-8B29-C14FC81C4297}" type="presOf" srcId="{6CD0B148-E948-4C06-B0D3-74DA255BB99F}" destId="{D5AA2A47-3D65-4636-853D-51AE5891CF76}" srcOrd="0" destOrd="0" presId="urn:microsoft.com/office/officeart/2018/2/layout/IconVerticalSolidList"/>
    <dgm:cxn modelId="{FF1A6771-B403-4C96-BE01-DFA39D5CF924}" srcId="{6CD0B148-E948-4C06-B0D3-74DA255BB99F}" destId="{E3FEA849-9B00-4BD0-9AA5-96A7CD1E4603}" srcOrd="1" destOrd="0" parTransId="{E3004CDC-066E-4227-BF2A-1D1E52F4F425}" sibTransId="{B5CF77D6-70A4-4E30-AF6B-4257277D7523}"/>
    <dgm:cxn modelId="{90ADAA55-8B08-497E-867D-539B82A701BA}" type="presOf" srcId="{5FF8D4B3-844B-4C74-8763-DEE4E8EEA879}" destId="{C7CCDD44-93B8-4B65-9BBA-4766D4AEFF41}" srcOrd="0" destOrd="0" presId="urn:microsoft.com/office/officeart/2018/2/layout/IconVerticalSolidList"/>
    <dgm:cxn modelId="{0762A080-C24D-4604-A182-2BF328DF5719}" srcId="{6CD0B148-E948-4C06-B0D3-74DA255BB99F}" destId="{5FF8D4B3-844B-4C74-8763-DEE4E8EEA879}" srcOrd="3" destOrd="0" parTransId="{0296ED73-2280-4CB9-AC9D-B3A953A6C4CA}" sibTransId="{B3D1F1EE-F301-409A-85E0-2C72722DB29C}"/>
    <dgm:cxn modelId="{751B7193-8710-40A2-9CB4-0EAD1693CB63}" srcId="{6CD0B148-E948-4C06-B0D3-74DA255BB99F}" destId="{5D79C189-D498-4962-9D06-84088A14325B}" srcOrd="4" destOrd="0" parTransId="{DA136118-0F0F-4A17-827F-98FB8EC256C3}" sibTransId="{176F5C84-279A-41BD-9A41-8D737D64763A}"/>
    <dgm:cxn modelId="{BC7DDCBB-12C1-4F66-AFDC-FDCC8FD6E335}" type="presOf" srcId="{5D79C189-D498-4962-9D06-84088A14325B}" destId="{A3BF8F09-9EBC-4546-847F-FD8A33817F99}" srcOrd="0" destOrd="0" presId="urn:microsoft.com/office/officeart/2018/2/layout/IconVerticalSolidList"/>
    <dgm:cxn modelId="{0F692F7C-4D50-4A9B-A919-26253FB55366}" type="presParOf" srcId="{D5AA2A47-3D65-4636-853D-51AE5891CF76}" destId="{B8453152-B76C-4016-B133-2AE4D09AF1BA}" srcOrd="0" destOrd="0" presId="urn:microsoft.com/office/officeart/2018/2/layout/IconVerticalSolidList"/>
    <dgm:cxn modelId="{587C10C6-16CE-44E9-B50B-3AB30FBA62CB}" type="presParOf" srcId="{B8453152-B76C-4016-B133-2AE4D09AF1BA}" destId="{A9D7D1F4-D23B-483C-92F9-E9A1DD7E9035}" srcOrd="0" destOrd="0" presId="urn:microsoft.com/office/officeart/2018/2/layout/IconVerticalSolidList"/>
    <dgm:cxn modelId="{72B9D3E3-9051-412D-91E0-A2B952D22486}" type="presParOf" srcId="{B8453152-B76C-4016-B133-2AE4D09AF1BA}" destId="{C322495E-6073-496C-AFEA-62E9ADA6934B}" srcOrd="1" destOrd="0" presId="urn:microsoft.com/office/officeart/2018/2/layout/IconVerticalSolidList"/>
    <dgm:cxn modelId="{4030E447-1045-49B2-A346-2DBD2A7F3237}" type="presParOf" srcId="{B8453152-B76C-4016-B133-2AE4D09AF1BA}" destId="{FFEE43C8-A19D-4C56-B1F0-257E19025114}" srcOrd="2" destOrd="0" presId="urn:microsoft.com/office/officeart/2018/2/layout/IconVerticalSolidList"/>
    <dgm:cxn modelId="{C73AE6C6-9F21-47E1-B3FE-4BAA8C8E1B6D}" type="presParOf" srcId="{B8453152-B76C-4016-B133-2AE4D09AF1BA}" destId="{03A46131-559D-4D03-B65F-9F3AFD237842}" srcOrd="3" destOrd="0" presId="urn:microsoft.com/office/officeart/2018/2/layout/IconVerticalSolidList"/>
    <dgm:cxn modelId="{B77FB746-6B52-4A65-854D-2B418A3B115D}" type="presParOf" srcId="{D5AA2A47-3D65-4636-853D-51AE5891CF76}" destId="{509710E1-9BB7-4B31-BE8B-274DBCFEA224}" srcOrd="1" destOrd="0" presId="urn:microsoft.com/office/officeart/2018/2/layout/IconVerticalSolidList"/>
    <dgm:cxn modelId="{FC33C538-C599-451D-95B5-23358B6B2D75}" type="presParOf" srcId="{D5AA2A47-3D65-4636-853D-51AE5891CF76}" destId="{1B768508-C2D9-40AB-96FD-D190948C5830}" srcOrd="2" destOrd="0" presId="urn:microsoft.com/office/officeart/2018/2/layout/IconVerticalSolidList"/>
    <dgm:cxn modelId="{AECEA4F4-302D-4A0B-A1B8-CA25B9873A52}" type="presParOf" srcId="{1B768508-C2D9-40AB-96FD-D190948C5830}" destId="{AAC7EC04-61D0-48A9-B564-9459A06E6F10}" srcOrd="0" destOrd="0" presId="urn:microsoft.com/office/officeart/2018/2/layout/IconVerticalSolidList"/>
    <dgm:cxn modelId="{96A84D99-222F-41C8-B8ED-7C1C98D8CD09}" type="presParOf" srcId="{1B768508-C2D9-40AB-96FD-D190948C5830}" destId="{195E71D7-EE45-4A5A-88B0-C0228BD8B27C}" srcOrd="1" destOrd="0" presId="urn:microsoft.com/office/officeart/2018/2/layout/IconVerticalSolidList"/>
    <dgm:cxn modelId="{24AF39C7-D184-47BF-88A3-52C7A883D90E}" type="presParOf" srcId="{1B768508-C2D9-40AB-96FD-D190948C5830}" destId="{1FAE19EA-4EF2-423B-8536-3229487E6BE5}" srcOrd="2" destOrd="0" presId="urn:microsoft.com/office/officeart/2018/2/layout/IconVerticalSolidList"/>
    <dgm:cxn modelId="{23A87901-EEDA-4515-975C-C777B995668E}" type="presParOf" srcId="{1B768508-C2D9-40AB-96FD-D190948C5830}" destId="{95482A4D-802C-4D90-9CA2-7ED942BB219E}" srcOrd="3" destOrd="0" presId="urn:microsoft.com/office/officeart/2018/2/layout/IconVerticalSolidList"/>
    <dgm:cxn modelId="{7192747C-3271-46BD-BBDE-C6169386066C}" type="presParOf" srcId="{D5AA2A47-3D65-4636-853D-51AE5891CF76}" destId="{037C2F08-F147-4725-B542-04614FF7DC51}" srcOrd="3" destOrd="0" presId="urn:microsoft.com/office/officeart/2018/2/layout/IconVerticalSolidList"/>
    <dgm:cxn modelId="{B4E9350E-0E1B-448B-8FC2-9E7CD107A8D8}" type="presParOf" srcId="{D5AA2A47-3D65-4636-853D-51AE5891CF76}" destId="{5FA48488-F5D2-41A6-A2FB-51C919AA6CE3}" srcOrd="4" destOrd="0" presId="urn:microsoft.com/office/officeart/2018/2/layout/IconVerticalSolidList"/>
    <dgm:cxn modelId="{30728A78-3CBA-4E81-B8DB-4435AFD26A04}" type="presParOf" srcId="{5FA48488-F5D2-41A6-A2FB-51C919AA6CE3}" destId="{40DAB2F8-C934-43AB-8699-9BFD584EE209}" srcOrd="0" destOrd="0" presId="urn:microsoft.com/office/officeart/2018/2/layout/IconVerticalSolidList"/>
    <dgm:cxn modelId="{4128C769-1969-40A4-8F6D-45098A09BD7A}" type="presParOf" srcId="{5FA48488-F5D2-41A6-A2FB-51C919AA6CE3}" destId="{A675C184-E7E7-48FE-BCFD-AAF8CA9B3A6E}" srcOrd="1" destOrd="0" presId="urn:microsoft.com/office/officeart/2018/2/layout/IconVerticalSolidList"/>
    <dgm:cxn modelId="{3C0F9271-D8A5-416B-9861-C6D3F4D29AF3}" type="presParOf" srcId="{5FA48488-F5D2-41A6-A2FB-51C919AA6CE3}" destId="{BB9172A4-3E8B-4031-8473-0155CD265D2A}" srcOrd="2" destOrd="0" presId="urn:microsoft.com/office/officeart/2018/2/layout/IconVerticalSolidList"/>
    <dgm:cxn modelId="{C10BDF8B-FAF6-4472-893B-C6F97E4C6A7A}" type="presParOf" srcId="{5FA48488-F5D2-41A6-A2FB-51C919AA6CE3}" destId="{3F09C890-3E37-49EE-A2E5-04F2223A7591}" srcOrd="3" destOrd="0" presId="urn:microsoft.com/office/officeart/2018/2/layout/IconVerticalSolidList"/>
    <dgm:cxn modelId="{70748C8B-72BE-48A1-BD7E-EBD6B1EB226A}" type="presParOf" srcId="{D5AA2A47-3D65-4636-853D-51AE5891CF76}" destId="{FF3CA2ED-19CA-484A-96D5-EEA9BAECAA0D}" srcOrd="5" destOrd="0" presId="urn:microsoft.com/office/officeart/2018/2/layout/IconVerticalSolidList"/>
    <dgm:cxn modelId="{CCCEC697-A2D5-4CCA-941E-19A9498FD45A}" type="presParOf" srcId="{D5AA2A47-3D65-4636-853D-51AE5891CF76}" destId="{93EFCEBE-CF74-4FEE-9E69-363FA7A97481}" srcOrd="6" destOrd="0" presId="urn:microsoft.com/office/officeart/2018/2/layout/IconVerticalSolidList"/>
    <dgm:cxn modelId="{0AF10371-1BD4-4939-9753-DBB7AE681C20}" type="presParOf" srcId="{93EFCEBE-CF74-4FEE-9E69-363FA7A97481}" destId="{1ECA35F4-2CFE-44E4-8C44-EA71F828CD52}" srcOrd="0" destOrd="0" presId="urn:microsoft.com/office/officeart/2018/2/layout/IconVerticalSolidList"/>
    <dgm:cxn modelId="{64570E06-385A-4E53-95D6-8359FC2E5285}" type="presParOf" srcId="{93EFCEBE-CF74-4FEE-9E69-363FA7A97481}" destId="{062B62EA-077A-4D32-B642-B2F393FD664E}" srcOrd="1" destOrd="0" presId="urn:microsoft.com/office/officeart/2018/2/layout/IconVerticalSolidList"/>
    <dgm:cxn modelId="{2434D9C3-B539-4AD0-8BB6-A6A409AB1D41}" type="presParOf" srcId="{93EFCEBE-CF74-4FEE-9E69-363FA7A97481}" destId="{FC6EA4F2-7D19-4321-8813-EC75438787AC}" srcOrd="2" destOrd="0" presId="urn:microsoft.com/office/officeart/2018/2/layout/IconVerticalSolidList"/>
    <dgm:cxn modelId="{0546D87F-263C-46A4-A6D4-E8B7ACA73D72}" type="presParOf" srcId="{93EFCEBE-CF74-4FEE-9E69-363FA7A97481}" destId="{C7CCDD44-93B8-4B65-9BBA-4766D4AEFF41}" srcOrd="3" destOrd="0" presId="urn:microsoft.com/office/officeart/2018/2/layout/IconVerticalSolidList"/>
    <dgm:cxn modelId="{F0C696DB-884E-4DA4-BDE0-8A0A3BE529BD}" type="presParOf" srcId="{D5AA2A47-3D65-4636-853D-51AE5891CF76}" destId="{8F6ABA91-EFA2-455B-BD46-1179AED4E4D5}" srcOrd="7" destOrd="0" presId="urn:microsoft.com/office/officeart/2018/2/layout/IconVerticalSolidList"/>
    <dgm:cxn modelId="{A33613A6-9381-4934-A668-91E9AF8358AC}" type="presParOf" srcId="{D5AA2A47-3D65-4636-853D-51AE5891CF76}" destId="{8E74C458-FC7C-4310-8E3A-4D2D7BE61A37}" srcOrd="8" destOrd="0" presId="urn:microsoft.com/office/officeart/2018/2/layout/IconVerticalSolidList"/>
    <dgm:cxn modelId="{F6F21B4A-F410-4107-AD39-B2206976F940}" type="presParOf" srcId="{8E74C458-FC7C-4310-8E3A-4D2D7BE61A37}" destId="{335B22C0-4244-4D55-8238-7227840A2FFC}" srcOrd="0" destOrd="0" presId="urn:microsoft.com/office/officeart/2018/2/layout/IconVerticalSolidList"/>
    <dgm:cxn modelId="{854B2604-7068-45FD-8B2E-B0D608BCB430}" type="presParOf" srcId="{8E74C458-FC7C-4310-8E3A-4D2D7BE61A37}" destId="{B0A03DF5-963B-4CAD-94DF-3E7FFDDFC285}" srcOrd="1" destOrd="0" presId="urn:microsoft.com/office/officeart/2018/2/layout/IconVerticalSolidList"/>
    <dgm:cxn modelId="{A31BD1C5-3906-4B88-A6AE-F99EB636282D}" type="presParOf" srcId="{8E74C458-FC7C-4310-8E3A-4D2D7BE61A37}" destId="{757E6C0A-5453-449F-8D2F-C3C6DF470896}" srcOrd="2" destOrd="0" presId="urn:microsoft.com/office/officeart/2018/2/layout/IconVerticalSolidList"/>
    <dgm:cxn modelId="{A935A0DD-1E72-46DA-87A3-EBA8CCF5235D}" type="presParOf" srcId="{8E74C458-FC7C-4310-8E3A-4D2D7BE61A37}" destId="{A3BF8F09-9EBC-4546-847F-FD8A33817F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B58316-C70E-4C2F-82FD-4D0A36D7512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1FDDFA-5295-4013-B65E-B737BF82C39A}">
      <dgm:prSet/>
      <dgm:spPr/>
      <dgm:t>
        <a:bodyPr/>
        <a:lstStyle/>
        <a:p>
          <a:r>
            <a:rPr lang="en-US" dirty="0"/>
            <a:t>Indicate where sources of revenue or profit may lie.</a:t>
          </a:r>
        </a:p>
      </dgm:t>
    </dgm:pt>
    <dgm:pt modelId="{C192D7FD-FC2F-4EA0-9A02-EA32A87295A0}" type="parTrans" cxnId="{51CCF17A-7605-486D-BF6F-4B565F60273A}">
      <dgm:prSet/>
      <dgm:spPr/>
      <dgm:t>
        <a:bodyPr/>
        <a:lstStyle/>
        <a:p>
          <a:endParaRPr lang="en-US"/>
        </a:p>
      </dgm:t>
    </dgm:pt>
    <dgm:pt modelId="{E48CE742-4362-422E-9391-637D9EC108CD}" type="sibTrans" cxnId="{51CCF17A-7605-486D-BF6F-4B565F60273A}">
      <dgm:prSet/>
      <dgm:spPr/>
      <dgm:t>
        <a:bodyPr/>
        <a:lstStyle/>
        <a:p>
          <a:endParaRPr lang="en-US"/>
        </a:p>
      </dgm:t>
    </dgm:pt>
    <dgm:pt modelId="{E7B4EDD4-B6E4-433E-A483-FE8E51EFE35D}">
      <dgm:prSet/>
      <dgm:spPr/>
      <dgm:t>
        <a:bodyPr/>
        <a:lstStyle/>
        <a:p>
          <a:r>
            <a:rPr lang="en-US"/>
            <a:t>Focuses on actual customer behavior.</a:t>
          </a:r>
        </a:p>
      </dgm:t>
    </dgm:pt>
    <dgm:pt modelId="{BB85D301-D176-4103-BA56-2C126D8CFC4B}" type="parTrans" cxnId="{EA6F478E-EB30-4636-88E3-C4CCEF57E87E}">
      <dgm:prSet/>
      <dgm:spPr/>
      <dgm:t>
        <a:bodyPr/>
        <a:lstStyle/>
        <a:p>
          <a:endParaRPr lang="en-US"/>
        </a:p>
      </dgm:t>
    </dgm:pt>
    <dgm:pt modelId="{B5CC765F-1BB2-4049-AD41-1E0FC4AA204E}" type="sibTrans" cxnId="{EA6F478E-EB30-4636-88E3-C4CCEF57E87E}">
      <dgm:prSet/>
      <dgm:spPr/>
      <dgm:t>
        <a:bodyPr/>
        <a:lstStyle/>
        <a:p>
          <a:endParaRPr lang="en-US"/>
        </a:p>
      </dgm:t>
    </dgm:pt>
    <dgm:pt modelId="{E10CF28F-A4AC-4669-A54C-FE6C877E296A}">
      <dgm:prSet/>
      <dgm:spPr/>
      <dgm:t>
        <a:bodyPr/>
        <a:lstStyle/>
        <a:p>
          <a:r>
            <a:rPr lang="en-US"/>
            <a:t>Identify consumers’ values, attitudes, and beliefs as they may be potentially receptive to specifically to product or service offerings/brand.</a:t>
          </a:r>
        </a:p>
      </dgm:t>
    </dgm:pt>
    <dgm:pt modelId="{EC25C3B7-9571-4CF3-ADF7-683B0A7147EC}" type="parTrans" cxnId="{23AE4637-D955-410A-BF54-ED1406474365}">
      <dgm:prSet/>
      <dgm:spPr/>
      <dgm:t>
        <a:bodyPr/>
        <a:lstStyle/>
        <a:p>
          <a:endParaRPr lang="en-US"/>
        </a:p>
      </dgm:t>
    </dgm:pt>
    <dgm:pt modelId="{C57895EC-2782-413C-A394-2207BB070C89}" type="sibTrans" cxnId="{23AE4637-D955-410A-BF54-ED1406474365}">
      <dgm:prSet/>
      <dgm:spPr/>
      <dgm:t>
        <a:bodyPr/>
        <a:lstStyle/>
        <a:p>
          <a:endParaRPr lang="en-US"/>
        </a:p>
      </dgm:t>
    </dgm:pt>
    <dgm:pt modelId="{DF7CB2CD-CA20-401F-AE01-6352B1371A2F}">
      <dgm:prSet/>
      <dgm:spPr/>
      <dgm:t>
        <a:bodyPr/>
        <a:lstStyle/>
        <a:p>
          <a:r>
            <a:rPr lang="en-US"/>
            <a:t>Anticipate changes in markets or customer behavior.</a:t>
          </a:r>
        </a:p>
      </dgm:t>
    </dgm:pt>
    <dgm:pt modelId="{82992828-DB92-441C-B07B-B09208B2E7F9}" type="parTrans" cxnId="{36EA102C-88A4-430A-B7E4-29E703ECCF8A}">
      <dgm:prSet/>
      <dgm:spPr/>
      <dgm:t>
        <a:bodyPr/>
        <a:lstStyle/>
        <a:p>
          <a:endParaRPr lang="en-US"/>
        </a:p>
      </dgm:t>
    </dgm:pt>
    <dgm:pt modelId="{23817F7B-F448-438D-9C97-212DB1D16DCD}" type="sibTrans" cxnId="{36EA102C-88A4-430A-B7E4-29E703ECCF8A}">
      <dgm:prSet/>
      <dgm:spPr/>
      <dgm:t>
        <a:bodyPr/>
        <a:lstStyle/>
        <a:p>
          <a:endParaRPr lang="en-US"/>
        </a:p>
      </dgm:t>
    </dgm:pt>
    <dgm:pt modelId="{6693DE99-3699-4AC2-8E84-98B792113B8B}">
      <dgm:prSet/>
      <dgm:spPr/>
      <dgm:t>
        <a:bodyPr/>
        <a:lstStyle/>
        <a:p>
          <a:r>
            <a:rPr lang="en-US"/>
            <a:t>Identifying the benefits and features that matter to your customers.</a:t>
          </a:r>
        </a:p>
      </dgm:t>
    </dgm:pt>
    <dgm:pt modelId="{71498D95-CE6A-4EB9-8FE9-0A5AADC8C532}" type="parTrans" cxnId="{2940C680-006D-4EC1-B9F7-CE2ADA0E90D6}">
      <dgm:prSet/>
      <dgm:spPr/>
      <dgm:t>
        <a:bodyPr/>
        <a:lstStyle/>
        <a:p>
          <a:endParaRPr lang="en-US"/>
        </a:p>
      </dgm:t>
    </dgm:pt>
    <dgm:pt modelId="{E5D09D96-016C-47F6-B181-8A92E055D554}" type="sibTrans" cxnId="{2940C680-006D-4EC1-B9F7-CE2ADA0E90D6}">
      <dgm:prSet/>
      <dgm:spPr/>
      <dgm:t>
        <a:bodyPr/>
        <a:lstStyle/>
        <a:p>
          <a:endParaRPr lang="en-US"/>
        </a:p>
      </dgm:t>
    </dgm:pt>
    <dgm:pt modelId="{5A8686F0-696D-454F-8E35-1BECE0FF0653}" type="pres">
      <dgm:prSet presAssocID="{F1B58316-C70E-4C2F-82FD-4D0A36D75120}" presName="linear" presStyleCnt="0">
        <dgm:presLayoutVars>
          <dgm:animLvl val="lvl"/>
          <dgm:resizeHandles val="exact"/>
        </dgm:presLayoutVars>
      </dgm:prSet>
      <dgm:spPr/>
    </dgm:pt>
    <dgm:pt modelId="{A6FA0DA1-3D08-4184-83A5-A385866D9E43}" type="pres">
      <dgm:prSet presAssocID="{001FDDFA-5295-4013-B65E-B737BF82C39A}" presName="parentText" presStyleLbl="node1" presStyleIdx="0" presStyleCnt="5">
        <dgm:presLayoutVars>
          <dgm:chMax val="0"/>
          <dgm:bulletEnabled val="1"/>
        </dgm:presLayoutVars>
      </dgm:prSet>
      <dgm:spPr/>
    </dgm:pt>
    <dgm:pt modelId="{61306579-2034-4909-A437-3B8DFD393957}" type="pres">
      <dgm:prSet presAssocID="{E48CE742-4362-422E-9391-637D9EC108CD}" presName="spacer" presStyleCnt="0"/>
      <dgm:spPr/>
    </dgm:pt>
    <dgm:pt modelId="{6CAEE368-22F5-463A-9EFC-9C31A1798BCD}" type="pres">
      <dgm:prSet presAssocID="{E7B4EDD4-B6E4-433E-A483-FE8E51EFE35D}" presName="parentText" presStyleLbl="node1" presStyleIdx="1" presStyleCnt="5">
        <dgm:presLayoutVars>
          <dgm:chMax val="0"/>
          <dgm:bulletEnabled val="1"/>
        </dgm:presLayoutVars>
      </dgm:prSet>
      <dgm:spPr/>
    </dgm:pt>
    <dgm:pt modelId="{F96CFDF5-690C-4094-8760-A553585C4B16}" type="pres">
      <dgm:prSet presAssocID="{B5CC765F-1BB2-4049-AD41-1E0FC4AA204E}" presName="spacer" presStyleCnt="0"/>
      <dgm:spPr/>
    </dgm:pt>
    <dgm:pt modelId="{CABC61AF-FC86-4EB0-A548-EB394ADEC4DD}" type="pres">
      <dgm:prSet presAssocID="{E10CF28F-A4AC-4669-A54C-FE6C877E296A}" presName="parentText" presStyleLbl="node1" presStyleIdx="2" presStyleCnt="5">
        <dgm:presLayoutVars>
          <dgm:chMax val="0"/>
          <dgm:bulletEnabled val="1"/>
        </dgm:presLayoutVars>
      </dgm:prSet>
      <dgm:spPr/>
    </dgm:pt>
    <dgm:pt modelId="{C0950E35-FBAB-40BF-9D84-456AEDAAD8A9}" type="pres">
      <dgm:prSet presAssocID="{C57895EC-2782-413C-A394-2207BB070C89}" presName="spacer" presStyleCnt="0"/>
      <dgm:spPr/>
    </dgm:pt>
    <dgm:pt modelId="{5AA63D2F-F771-46A0-96CC-035195BD87BC}" type="pres">
      <dgm:prSet presAssocID="{DF7CB2CD-CA20-401F-AE01-6352B1371A2F}" presName="parentText" presStyleLbl="node1" presStyleIdx="3" presStyleCnt="5">
        <dgm:presLayoutVars>
          <dgm:chMax val="0"/>
          <dgm:bulletEnabled val="1"/>
        </dgm:presLayoutVars>
      </dgm:prSet>
      <dgm:spPr/>
    </dgm:pt>
    <dgm:pt modelId="{CB08519F-1370-4A70-BBC0-419CB254EF42}" type="pres">
      <dgm:prSet presAssocID="{23817F7B-F448-438D-9C97-212DB1D16DCD}" presName="spacer" presStyleCnt="0"/>
      <dgm:spPr/>
    </dgm:pt>
    <dgm:pt modelId="{05F3F112-A64C-4B55-879D-9365922DF112}" type="pres">
      <dgm:prSet presAssocID="{6693DE99-3699-4AC2-8E84-98B792113B8B}" presName="parentText" presStyleLbl="node1" presStyleIdx="4" presStyleCnt="5">
        <dgm:presLayoutVars>
          <dgm:chMax val="0"/>
          <dgm:bulletEnabled val="1"/>
        </dgm:presLayoutVars>
      </dgm:prSet>
      <dgm:spPr/>
    </dgm:pt>
  </dgm:ptLst>
  <dgm:cxnLst>
    <dgm:cxn modelId="{36EA102C-88A4-430A-B7E4-29E703ECCF8A}" srcId="{F1B58316-C70E-4C2F-82FD-4D0A36D75120}" destId="{DF7CB2CD-CA20-401F-AE01-6352B1371A2F}" srcOrd="3" destOrd="0" parTransId="{82992828-DB92-441C-B07B-B09208B2E7F9}" sibTransId="{23817F7B-F448-438D-9C97-212DB1D16DCD}"/>
    <dgm:cxn modelId="{BEDA9431-AA82-4D75-8B5A-A4DB0C8906EF}" type="presOf" srcId="{E10CF28F-A4AC-4669-A54C-FE6C877E296A}" destId="{CABC61AF-FC86-4EB0-A548-EB394ADEC4DD}" srcOrd="0" destOrd="0" presId="urn:microsoft.com/office/officeart/2005/8/layout/vList2"/>
    <dgm:cxn modelId="{23AE4637-D955-410A-BF54-ED1406474365}" srcId="{F1B58316-C70E-4C2F-82FD-4D0A36D75120}" destId="{E10CF28F-A4AC-4669-A54C-FE6C877E296A}" srcOrd="2" destOrd="0" parTransId="{EC25C3B7-9571-4CF3-ADF7-683B0A7147EC}" sibTransId="{C57895EC-2782-413C-A394-2207BB070C89}"/>
    <dgm:cxn modelId="{9660344F-C337-4D67-B408-2FD7952E9386}" type="presOf" srcId="{DF7CB2CD-CA20-401F-AE01-6352B1371A2F}" destId="{5AA63D2F-F771-46A0-96CC-035195BD87BC}" srcOrd="0" destOrd="0" presId="urn:microsoft.com/office/officeart/2005/8/layout/vList2"/>
    <dgm:cxn modelId="{89871151-80AC-4DFC-8E97-6D0FAD313EA4}" type="presOf" srcId="{6693DE99-3699-4AC2-8E84-98B792113B8B}" destId="{05F3F112-A64C-4B55-879D-9365922DF112}" srcOrd="0" destOrd="0" presId="urn:microsoft.com/office/officeart/2005/8/layout/vList2"/>
    <dgm:cxn modelId="{7CC9CD55-EB1C-4FAA-85DF-EEFD8ADA6ECC}" type="presOf" srcId="{F1B58316-C70E-4C2F-82FD-4D0A36D75120}" destId="{5A8686F0-696D-454F-8E35-1BECE0FF0653}" srcOrd="0" destOrd="0" presId="urn:microsoft.com/office/officeart/2005/8/layout/vList2"/>
    <dgm:cxn modelId="{51CCF17A-7605-486D-BF6F-4B565F60273A}" srcId="{F1B58316-C70E-4C2F-82FD-4D0A36D75120}" destId="{001FDDFA-5295-4013-B65E-B737BF82C39A}" srcOrd="0" destOrd="0" parTransId="{C192D7FD-FC2F-4EA0-9A02-EA32A87295A0}" sibTransId="{E48CE742-4362-422E-9391-637D9EC108CD}"/>
    <dgm:cxn modelId="{2940C680-006D-4EC1-B9F7-CE2ADA0E90D6}" srcId="{F1B58316-C70E-4C2F-82FD-4D0A36D75120}" destId="{6693DE99-3699-4AC2-8E84-98B792113B8B}" srcOrd="4" destOrd="0" parTransId="{71498D95-CE6A-4EB9-8FE9-0A5AADC8C532}" sibTransId="{E5D09D96-016C-47F6-B181-8A92E055D554}"/>
    <dgm:cxn modelId="{EA6F478E-EB30-4636-88E3-C4CCEF57E87E}" srcId="{F1B58316-C70E-4C2F-82FD-4D0A36D75120}" destId="{E7B4EDD4-B6E4-433E-A483-FE8E51EFE35D}" srcOrd="1" destOrd="0" parTransId="{BB85D301-D176-4103-BA56-2C126D8CFC4B}" sibTransId="{B5CC765F-1BB2-4049-AD41-1E0FC4AA204E}"/>
    <dgm:cxn modelId="{4B2E54C5-93CD-4C87-B72B-51011402B8CC}" type="presOf" srcId="{001FDDFA-5295-4013-B65E-B737BF82C39A}" destId="{A6FA0DA1-3D08-4184-83A5-A385866D9E43}" srcOrd="0" destOrd="0" presId="urn:microsoft.com/office/officeart/2005/8/layout/vList2"/>
    <dgm:cxn modelId="{400AB1C5-D1F3-4B15-A69A-E338DBA858AA}" type="presOf" srcId="{E7B4EDD4-B6E4-433E-A483-FE8E51EFE35D}" destId="{6CAEE368-22F5-463A-9EFC-9C31A1798BCD}" srcOrd="0" destOrd="0" presId="urn:microsoft.com/office/officeart/2005/8/layout/vList2"/>
    <dgm:cxn modelId="{B02FE00B-B82B-4989-A36F-4A38A8969293}" type="presParOf" srcId="{5A8686F0-696D-454F-8E35-1BECE0FF0653}" destId="{A6FA0DA1-3D08-4184-83A5-A385866D9E43}" srcOrd="0" destOrd="0" presId="urn:microsoft.com/office/officeart/2005/8/layout/vList2"/>
    <dgm:cxn modelId="{F2EEDDF0-57DE-4B22-B633-3077613CB911}" type="presParOf" srcId="{5A8686F0-696D-454F-8E35-1BECE0FF0653}" destId="{61306579-2034-4909-A437-3B8DFD393957}" srcOrd="1" destOrd="0" presId="urn:microsoft.com/office/officeart/2005/8/layout/vList2"/>
    <dgm:cxn modelId="{C47FD37F-42FA-4979-B099-EFD72AE8A855}" type="presParOf" srcId="{5A8686F0-696D-454F-8E35-1BECE0FF0653}" destId="{6CAEE368-22F5-463A-9EFC-9C31A1798BCD}" srcOrd="2" destOrd="0" presId="urn:microsoft.com/office/officeart/2005/8/layout/vList2"/>
    <dgm:cxn modelId="{ECA4D67A-0184-4F01-8EB7-22837EB07795}" type="presParOf" srcId="{5A8686F0-696D-454F-8E35-1BECE0FF0653}" destId="{F96CFDF5-690C-4094-8760-A553585C4B16}" srcOrd="3" destOrd="0" presId="urn:microsoft.com/office/officeart/2005/8/layout/vList2"/>
    <dgm:cxn modelId="{01C7051B-E9F6-4D20-9DD6-03D5C499F701}" type="presParOf" srcId="{5A8686F0-696D-454F-8E35-1BECE0FF0653}" destId="{CABC61AF-FC86-4EB0-A548-EB394ADEC4DD}" srcOrd="4" destOrd="0" presId="urn:microsoft.com/office/officeart/2005/8/layout/vList2"/>
    <dgm:cxn modelId="{DF10272D-AE1D-42E0-AC5B-B9A9E5647D6F}" type="presParOf" srcId="{5A8686F0-696D-454F-8E35-1BECE0FF0653}" destId="{C0950E35-FBAB-40BF-9D84-456AEDAAD8A9}" srcOrd="5" destOrd="0" presId="urn:microsoft.com/office/officeart/2005/8/layout/vList2"/>
    <dgm:cxn modelId="{16B3F538-717D-442B-BD03-99177B06C639}" type="presParOf" srcId="{5A8686F0-696D-454F-8E35-1BECE0FF0653}" destId="{5AA63D2F-F771-46A0-96CC-035195BD87BC}" srcOrd="6" destOrd="0" presId="urn:microsoft.com/office/officeart/2005/8/layout/vList2"/>
    <dgm:cxn modelId="{5E645CB8-EA06-43EF-BF0B-5D3D3AAB00E0}" type="presParOf" srcId="{5A8686F0-696D-454F-8E35-1BECE0FF0653}" destId="{CB08519F-1370-4A70-BBC0-419CB254EF42}" srcOrd="7" destOrd="0" presId="urn:microsoft.com/office/officeart/2005/8/layout/vList2"/>
    <dgm:cxn modelId="{6F0081C7-93CC-40D6-B170-531E5395E7DA}" type="presParOf" srcId="{5A8686F0-696D-454F-8E35-1BECE0FF0653}" destId="{05F3F112-A64C-4B55-879D-9365922DF1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DD604F-52EE-45E4-8917-D9CB221131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BEEAF1-B754-4542-853E-7C85BD0AA77C}">
      <dgm:prSet/>
      <dgm:spPr/>
      <dgm:t>
        <a:bodyPr/>
        <a:lstStyle/>
        <a:p>
          <a:r>
            <a:rPr lang="en-US"/>
            <a:t>Levels of profitability by… (channel, pricing, etc.)</a:t>
          </a:r>
        </a:p>
      </dgm:t>
    </dgm:pt>
    <dgm:pt modelId="{68A2BAF9-2E9D-4E16-8560-207E0CBF21A7}" type="parTrans" cxnId="{9572C0F8-73F0-4E27-AE80-F838AF0593B2}">
      <dgm:prSet/>
      <dgm:spPr/>
      <dgm:t>
        <a:bodyPr/>
        <a:lstStyle/>
        <a:p>
          <a:endParaRPr lang="en-US"/>
        </a:p>
      </dgm:t>
    </dgm:pt>
    <dgm:pt modelId="{FDAA19B5-9B0B-432E-A7A9-981C1CEC6B64}" type="sibTrans" cxnId="{9572C0F8-73F0-4E27-AE80-F838AF0593B2}">
      <dgm:prSet/>
      <dgm:spPr/>
      <dgm:t>
        <a:bodyPr/>
        <a:lstStyle/>
        <a:p>
          <a:endParaRPr lang="en-US"/>
        </a:p>
      </dgm:t>
    </dgm:pt>
    <dgm:pt modelId="{A8A5C375-F8C1-4E81-B499-F62EB1BA727C}">
      <dgm:prSet/>
      <dgm:spPr/>
      <dgm:t>
        <a:bodyPr/>
        <a:lstStyle/>
        <a:p>
          <a:r>
            <a:rPr lang="en-US" dirty="0"/>
            <a:t>Rank/Degree of Customer Lifetime Value “CLV”</a:t>
          </a:r>
        </a:p>
      </dgm:t>
    </dgm:pt>
    <dgm:pt modelId="{5B236481-134B-45B2-8E33-ED90DCB5B074}" type="parTrans" cxnId="{DDA97F68-2263-4560-96CF-DC2853EAA3B4}">
      <dgm:prSet/>
      <dgm:spPr/>
      <dgm:t>
        <a:bodyPr/>
        <a:lstStyle/>
        <a:p>
          <a:endParaRPr lang="en-US"/>
        </a:p>
      </dgm:t>
    </dgm:pt>
    <dgm:pt modelId="{8482AD3F-81E5-494F-9A36-42D5AB6303CA}" type="sibTrans" cxnId="{DDA97F68-2263-4560-96CF-DC2853EAA3B4}">
      <dgm:prSet/>
      <dgm:spPr/>
      <dgm:t>
        <a:bodyPr/>
        <a:lstStyle/>
        <a:p>
          <a:endParaRPr lang="en-US"/>
        </a:p>
      </dgm:t>
    </dgm:pt>
    <dgm:pt modelId="{358F744D-0810-4D88-8496-8102D2DF3A89}">
      <dgm:prSet/>
      <dgm:spPr/>
      <dgm:t>
        <a:bodyPr/>
        <a:lstStyle/>
        <a:p>
          <a:r>
            <a:rPr lang="en-US"/>
            <a:t>Scoring by “NPS” ranking</a:t>
          </a:r>
        </a:p>
      </dgm:t>
    </dgm:pt>
    <dgm:pt modelId="{E005BA0F-594E-4544-8FA3-33C1FD1C4CC7}" type="parTrans" cxnId="{369AEF61-2BB5-4D17-A4D9-25C14C6AF6C0}">
      <dgm:prSet/>
      <dgm:spPr/>
      <dgm:t>
        <a:bodyPr/>
        <a:lstStyle/>
        <a:p>
          <a:endParaRPr lang="en-US"/>
        </a:p>
      </dgm:t>
    </dgm:pt>
    <dgm:pt modelId="{ABA9AF3E-5D6E-4764-87C4-4777E937CB56}" type="sibTrans" cxnId="{369AEF61-2BB5-4D17-A4D9-25C14C6AF6C0}">
      <dgm:prSet/>
      <dgm:spPr/>
      <dgm:t>
        <a:bodyPr/>
        <a:lstStyle/>
        <a:p>
          <a:endParaRPr lang="en-US"/>
        </a:p>
      </dgm:t>
    </dgm:pt>
    <dgm:pt modelId="{108A1A28-7A60-452A-ADBB-60492CEE4D1F}">
      <dgm:prSet/>
      <dgm:spPr/>
      <dgm:t>
        <a:bodyPr/>
        <a:lstStyle/>
        <a:p>
          <a:r>
            <a:rPr lang="en-US" dirty="0"/>
            <a:t>Buying behavior – usage, loyalty, price elasticity </a:t>
          </a:r>
        </a:p>
      </dgm:t>
    </dgm:pt>
    <dgm:pt modelId="{4AE2CE82-D101-4B88-886F-C1DABDFCF140}" type="parTrans" cxnId="{0B269928-4C44-4F7E-8FB4-CD12EB364291}">
      <dgm:prSet/>
      <dgm:spPr/>
      <dgm:t>
        <a:bodyPr/>
        <a:lstStyle/>
        <a:p>
          <a:endParaRPr lang="en-US"/>
        </a:p>
      </dgm:t>
    </dgm:pt>
    <dgm:pt modelId="{7B3C9AC5-4E58-4D4E-8DBD-DBB8B5F44067}" type="sibTrans" cxnId="{0B269928-4C44-4F7E-8FB4-CD12EB364291}">
      <dgm:prSet/>
      <dgm:spPr/>
      <dgm:t>
        <a:bodyPr/>
        <a:lstStyle/>
        <a:p>
          <a:endParaRPr lang="en-US"/>
        </a:p>
      </dgm:t>
    </dgm:pt>
    <dgm:pt modelId="{EE7F7A6C-E952-4FB7-9BE5-55C11E247705}">
      <dgm:prSet/>
      <dgm:spPr/>
      <dgm:t>
        <a:bodyPr/>
        <a:lstStyle/>
        <a:p>
          <a:r>
            <a:rPr lang="en-US"/>
            <a:t>Organization size / Industry size /Geography</a:t>
          </a:r>
        </a:p>
      </dgm:t>
    </dgm:pt>
    <dgm:pt modelId="{8DF8254D-A138-4109-8E33-FBF199572FE0}" type="parTrans" cxnId="{4454468D-B8B9-4D50-B1AF-666C0BBC46C3}">
      <dgm:prSet/>
      <dgm:spPr/>
      <dgm:t>
        <a:bodyPr/>
        <a:lstStyle/>
        <a:p>
          <a:endParaRPr lang="en-US"/>
        </a:p>
      </dgm:t>
    </dgm:pt>
    <dgm:pt modelId="{39A9142A-C184-442A-ABF0-4FA6FCBBBD44}" type="sibTrans" cxnId="{4454468D-B8B9-4D50-B1AF-666C0BBC46C3}">
      <dgm:prSet/>
      <dgm:spPr/>
      <dgm:t>
        <a:bodyPr/>
        <a:lstStyle/>
        <a:p>
          <a:endParaRPr lang="en-US"/>
        </a:p>
      </dgm:t>
    </dgm:pt>
    <dgm:pt modelId="{D5DC7DE1-7F5A-4D43-8F79-9D53EC2418B4}" type="pres">
      <dgm:prSet presAssocID="{21DD604F-52EE-45E4-8917-D9CB22113114}" presName="root" presStyleCnt="0">
        <dgm:presLayoutVars>
          <dgm:dir/>
          <dgm:resizeHandles val="exact"/>
        </dgm:presLayoutVars>
      </dgm:prSet>
      <dgm:spPr/>
    </dgm:pt>
    <dgm:pt modelId="{C1BEFB37-1030-4867-8868-D4133D81F04F}" type="pres">
      <dgm:prSet presAssocID="{05BEEAF1-B754-4542-853E-7C85BD0AA77C}" presName="compNode" presStyleCnt="0"/>
      <dgm:spPr/>
    </dgm:pt>
    <dgm:pt modelId="{222E97D1-71DD-43F9-844B-0D7F72661D4C}" type="pres">
      <dgm:prSet presAssocID="{05BEEAF1-B754-4542-853E-7C85BD0AA77C}" presName="bgRect" presStyleLbl="bgShp" presStyleIdx="0" presStyleCnt="5"/>
      <dgm:spPr/>
    </dgm:pt>
    <dgm:pt modelId="{4A12ABA8-2E54-4345-A952-3E9000DEF074}" type="pres">
      <dgm:prSet presAssocID="{05BEEAF1-B754-4542-853E-7C85BD0AA77C}" presName="iconRect" presStyleLbl="node1" presStyleIdx="0" presStyleCnt="5"/>
      <dgm:spPr>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8E710880-FF15-40D6-A964-B5F1A5C27538}" type="pres">
      <dgm:prSet presAssocID="{05BEEAF1-B754-4542-853E-7C85BD0AA77C}" presName="spaceRect" presStyleCnt="0"/>
      <dgm:spPr/>
    </dgm:pt>
    <dgm:pt modelId="{0CF94399-2AE3-4EC4-8449-8ADDAFF460BC}" type="pres">
      <dgm:prSet presAssocID="{05BEEAF1-B754-4542-853E-7C85BD0AA77C}" presName="parTx" presStyleLbl="revTx" presStyleIdx="0" presStyleCnt="5">
        <dgm:presLayoutVars>
          <dgm:chMax val="0"/>
          <dgm:chPref val="0"/>
        </dgm:presLayoutVars>
      </dgm:prSet>
      <dgm:spPr/>
    </dgm:pt>
    <dgm:pt modelId="{C64547BF-7A2C-47B2-A1F8-85DEE2C1B241}" type="pres">
      <dgm:prSet presAssocID="{FDAA19B5-9B0B-432E-A7A9-981C1CEC6B64}" presName="sibTrans" presStyleCnt="0"/>
      <dgm:spPr/>
    </dgm:pt>
    <dgm:pt modelId="{D0D9DD75-E29A-4F72-8B56-C128F1FF0B11}" type="pres">
      <dgm:prSet presAssocID="{A8A5C375-F8C1-4E81-B499-F62EB1BA727C}" presName="compNode" presStyleCnt="0"/>
      <dgm:spPr/>
    </dgm:pt>
    <dgm:pt modelId="{DBDADC57-5B75-4437-BAFE-E49B1E900A34}" type="pres">
      <dgm:prSet presAssocID="{A8A5C375-F8C1-4E81-B499-F62EB1BA727C}" presName="bgRect" presStyleLbl="bgShp" presStyleIdx="1" presStyleCnt="5"/>
      <dgm:spPr/>
    </dgm:pt>
    <dgm:pt modelId="{086542B2-0EBA-4C2C-8D6F-CD9C7EB7A012}" type="pres">
      <dgm:prSet presAssocID="{A8A5C375-F8C1-4E81-B499-F62EB1BA727C}" presName="iconRect" presStyleLbl="node1" presStyleIdx="1" presStyleCnt="5"/>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BAB3F8C-CD3F-47E9-B2AD-9EDC8977BE47}" type="pres">
      <dgm:prSet presAssocID="{A8A5C375-F8C1-4E81-B499-F62EB1BA727C}" presName="spaceRect" presStyleCnt="0"/>
      <dgm:spPr/>
    </dgm:pt>
    <dgm:pt modelId="{2787CEF0-F57A-4974-BAB3-66DF22D0E020}" type="pres">
      <dgm:prSet presAssocID="{A8A5C375-F8C1-4E81-B499-F62EB1BA727C}" presName="parTx" presStyleLbl="revTx" presStyleIdx="1" presStyleCnt="5">
        <dgm:presLayoutVars>
          <dgm:chMax val="0"/>
          <dgm:chPref val="0"/>
        </dgm:presLayoutVars>
      </dgm:prSet>
      <dgm:spPr/>
    </dgm:pt>
    <dgm:pt modelId="{3A2000E9-E2C3-45A1-9176-99622AD53E35}" type="pres">
      <dgm:prSet presAssocID="{8482AD3F-81E5-494F-9A36-42D5AB6303CA}" presName="sibTrans" presStyleCnt="0"/>
      <dgm:spPr/>
    </dgm:pt>
    <dgm:pt modelId="{427785CA-79C4-4DBD-B6CB-9FAF6B7AEA03}" type="pres">
      <dgm:prSet presAssocID="{358F744D-0810-4D88-8496-8102D2DF3A89}" presName="compNode" presStyleCnt="0"/>
      <dgm:spPr/>
    </dgm:pt>
    <dgm:pt modelId="{7A296FC3-A438-4556-B0A9-05785DF593BA}" type="pres">
      <dgm:prSet presAssocID="{358F744D-0810-4D88-8496-8102D2DF3A89}" presName="bgRect" presStyleLbl="bgShp" presStyleIdx="2" presStyleCnt="5"/>
      <dgm:spPr/>
    </dgm:pt>
    <dgm:pt modelId="{E3ABBA8A-EF3E-4666-A8AB-9B9B785A42DF}" type="pres">
      <dgm:prSet presAssocID="{358F744D-0810-4D88-8496-8102D2DF3A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ium"/>
        </a:ext>
      </dgm:extLst>
    </dgm:pt>
    <dgm:pt modelId="{E0D2DDB8-9CBD-447F-A924-1C3680C159C7}" type="pres">
      <dgm:prSet presAssocID="{358F744D-0810-4D88-8496-8102D2DF3A89}" presName="spaceRect" presStyleCnt="0"/>
      <dgm:spPr/>
    </dgm:pt>
    <dgm:pt modelId="{B80EC06D-F5A4-40CF-AFD8-D3F8EF94F5C7}" type="pres">
      <dgm:prSet presAssocID="{358F744D-0810-4D88-8496-8102D2DF3A89}" presName="parTx" presStyleLbl="revTx" presStyleIdx="2" presStyleCnt="5">
        <dgm:presLayoutVars>
          <dgm:chMax val="0"/>
          <dgm:chPref val="0"/>
        </dgm:presLayoutVars>
      </dgm:prSet>
      <dgm:spPr/>
    </dgm:pt>
    <dgm:pt modelId="{62A9D1EB-CB63-4484-89DA-DCE873E7D971}" type="pres">
      <dgm:prSet presAssocID="{ABA9AF3E-5D6E-4764-87C4-4777E937CB56}" presName="sibTrans" presStyleCnt="0"/>
      <dgm:spPr/>
    </dgm:pt>
    <dgm:pt modelId="{3B6F1CD2-641B-450F-87E8-B25934F05C52}" type="pres">
      <dgm:prSet presAssocID="{108A1A28-7A60-452A-ADBB-60492CEE4D1F}" presName="compNode" presStyleCnt="0"/>
      <dgm:spPr/>
    </dgm:pt>
    <dgm:pt modelId="{8B020464-F863-43D3-8AD9-B94D56A822F7}" type="pres">
      <dgm:prSet presAssocID="{108A1A28-7A60-452A-ADBB-60492CEE4D1F}" presName="bgRect" presStyleLbl="bgShp" presStyleIdx="3" presStyleCnt="5"/>
      <dgm:spPr/>
    </dgm:pt>
    <dgm:pt modelId="{D550D050-4796-47DC-8CAB-F9FE4596A41C}" type="pres">
      <dgm:prSet presAssocID="{108A1A28-7A60-452A-ADBB-60492CEE4D1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D0F40044-752F-489F-B86F-6958446299CA}" type="pres">
      <dgm:prSet presAssocID="{108A1A28-7A60-452A-ADBB-60492CEE4D1F}" presName="spaceRect" presStyleCnt="0"/>
      <dgm:spPr/>
    </dgm:pt>
    <dgm:pt modelId="{F4BD5C06-C638-404B-87C3-C6FBFB060FF8}" type="pres">
      <dgm:prSet presAssocID="{108A1A28-7A60-452A-ADBB-60492CEE4D1F}" presName="parTx" presStyleLbl="revTx" presStyleIdx="3" presStyleCnt="5">
        <dgm:presLayoutVars>
          <dgm:chMax val="0"/>
          <dgm:chPref val="0"/>
        </dgm:presLayoutVars>
      </dgm:prSet>
      <dgm:spPr/>
    </dgm:pt>
    <dgm:pt modelId="{AE22A69C-A56E-45F8-BE73-E248E2BBC159}" type="pres">
      <dgm:prSet presAssocID="{7B3C9AC5-4E58-4D4E-8DBD-DBB8B5F44067}" presName="sibTrans" presStyleCnt="0"/>
      <dgm:spPr/>
    </dgm:pt>
    <dgm:pt modelId="{54C85721-DC97-4032-B9AE-D0E2C6B24A95}" type="pres">
      <dgm:prSet presAssocID="{EE7F7A6C-E952-4FB7-9BE5-55C11E247705}" presName="compNode" presStyleCnt="0"/>
      <dgm:spPr/>
    </dgm:pt>
    <dgm:pt modelId="{B9A914D4-B4CC-4F5A-959E-15405DE63AB0}" type="pres">
      <dgm:prSet presAssocID="{EE7F7A6C-E952-4FB7-9BE5-55C11E247705}" presName="bgRect" presStyleLbl="bgShp" presStyleIdx="4" presStyleCnt="5"/>
      <dgm:spPr/>
    </dgm:pt>
    <dgm:pt modelId="{B96A82C9-B859-4130-840F-A4AAACC849ED}" type="pres">
      <dgm:prSet presAssocID="{EE7F7A6C-E952-4FB7-9BE5-55C11E24770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p with pin"/>
        </a:ext>
      </dgm:extLst>
    </dgm:pt>
    <dgm:pt modelId="{A0469654-4072-456D-A449-B81E0CA7B1C5}" type="pres">
      <dgm:prSet presAssocID="{EE7F7A6C-E952-4FB7-9BE5-55C11E247705}" presName="spaceRect" presStyleCnt="0"/>
      <dgm:spPr/>
    </dgm:pt>
    <dgm:pt modelId="{DAB22A70-2FAA-4B6F-B7CD-FA39A43F5F43}" type="pres">
      <dgm:prSet presAssocID="{EE7F7A6C-E952-4FB7-9BE5-55C11E247705}" presName="parTx" presStyleLbl="revTx" presStyleIdx="4" presStyleCnt="5">
        <dgm:presLayoutVars>
          <dgm:chMax val="0"/>
          <dgm:chPref val="0"/>
        </dgm:presLayoutVars>
      </dgm:prSet>
      <dgm:spPr/>
    </dgm:pt>
  </dgm:ptLst>
  <dgm:cxnLst>
    <dgm:cxn modelId="{00CDA325-510D-477B-9C00-D41FE117A8DB}" type="presOf" srcId="{A8A5C375-F8C1-4E81-B499-F62EB1BA727C}" destId="{2787CEF0-F57A-4974-BAB3-66DF22D0E020}" srcOrd="0" destOrd="0" presId="urn:microsoft.com/office/officeart/2018/2/layout/IconVerticalSolidList"/>
    <dgm:cxn modelId="{0B269928-4C44-4F7E-8FB4-CD12EB364291}" srcId="{21DD604F-52EE-45E4-8917-D9CB22113114}" destId="{108A1A28-7A60-452A-ADBB-60492CEE4D1F}" srcOrd="3" destOrd="0" parTransId="{4AE2CE82-D101-4B88-886F-C1DABDFCF140}" sibTransId="{7B3C9AC5-4E58-4D4E-8DBD-DBB8B5F44067}"/>
    <dgm:cxn modelId="{369AEF61-2BB5-4D17-A4D9-25C14C6AF6C0}" srcId="{21DD604F-52EE-45E4-8917-D9CB22113114}" destId="{358F744D-0810-4D88-8496-8102D2DF3A89}" srcOrd="2" destOrd="0" parTransId="{E005BA0F-594E-4544-8FA3-33C1FD1C4CC7}" sibTransId="{ABA9AF3E-5D6E-4764-87C4-4777E937CB56}"/>
    <dgm:cxn modelId="{DDA97F68-2263-4560-96CF-DC2853EAA3B4}" srcId="{21DD604F-52EE-45E4-8917-D9CB22113114}" destId="{A8A5C375-F8C1-4E81-B499-F62EB1BA727C}" srcOrd="1" destOrd="0" parTransId="{5B236481-134B-45B2-8E33-ED90DCB5B074}" sibTransId="{8482AD3F-81E5-494F-9A36-42D5AB6303CA}"/>
    <dgm:cxn modelId="{A6007D69-EF88-45A9-BFF7-32F8E7DCC9FC}" type="presOf" srcId="{108A1A28-7A60-452A-ADBB-60492CEE4D1F}" destId="{F4BD5C06-C638-404B-87C3-C6FBFB060FF8}" srcOrd="0" destOrd="0" presId="urn:microsoft.com/office/officeart/2018/2/layout/IconVerticalSolidList"/>
    <dgm:cxn modelId="{4454468D-B8B9-4D50-B1AF-666C0BBC46C3}" srcId="{21DD604F-52EE-45E4-8917-D9CB22113114}" destId="{EE7F7A6C-E952-4FB7-9BE5-55C11E247705}" srcOrd="4" destOrd="0" parTransId="{8DF8254D-A138-4109-8E33-FBF199572FE0}" sibTransId="{39A9142A-C184-442A-ABF0-4FA6FCBBBD44}"/>
    <dgm:cxn modelId="{6DCEF99C-1219-49DB-B548-4E4BCB535381}" type="presOf" srcId="{358F744D-0810-4D88-8496-8102D2DF3A89}" destId="{B80EC06D-F5A4-40CF-AFD8-D3F8EF94F5C7}" srcOrd="0" destOrd="0" presId="urn:microsoft.com/office/officeart/2018/2/layout/IconVerticalSolidList"/>
    <dgm:cxn modelId="{A3622BB6-260E-43B5-9546-4DE3BBBFD100}" type="presOf" srcId="{05BEEAF1-B754-4542-853E-7C85BD0AA77C}" destId="{0CF94399-2AE3-4EC4-8449-8ADDAFF460BC}" srcOrd="0" destOrd="0" presId="urn:microsoft.com/office/officeart/2018/2/layout/IconVerticalSolidList"/>
    <dgm:cxn modelId="{7A211ED5-A310-4EFC-A6F8-9AC18FCBC85B}" type="presOf" srcId="{EE7F7A6C-E952-4FB7-9BE5-55C11E247705}" destId="{DAB22A70-2FAA-4B6F-B7CD-FA39A43F5F43}" srcOrd="0" destOrd="0" presId="urn:microsoft.com/office/officeart/2018/2/layout/IconVerticalSolidList"/>
    <dgm:cxn modelId="{BB7BA8ED-2ED4-487E-AA0F-8C760F8DE194}" type="presOf" srcId="{21DD604F-52EE-45E4-8917-D9CB22113114}" destId="{D5DC7DE1-7F5A-4D43-8F79-9D53EC2418B4}" srcOrd="0" destOrd="0" presId="urn:microsoft.com/office/officeart/2018/2/layout/IconVerticalSolidList"/>
    <dgm:cxn modelId="{9572C0F8-73F0-4E27-AE80-F838AF0593B2}" srcId="{21DD604F-52EE-45E4-8917-D9CB22113114}" destId="{05BEEAF1-B754-4542-853E-7C85BD0AA77C}" srcOrd="0" destOrd="0" parTransId="{68A2BAF9-2E9D-4E16-8560-207E0CBF21A7}" sibTransId="{FDAA19B5-9B0B-432E-A7A9-981C1CEC6B64}"/>
    <dgm:cxn modelId="{EC08C02A-CD26-46DB-97DC-7FF37AD25B1F}" type="presParOf" srcId="{D5DC7DE1-7F5A-4D43-8F79-9D53EC2418B4}" destId="{C1BEFB37-1030-4867-8868-D4133D81F04F}" srcOrd="0" destOrd="0" presId="urn:microsoft.com/office/officeart/2018/2/layout/IconVerticalSolidList"/>
    <dgm:cxn modelId="{221A3A7C-EE55-4730-85BF-11ECD994B388}" type="presParOf" srcId="{C1BEFB37-1030-4867-8868-D4133D81F04F}" destId="{222E97D1-71DD-43F9-844B-0D7F72661D4C}" srcOrd="0" destOrd="0" presId="urn:microsoft.com/office/officeart/2018/2/layout/IconVerticalSolidList"/>
    <dgm:cxn modelId="{2FFF5D50-FFF2-4CFE-AC13-474B08A67668}" type="presParOf" srcId="{C1BEFB37-1030-4867-8868-D4133D81F04F}" destId="{4A12ABA8-2E54-4345-A952-3E9000DEF074}" srcOrd="1" destOrd="0" presId="urn:microsoft.com/office/officeart/2018/2/layout/IconVerticalSolidList"/>
    <dgm:cxn modelId="{1BD0EE49-BB09-4C6D-A0C3-A962E785478E}" type="presParOf" srcId="{C1BEFB37-1030-4867-8868-D4133D81F04F}" destId="{8E710880-FF15-40D6-A964-B5F1A5C27538}" srcOrd="2" destOrd="0" presId="urn:microsoft.com/office/officeart/2018/2/layout/IconVerticalSolidList"/>
    <dgm:cxn modelId="{42EA478C-93EA-481C-9B70-9740E7D360A9}" type="presParOf" srcId="{C1BEFB37-1030-4867-8868-D4133D81F04F}" destId="{0CF94399-2AE3-4EC4-8449-8ADDAFF460BC}" srcOrd="3" destOrd="0" presId="urn:microsoft.com/office/officeart/2018/2/layout/IconVerticalSolidList"/>
    <dgm:cxn modelId="{74E20211-6B30-4A06-8803-F0EFE39AB1BD}" type="presParOf" srcId="{D5DC7DE1-7F5A-4D43-8F79-9D53EC2418B4}" destId="{C64547BF-7A2C-47B2-A1F8-85DEE2C1B241}" srcOrd="1" destOrd="0" presId="urn:microsoft.com/office/officeart/2018/2/layout/IconVerticalSolidList"/>
    <dgm:cxn modelId="{8BD0AEF4-A039-4128-ADBE-CEED0104F3E5}" type="presParOf" srcId="{D5DC7DE1-7F5A-4D43-8F79-9D53EC2418B4}" destId="{D0D9DD75-E29A-4F72-8B56-C128F1FF0B11}" srcOrd="2" destOrd="0" presId="urn:microsoft.com/office/officeart/2018/2/layout/IconVerticalSolidList"/>
    <dgm:cxn modelId="{9C772534-D9C2-4187-B4E3-7627ADAF1AA0}" type="presParOf" srcId="{D0D9DD75-E29A-4F72-8B56-C128F1FF0B11}" destId="{DBDADC57-5B75-4437-BAFE-E49B1E900A34}" srcOrd="0" destOrd="0" presId="urn:microsoft.com/office/officeart/2018/2/layout/IconVerticalSolidList"/>
    <dgm:cxn modelId="{B42E8B54-C82B-40A3-9E60-A32EB3B62BEB}" type="presParOf" srcId="{D0D9DD75-E29A-4F72-8B56-C128F1FF0B11}" destId="{086542B2-0EBA-4C2C-8D6F-CD9C7EB7A012}" srcOrd="1" destOrd="0" presId="urn:microsoft.com/office/officeart/2018/2/layout/IconVerticalSolidList"/>
    <dgm:cxn modelId="{BEC08F1B-61E9-4034-BAA2-E88A4F635396}" type="presParOf" srcId="{D0D9DD75-E29A-4F72-8B56-C128F1FF0B11}" destId="{4BAB3F8C-CD3F-47E9-B2AD-9EDC8977BE47}" srcOrd="2" destOrd="0" presId="urn:microsoft.com/office/officeart/2018/2/layout/IconVerticalSolidList"/>
    <dgm:cxn modelId="{C50B9F98-8B33-47EF-B6AC-E85C09A194D2}" type="presParOf" srcId="{D0D9DD75-E29A-4F72-8B56-C128F1FF0B11}" destId="{2787CEF0-F57A-4974-BAB3-66DF22D0E020}" srcOrd="3" destOrd="0" presId="urn:microsoft.com/office/officeart/2018/2/layout/IconVerticalSolidList"/>
    <dgm:cxn modelId="{90B8AFE1-DFB3-407F-8C9F-2D36654AC158}" type="presParOf" srcId="{D5DC7DE1-7F5A-4D43-8F79-9D53EC2418B4}" destId="{3A2000E9-E2C3-45A1-9176-99622AD53E35}" srcOrd="3" destOrd="0" presId="urn:microsoft.com/office/officeart/2018/2/layout/IconVerticalSolidList"/>
    <dgm:cxn modelId="{0DDDE644-F0A9-4DC1-B2F6-5EF2E2D84CF4}" type="presParOf" srcId="{D5DC7DE1-7F5A-4D43-8F79-9D53EC2418B4}" destId="{427785CA-79C4-4DBD-B6CB-9FAF6B7AEA03}" srcOrd="4" destOrd="0" presId="urn:microsoft.com/office/officeart/2018/2/layout/IconVerticalSolidList"/>
    <dgm:cxn modelId="{0DBB5A07-C505-4FAD-BE11-279E14519CF5}" type="presParOf" srcId="{427785CA-79C4-4DBD-B6CB-9FAF6B7AEA03}" destId="{7A296FC3-A438-4556-B0A9-05785DF593BA}" srcOrd="0" destOrd="0" presId="urn:microsoft.com/office/officeart/2018/2/layout/IconVerticalSolidList"/>
    <dgm:cxn modelId="{D2088409-9C00-402A-8518-981F253F6C46}" type="presParOf" srcId="{427785CA-79C4-4DBD-B6CB-9FAF6B7AEA03}" destId="{E3ABBA8A-EF3E-4666-A8AB-9B9B785A42DF}" srcOrd="1" destOrd="0" presId="urn:microsoft.com/office/officeart/2018/2/layout/IconVerticalSolidList"/>
    <dgm:cxn modelId="{67D81E31-A0C2-4428-BBFE-1487F37203D1}" type="presParOf" srcId="{427785CA-79C4-4DBD-B6CB-9FAF6B7AEA03}" destId="{E0D2DDB8-9CBD-447F-A924-1C3680C159C7}" srcOrd="2" destOrd="0" presId="urn:microsoft.com/office/officeart/2018/2/layout/IconVerticalSolidList"/>
    <dgm:cxn modelId="{F6A9E733-8601-4E66-A5E2-1CA4648F54C6}" type="presParOf" srcId="{427785CA-79C4-4DBD-B6CB-9FAF6B7AEA03}" destId="{B80EC06D-F5A4-40CF-AFD8-D3F8EF94F5C7}" srcOrd="3" destOrd="0" presId="urn:microsoft.com/office/officeart/2018/2/layout/IconVerticalSolidList"/>
    <dgm:cxn modelId="{D8544614-004A-4768-B526-1392AC44A481}" type="presParOf" srcId="{D5DC7DE1-7F5A-4D43-8F79-9D53EC2418B4}" destId="{62A9D1EB-CB63-4484-89DA-DCE873E7D971}" srcOrd="5" destOrd="0" presId="urn:microsoft.com/office/officeart/2018/2/layout/IconVerticalSolidList"/>
    <dgm:cxn modelId="{B7B46AA0-CCD1-4DC5-932C-0226625C6BCB}" type="presParOf" srcId="{D5DC7DE1-7F5A-4D43-8F79-9D53EC2418B4}" destId="{3B6F1CD2-641B-450F-87E8-B25934F05C52}" srcOrd="6" destOrd="0" presId="urn:microsoft.com/office/officeart/2018/2/layout/IconVerticalSolidList"/>
    <dgm:cxn modelId="{2C9157EC-B20B-415E-B92D-CA1DEDDA7276}" type="presParOf" srcId="{3B6F1CD2-641B-450F-87E8-B25934F05C52}" destId="{8B020464-F863-43D3-8AD9-B94D56A822F7}" srcOrd="0" destOrd="0" presId="urn:microsoft.com/office/officeart/2018/2/layout/IconVerticalSolidList"/>
    <dgm:cxn modelId="{7BDD7CB5-279D-400D-991A-2EE81CEC5DE9}" type="presParOf" srcId="{3B6F1CD2-641B-450F-87E8-B25934F05C52}" destId="{D550D050-4796-47DC-8CAB-F9FE4596A41C}" srcOrd="1" destOrd="0" presId="urn:microsoft.com/office/officeart/2018/2/layout/IconVerticalSolidList"/>
    <dgm:cxn modelId="{AC88B4DE-F83E-4CC3-9459-15D052139AF1}" type="presParOf" srcId="{3B6F1CD2-641B-450F-87E8-B25934F05C52}" destId="{D0F40044-752F-489F-B86F-6958446299CA}" srcOrd="2" destOrd="0" presId="urn:microsoft.com/office/officeart/2018/2/layout/IconVerticalSolidList"/>
    <dgm:cxn modelId="{1C585F78-D7E5-4361-BFCC-C3AE76D4D1DC}" type="presParOf" srcId="{3B6F1CD2-641B-450F-87E8-B25934F05C52}" destId="{F4BD5C06-C638-404B-87C3-C6FBFB060FF8}" srcOrd="3" destOrd="0" presId="urn:microsoft.com/office/officeart/2018/2/layout/IconVerticalSolidList"/>
    <dgm:cxn modelId="{8B2E74BC-FC88-4922-AA90-6595C670F49C}" type="presParOf" srcId="{D5DC7DE1-7F5A-4D43-8F79-9D53EC2418B4}" destId="{AE22A69C-A56E-45F8-BE73-E248E2BBC159}" srcOrd="7" destOrd="0" presId="urn:microsoft.com/office/officeart/2018/2/layout/IconVerticalSolidList"/>
    <dgm:cxn modelId="{0A167B4A-3867-4A10-8E66-7E3A702A7CF9}" type="presParOf" srcId="{D5DC7DE1-7F5A-4D43-8F79-9D53EC2418B4}" destId="{54C85721-DC97-4032-B9AE-D0E2C6B24A95}" srcOrd="8" destOrd="0" presId="urn:microsoft.com/office/officeart/2018/2/layout/IconVerticalSolidList"/>
    <dgm:cxn modelId="{95529249-371B-436F-BBE9-D183ACA127D6}" type="presParOf" srcId="{54C85721-DC97-4032-B9AE-D0E2C6B24A95}" destId="{B9A914D4-B4CC-4F5A-959E-15405DE63AB0}" srcOrd="0" destOrd="0" presId="urn:microsoft.com/office/officeart/2018/2/layout/IconVerticalSolidList"/>
    <dgm:cxn modelId="{07501B70-3251-4092-ABD9-97E86F271854}" type="presParOf" srcId="{54C85721-DC97-4032-B9AE-D0E2C6B24A95}" destId="{B96A82C9-B859-4130-840F-A4AAACC849ED}" srcOrd="1" destOrd="0" presId="urn:microsoft.com/office/officeart/2018/2/layout/IconVerticalSolidList"/>
    <dgm:cxn modelId="{5622B562-42E9-46D7-BA09-4CDBCCF2BE0B}" type="presParOf" srcId="{54C85721-DC97-4032-B9AE-D0E2C6B24A95}" destId="{A0469654-4072-456D-A449-B81E0CA7B1C5}" srcOrd="2" destOrd="0" presId="urn:microsoft.com/office/officeart/2018/2/layout/IconVerticalSolidList"/>
    <dgm:cxn modelId="{9D794809-3034-409C-BB38-99612AE9CED5}" type="presParOf" srcId="{54C85721-DC97-4032-B9AE-D0E2C6B24A95}" destId="{DAB22A70-2FAA-4B6F-B7CD-FA39A43F5F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063EAB-4FD6-45E9-B7F0-39581B3C56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1C0D343-58AE-49A6-9B66-7C658B40589C}">
      <dgm:prSet/>
      <dgm:spPr/>
      <dgm:t>
        <a:bodyPr/>
        <a:lstStyle/>
        <a:p>
          <a:r>
            <a:rPr lang="en-US"/>
            <a:t>Management system determining your customers’ loyalty score. </a:t>
          </a:r>
        </a:p>
      </dgm:t>
    </dgm:pt>
    <dgm:pt modelId="{0F8461AD-B76D-40F9-8694-CE1F33A3DCFA}" type="parTrans" cxnId="{55998A6D-61CA-4390-A8CF-A140D4990649}">
      <dgm:prSet/>
      <dgm:spPr/>
      <dgm:t>
        <a:bodyPr/>
        <a:lstStyle/>
        <a:p>
          <a:endParaRPr lang="en-US"/>
        </a:p>
      </dgm:t>
    </dgm:pt>
    <dgm:pt modelId="{D2AD7F49-868C-41CF-AD05-B9703475D4AF}" type="sibTrans" cxnId="{55998A6D-61CA-4390-A8CF-A140D4990649}">
      <dgm:prSet/>
      <dgm:spPr/>
      <dgm:t>
        <a:bodyPr/>
        <a:lstStyle/>
        <a:p>
          <a:endParaRPr lang="en-US"/>
        </a:p>
      </dgm:t>
    </dgm:pt>
    <dgm:pt modelId="{0BB4D0A3-953E-4F6F-87A6-3697FD417EB3}">
      <dgm:prSet/>
      <dgm:spPr/>
      <dgm:t>
        <a:bodyPr/>
        <a:lstStyle/>
        <a:p>
          <a:r>
            <a:rPr lang="en-US"/>
            <a:t>Obtained via survey by asking a recommendation question which allows you to obtain a numeric score </a:t>
          </a:r>
        </a:p>
      </dgm:t>
    </dgm:pt>
    <dgm:pt modelId="{861A0279-44DE-4A6D-80E5-3CD0CA28EE9E}" type="parTrans" cxnId="{199568B3-F05E-457E-B256-D71FE6858801}">
      <dgm:prSet/>
      <dgm:spPr/>
      <dgm:t>
        <a:bodyPr/>
        <a:lstStyle/>
        <a:p>
          <a:endParaRPr lang="en-US"/>
        </a:p>
      </dgm:t>
    </dgm:pt>
    <dgm:pt modelId="{F9ED0927-C0CE-4D6B-9978-D3C946CAFECC}" type="sibTrans" cxnId="{199568B3-F05E-457E-B256-D71FE6858801}">
      <dgm:prSet/>
      <dgm:spPr/>
      <dgm:t>
        <a:bodyPr/>
        <a:lstStyle/>
        <a:p>
          <a:endParaRPr lang="en-US"/>
        </a:p>
      </dgm:t>
    </dgm:pt>
    <dgm:pt modelId="{7AA7A987-96B8-4916-9AC7-C9993F4CADFC}">
      <dgm:prSet/>
      <dgm:spPr/>
      <dgm:t>
        <a:bodyPr/>
        <a:lstStyle/>
        <a:p>
          <a:r>
            <a:rPr lang="en-US"/>
            <a:t>Each individual score is between 0-10.</a:t>
          </a:r>
        </a:p>
      </dgm:t>
    </dgm:pt>
    <dgm:pt modelId="{83E0934A-0E87-4A0E-8ACB-B0BD46D600C6}" type="parTrans" cxnId="{3A5951CB-5C62-40B2-BAB7-69EFA720BD7A}">
      <dgm:prSet/>
      <dgm:spPr/>
      <dgm:t>
        <a:bodyPr/>
        <a:lstStyle/>
        <a:p>
          <a:endParaRPr lang="en-US"/>
        </a:p>
      </dgm:t>
    </dgm:pt>
    <dgm:pt modelId="{EF228517-EB84-4F92-BC44-A254C5961323}" type="sibTrans" cxnId="{3A5951CB-5C62-40B2-BAB7-69EFA720BD7A}">
      <dgm:prSet/>
      <dgm:spPr/>
      <dgm:t>
        <a:bodyPr/>
        <a:lstStyle/>
        <a:p>
          <a:endParaRPr lang="en-US"/>
        </a:p>
      </dgm:t>
    </dgm:pt>
    <dgm:pt modelId="{1941B97F-3402-4DE6-8574-1B63F54E415A}">
      <dgm:prSet/>
      <dgm:spPr/>
      <dgm:t>
        <a:bodyPr/>
        <a:lstStyle/>
        <a:p>
          <a:r>
            <a:rPr lang="en-US" dirty="0"/>
            <a:t>The overall NPS score is calculated by subtracting the percentage of Detractors from your Promoters.</a:t>
          </a:r>
        </a:p>
      </dgm:t>
    </dgm:pt>
    <dgm:pt modelId="{5B06C9CA-1ACE-403E-A640-F5674D66138E}" type="parTrans" cxnId="{D7268E33-3AC0-485C-8D4C-EA114ABCFB06}">
      <dgm:prSet/>
      <dgm:spPr/>
      <dgm:t>
        <a:bodyPr/>
        <a:lstStyle/>
        <a:p>
          <a:endParaRPr lang="en-US"/>
        </a:p>
      </dgm:t>
    </dgm:pt>
    <dgm:pt modelId="{7C97B0D6-C544-4FBE-AC50-8A51C7D79249}" type="sibTrans" cxnId="{D7268E33-3AC0-485C-8D4C-EA114ABCFB06}">
      <dgm:prSet/>
      <dgm:spPr/>
      <dgm:t>
        <a:bodyPr/>
        <a:lstStyle/>
        <a:p>
          <a:endParaRPr lang="en-US"/>
        </a:p>
      </dgm:t>
    </dgm:pt>
    <dgm:pt modelId="{D8599E1F-13CF-4171-8B38-C504D2A9D7B8}">
      <dgm:prSet/>
      <dgm:spPr/>
      <dgm:t>
        <a:bodyPr/>
        <a:lstStyle/>
        <a:p>
          <a:r>
            <a:rPr lang="en-US"/>
            <a:t>“How likely are you to recommend [us] on scale of 0 to 10?”</a:t>
          </a:r>
        </a:p>
      </dgm:t>
    </dgm:pt>
    <dgm:pt modelId="{F2E4106C-62C2-4FF7-BE1D-E46D1EA539ED}" type="parTrans" cxnId="{0D653A78-153D-401C-8D16-9B85A7878AD0}">
      <dgm:prSet/>
      <dgm:spPr/>
      <dgm:t>
        <a:bodyPr/>
        <a:lstStyle/>
        <a:p>
          <a:endParaRPr lang="en-US"/>
        </a:p>
      </dgm:t>
    </dgm:pt>
    <dgm:pt modelId="{C84A0C93-7AC6-4127-BF97-CC77ADC97645}" type="sibTrans" cxnId="{0D653A78-153D-401C-8D16-9B85A7878AD0}">
      <dgm:prSet/>
      <dgm:spPr/>
      <dgm:t>
        <a:bodyPr/>
        <a:lstStyle/>
        <a:p>
          <a:endParaRPr lang="en-US"/>
        </a:p>
      </dgm:t>
    </dgm:pt>
    <dgm:pt modelId="{55916D01-2342-4C86-850F-838E4A23051E}" type="pres">
      <dgm:prSet presAssocID="{23063EAB-4FD6-45E9-B7F0-39581B3C569F}" presName="root" presStyleCnt="0">
        <dgm:presLayoutVars>
          <dgm:dir/>
          <dgm:resizeHandles val="exact"/>
        </dgm:presLayoutVars>
      </dgm:prSet>
      <dgm:spPr/>
    </dgm:pt>
    <dgm:pt modelId="{6A59CFDB-86EB-4E39-9D8B-E8648937D56F}" type="pres">
      <dgm:prSet presAssocID="{61C0D343-58AE-49A6-9B66-7C658B40589C}" presName="compNode" presStyleCnt="0"/>
      <dgm:spPr/>
    </dgm:pt>
    <dgm:pt modelId="{C762AA78-B8EB-4CCF-8B52-1DC1EB111F46}" type="pres">
      <dgm:prSet presAssocID="{61C0D343-58AE-49A6-9B66-7C658B40589C}" presName="bgRect" presStyleLbl="bgShp" presStyleIdx="0" presStyleCnt="5"/>
      <dgm:spPr/>
    </dgm:pt>
    <dgm:pt modelId="{8BD9C5DC-C436-4A48-AFA7-56DBFB277549}" type="pres">
      <dgm:prSet presAssocID="{61C0D343-58AE-49A6-9B66-7C658B4058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igurationSolid"/>
        </a:ext>
      </dgm:extLst>
    </dgm:pt>
    <dgm:pt modelId="{0B810F36-9093-46A9-8F89-817B13FC1E1B}" type="pres">
      <dgm:prSet presAssocID="{61C0D343-58AE-49A6-9B66-7C658B40589C}" presName="spaceRect" presStyleCnt="0"/>
      <dgm:spPr/>
    </dgm:pt>
    <dgm:pt modelId="{DDC41416-F2C2-446C-8195-D9740FB44267}" type="pres">
      <dgm:prSet presAssocID="{61C0D343-58AE-49A6-9B66-7C658B40589C}" presName="parTx" presStyleLbl="revTx" presStyleIdx="0" presStyleCnt="5">
        <dgm:presLayoutVars>
          <dgm:chMax val="0"/>
          <dgm:chPref val="0"/>
        </dgm:presLayoutVars>
      </dgm:prSet>
      <dgm:spPr/>
    </dgm:pt>
    <dgm:pt modelId="{4A793C34-9AF1-4FE8-8E73-A4089C9C4813}" type="pres">
      <dgm:prSet presAssocID="{D2AD7F49-868C-41CF-AD05-B9703475D4AF}" presName="sibTrans" presStyleCnt="0"/>
      <dgm:spPr/>
    </dgm:pt>
    <dgm:pt modelId="{8218FA95-DC22-4CCD-922A-AF11134DC0C6}" type="pres">
      <dgm:prSet presAssocID="{0BB4D0A3-953E-4F6F-87A6-3697FD417EB3}" presName="compNode" presStyleCnt="0"/>
      <dgm:spPr/>
    </dgm:pt>
    <dgm:pt modelId="{D67AAD89-2096-467C-B2FB-5D0C3D0B8E8B}" type="pres">
      <dgm:prSet presAssocID="{0BB4D0A3-953E-4F6F-87A6-3697FD417EB3}" presName="bgRect" presStyleLbl="bgShp" presStyleIdx="1" presStyleCnt="5"/>
      <dgm:spPr/>
    </dgm:pt>
    <dgm:pt modelId="{2E44FD7B-4149-4C35-9A85-7E94AC63E7AE}" type="pres">
      <dgm:prSet presAssocID="{0BB4D0A3-953E-4F6F-87A6-3697FD417EB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tionaryRemove"/>
        </a:ext>
      </dgm:extLst>
    </dgm:pt>
    <dgm:pt modelId="{A8F69E2E-EAFD-4FE4-A071-BA2DC15B96D4}" type="pres">
      <dgm:prSet presAssocID="{0BB4D0A3-953E-4F6F-87A6-3697FD417EB3}" presName="spaceRect" presStyleCnt="0"/>
      <dgm:spPr/>
    </dgm:pt>
    <dgm:pt modelId="{6A52067A-82E5-4D70-BD44-DD52F95C08A5}" type="pres">
      <dgm:prSet presAssocID="{0BB4D0A3-953E-4F6F-87A6-3697FD417EB3}" presName="parTx" presStyleLbl="revTx" presStyleIdx="1" presStyleCnt="5">
        <dgm:presLayoutVars>
          <dgm:chMax val="0"/>
          <dgm:chPref val="0"/>
        </dgm:presLayoutVars>
      </dgm:prSet>
      <dgm:spPr/>
    </dgm:pt>
    <dgm:pt modelId="{974C0663-EFB2-4322-8BEE-9237716A2B34}" type="pres">
      <dgm:prSet presAssocID="{F9ED0927-C0CE-4D6B-9978-D3C946CAFECC}" presName="sibTrans" presStyleCnt="0"/>
      <dgm:spPr/>
    </dgm:pt>
    <dgm:pt modelId="{5D5824B3-A0E4-4416-8EA8-E71BACF459C4}" type="pres">
      <dgm:prSet presAssocID="{7AA7A987-96B8-4916-9AC7-C9993F4CADFC}" presName="compNode" presStyleCnt="0"/>
      <dgm:spPr/>
    </dgm:pt>
    <dgm:pt modelId="{8921EFE4-7443-4DCC-89C6-21E253D2057C}" type="pres">
      <dgm:prSet presAssocID="{7AA7A987-96B8-4916-9AC7-C9993F4CADFC}" presName="bgRect" presStyleLbl="bgShp" presStyleIdx="2" presStyleCnt="5"/>
      <dgm:spPr/>
    </dgm:pt>
    <dgm:pt modelId="{C49E6A8F-78E0-4B77-AADF-064C1EDA545A}" type="pres">
      <dgm:prSet presAssocID="{7AA7A987-96B8-4916-9AC7-C9993F4CADFC}"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ullseye"/>
        </a:ext>
      </dgm:extLst>
    </dgm:pt>
    <dgm:pt modelId="{95DB9FE4-8B85-4BD1-8FB7-3582A4C21F5F}" type="pres">
      <dgm:prSet presAssocID="{7AA7A987-96B8-4916-9AC7-C9993F4CADFC}" presName="spaceRect" presStyleCnt="0"/>
      <dgm:spPr/>
    </dgm:pt>
    <dgm:pt modelId="{B31D4836-5867-4EDB-9AB4-7CC034BEAA20}" type="pres">
      <dgm:prSet presAssocID="{7AA7A987-96B8-4916-9AC7-C9993F4CADFC}" presName="parTx" presStyleLbl="revTx" presStyleIdx="2" presStyleCnt="5">
        <dgm:presLayoutVars>
          <dgm:chMax val="0"/>
          <dgm:chPref val="0"/>
        </dgm:presLayoutVars>
      </dgm:prSet>
      <dgm:spPr/>
    </dgm:pt>
    <dgm:pt modelId="{DEC07DDD-7389-44DA-9492-34A86CC89CFC}" type="pres">
      <dgm:prSet presAssocID="{EF228517-EB84-4F92-BC44-A254C5961323}" presName="sibTrans" presStyleCnt="0"/>
      <dgm:spPr/>
    </dgm:pt>
    <dgm:pt modelId="{0386BCB3-C03F-45A8-A084-60D82621699B}" type="pres">
      <dgm:prSet presAssocID="{1941B97F-3402-4DE6-8574-1B63F54E415A}" presName="compNode" presStyleCnt="0"/>
      <dgm:spPr/>
    </dgm:pt>
    <dgm:pt modelId="{490CC5C3-B14C-4621-860E-33AE81BE3593}" type="pres">
      <dgm:prSet presAssocID="{1941B97F-3402-4DE6-8574-1B63F54E415A}" presName="bgRect" presStyleLbl="bgShp" presStyleIdx="3" presStyleCnt="5"/>
      <dgm:spPr/>
    </dgm:pt>
    <dgm:pt modelId="{14CF496A-CFDC-4D0B-8E4A-0E59589194AC}" type="pres">
      <dgm:prSet presAssocID="{1941B97F-3402-4DE6-8574-1B63F54E415A}" presName="iconRect" presStyleLbl="node1" presStyleIdx="3" presStyleCnt="5"/>
      <dgm:spPr>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0D946BD-0F35-46A0-B0CC-91D16D247803}" type="pres">
      <dgm:prSet presAssocID="{1941B97F-3402-4DE6-8574-1B63F54E415A}" presName="spaceRect" presStyleCnt="0"/>
      <dgm:spPr/>
    </dgm:pt>
    <dgm:pt modelId="{BDE0DB86-3D10-4F65-BAB9-BC2F02074E18}" type="pres">
      <dgm:prSet presAssocID="{1941B97F-3402-4DE6-8574-1B63F54E415A}" presName="parTx" presStyleLbl="revTx" presStyleIdx="3" presStyleCnt="5">
        <dgm:presLayoutVars>
          <dgm:chMax val="0"/>
          <dgm:chPref val="0"/>
        </dgm:presLayoutVars>
      </dgm:prSet>
      <dgm:spPr/>
    </dgm:pt>
    <dgm:pt modelId="{649AF181-DCDC-41BC-8702-D9BBADABC026}" type="pres">
      <dgm:prSet presAssocID="{7C97B0D6-C544-4FBE-AC50-8A51C7D79249}" presName="sibTrans" presStyleCnt="0"/>
      <dgm:spPr/>
    </dgm:pt>
    <dgm:pt modelId="{E25D70B2-B3BB-46CD-ABE4-A611E4DAF755}" type="pres">
      <dgm:prSet presAssocID="{D8599E1F-13CF-4171-8B38-C504D2A9D7B8}" presName="compNode" presStyleCnt="0"/>
      <dgm:spPr/>
    </dgm:pt>
    <dgm:pt modelId="{673BDB01-984F-4FFA-9507-A23199225A22}" type="pres">
      <dgm:prSet presAssocID="{D8599E1F-13CF-4171-8B38-C504D2A9D7B8}" presName="bgRect" presStyleLbl="bgShp" presStyleIdx="4" presStyleCnt="5"/>
      <dgm:spPr/>
    </dgm:pt>
    <dgm:pt modelId="{55C77818-E01B-4682-A617-A57C401CD6A9}" type="pres">
      <dgm:prSet presAssocID="{D8599E1F-13CF-4171-8B38-C504D2A9D7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ke"/>
        </a:ext>
      </dgm:extLst>
    </dgm:pt>
    <dgm:pt modelId="{C4ECFFFA-3FBA-4B8C-9520-A8590C4A1848}" type="pres">
      <dgm:prSet presAssocID="{D8599E1F-13CF-4171-8B38-C504D2A9D7B8}" presName="spaceRect" presStyleCnt="0"/>
      <dgm:spPr/>
    </dgm:pt>
    <dgm:pt modelId="{5EF566D8-7E97-46C7-82CA-AF79BA15C39E}" type="pres">
      <dgm:prSet presAssocID="{D8599E1F-13CF-4171-8B38-C504D2A9D7B8}" presName="parTx" presStyleLbl="revTx" presStyleIdx="4" presStyleCnt="5">
        <dgm:presLayoutVars>
          <dgm:chMax val="0"/>
          <dgm:chPref val="0"/>
        </dgm:presLayoutVars>
      </dgm:prSet>
      <dgm:spPr/>
    </dgm:pt>
  </dgm:ptLst>
  <dgm:cxnLst>
    <dgm:cxn modelId="{04B6D221-3852-4655-8340-D5A58497323D}" type="presOf" srcId="{D8599E1F-13CF-4171-8B38-C504D2A9D7B8}" destId="{5EF566D8-7E97-46C7-82CA-AF79BA15C39E}" srcOrd="0" destOrd="0" presId="urn:microsoft.com/office/officeart/2018/2/layout/IconVerticalSolidList"/>
    <dgm:cxn modelId="{D7268E33-3AC0-485C-8D4C-EA114ABCFB06}" srcId="{23063EAB-4FD6-45E9-B7F0-39581B3C569F}" destId="{1941B97F-3402-4DE6-8574-1B63F54E415A}" srcOrd="3" destOrd="0" parTransId="{5B06C9CA-1ACE-403E-A640-F5674D66138E}" sibTransId="{7C97B0D6-C544-4FBE-AC50-8A51C7D79249}"/>
    <dgm:cxn modelId="{55998A6D-61CA-4390-A8CF-A140D4990649}" srcId="{23063EAB-4FD6-45E9-B7F0-39581B3C569F}" destId="{61C0D343-58AE-49A6-9B66-7C658B40589C}" srcOrd="0" destOrd="0" parTransId="{0F8461AD-B76D-40F9-8694-CE1F33A3DCFA}" sibTransId="{D2AD7F49-868C-41CF-AD05-B9703475D4AF}"/>
    <dgm:cxn modelId="{0D653A78-153D-401C-8D16-9B85A7878AD0}" srcId="{23063EAB-4FD6-45E9-B7F0-39581B3C569F}" destId="{D8599E1F-13CF-4171-8B38-C504D2A9D7B8}" srcOrd="4" destOrd="0" parTransId="{F2E4106C-62C2-4FF7-BE1D-E46D1EA539ED}" sibTransId="{C84A0C93-7AC6-4127-BF97-CC77ADC97645}"/>
    <dgm:cxn modelId="{1E519C58-6542-40B0-8DE6-6AC9A363C459}" type="presOf" srcId="{61C0D343-58AE-49A6-9B66-7C658B40589C}" destId="{DDC41416-F2C2-446C-8195-D9740FB44267}" srcOrd="0" destOrd="0" presId="urn:microsoft.com/office/officeart/2018/2/layout/IconVerticalSolidList"/>
    <dgm:cxn modelId="{2B004584-F666-428C-A82C-92214CE9CC15}" type="presOf" srcId="{0BB4D0A3-953E-4F6F-87A6-3697FD417EB3}" destId="{6A52067A-82E5-4D70-BD44-DD52F95C08A5}" srcOrd="0" destOrd="0" presId="urn:microsoft.com/office/officeart/2018/2/layout/IconVerticalSolidList"/>
    <dgm:cxn modelId="{DF819086-FC69-4123-B7AD-EE8436908C52}" type="presOf" srcId="{7AA7A987-96B8-4916-9AC7-C9993F4CADFC}" destId="{B31D4836-5867-4EDB-9AB4-7CC034BEAA20}" srcOrd="0" destOrd="0" presId="urn:microsoft.com/office/officeart/2018/2/layout/IconVerticalSolidList"/>
    <dgm:cxn modelId="{199568B3-F05E-457E-B256-D71FE6858801}" srcId="{23063EAB-4FD6-45E9-B7F0-39581B3C569F}" destId="{0BB4D0A3-953E-4F6F-87A6-3697FD417EB3}" srcOrd="1" destOrd="0" parTransId="{861A0279-44DE-4A6D-80E5-3CD0CA28EE9E}" sibTransId="{F9ED0927-C0CE-4D6B-9978-D3C946CAFECC}"/>
    <dgm:cxn modelId="{156B9EC6-0B25-407B-988A-8CD482FCBE2D}" type="presOf" srcId="{1941B97F-3402-4DE6-8574-1B63F54E415A}" destId="{BDE0DB86-3D10-4F65-BAB9-BC2F02074E18}" srcOrd="0" destOrd="0" presId="urn:microsoft.com/office/officeart/2018/2/layout/IconVerticalSolidList"/>
    <dgm:cxn modelId="{3A5951CB-5C62-40B2-BAB7-69EFA720BD7A}" srcId="{23063EAB-4FD6-45E9-B7F0-39581B3C569F}" destId="{7AA7A987-96B8-4916-9AC7-C9993F4CADFC}" srcOrd="2" destOrd="0" parTransId="{83E0934A-0E87-4A0E-8ACB-B0BD46D600C6}" sibTransId="{EF228517-EB84-4F92-BC44-A254C5961323}"/>
    <dgm:cxn modelId="{DD2A86E9-0A8F-48BF-B5B8-E9A164230FE0}" type="presOf" srcId="{23063EAB-4FD6-45E9-B7F0-39581B3C569F}" destId="{55916D01-2342-4C86-850F-838E4A23051E}" srcOrd="0" destOrd="0" presId="urn:microsoft.com/office/officeart/2018/2/layout/IconVerticalSolidList"/>
    <dgm:cxn modelId="{0F484124-F7BB-463D-A8A9-041B41212277}" type="presParOf" srcId="{55916D01-2342-4C86-850F-838E4A23051E}" destId="{6A59CFDB-86EB-4E39-9D8B-E8648937D56F}" srcOrd="0" destOrd="0" presId="urn:microsoft.com/office/officeart/2018/2/layout/IconVerticalSolidList"/>
    <dgm:cxn modelId="{822C9D0A-4A02-41AC-A081-B0D814FB2817}" type="presParOf" srcId="{6A59CFDB-86EB-4E39-9D8B-E8648937D56F}" destId="{C762AA78-B8EB-4CCF-8B52-1DC1EB111F46}" srcOrd="0" destOrd="0" presId="urn:microsoft.com/office/officeart/2018/2/layout/IconVerticalSolidList"/>
    <dgm:cxn modelId="{9DFC52BA-CA39-4481-AED3-BC3D564ED12B}" type="presParOf" srcId="{6A59CFDB-86EB-4E39-9D8B-E8648937D56F}" destId="{8BD9C5DC-C436-4A48-AFA7-56DBFB277549}" srcOrd="1" destOrd="0" presId="urn:microsoft.com/office/officeart/2018/2/layout/IconVerticalSolidList"/>
    <dgm:cxn modelId="{25E855DB-8801-4DFA-930D-314A52FD787A}" type="presParOf" srcId="{6A59CFDB-86EB-4E39-9D8B-E8648937D56F}" destId="{0B810F36-9093-46A9-8F89-817B13FC1E1B}" srcOrd="2" destOrd="0" presId="urn:microsoft.com/office/officeart/2018/2/layout/IconVerticalSolidList"/>
    <dgm:cxn modelId="{D8EEDE2E-CD14-46D9-828F-D779DAB342F3}" type="presParOf" srcId="{6A59CFDB-86EB-4E39-9D8B-E8648937D56F}" destId="{DDC41416-F2C2-446C-8195-D9740FB44267}" srcOrd="3" destOrd="0" presId="urn:microsoft.com/office/officeart/2018/2/layout/IconVerticalSolidList"/>
    <dgm:cxn modelId="{8BE22756-9120-47C3-BE00-95A0A329AC88}" type="presParOf" srcId="{55916D01-2342-4C86-850F-838E4A23051E}" destId="{4A793C34-9AF1-4FE8-8E73-A4089C9C4813}" srcOrd="1" destOrd="0" presId="urn:microsoft.com/office/officeart/2018/2/layout/IconVerticalSolidList"/>
    <dgm:cxn modelId="{E2025129-1CF9-41A7-87D1-86CC72E6FAEC}" type="presParOf" srcId="{55916D01-2342-4C86-850F-838E4A23051E}" destId="{8218FA95-DC22-4CCD-922A-AF11134DC0C6}" srcOrd="2" destOrd="0" presId="urn:microsoft.com/office/officeart/2018/2/layout/IconVerticalSolidList"/>
    <dgm:cxn modelId="{9EA6B47E-3679-4679-AC7C-4A4A286BC65E}" type="presParOf" srcId="{8218FA95-DC22-4CCD-922A-AF11134DC0C6}" destId="{D67AAD89-2096-467C-B2FB-5D0C3D0B8E8B}" srcOrd="0" destOrd="0" presId="urn:microsoft.com/office/officeart/2018/2/layout/IconVerticalSolidList"/>
    <dgm:cxn modelId="{7BD2BAEC-AFCD-41C2-8416-6F46CF0DBB2A}" type="presParOf" srcId="{8218FA95-DC22-4CCD-922A-AF11134DC0C6}" destId="{2E44FD7B-4149-4C35-9A85-7E94AC63E7AE}" srcOrd="1" destOrd="0" presId="urn:microsoft.com/office/officeart/2018/2/layout/IconVerticalSolidList"/>
    <dgm:cxn modelId="{3652F12E-9376-41CE-B4C3-C7D1A4CF3AC0}" type="presParOf" srcId="{8218FA95-DC22-4CCD-922A-AF11134DC0C6}" destId="{A8F69E2E-EAFD-4FE4-A071-BA2DC15B96D4}" srcOrd="2" destOrd="0" presId="urn:microsoft.com/office/officeart/2018/2/layout/IconVerticalSolidList"/>
    <dgm:cxn modelId="{AED90DA0-EBB9-4737-82C2-5170BFE4C637}" type="presParOf" srcId="{8218FA95-DC22-4CCD-922A-AF11134DC0C6}" destId="{6A52067A-82E5-4D70-BD44-DD52F95C08A5}" srcOrd="3" destOrd="0" presId="urn:microsoft.com/office/officeart/2018/2/layout/IconVerticalSolidList"/>
    <dgm:cxn modelId="{57491CB4-8FDD-4D73-AFC1-59FD26790D12}" type="presParOf" srcId="{55916D01-2342-4C86-850F-838E4A23051E}" destId="{974C0663-EFB2-4322-8BEE-9237716A2B34}" srcOrd="3" destOrd="0" presId="urn:microsoft.com/office/officeart/2018/2/layout/IconVerticalSolidList"/>
    <dgm:cxn modelId="{2F0D3D17-42B4-48EA-B513-3B7A90479D71}" type="presParOf" srcId="{55916D01-2342-4C86-850F-838E4A23051E}" destId="{5D5824B3-A0E4-4416-8EA8-E71BACF459C4}" srcOrd="4" destOrd="0" presId="urn:microsoft.com/office/officeart/2018/2/layout/IconVerticalSolidList"/>
    <dgm:cxn modelId="{68D0A294-644C-4F5D-BAE0-AE5135147970}" type="presParOf" srcId="{5D5824B3-A0E4-4416-8EA8-E71BACF459C4}" destId="{8921EFE4-7443-4DCC-89C6-21E253D2057C}" srcOrd="0" destOrd="0" presId="urn:microsoft.com/office/officeart/2018/2/layout/IconVerticalSolidList"/>
    <dgm:cxn modelId="{3799B07C-9150-4B9F-AE91-0E834FC5DF93}" type="presParOf" srcId="{5D5824B3-A0E4-4416-8EA8-E71BACF459C4}" destId="{C49E6A8F-78E0-4B77-AADF-064C1EDA545A}" srcOrd="1" destOrd="0" presId="urn:microsoft.com/office/officeart/2018/2/layout/IconVerticalSolidList"/>
    <dgm:cxn modelId="{CE1089EB-D9E0-430E-BC3E-F42E8D31894B}" type="presParOf" srcId="{5D5824B3-A0E4-4416-8EA8-E71BACF459C4}" destId="{95DB9FE4-8B85-4BD1-8FB7-3582A4C21F5F}" srcOrd="2" destOrd="0" presId="urn:microsoft.com/office/officeart/2018/2/layout/IconVerticalSolidList"/>
    <dgm:cxn modelId="{52EAA6D2-85C7-46C3-B93F-C49633B12718}" type="presParOf" srcId="{5D5824B3-A0E4-4416-8EA8-E71BACF459C4}" destId="{B31D4836-5867-4EDB-9AB4-7CC034BEAA20}" srcOrd="3" destOrd="0" presId="urn:microsoft.com/office/officeart/2018/2/layout/IconVerticalSolidList"/>
    <dgm:cxn modelId="{8028C687-0EA5-476F-AC79-0E2F0B295641}" type="presParOf" srcId="{55916D01-2342-4C86-850F-838E4A23051E}" destId="{DEC07DDD-7389-44DA-9492-34A86CC89CFC}" srcOrd="5" destOrd="0" presId="urn:microsoft.com/office/officeart/2018/2/layout/IconVerticalSolidList"/>
    <dgm:cxn modelId="{1DDBAE37-01E1-4078-ADF7-D078189FD567}" type="presParOf" srcId="{55916D01-2342-4C86-850F-838E4A23051E}" destId="{0386BCB3-C03F-45A8-A084-60D82621699B}" srcOrd="6" destOrd="0" presId="urn:microsoft.com/office/officeart/2018/2/layout/IconVerticalSolidList"/>
    <dgm:cxn modelId="{3EB7DF06-26E6-4F95-AE79-01FD27017619}" type="presParOf" srcId="{0386BCB3-C03F-45A8-A084-60D82621699B}" destId="{490CC5C3-B14C-4621-860E-33AE81BE3593}" srcOrd="0" destOrd="0" presId="urn:microsoft.com/office/officeart/2018/2/layout/IconVerticalSolidList"/>
    <dgm:cxn modelId="{E49ADCFE-7648-45C0-915C-098E5B400CA4}" type="presParOf" srcId="{0386BCB3-C03F-45A8-A084-60D82621699B}" destId="{14CF496A-CFDC-4D0B-8E4A-0E59589194AC}" srcOrd="1" destOrd="0" presId="urn:microsoft.com/office/officeart/2018/2/layout/IconVerticalSolidList"/>
    <dgm:cxn modelId="{5D62761D-5584-41E8-92F1-41FC552C89BB}" type="presParOf" srcId="{0386BCB3-C03F-45A8-A084-60D82621699B}" destId="{50D946BD-0F35-46A0-B0CC-91D16D247803}" srcOrd="2" destOrd="0" presId="urn:microsoft.com/office/officeart/2018/2/layout/IconVerticalSolidList"/>
    <dgm:cxn modelId="{5F7B34C8-7D50-4249-8E85-925D81086F74}" type="presParOf" srcId="{0386BCB3-C03F-45A8-A084-60D82621699B}" destId="{BDE0DB86-3D10-4F65-BAB9-BC2F02074E18}" srcOrd="3" destOrd="0" presId="urn:microsoft.com/office/officeart/2018/2/layout/IconVerticalSolidList"/>
    <dgm:cxn modelId="{8BD5F38B-DEE6-4CC5-87A1-C755E10763AE}" type="presParOf" srcId="{55916D01-2342-4C86-850F-838E4A23051E}" destId="{649AF181-DCDC-41BC-8702-D9BBADABC026}" srcOrd="7" destOrd="0" presId="urn:microsoft.com/office/officeart/2018/2/layout/IconVerticalSolidList"/>
    <dgm:cxn modelId="{A8E3B536-0272-4026-AB47-438DD75C482D}" type="presParOf" srcId="{55916D01-2342-4C86-850F-838E4A23051E}" destId="{E25D70B2-B3BB-46CD-ABE4-A611E4DAF755}" srcOrd="8" destOrd="0" presId="urn:microsoft.com/office/officeart/2018/2/layout/IconVerticalSolidList"/>
    <dgm:cxn modelId="{C63BFC29-A872-4DD4-954D-8988C72608A5}" type="presParOf" srcId="{E25D70B2-B3BB-46CD-ABE4-A611E4DAF755}" destId="{673BDB01-984F-4FFA-9507-A23199225A22}" srcOrd="0" destOrd="0" presId="urn:microsoft.com/office/officeart/2018/2/layout/IconVerticalSolidList"/>
    <dgm:cxn modelId="{B9830283-3967-405C-B4D1-DBD56AD3993F}" type="presParOf" srcId="{E25D70B2-B3BB-46CD-ABE4-A611E4DAF755}" destId="{55C77818-E01B-4682-A617-A57C401CD6A9}" srcOrd="1" destOrd="0" presId="urn:microsoft.com/office/officeart/2018/2/layout/IconVerticalSolidList"/>
    <dgm:cxn modelId="{ABF7EE49-C658-44DC-873B-30FCC5FF2B8C}" type="presParOf" srcId="{E25D70B2-B3BB-46CD-ABE4-A611E4DAF755}" destId="{C4ECFFFA-3FBA-4B8C-9520-A8590C4A1848}" srcOrd="2" destOrd="0" presId="urn:microsoft.com/office/officeart/2018/2/layout/IconVerticalSolidList"/>
    <dgm:cxn modelId="{1301F2C4-AA1D-487D-8B3B-80AD371897FE}" type="presParOf" srcId="{E25D70B2-B3BB-46CD-ABE4-A611E4DAF755}" destId="{5EF566D8-7E97-46C7-82CA-AF79BA15C3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165A84-89A5-4C41-AD17-127B49E0F4B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13B3D1-9891-465A-9F6F-A38EBA387EE7}">
      <dgm:prSet/>
      <dgm:spPr/>
      <dgm:t>
        <a:bodyPr/>
        <a:lstStyle/>
        <a:p>
          <a:r>
            <a:rPr lang="en-US"/>
            <a:t>Win/loss metrics on sales versus retention metrics</a:t>
          </a:r>
        </a:p>
      </dgm:t>
    </dgm:pt>
    <dgm:pt modelId="{A863D4B8-BA27-47BA-A6B1-9E67C5C53E3E}" type="parTrans" cxnId="{722CD55D-7BC9-4CAF-8C0C-01E05013C1E4}">
      <dgm:prSet/>
      <dgm:spPr/>
      <dgm:t>
        <a:bodyPr/>
        <a:lstStyle/>
        <a:p>
          <a:endParaRPr lang="en-US"/>
        </a:p>
      </dgm:t>
    </dgm:pt>
    <dgm:pt modelId="{8450949E-B892-40B3-9E76-E2D0FB81E9EF}" type="sibTrans" cxnId="{722CD55D-7BC9-4CAF-8C0C-01E05013C1E4}">
      <dgm:prSet/>
      <dgm:spPr/>
      <dgm:t>
        <a:bodyPr/>
        <a:lstStyle/>
        <a:p>
          <a:endParaRPr lang="en-US"/>
        </a:p>
      </dgm:t>
    </dgm:pt>
    <dgm:pt modelId="{F329B3E9-67E7-4605-96E8-C04B2F53377C}">
      <dgm:prSet/>
      <dgm:spPr/>
      <dgm:t>
        <a:bodyPr/>
        <a:lstStyle/>
        <a:p>
          <a:r>
            <a:rPr lang="en-US"/>
            <a:t>Many analytic tools (Excel to R) and methods to calculate retention.</a:t>
          </a:r>
        </a:p>
      </dgm:t>
    </dgm:pt>
    <dgm:pt modelId="{120A5782-9069-4464-92BB-ABB182484FD2}" type="parTrans" cxnId="{6EB96B3D-A625-4DA3-AF62-381BB598BD8B}">
      <dgm:prSet/>
      <dgm:spPr/>
      <dgm:t>
        <a:bodyPr/>
        <a:lstStyle/>
        <a:p>
          <a:endParaRPr lang="en-US"/>
        </a:p>
      </dgm:t>
    </dgm:pt>
    <dgm:pt modelId="{AF81ADEF-A9AF-47B3-8374-13125C492FB2}" type="sibTrans" cxnId="{6EB96B3D-A625-4DA3-AF62-381BB598BD8B}">
      <dgm:prSet/>
      <dgm:spPr/>
      <dgm:t>
        <a:bodyPr/>
        <a:lstStyle/>
        <a:p>
          <a:endParaRPr lang="en-US"/>
        </a:p>
      </dgm:t>
    </dgm:pt>
    <dgm:pt modelId="{95137BA3-9C42-4B12-AC93-C79E0FF4B813}">
      <dgm:prSet/>
      <dgm:spPr/>
      <dgm:t>
        <a:bodyPr/>
        <a:lstStyle/>
        <a:p>
          <a:r>
            <a:rPr lang="en-US"/>
            <a:t>Needs to be an explicit process on customer retention and accountability on everyone’s part.</a:t>
          </a:r>
        </a:p>
      </dgm:t>
    </dgm:pt>
    <dgm:pt modelId="{F7FC655F-3E4C-4B45-9FCF-592F4528D91D}" type="parTrans" cxnId="{E76550A7-8B22-4EA6-A0C8-15D56F07FEDC}">
      <dgm:prSet/>
      <dgm:spPr/>
      <dgm:t>
        <a:bodyPr/>
        <a:lstStyle/>
        <a:p>
          <a:endParaRPr lang="en-US"/>
        </a:p>
      </dgm:t>
    </dgm:pt>
    <dgm:pt modelId="{EC7A10EB-233D-4DB4-ABDE-7AB19AAC5B30}" type="sibTrans" cxnId="{E76550A7-8B22-4EA6-A0C8-15D56F07FEDC}">
      <dgm:prSet/>
      <dgm:spPr/>
      <dgm:t>
        <a:bodyPr/>
        <a:lstStyle/>
        <a:p>
          <a:endParaRPr lang="en-US"/>
        </a:p>
      </dgm:t>
    </dgm:pt>
    <dgm:pt modelId="{654AD369-0BFF-43EA-BEE1-14DD1EA6F974}">
      <dgm:prSet/>
      <dgm:spPr/>
      <dgm:t>
        <a:bodyPr/>
        <a:lstStyle/>
        <a:p>
          <a:r>
            <a:rPr lang="en-US"/>
            <a:t>Post-Mortem analyzes should occur to derive the insights of loss. </a:t>
          </a:r>
        </a:p>
      </dgm:t>
    </dgm:pt>
    <dgm:pt modelId="{BDE539EE-23E3-479C-BDDD-280E796B91E9}" type="parTrans" cxnId="{F1D80696-70DE-4F57-A2B6-BD3D271A94A5}">
      <dgm:prSet/>
      <dgm:spPr/>
      <dgm:t>
        <a:bodyPr/>
        <a:lstStyle/>
        <a:p>
          <a:endParaRPr lang="en-US"/>
        </a:p>
      </dgm:t>
    </dgm:pt>
    <dgm:pt modelId="{C3BCC1C6-9D1C-47BE-A0B9-36FAC5E63C3B}" type="sibTrans" cxnId="{F1D80696-70DE-4F57-A2B6-BD3D271A94A5}">
      <dgm:prSet/>
      <dgm:spPr/>
      <dgm:t>
        <a:bodyPr/>
        <a:lstStyle/>
        <a:p>
          <a:endParaRPr lang="en-US"/>
        </a:p>
      </dgm:t>
    </dgm:pt>
    <dgm:pt modelId="{EE54B284-515E-44A0-8E8A-AD0AEE82A732}">
      <dgm:prSet/>
      <dgm:spPr/>
      <dgm:t>
        <a:bodyPr/>
        <a:lstStyle/>
        <a:p>
          <a:r>
            <a:rPr lang="en-US"/>
            <a:t>Does your company have a % threshold and perhaps an automated mechanism(s) for interventions.</a:t>
          </a:r>
        </a:p>
      </dgm:t>
    </dgm:pt>
    <dgm:pt modelId="{A34EE732-8554-4DDB-97CD-89EDAA7AB5B4}" type="parTrans" cxnId="{DA388DBE-E05C-4F3A-AC29-976530966D1A}">
      <dgm:prSet/>
      <dgm:spPr/>
      <dgm:t>
        <a:bodyPr/>
        <a:lstStyle/>
        <a:p>
          <a:endParaRPr lang="en-US"/>
        </a:p>
      </dgm:t>
    </dgm:pt>
    <dgm:pt modelId="{D9893D4C-221E-4169-93BC-C120CF7A379D}" type="sibTrans" cxnId="{DA388DBE-E05C-4F3A-AC29-976530966D1A}">
      <dgm:prSet/>
      <dgm:spPr/>
      <dgm:t>
        <a:bodyPr/>
        <a:lstStyle/>
        <a:p>
          <a:endParaRPr lang="en-US"/>
        </a:p>
      </dgm:t>
    </dgm:pt>
    <dgm:pt modelId="{F0921C90-1992-42C7-BA25-9464302C809B}" type="pres">
      <dgm:prSet presAssocID="{3C165A84-89A5-4C41-AD17-127B49E0F4B2}" presName="linear" presStyleCnt="0">
        <dgm:presLayoutVars>
          <dgm:animLvl val="lvl"/>
          <dgm:resizeHandles val="exact"/>
        </dgm:presLayoutVars>
      </dgm:prSet>
      <dgm:spPr/>
    </dgm:pt>
    <dgm:pt modelId="{B6179DBD-F94D-41E7-B16E-DCBF1CDE5DA1}" type="pres">
      <dgm:prSet presAssocID="{6113B3D1-9891-465A-9F6F-A38EBA387EE7}" presName="parentText" presStyleLbl="node1" presStyleIdx="0" presStyleCnt="5">
        <dgm:presLayoutVars>
          <dgm:chMax val="0"/>
          <dgm:bulletEnabled val="1"/>
        </dgm:presLayoutVars>
      </dgm:prSet>
      <dgm:spPr/>
    </dgm:pt>
    <dgm:pt modelId="{AF61396D-FCCD-4596-BD94-520C968F9F45}" type="pres">
      <dgm:prSet presAssocID="{8450949E-B892-40B3-9E76-E2D0FB81E9EF}" presName="spacer" presStyleCnt="0"/>
      <dgm:spPr/>
    </dgm:pt>
    <dgm:pt modelId="{997D6F71-83DC-40E2-9740-FCD3BDC07AC5}" type="pres">
      <dgm:prSet presAssocID="{F329B3E9-67E7-4605-96E8-C04B2F53377C}" presName="parentText" presStyleLbl="node1" presStyleIdx="1" presStyleCnt="5">
        <dgm:presLayoutVars>
          <dgm:chMax val="0"/>
          <dgm:bulletEnabled val="1"/>
        </dgm:presLayoutVars>
      </dgm:prSet>
      <dgm:spPr/>
    </dgm:pt>
    <dgm:pt modelId="{26770A00-20FB-4CC4-BB4A-9444D4E4AE85}" type="pres">
      <dgm:prSet presAssocID="{AF81ADEF-A9AF-47B3-8374-13125C492FB2}" presName="spacer" presStyleCnt="0"/>
      <dgm:spPr/>
    </dgm:pt>
    <dgm:pt modelId="{34AD807A-A589-428A-8EDA-C7F0AE036331}" type="pres">
      <dgm:prSet presAssocID="{95137BA3-9C42-4B12-AC93-C79E0FF4B813}" presName="parentText" presStyleLbl="node1" presStyleIdx="2" presStyleCnt="5">
        <dgm:presLayoutVars>
          <dgm:chMax val="0"/>
          <dgm:bulletEnabled val="1"/>
        </dgm:presLayoutVars>
      </dgm:prSet>
      <dgm:spPr/>
    </dgm:pt>
    <dgm:pt modelId="{0E24E944-CA3E-48C2-B761-17A437029E87}" type="pres">
      <dgm:prSet presAssocID="{EC7A10EB-233D-4DB4-ABDE-7AB19AAC5B30}" presName="spacer" presStyleCnt="0"/>
      <dgm:spPr/>
    </dgm:pt>
    <dgm:pt modelId="{4F839646-7F8F-4E9B-B972-D1187E92B021}" type="pres">
      <dgm:prSet presAssocID="{654AD369-0BFF-43EA-BEE1-14DD1EA6F974}" presName="parentText" presStyleLbl="node1" presStyleIdx="3" presStyleCnt="5">
        <dgm:presLayoutVars>
          <dgm:chMax val="0"/>
          <dgm:bulletEnabled val="1"/>
        </dgm:presLayoutVars>
      </dgm:prSet>
      <dgm:spPr/>
    </dgm:pt>
    <dgm:pt modelId="{11C710F9-E5CD-4EAF-8F3F-D4293ABAE10F}" type="pres">
      <dgm:prSet presAssocID="{C3BCC1C6-9D1C-47BE-A0B9-36FAC5E63C3B}" presName="spacer" presStyleCnt="0"/>
      <dgm:spPr/>
    </dgm:pt>
    <dgm:pt modelId="{E5326229-7BCB-4C0E-AEC9-2B569C8E7C21}" type="pres">
      <dgm:prSet presAssocID="{EE54B284-515E-44A0-8E8A-AD0AEE82A732}" presName="parentText" presStyleLbl="node1" presStyleIdx="4" presStyleCnt="5">
        <dgm:presLayoutVars>
          <dgm:chMax val="0"/>
          <dgm:bulletEnabled val="1"/>
        </dgm:presLayoutVars>
      </dgm:prSet>
      <dgm:spPr/>
    </dgm:pt>
  </dgm:ptLst>
  <dgm:cxnLst>
    <dgm:cxn modelId="{23AF3A0B-DF47-4CF8-AA0E-317F7100F734}" type="presOf" srcId="{F329B3E9-67E7-4605-96E8-C04B2F53377C}" destId="{997D6F71-83DC-40E2-9740-FCD3BDC07AC5}" srcOrd="0" destOrd="0" presId="urn:microsoft.com/office/officeart/2005/8/layout/vList2"/>
    <dgm:cxn modelId="{614ADE18-F0A8-47E6-9FA0-0656631B1536}" type="presOf" srcId="{EE54B284-515E-44A0-8E8A-AD0AEE82A732}" destId="{E5326229-7BCB-4C0E-AEC9-2B569C8E7C21}" srcOrd="0" destOrd="0" presId="urn:microsoft.com/office/officeart/2005/8/layout/vList2"/>
    <dgm:cxn modelId="{6EB96B3D-A625-4DA3-AF62-381BB598BD8B}" srcId="{3C165A84-89A5-4C41-AD17-127B49E0F4B2}" destId="{F329B3E9-67E7-4605-96E8-C04B2F53377C}" srcOrd="1" destOrd="0" parTransId="{120A5782-9069-4464-92BB-ABB182484FD2}" sibTransId="{AF81ADEF-A9AF-47B3-8374-13125C492FB2}"/>
    <dgm:cxn modelId="{722CD55D-7BC9-4CAF-8C0C-01E05013C1E4}" srcId="{3C165A84-89A5-4C41-AD17-127B49E0F4B2}" destId="{6113B3D1-9891-465A-9F6F-A38EBA387EE7}" srcOrd="0" destOrd="0" parTransId="{A863D4B8-BA27-47BA-A6B1-9E67C5C53E3E}" sibTransId="{8450949E-B892-40B3-9E76-E2D0FB81E9EF}"/>
    <dgm:cxn modelId="{5DF0EA69-23A8-4289-8F29-6CAA81A8ABAF}" type="presOf" srcId="{95137BA3-9C42-4B12-AC93-C79E0FF4B813}" destId="{34AD807A-A589-428A-8EDA-C7F0AE036331}" srcOrd="0" destOrd="0" presId="urn:microsoft.com/office/officeart/2005/8/layout/vList2"/>
    <dgm:cxn modelId="{6DC8927E-17FB-4FB9-A485-B5CBC92F5302}" type="presOf" srcId="{3C165A84-89A5-4C41-AD17-127B49E0F4B2}" destId="{F0921C90-1992-42C7-BA25-9464302C809B}" srcOrd="0" destOrd="0" presId="urn:microsoft.com/office/officeart/2005/8/layout/vList2"/>
    <dgm:cxn modelId="{4EE81995-76B7-45AE-940B-5A7F86132C2E}" type="presOf" srcId="{654AD369-0BFF-43EA-BEE1-14DD1EA6F974}" destId="{4F839646-7F8F-4E9B-B972-D1187E92B021}" srcOrd="0" destOrd="0" presId="urn:microsoft.com/office/officeart/2005/8/layout/vList2"/>
    <dgm:cxn modelId="{F1D80696-70DE-4F57-A2B6-BD3D271A94A5}" srcId="{3C165A84-89A5-4C41-AD17-127B49E0F4B2}" destId="{654AD369-0BFF-43EA-BEE1-14DD1EA6F974}" srcOrd="3" destOrd="0" parTransId="{BDE539EE-23E3-479C-BDDD-280E796B91E9}" sibTransId="{C3BCC1C6-9D1C-47BE-A0B9-36FAC5E63C3B}"/>
    <dgm:cxn modelId="{6818DFA1-C21A-4D8E-8364-5283F0998E95}" type="presOf" srcId="{6113B3D1-9891-465A-9F6F-A38EBA387EE7}" destId="{B6179DBD-F94D-41E7-B16E-DCBF1CDE5DA1}" srcOrd="0" destOrd="0" presId="urn:microsoft.com/office/officeart/2005/8/layout/vList2"/>
    <dgm:cxn modelId="{E76550A7-8B22-4EA6-A0C8-15D56F07FEDC}" srcId="{3C165A84-89A5-4C41-AD17-127B49E0F4B2}" destId="{95137BA3-9C42-4B12-AC93-C79E0FF4B813}" srcOrd="2" destOrd="0" parTransId="{F7FC655F-3E4C-4B45-9FCF-592F4528D91D}" sibTransId="{EC7A10EB-233D-4DB4-ABDE-7AB19AAC5B30}"/>
    <dgm:cxn modelId="{DA388DBE-E05C-4F3A-AC29-976530966D1A}" srcId="{3C165A84-89A5-4C41-AD17-127B49E0F4B2}" destId="{EE54B284-515E-44A0-8E8A-AD0AEE82A732}" srcOrd="4" destOrd="0" parTransId="{A34EE732-8554-4DDB-97CD-89EDAA7AB5B4}" sibTransId="{D9893D4C-221E-4169-93BC-C120CF7A379D}"/>
    <dgm:cxn modelId="{308FA5AB-4676-4765-A4A2-06D7B176CC9A}" type="presParOf" srcId="{F0921C90-1992-42C7-BA25-9464302C809B}" destId="{B6179DBD-F94D-41E7-B16E-DCBF1CDE5DA1}" srcOrd="0" destOrd="0" presId="urn:microsoft.com/office/officeart/2005/8/layout/vList2"/>
    <dgm:cxn modelId="{4D9FEE8D-3E42-4608-BDA5-EC83D0342A66}" type="presParOf" srcId="{F0921C90-1992-42C7-BA25-9464302C809B}" destId="{AF61396D-FCCD-4596-BD94-520C968F9F45}" srcOrd="1" destOrd="0" presId="urn:microsoft.com/office/officeart/2005/8/layout/vList2"/>
    <dgm:cxn modelId="{9AD53E14-95A1-4464-AD4C-F127A03B765C}" type="presParOf" srcId="{F0921C90-1992-42C7-BA25-9464302C809B}" destId="{997D6F71-83DC-40E2-9740-FCD3BDC07AC5}" srcOrd="2" destOrd="0" presId="urn:microsoft.com/office/officeart/2005/8/layout/vList2"/>
    <dgm:cxn modelId="{9A96D72F-AF8B-42A1-8883-198E5FF65561}" type="presParOf" srcId="{F0921C90-1992-42C7-BA25-9464302C809B}" destId="{26770A00-20FB-4CC4-BB4A-9444D4E4AE85}" srcOrd="3" destOrd="0" presId="urn:microsoft.com/office/officeart/2005/8/layout/vList2"/>
    <dgm:cxn modelId="{5399F1AF-A03D-4808-8252-A5CF49561EEF}" type="presParOf" srcId="{F0921C90-1992-42C7-BA25-9464302C809B}" destId="{34AD807A-A589-428A-8EDA-C7F0AE036331}" srcOrd="4" destOrd="0" presId="urn:microsoft.com/office/officeart/2005/8/layout/vList2"/>
    <dgm:cxn modelId="{DA10C0B1-F044-4FC6-A803-C4BAA46F5B54}" type="presParOf" srcId="{F0921C90-1992-42C7-BA25-9464302C809B}" destId="{0E24E944-CA3E-48C2-B761-17A437029E87}" srcOrd="5" destOrd="0" presId="urn:microsoft.com/office/officeart/2005/8/layout/vList2"/>
    <dgm:cxn modelId="{35FC1833-5B53-46E7-9808-9AF47BAA1D6B}" type="presParOf" srcId="{F0921C90-1992-42C7-BA25-9464302C809B}" destId="{4F839646-7F8F-4E9B-B972-D1187E92B021}" srcOrd="6" destOrd="0" presId="urn:microsoft.com/office/officeart/2005/8/layout/vList2"/>
    <dgm:cxn modelId="{A75FE253-3A8A-42DD-8B4E-5E1D228FBC36}" type="presParOf" srcId="{F0921C90-1992-42C7-BA25-9464302C809B}" destId="{11C710F9-E5CD-4EAF-8F3F-D4293ABAE10F}" srcOrd="7" destOrd="0" presId="urn:microsoft.com/office/officeart/2005/8/layout/vList2"/>
    <dgm:cxn modelId="{F8BDADF4-61EF-4D4A-90DF-A2341A288E2C}" type="presParOf" srcId="{F0921C90-1992-42C7-BA25-9464302C809B}" destId="{E5326229-7BCB-4C0E-AEC9-2B569C8E7C2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94B3A-BBAC-43D7-9B20-F11ADB7812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715E7-7E80-4E01-A813-85A9FD5F93A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38225-FF60-47CC-8E7A-547BBE71A8D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is this CLV tool ?</a:t>
          </a:r>
        </a:p>
      </dsp:txBody>
      <dsp:txXfrm>
        <a:off x="1429899" y="2442"/>
        <a:ext cx="5083704" cy="1238008"/>
      </dsp:txXfrm>
    </dsp:sp>
    <dsp:sp modelId="{3E3B1D21-9626-4DD5-9232-E748285E7B5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A2B8A-60C1-4BC5-98BA-416413DD3B56}">
      <dsp:nvSpPr>
        <dsp:cNvPr id="0" name=""/>
        <dsp:cNvSpPr/>
      </dsp:nvSpPr>
      <dsp:spPr>
        <a:xfrm>
          <a:off x="374497" y="1828505"/>
          <a:ext cx="680904" cy="68090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433DEB-816D-4F26-BE8F-3F1635C950C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How can this help my organization?</a:t>
          </a:r>
        </a:p>
      </dsp:txBody>
      <dsp:txXfrm>
        <a:off x="1429899" y="1549953"/>
        <a:ext cx="5083704" cy="1238008"/>
      </dsp:txXfrm>
    </dsp:sp>
    <dsp:sp modelId="{AAEB824F-9186-43FC-AF48-938343961D6A}">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84E0E-E73B-4737-96CE-3D521F5F833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C2DAA5-8CE9-4FF3-AA4F-89A4287EF47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What insights can this provide us?</a:t>
          </a:r>
        </a:p>
      </dsp:txBody>
      <dsp:txXfrm>
        <a:off x="1429899" y="3097464"/>
        <a:ext cx="5083704" cy="1238008"/>
      </dsp:txXfrm>
    </dsp:sp>
    <dsp:sp modelId="{B6658885-4FD9-4C8D-8356-7B37D7DFC24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BAD70-9322-4947-B292-2E8CA3953838}">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EBE462-A673-48A7-8BF5-2B55B323D9D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What data is required?</a:t>
          </a:r>
        </a:p>
      </dsp:txBody>
      <dsp:txXfrm>
        <a:off x="1429899" y="4644974"/>
        <a:ext cx="5083704" cy="12380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5A21-4E63-49D5-AF13-082B6CB1E7F0}">
      <dsp:nvSpPr>
        <dsp:cNvPr id="0" name=""/>
        <dsp:cNvSpPr/>
      </dsp:nvSpPr>
      <dsp:spPr>
        <a:xfrm flipV="1">
          <a:off x="0" y="412974"/>
          <a:ext cx="6808647" cy="12264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7DD76-C00C-4342-82B0-ED286F365C30}">
      <dsp:nvSpPr>
        <dsp:cNvPr id="0" name=""/>
        <dsp:cNvSpPr/>
      </dsp:nvSpPr>
      <dsp:spPr>
        <a:xfrm>
          <a:off x="597563" y="357148"/>
          <a:ext cx="971094" cy="971094"/>
        </a:xfrm>
        <a:prstGeom prst="rect">
          <a:avLst/>
        </a:prstGeom>
        <a:blipFill rotWithShape="1">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0BFA2-CD0C-41B1-B4DF-FBAC2CC99DC3}">
      <dsp:nvSpPr>
        <dsp:cNvPr id="0" name=""/>
        <dsp:cNvSpPr/>
      </dsp:nvSpPr>
      <dsp:spPr>
        <a:xfrm>
          <a:off x="1752852" y="541079"/>
          <a:ext cx="4769347" cy="86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Margin (Revenue – Costs)</a:t>
          </a:r>
        </a:p>
      </dsp:txBody>
      <dsp:txXfrm>
        <a:off x="1752852" y="541079"/>
        <a:ext cx="4769347" cy="867788"/>
      </dsp:txXfrm>
    </dsp:sp>
    <dsp:sp modelId="{2D9CF98A-F928-4E66-877F-DFA0F53A48D1}">
      <dsp:nvSpPr>
        <dsp:cNvPr id="0" name=""/>
        <dsp:cNvSpPr/>
      </dsp:nvSpPr>
      <dsp:spPr>
        <a:xfrm>
          <a:off x="0" y="3818260"/>
          <a:ext cx="6808647" cy="109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EE843-F3C1-4557-B0B2-87E062139EA6}">
      <dsp:nvSpPr>
        <dsp:cNvPr id="0" name=""/>
        <dsp:cNvSpPr/>
      </dsp:nvSpPr>
      <dsp:spPr>
        <a:xfrm>
          <a:off x="538093" y="3846018"/>
          <a:ext cx="971094" cy="971094"/>
        </a:xfrm>
        <a:prstGeom prst="rect">
          <a:avLst/>
        </a:prstGeom>
        <a:blipFill>
          <a:blip xmlns:r="http://schemas.openxmlformats.org/officeDocument/2006/relationships" r:embed="rId2"/>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B5BF4-0ABE-40E5-99C9-865F525FE42A}">
      <dsp:nvSpPr>
        <dsp:cNvPr id="0" name=""/>
        <dsp:cNvSpPr/>
      </dsp:nvSpPr>
      <dsp:spPr>
        <a:xfrm>
          <a:off x="1668005" y="2088651"/>
          <a:ext cx="4769347" cy="85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100000"/>
            </a:lnSpc>
            <a:spcBef>
              <a:spcPct val="0"/>
            </a:spcBef>
            <a:spcAft>
              <a:spcPct val="35000"/>
            </a:spcAft>
            <a:buNone/>
          </a:pPr>
          <a:r>
            <a:rPr lang="en-US" sz="2500" kern="1200" dirty="0"/>
            <a:t>Retention (Customer Churn)</a:t>
          </a:r>
        </a:p>
      </dsp:txBody>
      <dsp:txXfrm>
        <a:off x="1668005" y="2088651"/>
        <a:ext cx="4769347" cy="8574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8423D-2F60-4391-8EC0-C33CB9DD00A6}">
      <dsp:nvSpPr>
        <dsp:cNvPr id="0" name=""/>
        <dsp:cNvSpPr/>
      </dsp:nvSpPr>
      <dsp:spPr>
        <a:xfrm>
          <a:off x="0" y="66379"/>
          <a:ext cx="7315200" cy="8300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Segments your markets.</a:t>
          </a:r>
        </a:p>
      </dsp:txBody>
      <dsp:txXfrm>
        <a:off x="40518" y="106897"/>
        <a:ext cx="7234164" cy="748969"/>
      </dsp:txXfrm>
    </dsp:sp>
    <dsp:sp modelId="{39FCA903-09BB-4293-ACE7-B8F086D90865}">
      <dsp:nvSpPr>
        <dsp:cNvPr id="0" name=""/>
        <dsp:cNvSpPr/>
      </dsp:nvSpPr>
      <dsp:spPr>
        <a:xfrm>
          <a:off x="0" y="956865"/>
          <a:ext cx="7315200" cy="830005"/>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Prioritizes the long-term (financial) value of your customers.</a:t>
          </a:r>
        </a:p>
      </dsp:txBody>
      <dsp:txXfrm>
        <a:off x="40518" y="997383"/>
        <a:ext cx="7234164" cy="748969"/>
      </dsp:txXfrm>
    </dsp:sp>
    <dsp:sp modelId="{094DEA7C-F321-4C0E-932C-F1393B611CE7}">
      <dsp:nvSpPr>
        <dsp:cNvPr id="0" name=""/>
        <dsp:cNvSpPr/>
      </dsp:nvSpPr>
      <dsp:spPr>
        <a:xfrm>
          <a:off x="0" y="1847350"/>
          <a:ext cx="7315200" cy="83000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Provides financial rigor and guidance for acquisition campaigns. </a:t>
          </a:r>
        </a:p>
      </dsp:txBody>
      <dsp:txXfrm>
        <a:off x="40518" y="1887868"/>
        <a:ext cx="7234164" cy="748969"/>
      </dsp:txXfrm>
    </dsp:sp>
    <dsp:sp modelId="{DFF1500A-D6B9-4593-8AC8-42B277BE85D1}">
      <dsp:nvSpPr>
        <dsp:cNvPr id="0" name=""/>
        <dsp:cNvSpPr/>
      </dsp:nvSpPr>
      <dsp:spPr>
        <a:xfrm>
          <a:off x="0" y="2737835"/>
          <a:ext cx="7315200" cy="830005"/>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Obtains untapped segments/customers.</a:t>
          </a:r>
        </a:p>
      </dsp:txBody>
      <dsp:txXfrm>
        <a:off x="40518" y="2778353"/>
        <a:ext cx="7234164" cy="748969"/>
      </dsp:txXfrm>
    </dsp:sp>
    <dsp:sp modelId="{419D7377-EC52-4B44-97BB-01FAFBC065D4}">
      <dsp:nvSpPr>
        <dsp:cNvPr id="0" name=""/>
        <dsp:cNvSpPr/>
      </dsp:nvSpPr>
      <dsp:spPr>
        <a:xfrm>
          <a:off x="0" y="3628320"/>
          <a:ext cx="7315200" cy="8300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Serving customers well is more profitable than searching for new ones and loosing hard earned ones.</a:t>
          </a:r>
        </a:p>
      </dsp:txBody>
      <dsp:txXfrm>
        <a:off x="40518" y="3668838"/>
        <a:ext cx="7234164" cy="7489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D8AB2-5083-42DC-83C9-564CB55B6CB1}">
      <dsp:nvSpPr>
        <dsp:cNvPr id="0" name=""/>
        <dsp:cNvSpPr/>
      </dsp:nvSpPr>
      <dsp:spPr>
        <a:xfrm>
          <a:off x="0" y="2475"/>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2B872A-6B41-42BF-9957-3112CD343304}">
      <dsp:nvSpPr>
        <dsp:cNvPr id="0" name=""/>
        <dsp:cNvSpPr/>
      </dsp:nvSpPr>
      <dsp:spPr>
        <a:xfrm>
          <a:off x="0" y="2475"/>
          <a:ext cx="6513603" cy="2612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Example 1:</a:t>
          </a:r>
        </a:p>
      </dsp:txBody>
      <dsp:txXfrm>
        <a:off x="0" y="2475"/>
        <a:ext cx="6513603" cy="2612232"/>
      </dsp:txXfrm>
    </dsp:sp>
    <dsp:sp modelId="{E02BE894-26A1-41C6-B729-3D74EBDE9019}">
      <dsp:nvSpPr>
        <dsp:cNvPr id="0" name=""/>
        <dsp:cNvSpPr/>
      </dsp:nvSpPr>
      <dsp:spPr>
        <a:xfrm>
          <a:off x="0" y="2614708"/>
          <a:ext cx="651360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0FC5B8-2154-4F89-BA68-C0F2C4071D71}">
      <dsp:nvSpPr>
        <dsp:cNvPr id="0" name=""/>
        <dsp:cNvSpPr/>
      </dsp:nvSpPr>
      <dsp:spPr>
        <a:xfrm>
          <a:off x="0" y="2614708"/>
          <a:ext cx="6507243" cy="3268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A Home Health company segmented its business customers using CLV. </a:t>
          </a:r>
        </a:p>
        <a:p>
          <a:pPr marL="0" lvl="0" indent="0" algn="l" defTabSz="1111250">
            <a:lnSpc>
              <a:spcPct val="90000"/>
            </a:lnSpc>
            <a:spcBef>
              <a:spcPct val="0"/>
            </a:spcBef>
            <a:spcAft>
              <a:spcPct val="35000"/>
            </a:spcAft>
            <a:buNone/>
          </a:pPr>
          <a:r>
            <a:rPr lang="en-US" sz="2500" kern="1200" dirty="0"/>
            <a:t>It highlighted its high-touch segment contributed only marginally to revenue, given additional expenditures to maintain this segment. </a:t>
          </a:r>
        </a:p>
        <a:p>
          <a:pPr marL="0" lvl="0" indent="0" algn="l" defTabSz="1111250">
            <a:lnSpc>
              <a:spcPct val="90000"/>
            </a:lnSpc>
            <a:spcBef>
              <a:spcPct val="0"/>
            </a:spcBef>
            <a:spcAft>
              <a:spcPct val="35000"/>
            </a:spcAft>
            <a:buNone/>
          </a:pPr>
          <a:r>
            <a:rPr lang="en-US" sz="2500" kern="1200" dirty="0"/>
            <a:t>Using the CLV values it adjusted accordingly and found low touch clients were far more valuable.</a:t>
          </a:r>
        </a:p>
      </dsp:txBody>
      <dsp:txXfrm>
        <a:off x="0" y="2614708"/>
        <a:ext cx="6507243" cy="32682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11819"/>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880C9-158D-4F64-9A38-ED8595B25D8B}">
      <dsp:nvSpPr>
        <dsp:cNvPr id="0" name=""/>
        <dsp:cNvSpPr/>
      </dsp:nvSpPr>
      <dsp:spPr>
        <a:xfrm>
          <a:off x="0" y="6721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MSA (Market Segmentation Analysis – Understanding your market)</a:t>
          </a:r>
        </a:p>
      </dsp:txBody>
      <dsp:txXfrm>
        <a:off x="21075" y="88287"/>
        <a:ext cx="6471453" cy="389580"/>
      </dsp:txXfrm>
    </dsp:sp>
    <dsp:sp modelId="{BD7DC985-B477-407A-A384-A33D103CAFFA}">
      <dsp:nvSpPr>
        <dsp:cNvPr id="0" name=""/>
        <dsp:cNvSpPr/>
      </dsp:nvSpPr>
      <dsp:spPr>
        <a:xfrm>
          <a:off x="0" y="55078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cluster (grouping customers)</a:t>
          </a:r>
        </a:p>
      </dsp:txBody>
      <dsp:txXfrm>
        <a:off x="21075" y="571857"/>
        <a:ext cx="6471453" cy="389580"/>
      </dsp:txXfrm>
    </dsp:sp>
    <dsp:sp modelId="{B694E9AF-F7BF-445F-959D-6C2398354C1B}">
      <dsp:nvSpPr>
        <dsp:cNvPr id="0" name=""/>
        <dsp:cNvSpPr/>
      </dsp:nvSpPr>
      <dsp:spPr>
        <a:xfrm>
          <a:off x="0" y="103435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survey (complex survey analysis)</a:t>
          </a:r>
        </a:p>
      </dsp:txBody>
      <dsp:txXfrm>
        <a:off x="21075" y="1055427"/>
        <a:ext cx="6471453" cy="389580"/>
      </dsp:txXfrm>
    </dsp:sp>
    <dsp:sp modelId="{B66E9F81-5DD8-4840-8A4B-61FC28CDF115}">
      <dsp:nvSpPr>
        <dsp:cNvPr id="0" name=""/>
        <dsp:cNvSpPr/>
      </dsp:nvSpPr>
      <dsp:spPr>
        <a:xfrm>
          <a:off x="0" y="151792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NPS (referral/customer satisfaction analysis, “Net Promoter Score”)</a:t>
          </a:r>
        </a:p>
      </dsp:txBody>
      <dsp:txXfrm>
        <a:off x="21075" y="1538997"/>
        <a:ext cx="6471453" cy="389580"/>
      </dsp:txXfrm>
    </dsp:sp>
    <dsp:sp modelId="{E9C59A29-D537-4555-AFC3-A18CA10028B9}">
      <dsp:nvSpPr>
        <dsp:cNvPr id="0" name=""/>
        <dsp:cNvSpPr/>
      </dsp:nvSpPr>
      <dsp:spPr>
        <a:xfrm>
          <a:off x="0" y="200149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SMCRM (Statistical Methods in Customer Relationship)</a:t>
          </a:r>
        </a:p>
      </dsp:txBody>
      <dsp:txXfrm>
        <a:off x="21075" y="2022567"/>
        <a:ext cx="6471453" cy="389580"/>
      </dsp:txXfrm>
    </dsp:sp>
    <dsp:sp modelId="{41D373A6-642F-49F9-B081-E26DA57D2944}">
      <dsp:nvSpPr>
        <dsp:cNvPr id="0" name=""/>
        <dsp:cNvSpPr/>
      </dsp:nvSpPr>
      <dsp:spPr>
        <a:xfrm>
          <a:off x="0" y="2485062"/>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conjoint (identifying and ranking customer preferences)</a:t>
          </a:r>
        </a:p>
      </dsp:txBody>
      <dsp:txXfrm>
        <a:off x="21075" y="2506137"/>
        <a:ext cx="6471453" cy="389580"/>
      </dsp:txXfrm>
    </dsp:sp>
    <dsp:sp modelId="{F07BCD6E-0367-4D5C-82E3-569330374A0D}">
      <dsp:nvSpPr>
        <dsp:cNvPr id="0" name=""/>
        <dsp:cNvSpPr/>
      </dsp:nvSpPr>
      <dsp:spPr>
        <a:xfrm>
          <a:off x="0" y="2968632"/>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Survival (churn analysis)</a:t>
          </a:r>
        </a:p>
      </dsp:txBody>
      <dsp:txXfrm>
        <a:off x="21075" y="2989707"/>
        <a:ext cx="6471453" cy="389580"/>
      </dsp:txXfrm>
    </dsp:sp>
    <dsp:sp modelId="{E8357E1D-0BF9-4ABB-8D45-6354794EF8F2}">
      <dsp:nvSpPr>
        <dsp:cNvPr id="0" name=""/>
        <dsp:cNvSpPr/>
      </dsp:nvSpPr>
      <dsp:spPr>
        <a:xfrm>
          <a:off x="0" y="345220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Tidytext (sentiment analysis)</a:t>
          </a:r>
        </a:p>
      </dsp:txBody>
      <dsp:txXfrm>
        <a:off x="21075" y="3473278"/>
        <a:ext cx="6471453" cy="389580"/>
      </dsp:txXfrm>
    </dsp:sp>
    <dsp:sp modelId="{7256A2EC-B886-4EFD-BEB9-14A315033569}">
      <dsp:nvSpPr>
        <dsp:cNvPr id="0" name=""/>
        <dsp:cNvSpPr/>
      </dsp:nvSpPr>
      <dsp:spPr>
        <a:xfrm>
          <a:off x="0" y="393577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PCA (variable significance)</a:t>
          </a:r>
        </a:p>
      </dsp:txBody>
      <dsp:txXfrm>
        <a:off x="21075" y="3956848"/>
        <a:ext cx="6471453" cy="389580"/>
      </dsp:txXfrm>
    </dsp:sp>
    <dsp:sp modelId="{2BF6FAB5-A280-4A28-BF56-8D77E23E62DF}">
      <dsp:nvSpPr>
        <dsp:cNvPr id="0" name=""/>
        <dsp:cNvSpPr/>
      </dsp:nvSpPr>
      <dsp:spPr>
        <a:xfrm>
          <a:off x="0" y="441934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Lm/glm (customer prediction)</a:t>
          </a:r>
        </a:p>
      </dsp:txBody>
      <dsp:txXfrm>
        <a:off x="21075" y="4440418"/>
        <a:ext cx="6471453" cy="389580"/>
      </dsp:txXfrm>
    </dsp:sp>
    <dsp:sp modelId="{35315529-AC6C-4DB8-BDFB-0BF7DA3ABBB1}">
      <dsp:nvSpPr>
        <dsp:cNvPr id="0" name=""/>
        <dsp:cNvSpPr/>
      </dsp:nvSpPr>
      <dsp:spPr>
        <a:xfrm>
          <a:off x="0" y="4902913"/>
          <a:ext cx="6513603" cy="431730"/>
        </a:xfrm>
        <a:prstGeom prst="roundRect">
          <a:avLst/>
        </a:prstGeom>
        <a:solidFill>
          <a:srgbClr val="FF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Uplift (predicting upselling, cross-selling, retention modeling)</a:t>
          </a:r>
        </a:p>
      </dsp:txBody>
      <dsp:txXfrm>
        <a:off x="21075" y="4923988"/>
        <a:ext cx="6471453" cy="389580"/>
      </dsp:txXfrm>
    </dsp:sp>
    <dsp:sp modelId="{5B084F14-4E5A-4F3D-A271-C7FBED44A014}">
      <dsp:nvSpPr>
        <dsp:cNvPr id="0" name=""/>
        <dsp:cNvSpPr/>
      </dsp:nvSpPr>
      <dsp:spPr>
        <a:xfrm>
          <a:off x="0" y="5386483"/>
          <a:ext cx="6513603" cy="43173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BTYD (customer lifetime value “CLV”)</a:t>
          </a:r>
        </a:p>
      </dsp:txBody>
      <dsp:txXfrm>
        <a:off x="21075" y="5407558"/>
        <a:ext cx="6471453" cy="3895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00137-323C-4B40-8529-506FACF71759}">
      <dsp:nvSpPr>
        <dsp:cNvPr id="0" name=""/>
        <dsp:cNvSpPr/>
      </dsp:nvSpPr>
      <dsp:spPr>
        <a:xfrm>
          <a:off x="0" y="1686477"/>
          <a:ext cx="6513603"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rJava package – connect with Sales Force CRM</a:t>
          </a:r>
        </a:p>
      </dsp:txBody>
      <dsp:txXfrm>
        <a:off x="36845" y="1723322"/>
        <a:ext cx="6439913" cy="681087"/>
      </dsp:txXfrm>
    </dsp:sp>
    <dsp:sp modelId="{A0856AA8-3BCC-4325-B0BE-FE8FC934BC59}">
      <dsp:nvSpPr>
        <dsp:cNvPr id="0" name=""/>
        <dsp:cNvSpPr/>
      </dsp:nvSpPr>
      <dsp:spPr>
        <a:xfrm>
          <a:off x="0" y="2441255"/>
          <a:ext cx="651360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1"/>
            </a:rPr>
            <a:t>https://www.r-bloggers.com/r-and-salesforce/</a:t>
          </a:r>
          <a:endParaRPr lang="en-US" sz="1500" kern="1200" dirty="0"/>
        </a:p>
      </dsp:txBody>
      <dsp:txXfrm>
        <a:off x="0" y="2441255"/>
        <a:ext cx="6513603" cy="314640"/>
      </dsp:txXfrm>
    </dsp:sp>
    <dsp:sp modelId="{F1EA7DB3-A6EF-4C6C-8B34-7843D53047B2}">
      <dsp:nvSpPr>
        <dsp:cNvPr id="0" name=""/>
        <dsp:cNvSpPr/>
      </dsp:nvSpPr>
      <dsp:spPr>
        <a:xfrm>
          <a:off x="0" y="2755895"/>
          <a:ext cx="6513603"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uplift package – predictive modeling for upselling and cross-selling </a:t>
          </a:r>
        </a:p>
      </dsp:txBody>
      <dsp:txXfrm>
        <a:off x="36845" y="2792740"/>
        <a:ext cx="6439913" cy="681087"/>
      </dsp:txXfrm>
    </dsp:sp>
    <dsp:sp modelId="{CF88E824-B67B-4286-B63A-88F9920760D7}">
      <dsp:nvSpPr>
        <dsp:cNvPr id="0" name=""/>
        <dsp:cNvSpPr/>
      </dsp:nvSpPr>
      <dsp:spPr>
        <a:xfrm>
          <a:off x="0" y="3510673"/>
          <a:ext cx="651360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Find this </a:t>
          </a:r>
          <a:r>
            <a:rPr lang="en-US" sz="1500" kern="1200" dirty="0">
              <a:hlinkClick xmlns:r="http://schemas.openxmlformats.org/officeDocument/2006/relationships" r:id="rId2"/>
            </a:rPr>
            <a:t>https://www.analyticbridge.datasciencecentral.com/profiles/blogs/what-are-uplift-models</a:t>
          </a:r>
          <a:endParaRPr lang="en-US" sz="1500" kern="1200" dirty="0"/>
        </a:p>
      </dsp:txBody>
      <dsp:txXfrm>
        <a:off x="0" y="3510673"/>
        <a:ext cx="6513603" cy="6882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36471-057F-42EC-9C04-26BCE42FECE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6D4AD-0780-4C44-B962-AB565F48973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AEE83-7CCF-48A0-B461-306F1DE80CD4}">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Where to start?</a:t>
          </a:r>
        </a:p>
      </dsp:txBody>
      <dsp:txXfrm>
        <a:off x="1429899" y="2442"/>
        <a:ext cx="5083704" cy="1238008"/>
      </dsp:txXfrm>
    </dsp:sp>
    <dsp:sp modelId="{A37937E6-9B7A-4911-9F0E-4CAEE30A0BD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5EEBF-B08B-4129-84FC-D6A5B6560EFC}">
      <dsp:nvSpPr>
        <dsp:cNvPr id="0" name=""/>
        <dsp:cNvSpPr/>
      </dsp:nvSpPr>
      <dsp:spPr>
        <a:xfrm>
          <a:off x="374497" y="1828505"/>
          <a:ext cx="680904" cy="680904"/>
        </a:xfrm>
        <a:prstGeom prst="rect">
          <a:avLst/>
        </a:prstGeom>
        <a:blipFill>
          <a:blip xmlns:r="http://schemas.openxmlformats.org/officeDocument/2006/relationships"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D16E3-8D92-4D4F-BA85-E0AA94FA8F9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MSA &amp; Cluster package – Segment definitions </a:t>
          </a:r>
        </a:p>
      </dsp:txBody>
      <dsp:txXfrm>
        <a:off x="1429899" y="1549953"/>
        <a:ext cx="5083704" cy="1238008"/>
      </dsp:txXfrm>
    </dsp:sp>
    <dsp:sp modelId="{3AC8133B-1F48-4A68-813E-733E1544030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2025F-90D7-4642-920C-4C3F58EE5E07}">
      <dsp:nvSpPr>
        <dsp:cNvPr id="0" name=""/>
        <dsp:cNvSpPr/>
      </dsp:nvSpPr>
      <dsp:spPr>
        <a:xfrm>
          <a:off x="420799" y="4903870"/>
          <a:ext cx="680904" cy="680904"/>
        </a:xfrm>
        <a:prstGeom prst="rect">
          <a:avLst/>
        </a:prstGeom>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235C86-DCC6-4BE5-84B4-039ECCBB6C7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Survey/NPS package  – Loyalty &amp; </a:t>
          </a:r>
          <a:r>
            <a:rPr lang="en-US" sz="2200" kern="1200" dirty="0" err="1"/>
            <a:t>CSat</a:t>
          </a:r>
          <a:r>
            <a:rPr lang="en-US" sz="2200" kern="1200" dirty="0"/>
            <a:t> </a:t>
          </a:r>
        </a:p>
      </dsp:txBody>
      <dsp:txXfrm>
        <a:off x="1429899" y="3097464"/>
        <a:ext cx="5083704" cy="1238008"/>
      </dsp:txXfrm>
    </dsp:sp>
    <dsp:sp modelId="{7E4D6452-6364-4860-94F6-043034B2DFBF}">
      <dsp:nvSpPr>
        <dsp:cNvPr id="0" name=""/>
        <dsp:cNvSpPr/>
      </dsp:nvSpPr>
      <dsp:spPr>
        <a:xfrm>
          <a:off x="0" y="4644974"/>
          <a:ext cx="6513603" cy="1238008"/>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664EDCCD-B88F-4C3F-BD12-86DEEFB989AB}">
      <dsp:nvSpPr>
        <dsp:cNvPr id="0" name=""/>
        <dsp:cNvSpPr/>
      </dsp:nvSpPr>
      <dsp:spPr>
        <a:xfrm>
          <a:off x="430352" y="3360945"/>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CEEE9-B467-47FA-BB2E-E50DC8D4CF8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Survival package – Retention</a:t>
          </a:r>
        </a:p>
      </dsp:txBody>
      <dsp:txXfrm>
        <a:off x="1429899" y="4644974"/>
        <a:ext cx="5083704" cy="123800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0422-FCC3-44AD-A747-71B230463AB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6128-3F1E-4704-8FE7-EDCFF720EF2B}">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54B3E-6DA5-48F5-AA6C-3DF5C32C8F0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Are we a low priced high volume or high touch niche player?</a:t>
          </a:r>
        </a:p>
      </dsp:txBody>
      <dsp:txXfrm>
        <a:off x="1429899" y="2442"/>
        <a:ext cx="5083704" cy="1238008"/>
      </dsp:txXfrm>
    </dsp:sp>
    <dsp:sp modelId="{B64473F8-F6BB-4796-B765-39A23FEC080A}">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344E1-C233-4B66-9616-A84C06A60E85}">
      <dsp:nvSpPr>
        <dsp:cNvPr id="0" name=""/>
        <dsp:cNvSpPr/>
      </dsp:nvSpPr>
      <dsp:spPr>
        <a:xfrm>
          <a:off x="374497" y="1828505"/>
          <a:ext cx="680904" cy="6809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D690F-A0CF-498F-9C38-E87160804148}">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What market segments do we play in and what are the drivers in each segment? (clustering)</a:t>
          </a:r>
        </a:p>
      </dsp:txBody>
      <dsp:txXfrm>
        <a:off x="1429899" y="1549953"/>
        <a:ext cx="5083704" cy="1238008"/>
      </dsp:txXfrm>
    </dsp:sp>
    <dsp:sp modelId="{6EB95019-63C8-4099-B4C0-0B2B962108B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6EEB-A7CB-4031-9557-1DCB7AFF0F54}">
      <dsp:nvSpPr>
        <dsp:cNvPr id="0" name=""/>
        <dsp:cNvSpPr/>
      </dsp:nvSpPr>
      <dsp:spPr>
        <a:xfrm>
          <a:off x="374497" y="3376015"/>
          <a:ext cx="680904" cy="680904"/>
        </a:xfrm>
        <a:prstGeom prst="rect">
          <a:avLst/>
        </a:prstGeom>
        <a:blipFill>
          <a:blip xmlns:r="http://schemas.openxmlformats.org/officeDocument/2006/relationships"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2B33E0-2728-486B-B1C3-D41D5DE6EBD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a:t>Are there customers that are unhappy? What quantitative data do we have to support this? (NPS)</a:t>
          </a:r>
        </a:p>
      </dsp:txBody>
      <dsp:txXfrm>
        <a:off x="1429899" y="3097464"/>
        <a:ext cx="5083704" cy="1238008"/>
      </dsp:txXfrm>
    </dsp:sp>
    <dsp:sp modelId="{2BC52F3B-52CB-464F-8F12-6A0311620FE1}">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8CA6D-4E65-4E93-9F67-5C1DA57822AD}">
      <dsp:nvSpPr>
        <dsp:cNvPr id="0" name=""/>
        <dsp:cNvSpPr/>
      </dsp:nvSpPr>
      <dsp:spPr>
        <a:xfrm>
          <a:off x="374497" y="4923526"/>
          <a:ext cx="680904" cy="680904"/>
        </a:xfrm>
        <a:prstGeom prst="rect">
          <a:avLst/>
        </a:prstGeom>
        <a:blipFill>
          <a:blip xmlns:r="http://schemas.openxmlformats.org/officeDocument/2006/relationships" r:embed="rId7">
            <a:duotone>
              <a:schemeClr val="accent6">
                <a:shade val="45000"/>
                <a:satMod val="135000"/>
              </a:schemeClr>
              <a:prstClr val="white"/>
            </a:duotone>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91AE1-C469-448E-9C2A-B80DE5188AD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n-US" sz="2000" kern="1200" dirty="0"/>
            <a:t>Which customers are the most profitable and not-so profitable? (CLV)</a:t>
          </a:r>
        </a:p>
      </dsp:txBody>
      <dsp:txXfrm>
        <a:off x="1429899" y="4644974"/>
        <a:ext cx="5083704" cy="123800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212075" y="11048"/>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161325" y="288784"/>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213639"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213639" y="11048"/>
        <a:ext cx="2931121" cy="1234385"/>
      </dsp:txXfrm>
    </dsp:sp>
    <dsp:sp modelId="{F08C6BA6-4F28-4A56-8705-A340B6BB288E}">
      <dsp:nvSpPr>
        <dsp:cNvPr id="0" name=""/>
        <dsp:cNvSpPr/>
      </dsp:nvSpPr>
      <dsp:spPr>
        <a:xfrm>
          <a:off x="3315306"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315306" y="0"/>
        <a:ext cx="3007858" cy="1234385"/>
      </dsp:txXfrm>
    </dsp:sp>
    <dsp:sp modelId="{E1D732A0-CBC1-4427-AB2E-080834886720}">
      <dsp:nvSpPr>
        <dsp:cNvPr id="0" name=""/>
        <dsp:cNvSpPr/>
      </dsp:nvSpPr>
      <dsp:spPr>
        <a:xfrm>
          <a:off x="-212075" y="1554029"/>
          <a:ext cx="6513603" cy="1234385"/>
        </a:xfrm>
        <a:prstGeom prst="roundRect">
          <a:avLst>
            <a:gd name="adj" fmla="val 10000"/>
          </a:avLst>
        </a:prstGeom>
        <a:solidFill>
          <a:schemeClr val="bg1">
            <a:lumMod val="95000"/>
            <a:hueOff val="0"/>
            <a:satOff val="0"/>
            <a:lumOff val="0"/>
            <a:alphaOff val="0"/>
          </a:schemeClr>
        </a:solidFill>
        <a:ln>
          <a:solidFill>
            <a:srgbClr val="FF9900"/>
          </a:solid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161325" y="1831766"/>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13639"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13639" y="1554029"/>
        <a:ext cx="2931121" cy="1234385"/>
      </dsp:txXfrm>
    </dsp:sp>
    <dsp:sp modelId="{1A6C5820-053E-4754-B6AF-4483D7DDA2E8}">
      <dsp:nvSpPr>
        <dsp:cNvPr id="0" name=""/>
        <dsp:cNvSpPr/>
      </dsp:nvSpPr>
      <dsp:spPr>
        <a:xfrm>
          <a:off x="4144760"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144760" y="1554029"/>
        <a:ext cx="2153978" cy="1234385"/>
      </dsp:txXfrm>
    </dsp:sp>
    <dsp:sp modelId="{317C813D-A7ED-44B5-85B5-9D0FC80D5630}">
      <dsp:nvSpPr>
        <dsp:cNvPr id="0" name=""/>
        <dsp:cNvSpPr/>
      </dsp:nvSpPr>
      <dsp:spPr>
        <a:xfrm>
          <a:off x="-212075" y="3097011"/>
          <a:ext cx="6513603" cy="1234385"/>
        </a:xfrm>
        <a:prstGeom prst="roundRect">
          <a:avLst>
            <a:gd name="adj" fmla="val 10000"/>
          </a:avLst>
        </a:prstGeom>
        <a:solidFill>
          <a:schemeClr val="bg1">
            <a:lumMod val="95000"/>
            <a:hueOff val="0"/>
            <a:satOff val="0"/>
            <a:lumOff val="0"/>
            <a:alphaOff val="0"/>
          </a:schemeClr>
        </a:solidFill>
        <a:ln w="38100">
          <a:solidFill>
            <a:srgbClr val="FF9900"/>
          </a:solid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161325"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13639"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13639" y="3097011"/>
        <a:ext cx="2931121" cy="1234385"/>
      </dsp:txXfrm>
    </dsp:sp>
    <dsp:sp modelId="{3F395179-A3BC-4ADD-BF4F-161B22FB58F4}">
      <dsp:nvSpPr>
        <dsp:cNvPr id="0" name=""/>
        <dsp:cNvSpPr/>
      </dsp:nvSpPr>
      <dsp:spPr>
        <a:xfrm>
          <a:off x="4144760"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144760" y="3097011"/>
        <a:ext cx="2153978" cy="1234385"/>
      </dsp:txXfrm>
    </dsp:sp>
    <dsp:sp modelId="{CBDACB1E-1AC4-4D0F-A1DD-821875E75EF8}">
      <dsp:nvSpPr>
        <dsp:cNvPr id="0" name=""/>
        <dsp:cNvSpPr/>
      </dsp:nvSpPr>
      <dsp:spPr>
        <a:xfrm>
          <a:off x="-212075"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161325"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13639"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13639" y="4639992"/>
        <a:ext cx="5085100" cy="1234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DE88D-1654-4767-B1F5-AC73F307C542}">
      <dsp:nvSpPr>
        <dsp:cNvPr id="0" name=""/>
        <dsp:cNvSpPr/>
      </dsp:nvSpPr>
      <dsp:spPr>
        <a:xfrm>
          <a:off x="0" y="0"/>
          <a:ext cx="5885426" cy="58854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87C68-FD30-40D1-98EA-BDECCFCA9D7A}">
      <dsp:nvSpPr>
        <dsp:cNvPr id="0" name=""/>
        <dsp:cNvSpPr/>
      </dsp:nvSpPr>
      <dsp:spPr>
        <a:xfrm>
          <a:off x="873204" y="559115"/>
          <a:ext cx="2295316" cy="22953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Silos/Structure of organization can lead inconsistencies of data</a:t>
          </a:r>
        </a:p>
      </dsp:txBody>
      <dsp:txXfrm>
        <a:off x="985252" y="671163"/>
        <a:ext cx="2071220" cy="2071220"/>
      </dsp:txXfrm>
    </dsp:sp>
    <dsp:sp modelId="{6653CFCD-5D9A-4B0A-9249-660DDCF35331}">
      <dsp:nvSpPr>
        <dsp:cNvPr id="0" name=""/>
        <dsp:cNvSpPr/>
      </dsp:nvSpPr>
      <dsp:spPr>
        <a:xfrm>
          <a:off x="3345083" y="559115"/>
          <a:ext cx="2295316" cy="229531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Science methods or application of customer data not always understood by company personnel and they fall back to old habits</a:t>
          </a:r>
        </a:p>
      </dsp:txBody>
      <dsp:txXfrm>
        <a:off x="3457131" y="671163"/>
        <a:ext cx="2071220" cy="2071220"/>
      </dsp:txXfrm>
    </dsp:sp>
    <dsp:sp modelId="{0F7904B5-530A-4FDC-801A-D8454D51E34A}">
      <dsp:nvSpPr>
        <dsp:cNvPr id="0" name=""/>
        <dsp:cNvSpPr/>
      </dsp:nvSpPr>
      <dsp:spPr>
        <a:xfrm>
          <a:off x="873204" y="3030994"/>
          <a:ext cx="2295316" cy="229531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Existing and potential customers need different levels of service (high touch vs. mass market) so your customer journey not the same</a:t>
          </a:r>
        </a:p>
      </dsp:txBody>
      <dsp:txXfrm>
        <a:off x="985252" y="3143042"/>
        <a:ext cx="2071220" cy="2071220"/>
      </dsp:txXfrm>
    </dsp:sp>
    <dsp:sp modelId="{D27C9B99-67F8-45E4-95C7-465138647848}">
      <dsp:nvSpPr>
        <dsp:cNvPr id="0" name=""/>
        <dsp:cNvSpPr/>
      </dsp:nvSpPr>
      <dsp:spPr>
        <a:xfrm>
          <a:off x="3345083" y="3030994"/>
          <a:ext cx="2295316" cy="229531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Managing customer process(s) should be core competency and the </a:t>
          </a:r>
          <a:r>
            <a:rPr lang="en-US" sz="1700" u="sng" kern="1200" dirty="0"/>
            <a:t>best</a:t>
          </a:r>
          <a:r>
            <a:rPr lang="en-US" sz="1700" kern="1200" dirty="0"/>
            <a:t> process in your organization </a:t>
          </a:r>
        </a:p>
      </dsp:txBody>
      <dsp:txXfrm>
        <a:off x="3457131" y="3143042"/>
        <a:ext cx="2071220" cy="20712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90FFA-39B8-461A-808F-3FA47E4BD74F}">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2397A-F582-4E4A-8A75-721442905353}">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53DAF-6536-4678-81B9-DC4F17E68A9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Be careful! The data doesn’t lie but….</a:t>
          </a:r>
        </a:p>
      </dsp:txBody>
      <dsp:txXfrm>
        <a:off x="937002" y="1903"/>
        <a:ext cx="5576601" cy="811257"/>
      </dsp:txXfrm>
    </dsp:sp>
    <dsp:sp modelId="{30C9840D-E82D-4422-8330-85FB22EFA502}">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F38D5-D518-460D-8D35-FE5F66859665}">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2734F-9737-4478-B0F3-AEAD25A2A8EF}">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00100">
            <a:lnSpc>
              <a:spcPct val="90000"/>
            </a:lnSpc>
            <a:spcBef>
              <a:spcPct val="0"/>
            </a:spcBef>
            <a:spcAft>
              <a:spcPct val="35000"/>
            </a:spcAft>
            <a:buNone/>
          </a:pPr>
          <a:r>
            <a:rPr lang="en-US" sz="1800" kern="1200" dirty="0"/>
            <a:t>Its not just ALL about the data – context, timing, assumptions, business rules and type of analysis matters</a:t>
          </a:r>
        </a:p>
      </dsp:txBody>
      <dsp:txXfrm>
        <a:off x="937002" y="1015975"/>
        <a:ext cx="5576601" cy="811257"/>
      </dsp:txXfrm>
    </dsp:sp>
    <dsp:sp modelId="{6C367DC7-6F9E-47C2-808F-E606C3CD54CC}">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48558-3625-440C-B8AD-7D975F0A0986}">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ABE0F3-1A96-4E2B-8456-D742B1778BA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Interpreting the data and providing insights is key</a:t>
          </a:r>
        </a:p>
      </dsp:txBody>
      <dsp:txXfrm>
        <a:off x="937002" y="2030048"/>
        <a:ext cx="5576601" cy="811257"/>
      </dsp:txXfrm>
    </dsp:sp>
    <dsp:sp modelId="{24FA1963-7B5C-4956-BF36-E485EF2C8770}">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1FE07-2BA4-4BAF-8152-4FFF1D73B380}">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BD9F9-8DB3-482E-9F71-C87A4C77F452}">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Accuracy vs. Good Enough – Know your audience</a:t>
          </a:r>
          <a:r>
            <a:rPr lang="en-US" sz="1500" kern="1200" dirty="0"/>
            <a:t> </a:t>
          </a:r>
        </a:p>
      </dsp:txBody>
      <dsp:txXfrm>
        <a:off x="937002" y="3044120"/>
        <a:ext cx="5576601" cy="811257"/>
      </dsp:txXfrm>
    </dsp:sp>
    <dsp:sp modelId="{15155C65-5410-4A6E-8DEA-DAAE555E0060}">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8CE63-A4F9-4E69-9C66-784678937B44}">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0FFDD-C833-45FE-914B-49F06BC55700}">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dirty="0"/>
            <a:t>Executives want the punch line. Executive Summary …. </a:t>
          </a:r>
        </a:p>
      </dsp:txBody>
      <dsp:txXfrm>
        <a:off x="937002" y="4058192"/>
        <a:ext cx="5576601" cy="811257"/>
      </dsp:txXfrm>
    </dsp:sp>
    <dsp:sp modelId="{9C1D9D4D-1A9A-48EA-8155-C1E92399BAA0}">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B1CD2-F818-4724-9B8D-DFC18F181AC1}">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9A770-5E3B-42A4-9431-9B400AEEE6BD}">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89000">
            <a:lnSpc>
              <a:spcPct val="90000"/>
            </a:lnSpc>
            <a:spcBef>
              <a:spcPct val="0"/>
            </a:spcBef>
            <a:spcAft>
              <a:spcPct val="35000"/>
            </a:spcAft>
            <a:buNone/>
          </a:pPr>
          <a:r>
            <a:rPr lang="en-US" sz="2000" kern="1200" dirty="0"/>
            <a:t>Communicate your results and insights in business terms not “data speak”.</a:t>
          </a:r>
        </a:p>
      </dsp:txBody>
      <dsp:txXfrm>
        <a:off x="937002" y="5072264"/>
        <a:ext cx="5576601" cy="811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461C8-F27C-44DB-B261-CD79058E4A3E}">
      <dsp:nvSpPr>
        <dsp:cNvPr id="0" name=""/>
        <dsp:cNvSpPr/>
      </dsp:nvSpPr>
      <dsp:spPr>
        <a:xfrm>
          <a:off x="-138002" y="107322"/>
          <a:ext cx="5906158" cy="805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C5E3C-671A-4CDE-9579-E87443C75D10}">
      <dsp:nvSpPr>
        <dsp:cNvPr id="0" name=""/>
        <dsp:cNvSpPr/>
      </dsp:nvSpPr>
      <dsp:spPr>
        <a:xfrm>
          <a:off x="87253" y="170709"/>
          <a:ext cx="678911" cy="678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9AED7-FC86-4751-AB13-163516EB5B4C}">
      <dsp:nvSpPr>
        <dsp:cNvPr id="0" name=""/>
        <dsp:cNvSpPr/>
      </dsp:nvSpPr>
      <dsp:spPr>
        <a:xfrm>
          <a:off x="1139566" y="11048"/>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Concepts:</a:t>
          </a:r>
        </a:p>
      </dsp:txBody>
      <dsp:txXfrm>
        <a:off x="1139566" y="11048"/>
        <a:ext cx="2931121" cy="1234385"/>
      </dsp:txXfrm>
    </dsp:sp>
    <dsp:sp modelId="{F08C6BA6-4F28-4A56-8705-A340B6BB288E}">
      <dsp:nvSpPr>
        <dsp:cNvPr id="0" name=""/>
        <dsp:cNvSpPr/>
      </dsp:nvSpPr>
      <dsp:spPr>
        <a:xfrm>
          <a:off x="3052739" y="0"/>
          <a:ext cx="300785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3052739" y="0"/>
        <a:ext cx="3007858" cy="1234385"/>
      </dsp:txXfrm>
    </dsp:sp>
    <dsp:sp modelId="{E1D732A0-CBC1-4427-AB2E-080834886720}">
      <dsp:nvSpPr>
        <dsp:cNvPr id="0" name=""/>
        <dsp:cNvSpPr/>
      </dsp:nvSpPr>
      <dsp:spPr>
        <a:xfrm>
          <a:off x="-138002" y="1662928"/>
          <a:ext cx="6513603" cy="736826"/>
        </a:xfrm>
        <a:prstGeom prst="roundRect">
          <a:avLst>
            <a:gd name="adj" fmla="val 10000"/>
          </a:avLst>
        </a:prstGeom>
        <a:solidFill>
          <a:schemeClr val="bg1">
            <a:lumMod val="95000"/>
            <a:hueOff val="0"/>
            <a:satOff val="0"/>
            <a:lumOff val="0"/>
            <a:alphaOff val="0"/>
          </a:schemeClr>
        </a:solidFill>
        <a:ln w="41275">
          <a:noFill/>
        </a:ln>
        <a:effectLst>
          <a:softEdge rad="76200"/>
        </a:effectLst>
      </dsp:spPr>
      <dsp:style>
        <a:lnRef idx="0">
          <a:scrgbClr r="0" g="0" b="0"/>
        </a:lnRef>
        <a:fillRef idx="1">
          <a:scrgbClr r="0" g="0" b="0"/>
        </a:fillRef>
        <a:effectRef idx="0">
          <a:scrgbClr r="0" g="0" b="0"/>
        </a:effectRef>
        <a:fontRef idx="minor"/>
      </dsp:style>
    </dsp:sp>
    <dsp:sp modelId="{78389B53-9C58-4B1B-A9F0-13857D9922A2}">
      <dsp:nvSpPr>
        <dsp:cNvPr id="0" name=""/>
        <dsp:cNvSpPr/>
      </dsp:nvSpPr>
      <dsp:spPr>
        <a:xfrm>
          <a:off x="235398" y="1900243"/>
          <a:ext cx="678911" cy="678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F875-1E14-46D8-9AC5-C0321CC6D109}">
      <dsp:nvSpPr>
        <dsp:cNvPr id="0" name=""/>
        <dsp:cNvSpPr/>
      </dsp:nvSpPr>
      <dsp:spPr>
        <a:xfrm>
          <a:off x="1287711" y="1554029"/>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Code:</a:t>
          </a:r>
        </a:p>
      </dsp:txBody>
      <dsp:txXfrm>
        <a:off x="1287711" y="1554029"/>
        <a:ext cx="2931121" cy="1234385"/>
      </dsp:txXfrm>
    </dsp:sp>
    <dsp:sp modelId="{1A6C5820-053E-4754-B6AF-4483D7DDA2E8}">
      <dsp:nvSpPr>
        <dsp:cNvPr id="0" name=""/>
        <dsp:cNvSpPr/>
      </dsp:nvSpPr>
      <dsp:spPr>
        <a:xfrm>
          <a:off x="4218833" y="1554029"/>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4218833" y="1554029"/>
        <a:ext cx="2153978" cy="1234385"/>
      </dsp:txXfrm>
    </dsp:sp>
    <dsp:sp modelId="{317C813D-A7ED-44B5-85B5-9D0FC80D5630}">
      <dsp:nvSpPr>
        <dsp:cNvPr id="0" name=""/>
        <dsp:cNvSpPr/>
      </dsp:nvSpPr>
      <dsp:spPr>
        <a:xfrm>
          <a:off x="-138002" y="3097011"/>
          <a:ext cx="6513603" cy="1234385"/>
        </a:xfrm>
        <a:prstGeom prst="roundRect">
          <a:avLst>
            <a:gd name="adj" fmla="val 10000"/>
          </a:avLst>
        </a:prstGeom>
        <a:solidFill>
          <a:schemeClr val="bg1">
            <a:lumMod val="95000"/>
            <a:hueOff val="0"/>
            <a:satOff val="0"/>
            <a:lumOff val="0"/>
            <a:alphaOff val="0"/>
          </a:schemeClr>
        </a:solidFill>
        <a:ln w="9525">
          <a:noFill/>
        </a:ln>
        <a:effectLst/>
      </dsp:spPr>
      <dsp:style>
        <a:lnRef idx="0">
          <a:scrgbClr r="0" g="0" b="0"/>
        </a:lnRef>
        <a:fillRef idx="1">
          <a:scrgbClr r="0" g="0" b="0"/>
        </a:fillRef>
        <a:effectRef idx="0">
          <a:scrgbClr r="0" g="0" b="0"/>
        </a:effectRef>
        <a:fontRef idx="minor"/>
      </dsp:style>
    </dsp:sp>
    <dsp:sp modelId="{31C53071-B176-4FED-AA3E-420944AECF6D}">
      <dsp:nvSpPr>
        <dsp:cNvPr id="0" name=""/>
        <dsp:cNvSpPr/>
      </dsp:nvSpPr>
      <dsp:spPr>
        <a:xfrm>
          <a:off x="235398" y="3374747"/>
          <a:ext cx="678911" cy="678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98A9F-22F5-450F-81C5-2F3C0FE34C02}">
      <dsp:nvSpPr>
        <dsp:cNvPr id="0" name=""/>
        <dsp:cNvSpPr/>
      </dsp:nvSpPr>
      <dsp:spPr>
        <a:xfrm>
          <a:off x="1287711" y="3097011"/>
          <a:ext cx="2931121"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a:t>Consequences: </a:t>
          </a:r>
        </a:p>
      </dsp:txBody>
      <dsp:txXfrm>
        <a:off x="1287711" y="3097011"/>
        <a:ext cx="2931121" cy="1234385"/>
      </dsp:txXfrm>
    </dsp:sp>
    <dsp:sp modelId="{3F395179-A3BC-4ADD-BF4F-161B22FB58F4}">
      <dsp:nvSpPr>
        <dsp:cNvPr id="0" name=""/>
        <dsp:cNvSpPr/>
      </dsp:nvSpPr>
      <dsp:spPr>
        <a:xfrm>
          <a:off x="4218833" y="3097011"/>
          <a:ext cx="2153978"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800100">
            <a:lnSpc>
              <a:spcPct val="100000"/>
            </a:lnSpc>
            <a:spcBef>
              <a:spcPct val="0"/>
            </a:spcBef>
            <a:spcAft>
              <a:spcPct val="35000"/>
            </a:spcAft>
            <a:buNone/>
          </a:pPr>
          <a:endParaRPr lang="en-US" sz="1800" kern="1200" dirty="0"/>
        </a:p>
        <a:p>
          <a:pPr marL="0" lvl="0" indent="0" algn="l" defTabSz="800100">
            <a:lnSpc>
              <a:spcPct val="100000"/>
            </a:lnSpc>
            <a:spcBef>
              <a:spcPct val="0"/>
            </a:spcBef>
            <a:spcAft>
              <a:spcPct val="35000"/>
            </a:spcAft>
            <a:buNone/>
          </a:pPr>
          <a:r>
            <a:rPr lang="en-US" sz="1800" kern="1200" dirty="0"/>
            <a:t> </a:t>
          </a:r>
        </a:p>
      </dsp:txBody>
      <dsp:txXfrm>
        <a:off x="4218833" y="3097011"/>
        <a:ext cx="2153978" cy="1234385"/>
      </dsp:txXfrm>
    </dsp:sp>
    <dsp:sp modelId="{CBDACB1E-1AC4-4D0F-A1DD-821875E75EF8}">
      <dsp:nvSpPr>
        <dsp:cNvPr id="0" name=""/>
        <dsp:cNvSpPr/>
      </dsp:nvSpPr>
      <dsp:spPr>
        <a:xfrm>
          <a:off x="-138002" y="4639992"/>
          <a:ext cx="6513603" cy="1234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DFEC-731F-47D5-9D01-63E5A3DBBD84}">
      <dsp:nvSpPr>
        <dsp:cNvPr id="0" name=""/>
        <dsp:cNvSpPr/>
      </dsp:nvSpPr>
      <dsp:spPr>
        <a:xfrm>
          <a:off x="235398" y="4917729"/>
          <a:ext cx="678911" cy="678911"/>
        </a:xfrm>
        <a:prstGeom prst="rect">
          <a:avLst/>
        </a:prstGeom>
        <a:blipFill rotWithShape="1">
          <a:blip xmlns:r="http://schemas.openxmlformats.org/officeDocument/2006/relationships" r:embed="rId7"/>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5AB74-CF61-4E7D-AB0A-4349315CD129}">
      <dsp:nvSpPr>
        <dsp:cNvPr id="0" name=""/>
        <dsp:cNvSpPr/>
      </dsp:nvSpPr>
      <dsp:spPr>
        <a:xfrm>
          <a:off x="1287711" y="4639992"/>
          <a:ext cx="5085100" cy="1234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39" tIns="130639" rIns="130639" bIns="130639" numCol="1" spcCol="1270" anchor="ctr" anchorCtr="0">
          <a:noAutofit/>
        </a:bodyPr>
        <a:lstStyle/>
        <a:p>
          <a:pPr marL="0" lvl="0" indent="0" algn="l" defTabSz="977900">
            <a:lnSpc>
              <a:spcPct val="100000"/>
            </a:lnSpc>
            <a:spcBef>
              <a:spcPct val="0"/>
            </a:spcBef>
            <a:spcAft>
              <a:spcPct val="35000"/>
            </a:spcAft>
            <a:buNone/>
          </a:pPr>
          <a:r>
            <a:rPr lang="en-US" sz="2200" kern="1200" dirty="0"/>
            <a:t>Rock Star:</a:t>
          </a:r>
        </a:p>
      </dsp:txBody>
      <dsp:txXfrm>
        <a:off x="1287711" y="4639992"/>
        <a:ext cx="5085100" cy="1234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C2D3-6311-4D6B-BD8C-779D302AB819}">
      <dsp:nvSpPr>
        <dsp:cNvPr id="0" name=""/>
        <dsp:cNvSpPr/>
      </dsp:nvSpPr>
      <dsp:spPr>
        <a:xfrm>
          <a:off x="100721"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FF54A-5E9E-41DA-9B0B-F02FB1000716}">
      <dsp:nvSpPr>
        <dsp:cNvPr id="0" name=""/>
        <dsp:cNvSpPr/>
      </dsp:nvSpPr>
      <dsp:spPr>
        <a:xfrm>
          <a:off x="309140" y="709750"/>
          <a:ext cx="575632" cy="575632"/>
        </a:xfrm>
        <a:prstGeom prst="rect">
          <a:avLst/>
        </a:prstGeom>
        <a:blipFill>
          <a:blip xmlns:r="http://schemas.openxmlformats.org/officeDocument/2006/relationships" r:embed="rId1">
            <a:duotone>
              <a:schemeClr val="accent2">
                <a:shade val="45000"/>
                <a:satMod val="135000"/>
              </a:schemeClr>
              <a:prstClr val="white"/>
            </a:duotone>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D6316F-43E0-4F69-84EC-84EA429294F3}">
      <dsp:nvSpPr>
        <dsp:cNvPr id="0" name=""/>
        <dsp:cNvSpPr/>
      </dsp:nvSpPr>
      <dsp:spPr>
        <a:xfrm>
          <a:off x="1305862"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Perfect an automated data pipeline to facilitate self-service abilities.</a:t>
          </a:r>
        </a:p>
      </dsp:txBody>
      <dsp:txXfrm>
        <a:off x="1305862" y="501331"/>
        <a:ext cx="2339391" cy="992469"/>
      </dsp:txXfrm>
    </dsp:sp>
    <dsp:sp modelId="{6B8272F5-0689-48C2-AFFF-E5F1DBBDB65C}">
      <dsp:nvSpPr>
        <dsp:cNvPr id="0" name=""/>
        <dsp:cNvSpPr/>
      </dsp:nvSpPr>
      <dsp:spPr>
        <a:xfrm>
          <a:off x="4052875" y="501331"/>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7A0DC-C3E2-4C43-9017-D31522C4AF1C}">
      <dsp:nvSpPr>
        <dsp:cNvPr id="0" name=""/>
        <dsp:cNvSpPr/>
      </dsp:nvSpPr>
      <dsp:spPr>
        <a:xfrm>
          <a:off x="4261293" y="709750"/>
          <a:ext cx="575632" cy="5756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39B66F-B769-4A43-A697-17B8DDA667CD}">
      <dsp:nvSpPr>
        <dsp:cNvPr id="0" name=""/>
        <dsp:cNvSpPr/>
      </dsp:nvSpPr>
      <dsp:spPr>
        <a:xfrm>
          <a:off x="5258016" y="501331"/>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an “Insights Machine” from the data that you know.</a:t>
          </a:r>
        </a:p>
      </dsp:txBody>
      <dsp:txXfrm>
        <a:off x="5258016" y="501331"/>
        <a:ext cx="2339391" cy="992469"/>
      </dsp:txXfrm>
    </dsp:sp>
    <dsp:sp modelId="{324068ED-3E12-48D3-8A71-564BD728D6C9}">
      <dsp:nvSpPr>
        <dsp:cNvPr id="0" name=""/>
        <dsp:cNvSpPr/>
      </dsp:nvSpPr>
      <dsp:spPr>
        <a:xfrm>
          <a:off x="100721"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2F193-9120-45ED-B44D-BE4B9B606849}">
      <dsp:nvSpPr>
        <dsp:cNvPr id="0" name=""/>
        <dsp:cNvSpPr/>
      </dsp:nvSpPr>
      <dsp:spPr>
        <a:xfrm>
          <a:off x="309140" y="2727388"/>
          <a:ext cx="575632" cy="575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09417E-B15A-409C-9A0E-967AF4DC56B0}">
      <dsp:nvSpPr>
        <dsp:cNvPr id="0" name=""/>
        <dsp:cNvSpPr/>
      </dsp:nvSpPr>
      <dsp:spPr>
        <a:xfrm>
          <a:off x="1305862"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Know particular customer(s) in-depth (behaviors/habits/thinking).</a:t>
          </a:r>
        </a:p>
      </dsp:txBody>
      <dsp:txXfrm>
        <a:off x="1305862" y="2518970"/>
        <a:ext cx="2339391" cy="992469"/>
      </dsp:txXfrm>
    </dsp:sp>
    <dsp:sp modelId="{68DB8A76-C19B-4841-A4C9-0AC417F3C93D}">
      <dsp:nvSpPr>
        <dsp:cNvPr id="0" name=""/>
        <dsp:cNvSpPr/>
      </dsp:nvSpPr>
      <dsp:spPr>
        <a:xfrm>
          <a:off x="4052875" y="2518970"/>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54A0A-97A1-4CB4-83DF-83862F324EAD}">
      <dsp:nvSpPr>
        <dsp:cNvPr id="0" name=""/>
        <dsp:cNvSpPr/>
      </dsp:nvSpPr>
      <dsp:spPr>
        <a:xfrm>
          <a:off x="4261293" y="2727388"/>
          <a:ext cx="575632" cy="57563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59CEE9-870A-4DA2-86E9-BE7ED3AD2BE2}">
      <dsp:nvSpPr>
        <dsp:cNvPr id="0" name=""/>
        <dsp:cNvSpPr/>
      </dsp:nvSpPr>
      <dsp:spPr>
        <a:xfrm>
          <a:off x="5258016" y="2518970"/>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Know what you don’t know…</a:t>
          </a:r>
        </a:p>
      </dsp:txBody>
      <dsp:txXfrm>
        <a:off x="5258016" y="2518970"/>
        <a:ext cx="2339391" cy="992469"/>
      </dsp:txXfrm>
    </dsp:sp>
    <dsp:sp modelId="{024B4DB0-1F14-4636-A578-0F3480B04F5D}">
      <dsp:nvSpPr>
        <dsp:cNvPr id="0" name=""/>
        <dsp:cNvSpPr/>
      </dsp:nvSpPr>
      <dsp:spPr>
        <a:xfrm>
          <a:off x="100721"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C7E06-7813-40C1-A7E7-7AADEBE50CE8}">
      <dsp:nvSpPr>
        <dsp:cNvPr id="0" name=""/>
        <dsp:cNvSpPr/>
      </dsp:nvSpPr>
      <dsp:spPr>
        <a:xfrm>
          <a:off x="309140" y="4745027"/>
          <a:ext cx="575632" cy="575632"/>
        </a:xfrm>
        <a:prstGeom prst="rect">
          <a:avLst/>
        </a:prstGeom>
        <a:blipFill>
          <a:blip xmlns:r="http://schemas.openxmlformats.org/officeDocument/2006/relationships"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BFBDA-34DA-4A49-AD3C-F0213127DC29}">
      <dsp:nvSpPr>
        <dsp:cNvPr id="0" name=""/>
        <dsp:cNvSpPr/>
      </dsp:nvSpPr>
      <dsp:spPr>
        <a:xfrm>
          <a:off x="1305862"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Be a “Rock Star” at one or many stages of the life cycle process.</a:t>
          </a:r>
        </a:p>
      </dsp:txBody>
      <dsp:txXfrm>
        <a:off x="1305862" y="4536609"/>
        <a:ext cx="2339391" cy="992469"/>
      </dsp:txXfrm>
    </dsp:sp>
    <dsp:sp modelId="{DF23F6A2-7125-43E8-9F46-7B02F2AE27D9}">
      <dsp:nvSpPr>
        <dsp:cNvPr id="0" name=""/>
        <dsp:cNvSpPr/>
      </dsp:nvSpPr>
      <dsp:spPr>
        <a:xfrm>
          <a:off x="4052875" y="4536609"/>
          <a:ext cx="992469" cy="9924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57904-C43E-4C4A-9590-3E802FADFE62}">
      <dsp:nvSpPr>
        <dsp:cNvPr id="0" name=""/>
        <dsp:cNvSpPr/>
      </dsp:nvSpPr>
      <dsp:spPr>
        <a:xfrm>
          <a:off x="4261293" y="4745027"/>
          <a:ext cx="575632" cy="575632"/>
        </a:xfrm>
        <a:prstGeom prst="rect">
          <a:avLst/>
        </a:prstGeom>
        <a:blipFill>
          <a:blip xmlns:r="http://schemas.openxmlformats.org/officeDocument/2006/relationships" r:embed="rId11">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714A9-05F4-4686-8A93-F6899E870B7B}">
      <dsp:nvSpPr>
        <dsp:cNvPr id="0" name=""/>
        <dsp:cNvSpPr/>
      </dsp:nvSpPr>
      <dsp:spPr>
        <a:xfrm>
          <a:off x="5258016" y="4536609"/>
          <a:ext cx="2339391" cy="992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“Look around the corner” … envision what you should doing and make it happen.</a:t>
          </a:r>
        </a:p>
      </dsp:txBody>
      <dsp:txXfrm>
        <a:off x="5258016" y="4536609"/>
        <a:ext cx="2339391" cy="992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D1F4-D23B-483C-92F9-E9A1DD7E9035}">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2495E-6073-496C-AFEA-62E9ADA6934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A46131-559D-4D03-B65F-9F3AFD237842}">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Customer Journey / Life Cycle</a:t>
          </a:r>
        </a:p>
      </dsp:txBody>
      <dsp:txXfrm>
        <a:off x="1131174" y="4597"/>
        <a:ext cx="5382429" cy="979371"/>
      </dsp:txXfrm>
    </dsp:sp>
    <dsp:sp modelId="{AAC7EC04-61D0-48A9-B564-9459A06E6F1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E71D7-EE45-4A5A-88B0-C0228BD8B27C}">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82A4D-802C-4D90-9CA2-7ED942BB219E}">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Market Segmentation</a:t>
          </a:r>
        </a:p>
      </dsp:txBody>
      <dsp:txXfrm>
        <a:off x="1131174" y="1228812"/>
        <a:ext cx="5382429" cy="979371"/>
      </dsp:txXfrm>
    </dsp:sp>
    <dsp:sp modelId="{40DAB2F8-C934-43AB-8699-9BFD584EE209}">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5C184-E7E7-48FE-BCFD-AAF8CA9B3A6E}">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9C890-3E37-49EE-A2E5-04F2223A7591}">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Net Promoter Score</a:t>
          </a:r>
        </a:p>
      </dsp:txBody>
      <dsp:txXfrm>
        <a:off x="1131174" y="2453027"/>
        <a:ext cx="5382429" cy="979371"/>
      </dsp:txXfrm>
    </dsp:sp>
    <dsp:sp modelId="{1ECA35F4-2CFE-44E4-8C44-EA71F828CD5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B62EA-077A-4D32-B642-B2F393FD664E}">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CCDD44-93B8-4B65-9BBA-4766D4AEFF4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Retention and Churn</a:t>
          </a:r>
        </a:p>
      </dsp:txBody>
      <dsp:txXfrm>
        <a:off x="1131174" y="3677241"/>
        <a:ext cx="5382429" cy="979371"/>
      </dsp:txXfrm>
    </dsp:sp>
    <dsp:sp modelId="{335B22C0-4244-4D55-8238-7227840A2FFC}">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03DF5-963B-4CAD-94DF-3E7FFDDFC285}">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F8F09-9EBC-4546-847F-FD8A33817F99}">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Customer Lifetime Value</a:t>
          </a:r>
        </a:p>
      </dsp:txBody>
      <dsp:txXfrm>
        <a:off x="1131174" y="4901456"/>
        <a:ext cx="5382429" cy="979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A0DA1-3D08-4184-83A5-A385866D9E43}">
      <dsp:nvSpPr>
        <dsp:cNvPr id="0" name=""/>
        <dsp:cNvSpPr/>
      </dsp:nvSpPr>
      <dsp:spPr>
        <a:xfrm>
          <a:off x="0" y="371040"/>
          <a:ext cx="7315200" cy="7150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Indicate where sources of revenue or profit may lie.</a:t>
          </a:r>
        </a:p>
      </dsp:txBody>
      <dsp:txXfrm>
        <a:off x="34906" y="405946"/>
        <a:ext cx="7245388" cy="645240"/>
      </dsp:txXfrm>
    </dsp:sp>
    <dsp:sp modelId="{6CAEE368-22F5-463A-9EFC-9C31A1798BCD}">
      <dsp:nvSpPr>
        <dsp:cNvPr id="0" name=""/>
        <dsp:cNvSpPr/>
      </dsp:nvSpPr>
      <dsp:spPr>
        <a:xfrm>
          <a:off x="0" y="1137933"/>
          <a:ext cx="7315200" cy="71505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Focuses on actual customer behavior.</a:t>
          </a:r>
        </a:p>
      </dsp:txBody>
      <dsp:txXfrm>
        <a:off x="34906" y="1172839"/>
        <a:ext cx="7245388" cy="645240"/>
      </dsp:txXfrm>
    </dsp:sp>
    <dsp:sp modelId="{CABC61AF-FC86-4EB0-A548-EB394ADEC4DD}">
      <dsp:nvSpPr>
        <dsp:cNvPr id="0" name=""/>
        <dsp:cNvSpPr/>
      </dsp:nvSpPr>
      <dsp:spPr>
        <a:xfrm>
          <a:off x="0" y="1904826"/>
          <a:ext cx="7315200" cy="71505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 consumers’ values, attitudes, and beliefs as they may be potentially receptive to specifically to product or service offerings/brand.</a:t>
          </a:r>
        </a:p>
      </dsp:txBody>
      <dsp:txXfrm>
        <a:off x="34906" y="1939732"/>
        <a:ext cx="7245388" cy="645240"/>
      </dsp:txXfrm>
    </dsp:sp>
    <dsp:sp modelId="{5AA63D2F-F771-46A0-96CC-035195BD87BC}">
      <dsp:nvSpPr>
        <dsp:cNvPr id="0" name=""/>
        <dsp:cNvSpPr/>
      </dsp:nvSpPr>
      <dsp:spPr>
        <a:xfrm>
          <a:off x="0" y="2671719"/>
          <a:ext cx="7315200" cy="71505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Anticipate changes in markets or customer behavior.</a:t>
          </a:r>
        </a:p>
      </dsp:txBody>
      <dsp:txXfrm>
        <a:off x="34906" y="2706625"/>
        <a:ext cx="7245388" cy="645240"/>
      </dsp:txXfrm>
    </dsp:sp>
    <dsp:sp modelId="{05F3F112-A64C-4B55-879D-9365922DF112}">
      <dsp:nvSpPr>
        <dsp:cNvPr id="0" name=""/>
        <dsp:cNvSpPr/>
      </dsp:nvSpPr>
      <dsp:spPr>
        <a:xfrm>
          <a:off x="0" y="3438612"/>
          <a:ext cx="7315200" cy="7150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Identifying the benefits and features that matter to your customers.</a:t>
          </a:r>
        </a:p>
      </dsp:txBody>
      <dsp:txXfrm>
        <a:off x="34906" y="3473518"/>
        <a:ext cx="72453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E97D1-71DD-43F9-844B-0D7F72661D4C}">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2ABA8-2E54-4345-A952-3E9000DEF074}">
      <dsp:nvSpPr>
        <dsp:cNvPr id="0" name=""/>
        <dsp:cNvSpPr/>
      </dsp:nvSpPr>
      <dsp:spPr>
        <a:xfrm>
          <a:off x="296259" y="224956"/>
          <a:ext cx="538654" cy="538654"/>
        </a:xfrm>
        <a:prstGeom prst="rect">
          <a:avLst/>
        </a:prstGeom>
        <a:blipFill>
          <a:blip xmlns:r="http://schemas.openxmlformats.org/officeDocument/2006/relationships" r:embed="rId1">
            <a:alphaModFix amt="98000"/>
            <a:duotone>
              <a:schemeClr val="accent2">
                <a:shade val="45000"/>
                <a:satMod val="135000"/>
              </a:schemeClr>
              <a:prstClr val="white"/>
            </a:duotone>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94399-2AE3-4EC4-8449-8ADDAFF460BC}">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Levels of profitability by… (channel, pricing, etc.)</a:t>
          </a:r>
        </a:p>
      </dsp:txBody>
      <dsp:txXfrm>
        <a:off x="1131174" y="4597"/>
        <a:ext cx="5382429" cy="979371"/>
      </dsp:txXfrm>
    </dsp:sp>
    <dsp:sp modelId="{DBDADC57-5B75-4437-BAFE-E49B1E900A34}">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542B2-0EBA-4C2C-8D6F-CD9C7EB7A012}">
      <dsp:nvSpPr>
        <dsp:cNvPr id="0" name=""/>
        <dsp:cNvSpPr/>
      </dsp:nvSpPr>
      <dsp:spPr>
        <a:xfrm>
          <a:off x="296259" y="1449171"/>
          <a:ext cx="538654" cy="538654"/>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7CEF0-F57A-4974-BAB3-66DF22D0E020}">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Rank/Degree of Customer Lifetime Value “CLV”</a:t>
          </a:r>
        </a:p>
      </dsp:txBody>
      <dsp:txXfrm>
        <a:off x="1131174" y="1228812"/>
        <a:ext cx="5382429" cy="979371"/>
      </dsp:txXfrm>
    </dsp:sp>
    <dsp:sp modelId="{7A296FC3-A438-4556-B0A9-05785DF593BA}">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BBA8A-EF3E-4666-A8AB-9B9B785A42DF}">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0EC06D-F5A4-40CF-AFD8-D3F8EF94F5C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Scoring by “NPS” ranking</a:t>
          </a:r>
        </a:p>
      </dsp:txBody>
      <dsp:txXfrm>
        <a:off x="1131174" y="2453027"/>
        <a:ext cx="5382429" cy="979371"/>
      </dsp:txXfrm>
    </dsp:sp>
    <dsp:sp modelId="{8B020464-F863-43D3-8AD9-B94D56A822F7}">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0D050-4796-47DC-8CAB-F9FE4596A41C}">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D5C06-C638-404B-87C3-C6FBFB060FF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Buying behavior – usage, loyalty, price elasticity </a:t>
          </a:r>
        </a:p>
      </dsp:txBody>
      <dsp:txXfrm>
        <a:off x="1131174" y="3677241"/>
        <a:ext cx="5382429" cy="979371"/>
      </dsp:txXfrm>
    </dsp:sp>
    <dsp:sp modelId="{B9A914D4-B4CC-4F5A-959E-15405DE63AB0}">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A82C9-B859-4130-840F-A4AAACC849E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22A70-2FAA-4B6F-B7CD-FA39A43F5F43}">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Organization size / Industry size /Geography</a:t>
          </a:r>
        </a:p>
      </dsp:txBody>
      <dsp:txXfrm>
        <a:off x="1131174" y="4901456"/>
        <a:ext cx="5382429" cy="979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AA78-B8EB-4CCF-8B52-1DC1EB111F46}">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9C5DC-C436-4A48-AFA7-56DBFB277549}">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C41416-F2C2-446C-8195-D9740FB44267}">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Management system determining your customers’ loyalty score. </a:t>
          </a:r>
        </a:p>
      </dsp:txBody>
      <dsp:txXfrm>
        <a:off x="1131174" y="4597"/>
        <a:ext cx="5382429" cy="979371"/>
      </dsp:txXfrm>
    </dsp:sp>
    <dsp:sp modelId="{D67AAD89-2096-467C-B2FB-5D0C3D0B8E8B}">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4FD7B-4149-4C35-9A85-7E94AC63E7AE}">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2067A-82E5-4D70-BD44-DD52F95C08A5}">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Obtained via survey by asking a recommendation question which allows you to obtain a numeric score </a:t>
          </a:r>
        </a:p>
      </dsp:txBody>
      <dsp:txXfrm>
        <a:off x="1131174" y="1228812"/>
        <a:ext cx="5382429" cy="979371"/>
      </dsp:txXfrm>
    </dsp:sp>
    <dsp:sp modelId="{8921EFE4-7443-4DCC-89C6-21E253D2057C}">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E6A8F-78E0-4B77-AADF-064C1EDA545A}">
      <dsp:nvSpPr>
        <dsp:cNvPr id="0" name=""/>
        <dsp:cNvSpPr/>
      </dsp:nvSpPr>
      <dsp:spPr>
        <a:xfrm>
          <a:off x="296259" y="2673385"/>
          <a:ext cx="538654" cy="5386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D4836-5867-4EDB-9AB4-7CC034BEAA20}">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Each individual score is between 0-10.</a:t>
          </a:r>
        </a:p>
      </dsp:txBody>
      <dsp:txXfrm>
        <a:off x="1131174" y="2453027"/>
        <a:ext cx="5382429" cy="979371"/>
      </dsp:txXfrm>
    </dsp:sp>
    <dsp:sp modelId="{490CC5C3-B14C-4621-860E-33AE81BE3593}">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F496A-CFDC-4D0B-8E4A-0E59589194AC}">
      <dsp:nvSpPr>
        <dsp:cNvPr id="0" name=""/>
        <dsp:cNvSpPr/>
      </dsp:nvSpPr>
      <dsp:spPr>
        <a:xfrm>
          <a:off x="296259" y="3897600"/>
          <a:ext cx="538654" cy="538654"/>
        </a:xfrm>
        <a:prstGeom prst="rect">
          <a:avLst/>
        </a:prstGeom>
        <a:blipFill>
          <a:blip xmlns:r="http://schemas.openxmlformats.org/officeDocument/2006/relationships" r:embed="rId7">
            <a:duotone>
              <a:schemeClr val="accent5">
                <a:shade val="45000"/>
                <a:satMod val="135000"/>
              </a:schemeClr>
              <a:prstClr val="white"/>
            </a:duotone>
            <a:lum bright="40000"/>
            <a:extLs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E0DB86-3D10-4F65-BAB9-BC2F02074E1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The overall NPS score is calculated by subtracting the percentage of Detractors from your Promoters.</a:t>
          </a:r>
        </a:p>
      </dsp:txBody>
      <dsp:txXfrm>
        <a:off x="1131174" y="3677241"/>
        <a:ext cx="5382429" cy="979371"/>
      </dsp:txXfrm>
    </dsp:sp>
    <dsp:sp modelId="{673BDB01-984F-4FFA-9507-A23199225A22}">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77818-E01B-4682-A617-A57C401CD6A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566D8-7E97-46C7-82CA-AF79BA15C39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“How likely are you to recommend [us] on scale of 0 to 10?”</a:t>
          </a:r>
        </a:p>
      </dsp:txBody>
      <dsp:txXfrm>
        <a:off x="1131174" y="4901456"/>
        <a:ext cx="5382429" cy="979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79DBD-F94D-41E7-B16E-DCBF1CDE5DA1}">
      <dsp:nvSpPr>
        <dsp:cNvPr id="0" name=""/>
        <dsp:cNvSpPr/>
      </dsp:nvSpPr>
      <dsp:spPr>
        <a:xfrm>
          <a:off x="0" y="526036"/>
          <a:ext cx="6513603" cy="9136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Win/loss metrics on sales versus retention metrics</a:t>
          </a:r>
        </a:p>
      </dsp:txBody>
      <dsp:txXfrm>
        <a:off x="44602" y="570638"/>
        <a:ext cx="6424399" cy="824474"/>
      </dsp:txXfrm>
    </dsp:sp>
    <dsp:sp modelId="{997D6F71-83DC-40E2-9740-FCD3BDC07AC5}">
      <dsp:nvSpPr>
        <dsp:cNvPr id="0" name=""/>
        <dsp:cNvSpPr/>
      </dsp:nvSpPr>
      <dsp:spPr>
        <a:xfrm>
          <a:off x="0" y="1505955"/>
          <a:ext cx="6513603" cy="9136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Many analytic tools (Excel to R) and methods to calculate retention.</a:t>
          </a:r>
        </a:p>
      </dsp:txBody>
      <dsp:txXfrm>
        <a:off x="44602" y="1550557"/>
        <a:ext cx="6424399" cy="824474"/>
      </dsp:txXfrm>
    </dsp:sp>
    <dsp:sp modelId="{34AD807A-A589-428A-8EDA-C7F0AE036331}">
      <dsp:nvSpPr>
        <dsp:cNvPr id="0" name=""/>
        <dsp:cNvSpPr/>
      </dsp:nvSpPr>
      <dsp:spPr>
        <a:xfrm>
          <a:off x="0" y="2485873"/>
          <a:ext cx="6513603" cy="9136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Needs to be an explicit process on customer retention and accountability on everyone’s part.</a:t>
          </a:r>
        </a:p>
      </dsp:txBody>
      <dsp:txXfrm>
        <a:off x="44602" y="2530475"/>
        <a:ext cx="6424399" cy="824474"/>
      </dsp:txXfrm>
    </dsp:sp>
    <dsp:sp modelId="{4F839646-7F8F-4E9B-B972-D1187E92B021}">
      <dsp:nvSpPr>
        <dsp:cNvPr id="0" name=""/>
        <dsp:cNvSpPr/>
      </dsp:nvSpPr>
      <dsp:spPr>
        <a:xfrm>
          <a:off x="0" y="3465792"/>
          <a:ext cx="6513603"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Post-Mortem analyzes should occur to derive the insights of loss. </a:t>
          </a:r>
        </a:p>
      </dsp:txBody>
      <dsp:txXfrm>
        <a:off x="44602" y="3510394"/>
        <a:ext cx="6424399" cy="824474"/>
      </dsp:txXfrm>
    </dsp:sp>
    <dsp:sp modelId="{E5326229-7BCB-4C0E-AEC9-2B569C8E7C21}">
      <dsp:nvSpPr>
        <dsp:cNvPr id="0" name=""/>
        <dsp:cNvSpPr/>
      </dsp:nvSpPr>
      <dsp:spPr>
        <a:xfrm>
          <a:off x="0" y="4445710"/>
          <a:ext cx="6513603" cy="91367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Does your company have a % threshold and perhaps an automated mechanism(s) for interventions.</a:t>
          </a:r>
        </a:p>
      </dsp:txBody>
      <dsp:txXfrm>
        <a:off x="44602" y="4490312"/>
        <a:ext cx="6424399" cy="8244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1DEE-8133-406F-BC5D-00E89141139F}"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2B7C9-2BF6-4759-83B3-04B646162195}" type="slidenum">
              <a:rPr lang="en-US" smtClean="0"/>
              <a:t>‹#›</a:t>
            </a:fld>
            <a:endParaRPr lang="en-US"/>
          </a:p>
        </p:txBody>
      </p:sp>
    </p:spTree>
    <p:extLst>
      <p:ext uri="{BB962C8B-B14F-4D97-AF65-F5344CB8AC3E}">
        <p14:creationId xmlns:p14="http://schemas.microsoft.com/office/powerpoint/2010/main" val="3660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customer’s world &amp; data is never static  - look at it from a CMO perspective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a:t>
            </a:fld>
            <a:endParaRPr lang="en-US"/>
          </a:p>
        </p:txBody>
      </p:sp>
    </p:spTree>
    <p:extLst>
      <p:ext uri="{BB962C8B-B14F-4D97-AF65-F5344CB8AC3E}">
        <p14:creationId xmlns:p14="http://schemas.microsoft.com/office/powerpoint/2010/main" val="508765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that data can be so malleable, the sources of where you pull your data from to construct your analytics are as important as much as the type of the source as well. </a:t>
            </a:r>
          </a:p>
          <a:p>
            <a:endParaRPr lang="en-US" dirty="0"/>
          </a:p>
          <a:p>
            <a:r>
              <a:rPr lang="en-US" dirty="0"/>
              <a:t>Of these sources, which one is most important to the company and CMO?</a:t>
            </a:r>
          </a:p>
        </p:txBody>
      </p:sp>
      <p:sp>
        <p:nvSpPr>
          <p:cNvPr id="4" name="Slide Number Placeholder 3"/>
          <p:cNvSpPr>
            <a:spLocks noGrp="1"/>
          </p:cNvSpPr>
          <p:nvPr>
            <p:ph type="sldNum" sz="quarter" idx="5"/>
          </p:nvPr>
        </p:nvSpPr>
        <p:spPr/>
        <p:txBody>
          <a:bodyPr/>
          <a:lstStyle/>
          <a:p>
            <a:fld id="{CAC2B7C9-2BF6-4759-83B3-04B646162195}" type="slidenum">
              <a:rPr lang="en-US" smtClean="0"/>
              <a:t>13</a:t>
            </a:fld>
            <a:endParaRPr lang="en-US"/>
          </a:p>
        </p:txBody>
      </p:sp>
    </p:spTree>
    <p:extLst>
      <p:ext uri="{BB962C8B-B14F-4D97-AF65-F5344CB8AC3E}">
        <p14:creationId xmlns:p14="http://schemas.microsoft.com/office/powerpoint/2010/main" val="161384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and quality of your data is important to your E-Team. – What are they trying to do with this data?</a:t>
            </a:r>
          </a:p>
          <a:p>
            <a:endParaRPr lang="en-US" dirty="0"/>
          </a:p>
          <a:p>
            <a:r>
              <a:rPr lang="en-US" dirty="0"/>
              <a:t>If your going to be a Rock Star if you can help E-Team solve these 2 important questions.</a:t>
            </a:r>
          </a:p>
          <a:p>
            <a:endParaRPr lang="en-US" dirty="0"/>
          </a:p>
          <a:p>
            <a:r>
              <a:rPr lang="en-US" dirty="0"/>
              <a:t>“Leaders must identify their primary customers inside the firm, the core offering of the function to these customers(which should be closely related to the firm’s competitive advantage), and what part of that offering will be outsourced and what part delivered by the function itself).</a:t>
            </a:r>
          </a:p>
          <a:p>
            <a:endParaRPr lang="en-US" dirty="0"/>
          </a:p>
          <a:p>
            <a:r>
              <a:rPr lang="en-US" dirty="0"/>
              <a:t>See you as a resource to the business. Understand where the business is coming from?</a:t>
            </a:r>
          </a:p>
          <a:p>
            <a:endParaRPr lang="en-US" dirty="0"/>
          </a:p>
          <a:p>
            <a:r>
              <a:rPr lang="en-US" dirty="0"/>
              <a:t>Roger Martin </a:t>
            </a:r>
          </a:p>
        </p:txBody>
      </p:sp>
      <p:sp>
        <p:nvSpPr>
          <p:cNvPr id="4" name="Slide Number Placeholder 3"/>
          <p:cNvSpPr>
            <a:spLocks noGrp="1"/>
          </p:cNvSpPr>
          <p:nvPr>
            <p:ph type="sldNum" sz="quarter" idx="5"/>
          </p:nvPr>
        </p:nvSpPr>
        <p:spPr/>
        <p:txBody>
          <a:bodyPr/>
          <a:lstStyle/>
          <a:p>
            <a:fld id="{CAC2B7C9-2BF6-4759-83B3-04B646162195}" type="slidenum">
              <a:rPr lang="en-US" smtClean="0"/>
              <a:t>14</a:t>
            </a:fld>
            <a:endParaRPr lang="en-US"/>
          </a:p>
        </p:txBody>
      </p:sp>
    </p:spTree>
    <p:extLst>
      <p:ext uri="{BB962C8B-B14F-4D97-AF65-F5344CB8AC3E}">
        <p14:creationId xmlns:p14="http://schemas.microsoft.com/office/powerpoint/2010/main" val="293420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300" dirty="0"/>
              <a:t>Business vs Technology Tools </a:t>
            </a:r>
          </a:p>
          <a:p>
            <a:pPr lvl="1"/>
            <a:endParaRPr lang="en-US" sz="1300" dirty="0"/>
          </a:p>
          <a:p>
            <a:pPr lvl="1"/>
            <a:r>
              <a:rPr lang="en-US" sz="1300" dirty="0"/>
              <a:t>4Ps of Marketing:</a:t>
            </a:r>
          </a:p>
          <a:p>
            <a:pPr lvl="1"/>
            <a:r>
              <a:rPr lang="en-US" sz="1300" dirty="0"/>
              <a:t>Product (Creation/Extensions)</a:t>
            </a:r>
          </a:p>
          <a:p>
            <a:pPr lvl="1"/>
            <a:r>
              <a:rPr lang="en-US" sz="1300" dirty="0"/>
              <a:t>Price (Elasticity of Customers)</a:t>
            </a:r>
          </a:p>
          <a:p>
            <a:pPr lvl="1"/>
            <a:r>
              <a:rPr lang="en-US" sz="1300" dirty="0"/>
              <a:t>Promotion (Best way to get the word out)</a:t>
            </a:r>
          </a:p>
          <a:p>
            <a:pPr lvl="1"/>
            <a:r>
              <a:rPr lang="en-US" sz="1300" dirty="0"/>
              <a:t>Place (Channel Strategy)</a:t>
            </a:r>
          </a:p>
          <a:p>
            <a:endParaRPr lang="en-US" dirty="0"/>
          </a:p>
          <a:p>
            <a:r>
              <a:rPr lang="en-US" dirty="0"/>
              <a:t>Question is…. Who is doing the market analysis and what are the quantitative and qualitative results?</a:t>
            </a:r>
          </a:p>
          <a:p>
            <a:endParaRPr lang="en-US" dirty="0"/>
          </a:p>
          <a:p>
            <a:r>
              <a:rPr lang="en-US" dirty="0"/>
              <a:t>Likewise on the customer analysis…. That would be y’all.</a:t>
            </a:r>
          </a:p>
        </p:txBody>
      </p:sp>
      <p:sp>
        <p:nvSpPr>
          <p:cNvPr id="4" name="Slide Number Placeholder 3"/>
          <p:cNvSpPr>
            <a:spLocks noGrp="1"/>
          </p:cNvSpPr>
          <p:nvPr>
            <p:ph type="sldNum" sz="quarter" idx="5"/>
          </p:nvPr>
        </p:nvSpPr>
        <p:spPr/>
        <p:txBody>
          <a:bodyPr/>
          <a:lstStyle/>
          <a:p>
            <a:fld id="{CAC2B7C9-2BF6-4759-83B3-04B646162195}" type="slidenum">
              <a:rPr lang="en-US" smtClean="0"/>
              <a:t>15</a:t>
            </a:fld>
            <a:endParaRPr lang="en-US"/>
          </a:p>
        </p:txBody>
      </p:sp>
    </p:spTree>
    <p:extLst>
      <p:ext uri="{BB962C8B-B14F-4D97-AF65-F5344CB8AC3E}">
        <p14:creationId xmlns:p14="http://schemas.microsoft.com/office/powerpoint/2010/main" val="116740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16</a:t>
            </a:fld>
            <a:endParaRPr lang="en-US"/>
          </a:p>
        </p:txBody>
      </p:sp>
    </p:spTree>
    <p:extLst>
      <p:ext uri="{BB962C8B-B14F-4D97-AF65-F5344CB8AC3E}">
        <p14:creationId xmlns:p14="http://schemas.microsoft.com/office/powerpoint/2010/main" val="192738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Accountability?</a:t>
            </a:r>
          </a:p>
        </p:txBody>
      </p:sp>
      <p:sp>
        <p:nvSpPr>
          <p:cNvPr id="4" name="Slide Number Placeholder 3"/>
          <p:cNvSpPr>
            <a:spLocks noGrp="1"/>
          </p:cNvSpPr>
          <p:nvPr>
            <p:ph type="sldNum" sz="quarter" idx="5"/>
          </p:nvPr>
        </p:nvSpPr>
        <p:spPr/>
        <p:txBody>
          <a:bodyPr/>
          <a:lstStyle/>
          <a:p>
            <a:fld id="{CAC2B7C9-2BF6-4759-83B3-04B646162195}" type="slidenum">
              <a:rPr lang="en-US" smtClean="0"/>
              <a:t>17</a:t>
            </a:fld>
            <a:endParaRPr lang="en-US"/>
          </a:p>
        </p:txBody>
      </p:sp>
    </p:spTree>
    <p:extLst>
      <p:ext uri="{BB962C8B-B14F-4D97-AF65-F5344CB8AC3E}">
        <p14:creationId xmlns:p14="http://schemas.microsoft.com/office/powerpoint/2010/main" val="358699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means of dividing up your customer (existing/potential) base into sub-groups, known as segments based on some shared characteristics. Usually based on needs, lifestyle, demographics or psychographics or buying behavior.</a:t>
            </a:r>
          </a:p>
          <a:p>
            <a:endParaRPr lang="en-US" dirty="0"/>
          </a:p>
          <a:p>
            <a:r>
              <a:rPr lang="en-US" dirty="0"/>
              <a:t>From DS perspective you want to prove that the differences between and among sub-group are statistically material allowing you further downstream marketing activities.</a:t>
            </a:r>
          </a:p>
        </p:txBody>
      </p:sp>
      <p:sp>
        <p:nvSpPr>
          <p:cNvPr id="4" name="Slide Number Placeholder 3"/>
          <p:cNvSpPr>
            <a:spLocks noGrp="1"/>
          </p:cNvSpPr>
          <p:nvPr>
            <p:ph type="sldNum" sz="quarter" idx="5"/>
          </p:nvPr>
        </p:nvSpPr>
        <p:spPr/>
        <p:txBody>
          <a:bodyPr/>
          <a:lstStyle/>
          <a:p>
            <a:fld id="{CAC2B7C9-2BF6-4759-83B3-04B646162195}" type="slidenum">
              <a:rPr lang="en-US" smtClean="0"/>
              <a:t>18</a:t>
            </a:fld>
            <a:endParaRPr lang="en-US"/>
          </a:p>
        </p:txBody>
      </p:sp>
    </p:spTree>
    <p:extLst>
      <p:ext uri="{BB962C8B-B14F-4D97-AF65-F5344CB8AC3E}">
        <p14:creationId xmlns:p14="http://schemas.microsoft.com/office/powerpoint/2010/main" val="583146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these concepts the data will be apparent from utilizing these tools</a:t>
            </a:r>
          </a:p>
        </p:txBody>
      </p:sp>
      <p:sp>
        <p:nvSpPr>
          <p:cNvPr id="4" name="Slide Number Placeholder 3"/>
          <p:cNvSpPr>
            <a:spLocks noGrp="1"/>
          </p:cNvSpPr>
          <p:nvPr>
            <p:ph type="sldNum" sz="quarter" idx="5"/>
          </p:nvPr>
        </p:nvSpPr>
        <p:spPr/>
        <p:txBody>
          <a:bodyPr/>
          <a:lstStyle/>
          <a:p>
            <a:fld id="{CAC2B7C9-2BF6-4759-83B3-04B646162195}" type="slidenum">
              <a:rPr lang="en-US" smtClean="0"/>
              <a:t>20</a:t>
            </a:fld>
            <a:endParaRPr lang="en-US"/>
          </a:p>
        </p:txBody>
      </p:sp>
    </p:spTree>
    <p:extLst>
      <p:ext uri="{BB962C8B-B14F-4D97-AF65-F5344CB8AC3E}">
        <p14:creationId xmlns:p14="http://schemas.microsoft.com/office/powerpoint/2010/main" val="65949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mistake is to do it once and think you have it figured out.</a:t>
            </a:r>
          </a:p>
          <a:p>
            <a:r>
              <a:rPr lang="en-US" dirty="0"/>
              <a:t>This tool should be used with other tools and like customer retention to provide a continuous amount of customer feedback.</a:t>
            </a:r>
          </a:p>
        </p:txBody>
      </p:sp>
      <p:sp>
        <p:nvSpPr>
          <p:cNvPr id="4" name="Slide Number Placeholder 3"/>
          <p:cNvSpPr>
            <a:spLocks noGrp="1"/>
          </p:cNvSpPr>
          <p:nvPr>
            <p:ph type="sldNum" sz="quarter" idx="5"/>
          </p:nvPr>
        </p:nvSpPr>
        <p:spPr/>
        <p:txBody>
          <a:bodyPr/>
          <a:lstStyle/>
          <a:p>
            <a:fld id="{CAC2B7C9-2BF6-4759-83B3-04B646162195}" type="slidenum">
              <a:rPr lang="en-US" smtClean="0"/>
              <a:t>21</a:t>
            </a:fld>
            <a:endParaRPr lang="en-US"/>
          </a:p>
        </p:txBody>
      </p:sp>
    </p:spTree>
    <p:extLst>
      <p:ext uri="{BB962C8B-B14F-4D97-AF65-F5344CB8AC3E}">
        <p14:creationId xmlns:p14="http://schemas.microsoft.com/office/powerpoint/2010/main" val="18269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23</a:t>
            </a:fld>
            <a:endParaRPr lang="en-US"/>
          </a:p>
        </p:txBody>
      </p:sp>
    </p:spTree>
    <p:extLst>
      <p:ext uri="{BB962C8B-B14F-4D97-AF65-F5344CB8AC3E}">
        <p14:creationId xmlns:p14="http://schemas.microsoft.com/office/powerpoint/2010/main" val="2887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segmentation forces organizations to take stock of where they stand, and where they want to be in future.</a:t>
            </a:r>
          </a:p>
          <a:p>
            <a:endParaRPr lang="en-US" dirty="0"/>
          </a:p>
          <a:p>
            <a:r>
              <a:rPr lang="en-US" dirty="0"/>
              <a:t>When implemented well, market segmentation also leads to tangible benefits, including a better understanding of differences between consumers, which improves the match of organizational strengths and consumer needs. </a:t>
            </a:r>
          </a:p>
          <a:p>
            <a:endParaRPr lang="en-US" dirty="0"/>
          </a:p>
          <a:p>
            <a:r>
              <a:rPr lang="en-US" dirty="0"/>
              <a:t>=&gt; Allows you the potential to dominate a niche; where there is a great match between the organization and customer in terms of their needs, are large enough to be profitable, have solid potential for growth, and still small enough not to be interesting to competitors. But you must be able to know you customers. </a:t>
            </a:r>
          </a:p>
          <a:p>
            <a:endParaRPr lang="en-US" dirty="0"/>
          </a:p>
          <a:p>
            <a:r>
              <a:rPr lang="en-US" dirty="0"/>
              <a:t>MS is the first step in knowing you customers and gaining the insights you need to go forward.</a:t>
            </a:r>
          </a:p>
        </p:txBody>
      </p:sp>
      <p:sp>
        <p:nvSpPr>
          <p:cNvPr id="4" name="Slide Number Placeholder 3"/>
          <p:cNvSpPr>
            <a:spLocks noGrp="1"/>
          </p:cNvSpPr>
          <p:nvPr>
            <p:ph type="sldNum" sz="quarter" idx="5"/>
          </p:nvPr>
        </p:nvSpPr>
        <p:spPr/>
        <p:txBody>
          <a:bodyPr/>
          <a:lstStyle/>
          <a:p>
            <a:fld id="{CAC2B7C9-2BF6-4759-83B3-04B646162195}" type="slidenum">
              <a:rPr lang="en-US" smtClean="0"/>
              <a:t>24</a:t>
            </a:fld>
            <a:endParaRPr lang="en-US"/>
          </a:p>
        </p:txBody>
      </p:sp>
    </p:spTree>
    <p:extLst>
      <p:ext uri="{BB962C8B-B14F-4D97-AF65-F5344CB8AC3E}">
        <p14:creationId xmlns:p14="http://schemas.microsoft.com/office/powerpoint/2010/main" val="178544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many facets to customers and their evolution and your relationship with your business.</a:t>
            </a:r>
          </a:p>
          <a:p>
            <a:r>
              <a:rPr lang="en-US" dirty="0"/>
              <a:t>Change they will – So how do you monitor this change?</a:t>
            </a:r>
          </a:p>
        </p:txBody>
      </p:sp>
      <p:sp>
        <p:nvSpPr>
          <p:cNvPr id="4" name="Slide Number Placeholder 3"/>
          <p:cNvSpPr>
            <a:spLocks noGrp="1"/>
          </p:cNvSpPr>
          <p:nvPr>
            <p:ph type="sldNum" sz="quarter" idx="5"/>
          </p:nvPr>
        </p:nvSpPr>
        <p:spPr/>
        <p:txBody>
          <a:bodyPr/>
          <a:lstStyle/>
          <a:p>
            <a:fld id="{CAC2B7C9-2BF6-4759-83B3-04B646162195}" type="slidenum">
              <a:rPr lang="en-US" smtClean="0"/>
              <a:t>5</a:t>
            </a:fld>
            <a:endParaRPr lang="en-US"/>
          </a:p>
        </p:txBody>
      </p:sp>
    </p:spTree>
    <p:extLst>
      <p:ext uri="{BB962C8B-B14F-4D97-AF65-F5344CB8AC3E}">
        <p14:creationId xmlns:p14="http://schemas.microsoft.com/office/powerpoint/2010/main" val="913232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for the business/marketing is the volume of data keeps increasing in a magnitude and factors. (Not number of rows/columns)- TBs</a:t>
            </a:r>
          </a:p>
        </p:txBody>
      </p:sp>
      <p:sp>
        <p:nvSpPr>
          <p:cNvPr id="4" name="Slide Number Placeholder 3"/>
          <p:cNvSpPr>
            <a:spLocks noGrp="1"/>
          </p:cNvSpPr>
          <p:nvPr>
            <p:ph type="sldNum" sz="quarter" idx="5"/>
          </p:nvPr>
        </p:nvSpPr>
        <p:spPr/>
        <p:txBody>
          <a:bodyPr/>
          <a:lstStyle/>
          <a:p>
            <a:fld id="{CAC2B7C9-2BF6-4759-83B3-04B646162195}" type="slidenum">
              <a:rPr lang="en-US" smtClean="0"/>
              <a:t>25</a:t>
            </a:fld>
            <a:endParaRPr lang="en-US"/>
          </a:p>
        </p:txBody>
      </p:sp>
    </p:spTree>
    <p:extLst>
      <p:ext uri="{BB962C8B-B14F-4D97-AF65-F5344CB8AC3E}">
        <p14:creationId xmlns:p14="http://schemas.microsoft.com/office/powerpoint/2010/main" val="184460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by Fred Reichheld from Bain &amp; Company.</a:t>
            </a:r>
          </a:p>
          <a:p>
            <a:endParaRPr lang="en-US" dirty="0"/>
          </a:p>
          <a:p>
            <a:r>
              <a:rPr lang="en-US" dirty="0"/>
              <a:t> </a:t>
            </a:r>
          </a:p>
        </p:txBody>
      </p:sp>
      <p:sp>
        <p:nvSpPr>
          <p:cNvPr id="4" name="Slide Number Placeholder 3"/>
          <p:cNvSpPr>
            <a:spLocks noGrp="1"/>
          </p:cNvSpPr>
          <p:nvPr>
            <p:ph type="sldNum" sz="quarter" idx="5"/>
          </p:nvPr>
        </p:nvSpPr>
        <p:spPr/>
        <p:txBody>
          <a:bodyPr/>
          <a:lstStyle/>
          <a:p>
            <a:fld id="{CAC2B7C9-2BF6-4759-83B3-04B646162195}" type="slidenum">
              <a:rPr lang="en-US" smtClean="0"/>
              <a:t>26</a:t>
            </a:fld>
            <a:endParaRPr lang="en-US"/>
          </a:p>
        </p:txBody>
      </p:sp>
    </p:spTree>
    <p:extLst>
      <p:ext uri="{BB962C8B-B14F-4D97-AF65-F5344CB8AC3E}">
        <p14:creationId xmlns:p14="http://schemas.microsoft.com/office/powerpoint/2010/main" val="4220185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27</a:t>
            </a:fld>
            <a:endParaRPr lang="en-US"/>
          </a:p>
        </p:txBody>
      </p:sp>
    </p:spTree>
    <p:extLst>
      <p:ext uri="{BB962C8B-B14F-4D97-AF65-F5344CB8AC3E}">
        <p14:creationId xmlns:p14="http://schemas.microsoft.com/office/powerpoint/2010/main" val="375046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concept and has huge consequences on profitability and valuation.</a:t>
            </a:r>
          </a:p>
        </p:txBody>
      </p:sp>
      <p:sp>
        <p:nvSpPr>
          <p:cNvPr id="4" name="Slide Number Placeholder 3"/>
          <p:cNvSpPr>
            <a:spLocks noGrp="1"/>
          </p:cNvSpPr>
          <p:nvPr>
            <p:ph type="sldNum" sz="quarter" idx="5"/>
          </p:nvPr>
        </p:nvSpPr>
        <p:spPr/>
        <p:txBody>
          <a:bodyPr/>
          <a:lstStyle/>
          <a:p>
            <a:fld id="{CAC2B7C9-2BF6-4759-83B3-04B646162195}" type="slidenum">
              <a:rPr lang="en-US" smtClean="0"/>
              <a:t>30</a:t>
            </a:fld>
            <a:endParaRPr lang="en-US"/>
          </a:p>
        </p:txBody>
      </p:sp>
    </p:spTree>
    <p:extLst>
      <p:ext uri="{BB962C8B-B14F-4D97-AF65-F5344CB8AC3E}">
        <p14:creationId xmlns:p14="http://schemas.microsoft.com/office/powerpoint/2010/main" val="412725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1: Win/Loss conversations regarding sales should be about margin because the importance it has on CLV.</a:t>
            </a:r>
          </a:p>
          <a:p>
            <a:endParaRPr lang="en-US" dirty="0"/>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31</a:t>
            </a:fld>
            <a:endParaRPr lang="en-US"/>
          </a:p>
        </p:txBody>
      </p:sp>
    </p:spTree>
    <p:extLst>
      <p:ext uri="{BB962C8B-B14F-4D97-AF65-F5344CB8AC3E}">
        <p14:creationId xmlns:p14="http://schemas.microsoft.com/office/powerpoint/2010/main" val="3398816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33</a:t>
            </a:fld>
            <a:endParaRPr lang="en-US"/>
          </a:p>
        </p:txBody>
      </p:sp>
    </p:spTree>
    <p:extLst>
      <p:ext uri="{BB962C8B-B14F-4D97-AF65-F5344CB8AC3E}">
        <p14:creationId xmlns:p14="http://schemas.microsoft.com/office/powerpoint/2010/main" val="206651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 Increase more revenues and or decrease acquisition costs.</a:t>
            </a:r>
          </a:p>
          <a:p>
            <a:endParaRPr lang="en-US" dirty="0"/>
          </a:p>
          <a:p>
            <a:r>
              <a:rPr lang="en-US" dirty="0"/>
              <a:t>Hold on to your customers longer – better products/services, service and TLC.</a:t>
            </a:r>
          </a:p>
          <a:p>
            <a:endParaRPr lang="en-US" dirty="0"/>
          </a:p>
          <a:p>
            <a:r>
              <a:rPr lang="en-US" dirty="0"/>
              <a:t>Make your company more stable so your borrowing costs are lessened.</a:t>
            </a:r>
          </a:p>
        </p:txBody>
      </p:sp>
      <p:sp>
        <p:nvSpPr>
          <p:cNvPr id="4" name="Slide Number Placeholder 3"/>
          <p:cNvSpPr>
            <a:spLocks noGrp="1"/>
          </p:cNvSpPr>
          <p:nvPr>
            <p:ph type="sldNum" sz="quarter" idx="5"/>
          </p:nvPr>
        </p:nvSpPr>
        <p:spPr/>
        <p:txBody>
          <a:bodyPr/>
          <a:lstStyle/>
          <a:p>
            <a:fld id="{CAC2B7C9-2BF6-4759-83B3-04B646162195}" type="slidenum">
              <a:rPr lang="en-US" smtClean="0"/>
              <a:t>34</a:t>
            </a:fld>
            <a:endParaRPr lang="en-US"/>
          </a:p>
        </p:txBody>
      </p:sp>
    </p:spTree>
    <p:extLst>
      <p:ext uri="{BB962C8B-B14F-4D97-AF65-F5344CB8AC3E}">
        <p14:creationId xmlns:p14="http://schemas.microsoft.com/office/powerpoint/2010/main" val="216216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35</a:t>
            </a:fld>
            <a:endParaRPr lang="en-US"/>
          </a:p>
        </p:txBody>
      </p:sp>
    </p:spTree>
    <p:extLst>
      <p:ext uri="{BB962C8B-B14F-4D97-AF65-F5344CB8AC3E}">
        <p14:creationId xmlns:p14="http://schemas.microsoft.com/office/powerpoint/2010/main" val="1514833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2: Pricing your contracts at flat price vs. per users/sites vs. amount of discounts given due to poor operational processes like bad service/ inconsistent uptime, etc. – This also will impact your revenue trends and affect your discount rate. </a:t>
            </a:r>
          </a:p>
        </p:txBody>
      </p:sp>
      <p:sp>
        <p:nvSpPr>
          <p:cNvPr id="4" name="Slide Number Placeholder 3"/>
          <p:cNvSpPr>
            <a:spLocks noGrp="1"/>
          </p:cNvSpPr>
          <p:nvPr>
            <p:ph type="sldNum" sz="quarter" idx="5"/>
          </p:nvPr>
        </p:nvSpPr>
        <p:spPr/>
        <p:txBody>
          <a:bodyPr/>
          <a:lstStyle/>
          <a:p>
            <a:fld id="{CAC2B7C9-2BF6-4759-83B3-04B646162195}" type="slidenum">
              <a:rPr lang="en-US" smtClean="0"/>
              <a:t>36</a:t>
            </a:fld>
            <a:endParaRPr lang="en-US"/>
          </a:p>
        </p:txBody>
      </p:sp>
    </p:spTree>
    <p:extLst>
      <p:ext uri="{BB962C8B-B14F-4D97-AF65-F5344CB8AC3E}">
        <p14:creationId xmlns:p14="http://schemas.microsoft.com/office/powerpoint/2010/main" val="3186827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bottom line here is … the costs of acquisition and operation did not justify the additional costs and did not lead to incremental revenue- So one action will be to revisit the High-touch segment given its competitors are doing well in this segment.</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38</a:t>
            </a:fld>
            <a:endParaRPr lang="en-US"/>
          </a:p>
        </p:txBody>
      </p:sp>
    </p:spTree>
    <p:extLst>
      <p:ext uri="{BB962C8B-B14F-4D97-AF65-F5344CB8AC3E}">
        <p14:creationId xmlns:p14="http://schemas.microsoft.com/office/powerpoint/2010/main" val="354269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6</a:t>
            </a:fld>
            <a:endParaRPr lang="en-US"/>
          </a:p>
        </p:txBody>
      </p:sp>
    </p:spTree>
    <p:extLst>
      <p:ext uri="{BB962C8B-B14F-4D97-AF65-F5344CB8AC3E}">
        <p14:creationId xmlns:p14="http://schemas.microsoft.com/office/powerpoint/2010/main" val="1203967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41</a:t>
            </a:fld>
            <a:endParaRPr lang="en-US"/>
          </a:p>
        </p:txBody>
      </p:sp>
    </p:spTree>
    <p:extLst>
      <p:ext uri="{BB962C8B-B14F-4D97-AF65-F5344CB8AC3E}">
        <p14:creationId xmlns:p14="http://schemas.microsoft.com/office/powerpoint/2010/main" val="1645146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43</a:t>
            </a:fld>
            <a:endParaRPr lang="en-US"/>
          </a:p>
        </p:txBody>
      </p:sp>
    </p:spTree>
    <p:extLst>
      <p:ext uri="{BB962C8B-B14F-4D97-AF65-F5344CB8AC3E}">
        <p14:creationId xmlns:p14="http://schemas.microsoft.com/office/powerpoint/2010/main" val="2663732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Where do your start? </a:t>
            </a:r>
          </a:p>
          <a:p>
            <a:r>
              <a:rPr lang="en-US" sz="1200" dirty="0"/>
              <a:t>What tools do you use?</a:t>
            </a:r>
          </a:p>
          <a:p>
            <a:r>
              <a:rPr lang="en-US" sz="1200" dirty="0"/>
              <a:t>Whose information do you trust?</a:t>
            </a:r>
          </a:p>
          <a:p>
            <a:r>
              <a:rPr lang="en-US" sz="1200" dirty="0"/>
              <a:t>What is success and how do you define? </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45</a:t>
            </a:fld>
            <a:endParaRPr lang="en-US"/>
          </a:p>
        </p:txBody>
      </p:sp>
    </p:spTree>
    <p:extLst>
      <p:ext uri="{BB962C8B-B14F-4D97-AF65-F5344CB8AC3E}">
        <p14:creationId xmlns:p14="http://schemas.microsoft.com/office/powerpoint/2010/main" val="2318488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46</a:t>
            </a:fld>
            <a:endParaRPr lang="en-US"/>
          </a:p>
        </p:txBody>
      </p:sp>
    </p:spTree>
    <p:extLst>
      <p:ext uri="{BB962C8B-B14F-4D97-AF65-F5344CB8AC3E}">
        <p14:creationId xmlns:p14="http://schemas.microsoft.com/office/powerpoint/2010/main" val="154558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for the executive retreat, CEO wanted you to pull together questions and analysis on which way to steer the company?</a:t>
            </a:r>
          </a:p>
          <a:p>
            <a:r>
              <a:rPr lang="en-US" dirty="0"/>
              <a:t>CEO wants to know the following….</a:t>
            </a:r>
          </a:p>
        </p:txBody>
      </p:sp>
      <p:sp>
        <p:nvSpPr>
          <p:cNvPr id="4" name="Slide Number Placeholder 3"/>
          <p:cNvSpPr>
            <a:spLocks noGrp="1"/>
          </p:cNvSpPr>
          <p:nvPr>
            <p:ph type="sldNum" sz="quarter" idx="5"/>
          </p:nvPr>
        </p:nvSpPr>
        <p:spPr/>
        <p:txBody>
          <a:bodyPr/>
          <a:lstStyle/>
          <a:p>
            <a:fld id="{CAC2B7C9-2BF6-4759-83B3-04B646162195}" type="slidenum">
              <a:rPr lang="en-US" smtClean="0"/>
              <a:t>47</a:t>
            </a:fld>
            <a:endParaRPr lang="en-US"/>
          </a:p>
        </p:txBody>
      </p:sp>
    </p:spTree>
    <p:extLst>
      <p:ext uri="{BB962C8B-B14F-4D97-AF65-F5344CB8AC3E}">
        <p14:creationId xmlns:p14="http://schemas.microsoft.com/office/powerpoint/2010/main" val="2988150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48</a:t>
            </a:fld>
            <a:endParaRPr lang="en-US"/>
          </a:p>
        </p:txBody>
      </p:sp>
    </p:spTree>
    <p:extLst>
      <p:ext uri="{BB962C8B-B14F-4D97-AF65-F5344CB8AC3E}">
        <p14:creationId xmlns:p14="http://schemas.microsoft.com/office/powerpoint/2010/main" val="1150476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Pt2: Not knowing your customers (markets, preferences, behaviors, etc.) can lead to bad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Pt3: not just generating it, assessing its quality and accuracy, and model precision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Pt4: assumptions, alternatives, explanations, and conclusion in bullet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5: – executive summary ( low attention spans)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49</a:t>
            </a:fld>
            <a:endParaRPr lang="en-US"/>
          </a:p>
        </p:txBody>
      </p:sp>
    </p:spTree>
    <p:extLst>
      <p:ext uri="{BB962C8B-B14F-4D97-AF65-F5344CB8AC3E}">
        <p14:creationId xmlns:p14="http://schemas.microsoft.com/office/powerpoint/2010/main" val="1463827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7</a:t>
            </a:fld>
            <a:endParaRPr lang="en-US"/>
          </a:p>
        </p:txBody>
      </p:sp>
    </p:spTree>
    <p:extLst>
      <p:ext uri="{BB962C8B-B14F-4D97-AF65-F5344CB8AC3E}">
        <p14:creationId xmlns:p14="http://schemas.microsoft.com/office/powerpoint/2010/main" val="14380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Pt 1:</a:t>
            </a:r>
            <a:r>
              <a:rPr lang="en-US" sz="1200" dirty="0"/>
              <a:t>Perfect an automated data pipeline to clean, manage and store data in an easy to consume manner for Marketing self-service abilities.</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8</a:t>
            </a:fld>
            <a:endParaRPr lang="en-US"/>
          </a:p>
        </p:txBody>
      </p:sp>
    </p:spTree>
    <p:extLst>
      <p:ext uri="{BB962C8B-B14F-4D97-AF65-F5344CB8AC3E}">
        <p14:creationId xmlns:p14="http://schemas.microsoft.com/office/powerpoint/2010/main" val="82739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9</a:t>
            </a:fld>
            <a:endParaRPr lang="en-US"/>
          </a:p>
        </p:txBody>
      </p:sp>
    </p:spTree>
    <p:extLst>
      <p:ext uri="{BB962C8B-B14F-4D97-AF65-F5344CB8AC3E}">
        <p14:creationId xmlns:p14="http://schemas.microsoft.com/office/powerpoint/2010/main" val="111154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follows the process.</a:t>
            </a:r>
          </a:p>
        </p:txBody>
      </p:sp>
      <p:sp>
        <p:nvSpPr>
          <p:cNvPr id="4" name="Slide Number Placeholder 3"/>
          <p:cNvSpPr>
            <a:spLocks noGrp="1"/>
          </p:cNvSpPr>
          <p:nvPr>
            <p:ph type="sldNum" sz="quarter" idx="5"/>
          </p:nvPr>
        </p:nvSpPr>
        <p:spPr/>
        <p:txBody>
          <a:bodyPr/>
          <a:lstStyle/>
          <a:p>
            <a:fld id="{CAC2B7C9-2BF6-4759-83B3-04B646162195}" type="slidenum">
              <a:rPr lang="en-US" smtClean="0"/>
              <a:t>10</a:t>
            </a:fld>
            <a:endParaRPr lang="en-US"/>
          </a:p>
        </p:txBody>
      </p:sp>
    </p:spTree>
    <p:extLst>
      <p:ext uri="{BB962C8B-B14F-4D97-AF65-F5344CB8AC3E}">
        <p14:creationId xmlns:p14="http://schemas.microsoft.com/office/powerpoint/2010/main" val="367265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B&gt;C e.g. Painting new fence to protect it.</a:t>
            </a:r>
          </a:p>
          <a:p>
            <a:r>
              <a:rPr lang="en-US" dirty="0"/>
              <a:t>B&gt;B e.g. Software purchase.</a:t>
            </a:r>
          </a:p>
          <a:p>
            <a:r>
              <a:rPr lang="en-US" dirty="0"/>
              <a:t>Wholistic perspective and IT and Marketing working together.</a:t>
            </a:r>
          </a:p>
          <a:p>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11</a:t>
            </a:fld>
            <a:endParaRPr lang="en-US"/>
          </a:p>
        </p:txBody>
      </p:sp>
    </p:spTree>
    <p:extLst>
      <p:ext uri="{BB962C8B-B14F-4D97-AF65-F5344CB8AC3E}">
        <p14:creationId xmlns:p14="http://schemas.microsoft.com/office/powerpoint/2010/main" val="2351877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@KSC, timing of receipt of data was somewhat problematic with bi-yearly adjustments - Healthcare Payors with CMS have retroactivity for payments for eligibility true-ups ( Medicare vs. Medicaid)</a:t>
            </a:r>
          </a:p>
          <a:p>
            <a:r>
              <a:rPr lang="en-US" sz="1200" dirty="0">
                <a:solidFill>
                  <a:srgbClr val="000000"/>
                </a:solidFill>
              </a:rPr>
              <a:t>Pt3: Size will affect sample sizing and the validation of test and validation data sets to perfect model.</a:t>
            </a:r>
          </a:p>
          <a:p>
            <a:r>
              <a:rPr lang="en-US" sz="1200" dirty="0">
                <a:solidFill>
                  <a:srgbClr val="000000"/>
                </a:solidFill>
              </a:rPr>
              <a:t>Loyalty data – what is your definition of loyalty (days /months/ years ) ? This is a business rule definition, really!  </a:t>
            </a:r>
            <a:endParaRPr lang="en-US" dirty="0"/>
          </a:p>
        </p:txBody>
      </p:sp>
      <p:sp>
        <p:nvSpPr>
          <p:cNvPr id="4" name="Slide Number Placeholder 3"/>
          <p:cNvSpPr>
            <a:spLocks noGrp="1"/>
          </p:cNvSpPr>
          <p:nvPr>
            <p:ph type="sldNum" sz="quarter" idx="5"/>
          </p:nvPr>
        </p:nvSpPr>
        <p:spPr/>
        <p:txBody>
          <a:bodyPr/>
          <a:lstStyle/>
          <a:p>
            <a:fld id="{CAC2B7C9-2BF6-4759-83B3-04B646162195}" type="slidenum">
              <a:rPr lang="en-US" smtClean="0"/>
              <a:t>12</a:t>
            </a:fld>
            <a:endParaRPr lang="en-US"/>
          </a:p>
        </p:txBody>
      </p:sp>
    </p:spTree>
    <p:extLst>
      <p:ext uri="{BB962C8B-B14F-4D97-AF65-F5344CB8AC3E}">
        <p14:creationId xmlns:p14="http://schemas.microsoft.com/office/powerpoint/2010/main" val="230658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76CB-C82D-459D-9352-ED40CDD1F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52419-7FB8-4F8D-B649-3CB30B8F0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3898A-2C49-44C4-BD51-9DBDF82A7BC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F1A8217B-DB19-40EE-A045-FD3192C7F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37B5C-C0A5-41F0-9EC8-6DBF4055F441}"/>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3099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E201-609C-4202-BD2C-D885116D4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C6A17-3757-46FE-BB70-E574460D7C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B145A-DFC5-4DD9-A15A-AC642FFDD293}"/>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7343416F-5DDC-4A0E-BC84-B001AC33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F7EB-621C-4829-B8D8-886D2E89202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60797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F13CB-F28F-407E-9885-C56201DC8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C4BA2-54D3-4350-9428-AAAE45E358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D61DC-F619-4E67-BE0C-3DEABAF5351E}"/>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E6EA9123-255C-4779-B7C4-945E1A56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BDC31-EACA-4683-909B-DF23B81797E6}"/>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86154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90C3-5435-49EA-A884-F5F7355C0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E3645-4C71-48F9-8631-26D3E84246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98BE-2C15-4F83-8670-CED4F1AA5C62}"/>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40FD8E61-1E7D-4360-A652-00E3C3D16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6A1FA-509B-4601-9CFB-0F43922B332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6875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D799-A42C-4504-B8ED-C1EAD1163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E1792-A685-4256-8BBC-70B8A8805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640DEC-7252-441D-85D6-67312AF39C85}"/>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D14EE633-6A91-4FCC-AA14-4DE627890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FF2D4-0DC8-4597-84DF-80565CA92F1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825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1B60-07D8-42F0-B8BA-85F671906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478AB4-3912-4278-87AD-A8D58E42C1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4DA8D-3196-4D2D-AA9D-BA85CDC6CD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E596A-5B87-4A5B-A686-D74BA4F8E46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49628C8E-1C6E-45B8-82A8-F6B114FE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C8EB4-3B84-4ACE-9ED9-1743B287A0F8}"/>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55566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C782-F674-4D38-8F5F-D8D3DB31D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0F70F-5EBB-4EF9-9868-2A66A3D5C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32A045-7C14-4E98-B543-BF986FBC4D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DEB15-C194-4318-9A19-0E72D60D0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D88238-39BE-4DC2-B470-5A97337D49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56FBE-DD6E-49EA-A8B7-A0227B9BB31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8" name="Footer Placeholder 7">
            <a:extLst>
              <a:ext uri="{FF2B5EF4-FFF2-40B4-BE49-F238E27FC236}">
                <a16:creationId xmlns:a16="http://schemas.microsoft.com/office/drawing/2014/main" id="{4884BCFE-2D1D-4EDA-BA53-E24A6EC503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7A1B9-1203-4638-BCF0-43D2960BAAE5}"/>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161495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7CBB-F461-48F8-8718-57CD2A3414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3B71A-129F-4B0B-BAD9-FB73DE38BC67}"/>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4" name="Footer Placeholder 3">
            <a:extLst>
              <a:ext uri="{FF2B5EF4-FFF2-40B4-BE49-F238E27FC236}">
                <a16:creationId xmlns:a16="http://schemas.microsoft.com/office/drawing/2014/main" id="{DD56C51F-527B-46A5-AEEF-5328BB2A4A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5AB26-8636-4436-B0E2-BFB432E9645C}"/>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349914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86D94-C8C6-472D-8D35-55C64F78DD52}"/>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3" name="Footer Placeholder 2">
            <a:extLst>
              <a:ext uri="{FF2B5EF4-FFF2-40B4-BE49-F238E27FC236}">
                <a16:creationId xmlns:a16="http://schemas.microsoft.com/office/drawing/2014/main" id="{9296AD39-FC11-4EF3-9CA9-5CD5ABCE7D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5780DC-FB56-4BD6-A6AF-8A9F407C912A}"/>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28261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41E0-BD18-4B22-A091-043482D52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BC114-F4AE-422A-B8FC-10B8247BA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02B2B-693A-47AC-8EA6-3D0442EFE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580B52-56BA-4184-AA06-94530674862E}"/>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17B3FDCE-9EA0-4F5C-A03B-E918EBED3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7529-2F5C-4BEE-816A-3169C20ADDCE}"/>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429261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D8CE-B5E2-434A-ACE9-3D663948A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98D22-E296-45E4-9AFD-3D392436E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0480E-D401-485A-B4F8-A5F6E778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67422D-3759-4162-BCE7-DF829649F2AC}"/>
              </a:ext>
            </a:extLst>
          </p:cNvPr>
          <p:cNvSpPr>
            <a:spLocks noGrp="1"/>
          </p:cNvSpPr>
          <p:nvPr>
            <p:ph type="dt" sz="half" idx="10"/>
          </p:nvPr>
        </p:nvSpPr>
        <p:spPr/>
        <p:txBody>
          <a:bodyPr/>
          <a:lstStyle/>
          <a:p>
            <a:fld id="{021446E1-E61A-480A-AD19-10E1D0D7FCF1}" type="datetimeFigureOut">
              <a:rPr lang="en-US" smtClean="0"/>
              <a:t>8/11/2019</a:t>
            </a:fld>
            <a:endParaRPr lang="en-US"/>
          </a:p>
        </p:txBody>
      </p:sp>
      <p:sp>
        <p:nvSpPr>
          <p:cNvPr id="6" name="Footer Placeholder 5">
            <a:extLst>
              <a:ext uri="{FF2B5EF4-FFF2-40B4-BE49-F238E27FC236}">
                <a16:creationId xmlns:a16="http://schemas.microsoft.com/office/drawing/2014/main" id="{AAB54115-FE11-48EB-B18A-5808DF8846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1D20-6B20-4AC9-BC8D-6E2BF2A752B3}"/>
              </a:ext>
            </a:extLst>
          </p:cNvPr>
          <p:cNvSpPr>
            <a:spLocks noGrp="1"/>
          </p:cNvSpPr>
          <p:nvPr>
            <p:ph type="sldNum" sz="quarter" idx="12"/>
          </p:nvPr>
        </p:nvSpPr>
        <p:spPr/>
        <p:txBody>
          <a:bodyPr/>
          <a:lstStyle/>
          <a:p>
            <a:fld id="{38C41F4C-D4D9-404C-B9FC-522917756E09}" type="slidenum">
              <a:rPr lang="en-US" smtClean="0"/>
              <a:t>‹#›</a:t>
            </a:fld>
            <a:endParaRPr lang="en-US"/>
          </a:p>
        </p:txBody>
      </p:sp>
    </p:spTree>
    <p:extLst>
      <p:ext uri="{BB962C8B-B14F-4D97-AF65-F5344CB8AC3E}">
        <p14:creationId xmlns:p14="http://schemas.microsoft.com/office/powerpoint/2010/main" val="285106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69D17-5648-48C6-909D-705869A90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98F586-1B56-4E90-99FD-A63649E4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36DE3-5BD8-4FD4-B3A4-4807A7A4E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446E1-E61A-480A-AD19-10E1D0D7FCF1}" type="datetimeFigureOut">
              <a:rPr lang="en-US" smtClean="0"/>
              <a:t>8/11/2019</a:t>
            </a:fld>
            <a:endParaRPr lang="en-US"/>
          </a:p>
        </p:txBody>
      </p:sp>
      <p:sp>
        <p:nvSpPr>
          <p:cNvPr id="5" name="Footer Placeholder 4">
            <a:extLst>
              <a:ext uri="{FF2B5EF4-FFF2-40B4-BE49-F238E27FC236}">
                <a16:creationId xmlns:a16="http://schemas.microsoft.com/office/drawing/2014/main" id="{10CDC079-FA1D-42C8-86BF-1230028B5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59C50A-D2FF-47F9-8482-68CC68B1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1F4C-D4D9-404C-B9FC-522917756E09}" type="slidenum">
              <a:rPr lang="en-US" smtClean="0"/>
              <a:t>‹#›</a:t>
            </a:fld>
            <a:endParaRPr lang="en-US"/>
          </a:p>
        </p:txBody>
      </p:sp>
    </p:spTree>
    <p:extLst>
      <p:ext uri="{BB962C8B-B14F-4D97-AF65-F5344CB8AC3E}">
        <p14:creationId xmlns:p14="http://schemas.microsoft.com/office/powerpoint/2010/main" val="175417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hyperlink" Target="https://hbr.org/2006/02/rediscovering-market-segmentation"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hyperlink" Target="http://www.marketsegmentationanalysis.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svg"/></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87.png"/><Relationship Id="rId4" Type="http://schemas.openxmlformats.org/officeDocument/2006/relationships/diagramLayout" Target="../diagrams/layout11.xml"/><Relationship Id="rId9" Type="http://schemas.openxmlformats.org/officeDocument/2006/relationships/image" Target="../media/image87.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8.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89.svg"/></Relationships>
</file>

<file path=ppt/slides/_rels/slide39.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8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2.svg"/><Relationship Id="rId3" Type="http://schemas.openxmlformats.org/officeDocument/2006/relationships/image" Target="../media/image90.svg"/><Relationship Id="rId7" Type="http://schemas.openxmlformats.org/officeDocument/2006/relationships/image" Target="../media/image91.png"/><Relationship Id="rId12" Type="http://schemas.openxmlformats.org/officeDocument/2006/relationships/image" Target="../media/image96.sv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5.png"/><Relationship Id="rId11" Type="http://schemas.openxmlformats.org/officeDocument/2006/relationships/image" Target="../media/image95.png"/><Relationship Id="rId5" Type="http://schemas.openxmlformats.org/officeDocument/2006/relationships/image" Target="../media/image87.svg"/><Relationship Id="rId10" Type="http://schemas.openxmlformats.org/officeDocument/2006/relationships/image" Target="../media/image94.svg"/><Relationship Id="rId4" Type="http://schemas.openxmlformats.org/officeDocument/2006/relationships/image" Target="../media/image86.png"/><Relationship Id="rId9" Type="http://schemas.openxmlformats.org/officeDocument/2006/relationships/image" Target="../media/image93.png"/></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746628" y="1783959"/>
            <a:ext cx="4645250" cy="2889114"/>
          </a:xfrm>
        </p:spPr>
        <p:txBody>
          <a:bodyPr anchor="b">
            <a:normAutofit fontScale="90000"/>
          </a:bodyPr>
          <a:lstStyle/>
          <a:p>
            <a:pPr algn="l"/>
            <a:r>
              <a:rPr lang="en-US" sz="5600" dirty="0"/>
              <a:t>Leveraging Customer Data and Look Like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711376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Journey</a:t>
            </a:r>
            <a:endParaRPr lang="en-US" sz="5400" kern="1200" dirty="0">
              <a:solidFill>
                <a:schemeClr val="bg1">
                  <a:lumMod val="85000"/>
                  <a:lumOff val="15000"/>
                </a:schemeClr>
              </a:solidFill>
              <a:latin typeface="+mj-lt"/>
              <a:ea typeface="+mj-ea"/>
              <a:cs typeface="+mj-cs"/>
            </a:endParaRPr>
          </a:p>
        </p:txBody>
      </p:sp>
      <p:pic>
        <p:nvPicPr>
          <p:cNvPr id="7" name="Graphic 6" descr="Us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174502617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3" name="Arrow: Left-Right 2">
            <a:extLst>
              <a:ext uri="{FF2B5EF4-FFF2-40B4-BE49-F238E27FC236}">
                <a16:creationId xmlns:a16="http://schemas.microsoft.com/office/drawing/2014/main" id="{60B09DFD-C70F-4783-91CC-66DC2CA442BD}"/>
              </a:ext>
            </a:extLst>
          </p:cNvPr>
          <p:cNvSpPr/>
          <p:nvPr/>
        </p:nvSpPr>
        <p:spPr>
          <a:xfrm>
            <a:off x="295449" y="1432470"/>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 Journey =&gt; (Value / Experience /Problem Resolution)</a:t>
            </a: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810760" y="5029200"/>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2763211" y="5029200"/>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414706" y="50292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117625" y="5029200"/>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263698" y="5029200"/>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295448" y="4096487"/>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18" name="TextBox 17">
            <a:extLst>
              <a:ext uri="{FF2B5EF4-FFF2-40B4-BE49-F238E27FC236}">
                <a16:creationId xmlns:a16="http://schemas.microsoft.com/office/drawing/2014/main" id="{EEA8EA79-212A-44CF-AD80-82466F815125}"/>
              </a:ext>
            </a:extLst>
          </p:cNvPr>
          <p:cNvSpPr txBox="1"/>
          <p:nvPr/>
        </p:nvSpPr>
        <p:spPr>
          <a:xfrm>
            <a:off x="810761" y="2023152"/>
            <a:ext cx="1952451" cy="707886"/>
          </a:xfrm>
          <a:prstGeom prst="rect">
            <a:avLst/>
          </a:prstGeom>
          <a:noFill/>
        </p:spPr>
        <p:txBody>
          <a:bodyPr wrap="square" rtlCol="0">
            <a:spAutoFit/>
          </a:bodyPr>
          <a:lstStyle/>
          <a:p>
            <a:r>
              <a:rPr lang="en-US" sz="2000" dirty="0"/>
              <a:t>Market Research</a:t>
            </a:r>
          </a:p>
          <a:p>
            <a:r>
              <a:rPr lang="en-US" sz="2000" dirty="0"/>
              <a:t>&amp; Evaluation</a:t>
            </a:r>
          </a:p>
        </p:txBody>
      </p:sp>
      <p:sp>
        <p:nvSpPr>
          <p:cNvPr id="19" name="TextBox 18">
            <a:extLst>
              <a:ext uri="{FF2B5EF4-FFF2-40B4-BE49-F238E27FC236}">
                <a16:creationId xmlns:a16="http://schemas.microsoft.com/office/drawing/2014/main" id="{D69B5F5A-BB1D-44B7-A1AC-E8CDCEF0B370}"/>
              </a:ext>
            </a:extLst>
          </p:cNvPr>
          <p:cNvSpPr txBox="1"/>
          <p:nvPr/>
        </p:nvSpPr>
        <p:spPr>
          <a:xfrm>
            <a:off x="2772780" y="2038173"/>
            <a:ext cx="1346783" cy="400110"/>
          </a:xfrm>
          <a:prstGeom prst="rect">
            <a:avLst/>
          </a:prstGeom>
          <a:noFill/>
        </p:spPr>
        <p:txBody>
          <a:bodyPr wrap="square" rtlCol="0">
            <a:spAutoFit/>
          </a:bodyPr>
          <a:lstStyle/>
          <a:p>
            <a:r>
              <a:rPr lang="en-US" sz="2000" dirty="0"/>
              <a:t>Purchase</a:t>
            </a:r>
          </a:p>
        </p:txBody>
      </p:sp>
      <p:sp>
        <p:nvSpPr>
          <p:cNvPr id="20" name="TextBox 19">
            <a:extLst>
              <a:ext uri="{FF2B5EF4-FFF2-40B4-BE49-F238E27FC236}">
                <a16:creationId xmlns:a16="http://schemas.microsoft.com/office/drawing/2014/main" id="{93AF898C-D614-4B0E-BC67-602FBE8BF212}"/>
              </a:ext>
            </a:extLst>
          </p:cNvPr>
          <p:cNvSpPr txBox="1"/>
          <p:nvPr/>
        </p:nvSpPr>
        <p:spPr>
          <a:xfrm>
            <a:off x="4247448" y="2006644"/>
            <a:ext cx="1346784" cy="400110"/>
          </a:xfrm>
          <a:prstGeom prst="rect">
            <a:avLst/>
          </a:prstGeom>
          <a:noFill/>
        </p:spPr>
        <p:txBody>
          <a:bodyPr wrap="square" rtlCol="0">
            <a:spAutoFit/>
          </a:bodyPr>
          <a:lstStyle/>
          <a:p>
            <a:r>
              <a:rPr lang="en-US" sz="2000" dirty="0"/>
              <a:t>Evaluation</a:t>
            </a:r>
          </a:p>
        </p:txBody>
      </p:sp>
      <p:sp>
        <p:nvSpPr>
          <p:cNvPr id="21" name="TextBox 20">
            <a:extLst>
              <a:ext uri="{FF2B5EF4-FFF2-40B4-BE49-F238E27FC236}">
                <a16:creationId xmlns:a16="http://schemas.microsoft.com/office/drawing/2014/main" id="{11CC67F7-8F34-4990-949C-76E5E919B430}"/>
              </a:ext>
            </a:extLst>
          </p:cNvPr>
          <p:cNvSpPr txBox="1"/>
          <p:nvPr/>
        </p:nvSpPr>
        <p:spPr>
          <a:xfrm>
            <a:off x="4144684" y="258597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Resolution</a:t>
            </a:r>
          </a:p>
          <a:p>
            <a:pPr marL="342900" indent="-342900">
              <a:buFont typeface="Arial" panose="020B0604020202020204" pitchFamily="34" charset="0"/>
              <a:buChar char="•"/>
            </a:pPr>
            <a:r>
              <a:rPr lang="en-US" sz="2000" dirty="0"/>
              <a:t>Return</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Survey</a:t>
            </a:r>
          </a:p>
        </p:txBody>
      </p:sp>
      <p:sp>
        <p:nvSpPr>
          <p:cNvPr id="22" name="TextBox 21">
            <a:extLst>
              <a:ext uri="{FF2B5EF4-FFF2-40B4-BE49-F238E27FC236}">
                <a16:creationId xmlns:a16="http://schemas.microsoft.com/office/drawing/2014/main" id="{E13B7153-DABB-4935-8754-693BF12CDB1A}"/>
              </a:ext>
            </a:extLst>
          </p:cNvPr>
          <p:cNvSpPr txBox="1"/>
          <p:nvPr/>
        </p:nvSpPr>
        <p:spPr>
          <a:xfrm>
            <a:off x="6232407" y="2010020"/>
            <a:ext cx="1646690" cy="400110"/>
          </a:xfrm>
          <a:prstGeom prst="rect">
            <a:avLst/>
          </a:prstGeom>
          <a:noFill/>
        </p:spPr>
        <p:txBody>
          <a:bodyPr wrap="square" rtlCol="0">
            <a:spAutoFit/>
          </a:bodyPr>
          <a:lstStyle/>
          <a:p>
            <a:r>
              <a:rPr lang="en-US" sz="2000" dirty="0"/>
              <a:t>Re- purchase?</a:t>
            </a:r>
          </a:p>
        </p:txBody>
      </p:sp>
      <p:sp>
        <p:nvSpPr>
          <p:cNvPr id="23" name="TextBox 22">
            <a:extLst>
              <a:ext uri="{FF2B5EF4-FFF2-40B4-BE49-F238E27FC236}">
                <a16:creationId xmlns:a16="http://schemas.microsoft.com/office/drawing/2014/main" id="{C35AB3E3-B1BD-4083-B91A-292F601A039A}"/>
              </a:ext>
            </a:extLst>
          </p:cNvPr>
          <p:cNvSpPr txBox="1"/>
          <p:nvPr/>
        </p:nvSpPr>
        <p:spPr>
          <a:xfrm>
            <a:off x="6127064" y="2603845"/>
            <a:ext cx="185737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Quantity</a:t>
            </a:r>
          </a:p>
          <a:p>
            <a:pPr marL="342900" indent="-342900">
              <a:buFont typeface="Arial" panose="020B0604020202020204" pitchFamily="34" charset="0"/>
              <a:buChar char="•"/>
            </a:pPr>
            <a:r>
              <a:rPr lang="en-US" sz="2000" dirty="0"/>
              <a:t>Timing</a:t>
            </a:r>
          </a:p>
          <a:p>
            <a:pPr marL="342900" indent="-342900">
              <a:buFont typeface="Arial" panose="020B0604020202020204" pitchFamily="34" charset="0"/>
              <a:buChar char="•"/>
            </a:pPr>
            <a:r>
              <a:rPr lang="en-US" sz="2000" dirty="0"/>
              <a:t>Other Vendors/</a:t>
            </a:r>
          </a:p>
          <a:p>
            <a:r>
              <a:rPr lang="en-US" sz="2000" dirty="0"/>
              <a:t>      Channels</a:t>
            </a:r>
          </a:p>
        </p:txBody>
      </p:sp>
      <p:sp>
        <p:nvSpPr>
          <p:cNvPr id="24" name="TextBox 23">
            <a:extLst>
              <a:ext uri="{FF2B5EF4-FFF2-40B4-BE49-F238E27FC236}">
                <a16:creationId xmlns:a16="http://schemas.microsoft.com/office/drawing/2014/main" id="{69EEDD64-0CE0-40D3-958E-A9AC596EC176}"/>
              </a:ext>
            </a:extLst>
          </p:cNvPr>
          <p:cNvSpPr txBox="1"/>
          <p:nvPr/>
        </p:nvSpPr>
        <p:spPr>
          <a:xfrm>
            <a:off x="8306935" y="2000155"/>
            <a:ext cx="1952450" cy="400110"/>
          </a:xfrm>
          <a:prstGeom prst="rect">
            <a:avLst/>
          </a:prstGeom>
          <a:noFill/>
        </p:spPr>
        <p:txBody>
          <a:bodyPr wrap="square" rtlCol="0">
            <a:spAutoFit/>
          </a:bodyPr>
          <a:lstStyle/>
          <a:p>
            <a:r>
              <a:rPr lang="en-US" sz="2000" dirty="0"/>
              <a:t>Customer Loss</a:t>
            </a:r>
          </a:p>
        </p:txBody>
      </p:sp>
      <p:sp>
        <p:nvSpPr>
          <p:cNvPr id="25" name="TextBox 24">
            <a:extLst>
              <a:ext uri="{FF2B5EF4-FFF2-40B4-BE49-F238E27FC236}">
                <a16:creationId xmlns:a16="http://schemas.microsoft.com/office/drawing/2014/main" id="{CB6E5987-D287-41C0-86E0-5D37B774239A}"/>
              </a:ext>
            </a:extLst>
          </p:cNvPr>
          <p:cNvSpPr txBox="1"/>
          <p:nvPr/>
        </p:nvSpPr>
        <p:spPr>
          <a:xfrm>
            <a:off x="8135485" y="2646823"/>
            <a:ext cx="233458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New Vendor</a:t>
            </a:r>
          </a:p>
          <a:p>
            <a:pPr marL="342900" indent="-342900">
              <a:buFont typeface="Arial" panose="020B0604020202020204" pitchFamily="34" charset="0"/>
              <a:buChar char="•"/>
            </a:pPr>
            <a:r>
              <a:rPr lang="en-US" sz="2000" dirty="0"/>
              <a:t>New Solution</a:t>
            </a:r>
          </a:p>
          <a:p>
            <a:pPr marL="342900" indent="-342900">
              <a:buFont typeface="Arial" panose="020B0604020202020204" pitchFamily="34" charset="0"/>
              <a:buChar char="•"/>
            </a:pPr>
            <a:r>
              <a:rPr lang="en-US" sz="2000" dirty="0"/>
              <a:t>Financial change</a:t>
            </a:r>
          </a:p>
          <a:p>
            <a:pPr marL="342900" indent="-342900">
              <a:buFont typeface="Arial" panose="020B0604020202020204" pitchFamily="34" charset="0"/>
              <a:buChar char="•"/>
            </a:pPr>
            <a:r>
              <a:rPr lang="en-US" sz="2000" dirty="0"/>
              <a:t>Job completed</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B97BF3-362F-43EA-998C-2FD560B803E9}"/>
              </a:ext>
            </a:extLst>
          </p:cNvPr>
          <p:cNvSpPr txBox="1"/>
          <p:nvPr/>
        </p:nvSpPr>
        <p:spPr>
          <a:xfrm>
            <a:off x="908542" y="2688916"/>
            <a:ext cx="200571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Surveys</a:t>
            </a:r>
          </a:p>
          <a:p>
            <a:pPr marL="342900" indent="-342900">
              <a:buFont typeface="Arial" panose="020B0604020202020204" pitchFamily="34" charset="0"/>
              <a:buChar char="•"/>
            </a:pPr>
            <a:r>
              <a:rPr lang="en-US" sz="2000" dirty="0"/>
              <a:t>Comparisons</a:t>
            </a:r>
          </a:p>
          <a:p>
            <a:pPr marL="342900" indent="-342900">
              <a:buFont typeface="Arial" panose="020B0604020202020204" pitchFamily="34" charset="0"/>
              <a:buChar char="•"/>
            </a:pPr>
            <a:r>
              <a:rPr lang="en-US" sz="2000" dirty="0"/>
              <a:t>Price(s)</a:t>
            </a:r>
          </a:p>
          <a:p>
            <a:pPr marL="342900" indent="-342900">
              <a:buFont typeface="Arial" panose="020B0604020202020204" pitchFamily="34" charset="0"/>
              <a:buChar char="•"/>
            </a:pPr>
            <a:r>
              <a:rPr lang="en-US" sz="2000" dirty="0"/>
              <a:t>Trials</a:t>
            </a:r>
          </a:p>
          <a:p>
            <a:pPr marL="342900" indent="-342900">
              <a:buFont typeface="Arial" panose="020B0604020202020204" pitchFamily="34" charset="0"/>
              <a:buChar char="•"/>
            </a:pPr>
            <a:r>
              <a:rPr lang="en-US" sz="2000" dirty="0"/>
              <a:t>Referrals </a:t>
            </a:r>
          </a:p>
        </p:txBody>
      </p:sp>
      <p:sp>
        <p:nvSpPr>
          <p:cNvPr id="28" name="TextBox 27">
            <a:extLst>
              <a:ext uri="{FF2B5EF4-FFF2-40B4-BE49-F238E27FC236}">
                <a16:creationId xmlns:a16="http://schemas.microsoft.com/office/drawing/2014/main" id="{14F9BDF4-4DF2-4E0D-BFD4-DBE4672CBD50}"/>
              </a:ext>
            </a:extLst>
          </p:cNvPr>
          <p:cNvSpPr txBox="1"/>
          <p:nvPr/>
        </p:nvSpPr>
        <p:spPr>
          <a:xfrm>
            <a:off x="2630603" y="2581544"/>
            <a:ext cx="164669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Retail</a:t>
            </a:r>
          </a:p>
          <a:p>
            <a:pPr marL="342900" indent="-342900">
              <a:buFont typeface="Arial" panose="020B0604020202020204" pitchFamily="34" charset="0"/>
              <a:buChar char="•"/>
            </a:pPr>
            <a:r>
              <a:rPr lang="en-US" sz="2000" dirty="0"/>
              <a:t>Online</a:t>
            </a:r>
          </a:p>
          <a:p>
            <a:pPr marL="342900" indent="-342900">
              <a:buFont typeface="Arial" panose="020B0604020202020204" pitchFamily="34" charset="0"/>
              <a:buChar char="•"/>
            </a:pPr>
            <a:r>
              <a:rPr lang="en-US" sz="2000" dirty="0"/>
              <a:t>FB Mkt</a:t>
            </a:r>
          </a:p>
          <a:p>
            <a:pPr marL="342900" indent="-342900">
              <a:buFont typeface="Arial" panose="020B0604020202020204" pitchFamily="34" charset="0"/>
              <a:buChar char="•"/>
            </a:pPr>
            <a:r>
              <a:rPr lang="en-US" sz="2000" dirty="0"/>
              <a:t>3</a:t>
            </a:r>
            <a:r>
              <a:rPr lang="en-US" sz="2000" baseline="30000" dirty="0"/>
              <a:t>rd</a:t>
            </a:r>
            <a:r>
              <a:rPr lang="en-US" sz="2000" dirty="0"/>
              <a:t> Party</a:t>
            </a:r>
          </a:p>
        </p:txBody>
      </p:sp>
      <p:sp>
        <p:nvSpPr>
          <p:cNvPr id="7" name="Right Brace 6">
            <a:extLst>
              <a:ext uri="{FF2B5EF4-FFF2-40B4-BE49-F238E27FC236}">
                <a16:creationId xmlns:a16="http://schemas.microsoft.com/office/drawing/2014/main" id="{A70A047A-7B57-432C-A918-5CFC5BD572BB}"/>
              </a:ext>
            </a:extLst>
          </p:cNvPr>
          <p:cNvSpPr/>
          <p:nvPr/>
        </p:nvSpPr>
        <p:spPr>
          <a:xfrm>
            <a:off x="10591800" y="2082300"/>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9" name="TextBox 8">
            <a:extLst>
              <a:ext uri="{FF2B5EF4-FFF2-40B4-BE49-F238E27FC236}">
                <a16:creationId xmlns:a16="http://schemas.microsoft.com/office/drawing/2014/main" id="{4027F96C-EC81-4D80-8CD7-F6D8AFCA9638}"/>
              </a:ext>
            </a:extLst>
          </p:cNvPr>
          <p:cNvSpPr txBox="1"/>
          <p:nvPr/>
        </p:nvSpPr>
        <p:spPr>
          <a:xfrm>
            <a:off x="10925745" y="2238228"/>
            <a:ext cx="1180136" cy="646331"/>
          </a:xfrm>
          <a:prstGeom prst="rect">
            <a:avLst/>
          </a:prstGeom>
          <a:noFill/>
        </p:spPr>
        <p:txBody>
          <a:bodyPr wrap="square" rtlCol="0">
            <a:spAutoFit/>
          </a:bodyPr>
          <a:lstStyle/>
          <a:p>
            <a:pPr algn="ctr"/>
            <a:r>
              <a:rPr lang="en-US" dirty="0">
                <a:solidFill>
                  <a:srgbClr val="FF0000"/>
                </a:solidFill>
              </a:rPr>
              <a:t>Customer</a:t>
            </a:r>
          </a:p>
          <a:p>
            <a:pPr algn="ctr"/>
            <a:r>
              <a:rPr lang="en-US" dirty="0">
                <a:solidFill>
                  <a:srgbClr val="FF0000"/>
                </a:solidFill>
              </a:rPr>
              <a:t>Data</a:t>
            </a:r>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110952" y="530772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5" y="49950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a:off x="6863788" y="542931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962E05D-5774-41A2-936B-C334984B47CB}"/>
              </a:ext>
            </a:extLst>
          </p:cNvPr>
          <p:cNvSpPr/>
          <p:nvPr/>
        </p:nvSpPr>
        <p:spPr>
          <a:xfrm>
            <a:off x="4910057" y="5431536"/>
            <a:ext cx="173736" cy="173736"/>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a:off x="1610497" y="5777146"/>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7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Customer Definition &amp; Data</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D204C38D-5CA9-4C12-B558-0809F3276B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20934EE2-729C-4DF3-BD5E-FE9EDC84647A}"/>
              </a:ext>
            </a:extLst>
          </p:cNvPr>
          <p:cNvSpPr>
            <a:spLocks noGrp="1"/>
          </p:cNvSpPr>
          <p:nvPr>
            <p:ph idx="1"/>
          </p:nvPr>
        </p:nvSpPr>
        <p:spPr>
          <a:xfrm>
            <a:off x="6090573" y="2106592"/>
            <a:ext cx="5206317" cy="3954379"/>
          </a:xfrm>
        </p:spPr>
        <p:txBody>
          <a:bodyPr anchor="ctr">
            <a:normAutofit/>
          </a:bodyPr>
          <a:lstStyle/>
          <a:p>
            <a:pPr>
              <a:buFont typeface="Wingdings" panose="05000000000000000000" pitchFamily="2" charset="2"/>
              <a:buChar char="Ø"/>
            </a:pPr>
            <a:r>
              <a:rPr lang="en-US" sz="1900" dirty="0">
                <a:solidFill>
                  <a:srgbClr val="000000"/>
                </a:solidFill>
              </a:rPr>
              <a:t>Your business (model) and definition of customer often determines your data source(s).</a:t>
            </a:r>
          </a:p>
          <a:p>
            <a:pPr>
              <a:buFont typeface="Wingdings" panose="05000000000000000000" pitchFamily="2" charset="2"/>
              <a:buChar char="Ø"/>
            </a:pPr>
            <a:r>
              <a:rPr lang="en-US" sz="1900" dirty="0">
                <a:solidFill>
                  <a:srgbClr val="000000"/>
                </a:solidFill>
              </a:rPr>
              <a:t>Definition also the quality/timing of your customer data</a:t>
            </a:r>
          </a:p>
          <a:p>
            <a:pPr>
              <a:buFont typeface="Wingdings" panose="05000000000000000000" pitchFamily="2" charset="2"/>
              <a:buChar char="Ø"/>
            </a:pPr>
            <a:r>
              <a:rPr lang="en-US" sz="1900" dirty="0">
                <a:solidFill>
                  <a:srgbClr val="000000"/>
                </a:solidFill>
              </a:rPr>
              <a:t>Anticipate data quality challenges and how to resolve them prior to any statistical analysis</a:t>
            </a:r>
          </a:p>
          <a:p>
            <a:pPr>
              <a:buFont typeface="Wingdings" panose="05000000000000000000" pitchFamily="2" charset="2"/>
              <a:buChar char="Ø"/>
            </a:pPr>
            <a:r>
              <a:rPr lang="en-US" sz="1900" dirty="0">
                <a:solidFill>
                  <a:srgbClr val="000000"/>
                </a:solidFill>
              </a:rPr>
              <a:t>Define revenue, cashflow, returns/warranties </a:t>
            </a:r>
          </a:p>
          <a:p>
            <a:pPr>
              <a:buFont typeface="Wingdings" panose="05000000000000000000" pitchFamily="2" charset="2"/>
              <a:buChar char="Ø"/>
            </a:pPr>
            <a:r>
              <a:rPr lang="en-US" sz="1900" dirty="0">
                <a:solidFill>
                  <a:srgbClr val="000000"/>
                </a:solidFill>
              </a:rPr>
              <a:t>Data + Discipline =&gt; P(Damn Good Results)</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92763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804672" y="1412489"/>
            <a:ext cx="2871095" cy="2156621"/>
          </a:xfrm>
        </p:spPr>
        <p:txBody>
          <a:bodyPr anchor="t">
            <a:normAutofit/>
          </a:bodyPr>
          <a:lstStyle/>
          <a:p>
            <a:r>
              <a:rPr lang="en-US" sz="3300">
                <a:solidFill>
                  <a:srgbClr val="FFFFFF"/>
                </a:solidFill>
              </a:rPr>
              <a:t>Sources of Customer Data vs Quality of Data</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1" name="Content Placeholder 3">
            <a:extLst>
              <a:ext uri="{FF2B5EF4-FFF2-40B4-BE49-F238E27FC236}">
                <a16:creationId xmlns:a16="http://schemas.microsoft.com/office/drawing/2014/main" id="{E4FAF1C3-5631-4850-B767-922AA3501767}"/>
              </a:ext>
            </a:extLst>
          </p:cNvPr>
          <p:cNvSpPr>
            <a:spLocks noGrp="1"/>
          </p:cNvSpPr>
          <p:nvPr>
            <p:ph sz="half" idx="2"/>
          </p:nvPr>
        </p:nvSpPr>
        <p:spPr>
          <a:xfrm>
            <a:off x="8125073" y="1253331"/>
            <a:ext cx="3901023" cy="4351338"/>
          </a:xfrm>
        </p:spPr>
        <p:txBody>
          <a:bodyPr>
            <a:normAutofit/>
          </a:bodyPr>
          <a:lstStyle/>
          <a:p>
            <a:pPr marL="0" indent="0" algn="ctr">
              <a:buNone/>
            </a:pPr>
            <a:r>
              <a:rPr lang="en-US" sz="2400" dirty="0"/>
              <a:t>“squishy” - biased</a:t>
            </a:r>
          </a:p>
          <a:p>
            <a:pPr marL="0" indent="0">
              <a:buNone/>
            </a:pPr>
            <a:endParaRPr lang="en-US" dirty="0"/>
          </a:p>
        </p:txBody>
      </p:sp>
      <p:sp>
        <p:nvSpPr>
          <p:cNvPr id="13" name="TextBox 12">
            <a:extLst>
              <a:ext uri="{FF2B5EF4-FFF2-40B4-BE49-F238E27FC236}">
                <a16:creationId xmlns:a16="http://schemas.microsoft.com/office/drawing/2014/main" id="{AFE6C0B6-17E6-40A3-A0DF-1475152F51B7}"/>
              </a:ext>
            </a:extLst>
          </p:cNvPr>
          <p:cNvSpPr txBox="1"/>
          <p:nvPr/>
        </p:nvSpPr>
        <p:spPr>
          <a:xfrm>
            <a:off x="7770670" y="5683837"/>
            <a:ext cx="4305649" cy="461665"/>
          </a:xfrm>
          <a:prstGeom prst="rect">
            <a:avLst/>
          </a:prstGeom>
          <a:noFill/>
        </p:spPr>
        <p:txBody>
          <a:bodyPr wrap="square" rtlCol="0">
            <a:spAutoFit/>
          </a:bodyPr>
          <a:lstStyle/>
          <a:p>
            <a:pPr algn="ctr"/>
            <a:r>
              <a:rPr lang="en-US" sz="2400" dirty="0"/>
              <a:t>“structured” – less biased ?</a:t>
            </a:r>
          </a:p>
        </p:txBody>
      </p:sp>
      <p:sp>
        <p:nvSpPr>
          <p:cNvPr id="14" name="Arrow: Up-Down 13">
            <a:extLst>
              <a:ext uri="{FF2B5EF4-FFF2-40B4-BE49-F238E27FC236}">
                <a16:creationId xmlns:a16="http://schemas.microsoft.com/office/drawing/2014/main" id="{8273F24E-BE5F-4F6D-BC56-9DE05266CCD9}"/>
              </a:ext>
            </a:extLst>
          </p:cNvPr>
          <p:cNvSpPr/>
          <p:nvPr/>
        </p:nvSpPr>
        <p:spPr>
          <a:xfrm>
            <a:off x="9836497" y="1840375"/>
            <a:ext cx="478173" cy="3553427"/>
          </a:xfrm>
          <a:prstGeom prst="upDown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2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Top Corners Rounded 23">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62DC7-1A54-4CB5-90E0-0FCDB9642B30}"/>
              </a:ext>
            </a:extLst>
          </p:cNvPr>
          <p:cNvSpPr>
            <a:spLocks noGrp="1"/>
          </p:cNvSpPr>
          <p:nvPr>
            <p:ph type="title"/>
          </p:nvPr>
        </p:nvSpPr>
        <p:spPr>
          <a:xfrm>
            <a:off x="7856388" y="975365"/>
            <a:ext cx="3847882" cy="1691907"/>
          </a:xfrm>
        </p:spPr>
        <p:txBody>
          <a:bodyPr vert="horz" lIns="91440" tIns="45720" rIns="91440" bIns="45720" rtlCol="0" anchor="ctr">
            <a:normAutofit/>
          </a:bodyPr>
          <a:lstStyle/>
          <a:p>
            <a:r>
              <a:rPr lang="en-US" sz="3700">
                <a:solidFill>
                  <a:srgbClr val="FFFFFF"/>
                </a:solidFill>
              </a:rPr>
              <a:t>Customer Research Question(s)?</a:t>
            </a:r>
          </a:p>
        </p:txBody>
      </p:sp>
      <p:sp>
        <p:nvSpPr>
          <p:cNvPr id="26"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Placeholder 5">
            <a:extLst>
              <a:ext uri="{FF2B5EF4-FFF2-40B4-BE49-F238E27FC236}">
                <a16:creationId xmlns:a16="http://schemas.microsoft.com/office/drawing/2014/main" id="{CF4C306F-DFCD-48D2-BEF4-FB8A39892B16}"/>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6824" b="16824"/>
          <a:stretch>
            <a:fillRect/>
          </a:stretch>
        </p:blipFill>
        <p:spPr>
          <a:xfrm>
            <a:off x="1052598" y="1026224"/>
            <a:ext cx="2375236" cy="1875531"/>
          </a:xfrm>
          <a:prstGeom prst="rect">
            <a:avLst/>
          </a:prstGeom>
        </p:spPr>
      </p:pic>
      <p:sp>
        <p:nvSpPr>
          <p:cNvPr id="28"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927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927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8B946CD-5725-473A-BA9C-D27DDE113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847" y="4387029"/>
            <a:ext cx="2375236" cy="760075"/>
          </a:xfrm>
          <a:prstGeom prst="rect">
            <a:avLst/>
          </a:prstGeom>
        </p:spPr>
      </p:pic>
      <p:sp>
        <p:nvSpPr>
          <p:cNvPr id="4" name="Text Placeholder 3">
            <a:extLst>
              <a:ext uri="{FF2B5EF4-FFF2-40B4-BE49-F238E27FC236}">
                <a16:creationId xmlns:a16="http://schemas.microsoft.com/office/drawing/2014/main" id="{A75089A5-EAD3-4F6C-9B19-27DE47254582}"/>
              </a:ext>
            </a:extLst>
          </p:cNvPr>
          <p:cNvSpPr>
            <a:spLocks noGrp="1"/>
          </p:cNvSpPr>
          <p:nvPr>
            <p:ph type="body" sz="half" idx="2"/>
          </p:nvPr>
        </p:nvSpPr>
        <p:spPr>
          <a:xfrm>
            <a:off x="7856389" y="3038478"/>
            <a:ext cx="4111834" cy="2843844"/>
          </a:xfrm>
        </p:spPr>
        <p:txBody>
          <a:bodyPr vert="horz" lIns="91440" tIns="45720" rIns="91440" bIns="45720" rtlCol="0" anchor="ctr">
            <a:normAutofit/>
          </a:bodyPr>
          <a:lstStyle/>
          <a:p>
            <a:r>
              <a:rPr lang="en-US" sz="2000" dirty="0">
                <a:solidFill>
                  <a:srgbClr val="FFFFFF"/>
                </a:solidFill>
              </a:rPr>
              <a:t>How do you drive alignment between Executive Team / Marketing and IT-Data Science Teams?</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Where will we play? </a:t>
            </a:r>
          </a:p>
          <a:p>
            <a:pPr indent="-228600">
              <a:buFont typeface="Arial" panose="020B0604020202020204" pitchFamily="34" charset="0"/>
              <a:buChar char="•"/>
            </a:pPr>
            <a:endParaRPr lang="en-US" sz="1800" dirty="0">
              <a:solidFill>
                <a:srgbClr val="FFFFFF"/>
              </a:solidFill>
            </a:endParaRPr>
          </a:p>
          <a:p>
            <a:r>
              <a:rPr lang="en-US" sz="1800" dirty="0">
                <a:solidFill>
                  <a:srgbClr val="FFFFFF"/>
                </a:solidFill>
              </a:rPr>
              <a:t>How will we win? </a:t>
            </a:r>
          </a:p>
          <a:p>
            <a:pPr indent="-228600">
              <a:buFont typeface="Arial" panose="020B0604020202020204" pitchFamily="34" charset="0"/>
              <a:buChar char="•"/>
            </a:pPr>
            <a:endParaRPr lang="en-US" sz="1800" dirty="0">
              <a:solidFill>
                <a:srgbClr val="FFFFFF"/>
              </a:solidFill>
            </a:endParaRPr>
          </a:p>
        </p:txBody>
      </p:sp>
      <p:sp>
        <p:nvSpPr>
          <p:cNvPr id="34" name="Rectangle: Top Corners Rounded 33">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32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704EEC-E4D7-4C31-B5D9-DB4617969C58}"/>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Market and Customer Analysis Tools</a:t>
            </a:r>
          </a:p>
        </p:txBody>
      </p:sp>
      <p:sp>
        <p:nvSpPr>
          <p:cNvPr id="3" name="Content Placeholder 2">
            <a:extLst>
              <a:ext uri="{FF2B5EF4-FFF2-40B4-BE49-F238E27FC236}">
                <a16:creationId xmlns:a16="http://schemas.microsoft.com/office/drawing/2014/main" id="{B3331990-CC44-48B4-8316-C39DDA9C314B}"/>
              </a:ext>
            </a:extLst>
          </p:cNvPr>
          <p:cNvSpPr>
            <a:spLocks noGrp="1"/>
          </p:cNvSpPr>
          <p:nvPr>
            <p:ph sz="half" idx="1"/>
          </p:nvPr>
        </p:nvSpPr>
        <p:spPr>
          <a:xfrm>
            <a:off x="6284918" y="173998"/>
            <a:ext cx="5183498" cy="3090063"/>
          </a:xfrm>
        </p:spPr>
        <p:txBody>
          <a:bodyPr>
            <a:normAutofit/>
          </a:bodyPr>
          <a:lstStyle/>
          <a:p>
            <a:pPr marL="0" indent="0" algn="ctr">
              <a:buNone/>
            </a:pPr>
            <a:r>
              <a:rPr lang="en-US" sz="2400" dirty="0"/>
              <a:t>Market Analysis</a:t>
            </a:r>
          </a:p>
          <a:p>
            <a:r>
              <a:rPr lang="en-US" sz="1900" dirty="0"/>
              <a:t>Focus is on Market (aggregate level) to assess the competitive posture in market place</a:t>
            </a:r>
          </a:p>
          <a:p>
            <a:r>
              <a:rPr lang="en-US" sz="1900" dirty="0"/>
              <a:t>Identify Customer Needs</a:t>
            </a:r>
          </a:p>
          <a:p>
            <a:r>
              <a:rPr lang="en-US" sz="1900" dirty="0"/>
              <a:t>Value Proposition (Uniqueness in the market)</a:t>
            </a:r>
          </a:p>
          <a:p>
            <a:r>
              <a:rPr lang="en-US" sz="1900" dirty="0"/>
              <a:t>Customer Lifetime Value “CLV”</a:t>
            </a:r>
          </a:p>
          <a:p>
            <a:r>
              <a:rPr lang="en-US" sz="1900" dirty="0"/>
              <a:t>Branding &amp; Loyalty</a:t>
            </a:r>
          </a:p>
          <a:p>
            <a:r>
              <a:rPr lang="en-US" sz="1900" dirty="0"/>
              <a:t>Product Launch/Sunset</a:t>
            </a:r>
          </a:p>
          <a:p>
            <a:pPr marL="0" indent="0">
              <a:buNone/>
            </a:pPr>
            <a:endParaRPr lang="en-US" sz="1900" dirty="0"/>
          </a:p>
        </p:txBody>
      </p:sp>
      <p:sp>
        <p:nvSpPr>
          <p:cNvPr id="12" name="Content Placeholder 3">
            <a:extLst>
              <a:ext uri="{FF2B5EF4-FFF2-40B4-BE49-F238E27FC236}">
                <a16:creationId xmlns:a16="http://schemas.microsoft.com/office/drawing/2014/main" id="{3A6C168C-AB59-46E5-85D3-6DA5336E7E60}"/>
              </a:ext>
            </a:extLst>
          </p:cNvPr>
          <p:cNvSpPr>
            <a:spLocks noGrp="1"/>
          </p:cNvSpPr>
          <p:nvPr>
            <p:ph sz="half" idx="2"/>
          </p:nvPr>
        </p:nvSpPr>
        <p:spPr>
          <a:xfrm>
            <a:off x="6284918" y="3429000"/>
            <a:ext cx="5580895" cy="3090063"/>
          </a:xfrm>
        </p:spPr>
        <p:txBody>
          <a:bodyPr>
            <a:normAutofit/>
          </a:bodyPr>
          <a:lstStyle/>
          <a:p>
            <a:pPr marL="0" indent="0" algn="ctr">
              <a:buNone/>
            </a:pPr>
            <a:r>
              <a:rPr lang="en-US" sz="2400" dirty="0"/>
              <a:t>Customer Analysis</a:t>
            </a:r>
          </a:p>
          <a:p>
            <a:r>
              <a:rPr lang="en-US" sz="1900" dirty="0"/>
              <a:t>Focus is at the customer level to assess how to best reach customers</a:t>
            </a:r>
          </a:p>
          <a:p>
            <a:r>
              <a:rPr lang="en-US" sz="1900" dirty="0"/>
              <a:t>Customer Preferences</a:t>
            </a:r>
          </a:p>
          <a:p>
            <a:r>
              <a:rPr lang="en-US" sz="1900" dirty="0"/>
              <a:t>Operational/Managerial Segmentation</a:t>
            </a:r>
          </a:p>
          <a:p>
            <a:pPr lvl="1"/>
            <a:r>
              <a:rPr lang="en-US" sz="1900" dirty="0"/>
              <a:t>RFM Analyses</a:t>
            </a:r>
          </a:p>
          <a:p>
            <a:r>
              <a:rPr lang="en-US" sz="1900" dirty="0"/>
              <a:t>4 Ps of Marketing</a:t>
            </a:r>
          </a:p>
          <a:p>
            <a:r>
              <a:rPr lang="en-US" sz="1900" dirty="0"/>
              <a:t>Customer Satisfaction / Engagement</a:t>
            </a:r>
          </a:p>
        </p:txBody>
      </p:sp>
    </p:spTree>
    <p:extLst>
      <p:ext uri="{BB962C8B-B14F-4D97-AF65-F5344CB8AC3E}">
        <p14:creationId xmlns:p14="http://schemas.microsoft.com/office/powerpoint/2010/main" val="9060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solidFill>
                  <a:schemeClr val="bg1"/>
                </a:solidFill>
              </a:rPr>
              <a:t>Market Analysis Tools and Focus</a:t>
            </a:r>
            <a:endParaRPr lang="en-US" sz="5400" kern="1200" dirty="0">
              <a:solidFill>
                <a:schemeClr val="bg1"/>
              </a:solidFill>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3677089692"/>
              </p:ext>
            </p:extLst>
          </p:nvPr>
        </p:nvGraphicFramePr>
        <p:xfrm>
          <a:off x="320040" y="2356611"/>
          <a:ext cx="11496823" cy="4013117"/>
        </p:xfrm>
        <a:graphic>
          <a:graphicData uri="http://schemas.openxmlformats.org/drawingml/2006/table">
            <a:tbl>
              <a:tblPr firstRow="1" bandRow="1">
                <a:tableStyleId>{21E4AEA4-8DFA-4A89-87EB-49C32662AFE0}</a:tableStyleId>
              </a:tblPr>
              <a:tblGrid>
                <a:gridCol w="4819119">
                  <a:extLst>
                    <a:ext uri="{9D8B030D-6E8A-4147-A177-3AD203B41FA5}">
                      <a16:colId xmlns:a16="http://schemas.microsoft.com/office/drawing/2014/main" val="74583313"/>
                    </a:ext>
                  </a:extLst>
                </a:gridCol>
                <a:gridCol w="2882097">
                  <a:extLst>
                    <a:ext uri="{9D8B030D-6E8A-4147-A177-3AD203B41FA5}">
                      <a16:colId xmlns:a16="http://schemas.microsoft.com/office/drawing/2014/main" val="2879479005"/>
                    </a:ext>
                  </a:extLst>
                </a:gridCol>
                <a:gridCol w="3795607">
                  <a:extLst>
                    <a:ext uri="{9D8B030D-6E8A-4147-A177-3AD203B41FA5}">
                      <a16:colId xmlns:a16="http://schemas.microsoft.com/office/drawing/2014/main" val="3705823316"/>
                    </a:ext>
                  </a:extLst>
                </a:gridCol>
              </a:tblGrid>
              <a:tr h="495787">
                <a:tc>
                  <a:txBody>
                    <a:bodyPr/>
                    <a:lstStyle/>
                    <a:p>
                      <a:pPr algn="ctr"/>
                      <a:r>
                        <a:rPr lang="en-US" sz="2600" dirty="0"/>
                        <a:t>Market Analysis Tools</a:t>
                      </a:r>
                    </a:p>
                  </a:txBody>
                  <a:tcPr marL="129867" marR="129867" marT="64933" marB="64933"/>
                </a:tc>
                <a:tc>
                  <a:txBody>
                    <a:bodyPr/>
                    <a:lstStyle/>
                    <a:p>
                      <a:pPr algn="ctr"/>
                      <a:r>
                        <a:rPr lang="en-US" sz="2600" dirty="0"/>
                        <a:t>Strategic / Tactical</a:t>
                      </a:r>
                    </a:p>
                  </a:txBody>
                  <a:tcPr marL="129867" marR="129867" marT="64933" marB="64933"/>
                </a:tc>
                <a:tc>
                  <a:txBody>
                    <a:bodyPr/>
                    <a:lstStyle/>
                    <a:p>
                      <a:pPr algn="ctr"/>
                      <a:r>
                        <a:rPr lang="en-US" sz="2600" dirty="0"/>
                        <a:t>Qualitative / Quantitative</a:t>
                      </a:r>
                    </a:p>
                  </a:txBody>
                  <a:tcPr marL="129867" marR="129867" marT="64933" marB="64933"/>
                </a:tc>
                <a:extLst>
                  <a:ext uri="{0D108BD9-81ED-4DB2-BD59-A6C34878D82A}">
                    <a16:rowId xmlns:a16="http://schemas.microsoft.com/office/drawing/2014/main" val="2221910649"/>
                  </a:ext>
                </a:extLst>
              </a:tr>
              <a:tr h="5860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Value Proposition</a:t>
                      </a:r>
                      <a:endParaRPr lang="en-US" sz="2600" dirty="0"/>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86085">
                <a:tc>
                  <a:txBody>
                    <a:bodyPr/>
                    <a:lstStyle/>
                    <a:p>
                      <a:pPr algn="ctr"/>
                      <a:r>
                        <a:rPr lang="en-US" sz="2800" dirty="0"/>
                        <a:t>Market Segmentation</a:t>
                      </a:r>
                      <a:endParaRPr lang="en-US" sz="2600" dirty="0"/>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86085">
                <a:tc>
                  <a:txBody>
                    <a:bodyPr/>
                    <a:lstStyle/>
                    <a:p>
                      <a:pPr algn="ctr"/>
                      <a:r>
                        <a:rPr lang="en-US" sz="2800" dirty="0"/>
                        <a:t>Identify Customer Needs</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2120446971"/>
                  </a:ext>
                </a:extLst>
              </a:tr>
              <a:tr h="586085">
                <a:tc>
                  <a:txBody>
                    <a:bodyPr/>
                    <a:lstStyle/>
                    <a:p>
                      <a:pPr algn="ctr"/>
                      <a:r>
                        <a:rPr lang="en-US" sz="2800" dirty="0"/>
                        <a:t>Customer Lifetime Value “CLV”</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Quantitative</a:t>
                      </a:r>
                    </a:p>
                  </a:txBody>
                  <a:tcPr marL="129867" marR="129867" marT="64933" marB="64933"/>
                </a:tc>
                <a:extLst>
                  <a:ext uri="{0D108BD9-81ED-4DB2-BD59-A6C34878D82A}">
                    <a16:rowId xmlns:a16="http://schemas.microsoft.com/office/drawing/2014/main" val="294386995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Branding &amp; Loyalty</a:t>
                      </a:r>
                    </a:p>
                  </a:txBody>
                  <a:tcPr marL="129867" marR="129867" marT="64933" marB="64933"/>
                </a:tc>
                <a:tc>
                  <a:txBody>
                    <a:bodyPr/>
                    <a:lstStyle/>
                    <a:p>
                      <a:pPr algn="ctr"/>
                      <a:r>
                        <a:rPr lang="en-US" sz="2600" dirty="0"/>
                        <a:t>S</a:t>
                      </a:r>
                    </a:p>
                  </a:txBody>
                  <a:tcPr marL="129867" marR="129867" marT="64933" marB="64933"/>
                </a:tc>
                <a:tc>
                  <a:txBody>
                    <a:bodyPr/>
                    <a:lstStyle/>
                    <a:p>
                      <a:pPr algn="ctr"/>
                      <a:r>
                        <a:rPr lang="en-US" sz="2600" dirty="0"/>
                        <a:t>Qualitative</a:t>
                      </a:r>
                    </a:p>
                  </a:txBody>
                  <a:tcPr marL="129867" marR="129867" marT="64933" marB="64933"/>
                </a:tc>
                <a:extLst>
                  <a:ext uri="{0D108BD9-81ED-4DB2-BD59-A6C34878D82A}">
                    <a16:rowId xmlns:a16="http://schemas.microsoft.com/office/drawing/2014/main" val="2586263345"/>
                  </a:ext>
                </a:extLst>
              </a:tr>
              <a:tr h="586085">
                <a:tc>
                  <a:txBody>
                    <a:bodyPr/>
                    <a:lstStyle/>
                    <a:p>
                      <a:pPr algn="ctr"/>
                      <a:r>
                        <a:rPr lang="en-US" sz="2800" dirty="0"/>
                        <a:t>Product Launch/Sunset</a:t>
                      </a:r>
                      <a:endParaRPr lang="en-US" sz="2600" dirty="0"/>
                    </a:p>
                  </a:txBody>
                  <a:tcPr marL="129867" marR="129867" marT="64933" marB="64933"/>
                </a:tc>
                <a:tc>
                  <a:txBody>
                    <a:bodyPr/>
                    <a:lstStyle/>
                    <a:p>
                      <a:pPr algn="ctr"/>
                      <a:r>
                        <a:rPr lang="en-US" sz="2600" dirty="0"/>
                        <a:t>S/T</a:t>
                      </a:r>
                    </a:p>
                  </a:txBody>
                  <a:tcPr marL="129867" marR="129867" marT="64933" marB="64933"/>
                </a:tc>
                <a:tc>
                  <a:txBody>
                    <a:bodyPr/>
                    <a:lstStyle/>
                    <a:p>
                      <a:pPr algn="ctr"/>
                      <a:r>
                        <a:rPr lang="en-US" sz="2600" dirty="0"/>
                        <a:t>Both</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202902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2044C7A-2513-4375-95F6-A57BE66A2C40}"/>
              </a:ext>
            </a:extLst>
          </p:cNvPr>
          <p:cNvSpPr txBox="1">
            <a:spLocks/>
          </p:cNvSpPr>
          <p:nvPr/>
        </p:nvSpPr>
        <p:spPr>
          <a:xfrm>
            <a:off x="526073" y="466578"/>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a:solidFill>
                  <a:srgbClr val="FFFFFF"/>
                </a:solidFill>
                <a:latin typeface="+mj-lt"/>
                <a:ea typeface="+mj-ea"/>
                <a:cs typeface="+mj-cs"/>
              </a:rPr>
              <a:t>Customer Analysis Tools and Focus</a:t>
            </a:r>
            <a:endParaRPr lang="en-US" sz="5400" kern="1200" dirty="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4C2DB59B-8FC1-4CEA-9E90-7B82FF4A9718}"/>
              </a:ext>
            </a:extLst>
          </p:cNvPr>
          <p:cNvGraphicFramePr>
            <a:graphicFrameLocks noGrp="1"/>
          </p:cNvGraphicFramePr>
          <p:nvPr>
            <p:extLst>
              <p:ext uri="{D42A27DB-BD31-4B8C-83A1-F6EECF244321}">
                <p14:modId xmlns:p14="http://schemas.microsoft.com/office/powerpoint/2010/main" val="1688553235"/>
              </p:ext>
            </p:extLst>
          </p:nvPr>
        </p:nvGraphicFramePr>
        <p:xfrm>
          <a:off x="320040" y="2599687"/>
          <a:ext cx="11496823" cy="3818090"/>
        </p:xfrm>
        <a:graphic>
          <a:graphicData uri="http://schemas.openxmlformats.org/drawingml/2006/table">
            <a:tbl>
              <a:tblPr firstRow="1" bandRow="1">
                <a:tableStyleId>{21E4AEA4-8DFA-4A89-87EB-49C32662AFE0}</a:tableStyleId>
              </a:tblPr>
              <a:tblGrid>
                <a:gridCol w="4217065">
                  <a:extLst>
                    <a:ext uri="{9D8B030D-6E8A-4147-A177-3AD203B41FA5}">
                      <a16:colId xmlns:a16="http://schemas.microsoft.com/office/drawing/2014/main" val="74583313"/>
                    </a:ext>
                  </a:extLst>
                </a:gridCol>
                <a:gridCol w="3116804">
                  <a:extLst>
                    <a:ext uri="{9D8B030D-6E8A-4147-A177-3AD203B41FA5}">
                      <a16:colId xmlns:a16="http://schemas.microsoft.com/office/drawing/2014/main" val="2879479005"/>
                    </a:ext>
                  </a:extLst>
                </a:gridCol>
                <a:gridCol w="4162954">
                  <a:extLst>
                    <a:ext uri="{9D8B030D-6E8A-4147-A177-3AD203B41FA5}">
                      <a16:colId xmlns:a16="http://schemas.microsoft.com/office/drawing/2014/main" val="3705823316"/>
                    </a:ext>
                  </a:extLst>
                </a:gridCol>
              </a:tblGrid>
              <a:tr h="961015">
                <a:tc>
                  <a:txBody>
                    <a:bodyPr/>
                    <a:lstStyle/>
                    <a:p>
                      <a:pPr algn="ctr"/>
                      <a:r>
                        <a:rPr lang="en-US" sz="2600"/>
                        <a:t>Customer Analysis Tools</a:t>
                      </a:r>
                    </a:p>
                  </a:txBody>
                  <a:tcPr marL="129867" marR="129867" marT="64933" marB="64933"/>
                </a:tc>
                <a:tc>
                  <a:txBody>
                    <a:bodyPr/>
                    <a:lstStyle/>
                    <a:p>
                      <a:pPr algn="ctr"/>
                      <a:r>
                        <a:rPr lang="en-US" sz="2600"/>
                        <a:t>Strategic / Tactical ?</a:t>
                      </a:r>
                    </a:p>
                  </a:txBody>
                  <a:tcPr marL="129867" marR="129867" marT="64933" marB="64933"/>
                </a:tc>
                <a:tc>
                  <a:txBody>
                    <a:bodyPr/>
                    <a:lstStyle/>
                    <a:p>
                      <a:pPr algn="ctr"/>
                      <a:r>
                        <a:rPr lang="en-US" sz="2600"/>
                        <a:t>Qualitative / Quantitative?</a:t>
                      </a:r>
                    </a:p>
                  </a:txBody>
                  <a:tcPr marL="129867" marR="129867" marT="64933" marB="64933"/>
                </a:tc>
                <a:extLst>
                  <a:ext uri="{0D108BD9-81ED-4DB2-BD59-A6C34878D82A}">
                    <a16:rowId xmlns:a16="http://schemas.microsoft.com/office/drawing/2014/main" val="2221910649"/>
                  </a:ext>
                </a:extLst>
              </a:tr>
              <a:tr h="5714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Customer Preferences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3624358306"/>
                  </a:ext>
                </a:extLst>
              </a:tr>
              <a:tr h="571415">
                <a:tc>
                  <a:txBody>
                    <a:bodyPr/>
                    <a:lstStyle/>
                    <a:p>
                      <a:pPr algn="ctr"/>
                      <a:r>
                        <a:rPr lang="en-US" sz="2600"/>
                        <a:t>Operational Segmentation</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365335278"/>
                  </a:ext>
                </a:extLst>
              </a:tr>
              <a:tr h="571415">
                <a:tc>
                  <a:txBody>
                    <a:bodyPr/>
                    <a:lstStyle/>
                    <a:p>
                      <a:pPr algn="ctr"/>
                      <a:r>
                        <a:rPr lang="en-US" sz="2600"/>
                        <a:t>4 P Analysis</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Both</a:t>
                      </a:r>
                    </a:p>
                  </a:txBody>
                  <a:tcPr marL="129867" marR="129867" marT="64933" marB="64933"/>
                </a:tc>
                <a:extLst>
                  <a:ext uri="{0D108BD9-81ED-4DB2-BD59-A6C34878D82A}">
                    <a16:rowId xmlns:a16="http://schemas.microsoft.com/office/drawing/2014/main" val="2120446971"/>
                  </a:ext>
                </a:extLst>
              </a:tr>
              <a:tr h="571415">
                <a:tc>
                  <a:txBody>
                    <a:bodyPr/>
                    <a:lstStyle/>
                    <a:p>
                      <a:pPr algn="ctr"/>
                      <a:r>
                        <a:rPr lang="en-US" sz="2600"/>
                        <a:t>Customer Satisfaction</a:t>
                      </a:r>
                    </a:p>
                  </a:txBody>
                  <a:tcPr marL="129867" marR="129867" marT="64933" marB="64933"/>
                </a:tc>
                <a:tc>
                  <a:txBody>
                    <a:bodyPr/>
                    <a:lstStyle/>
                    <a:p>
                      <a:pPr algn="ctr"/>
                      <a:r>
                        <a:rPr lang="en-US" sz="2600"/>
                        <a:t>S/T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2943869950"/>
                  </a:ext>
                </a:extLst>
              </a:tr>
              <a:tr h="571415">
                <a:tc>
                  <a:txBody>
                    <a:bodyPr/>
                    <a:lstStyle/>
                    <a:p>
                      <a:pPr algn="ctr"/>
                      <a:r>
                        <a:rPr lang="en-US" sz="2600"/>
                        <a:t>Customer Engagement</a:t>
                      </a:r>
                    </a:p>
                  </a:txBody>
                  <a:tcPr marL="129867" marR="129867" marT="64933" marB="64933"/>
                </a:tc>
                <a:tc>
                  <a:txBody>
                    <a:bodyPr/>
                    <a:lstStyle/>
                    <a:p>
                      <a:pPr algn="ctr"/>
                      <a:r>
                        <a:rPr lang="en-US" sz="2600"/>
                        <a:t>T</a:t>
                      </a:r>
                    </a:p>
                  </a:txBody>
                  <a:tcPr marL="129867" marR="129867" marT="64933" marB="64933"/>
                </a:tc>
                <a:tc>
                  <a:txBody>
                    <a:bodyPr/>
                    <a:lstStyle/>
                    <a:p>
                      <a:pPr algn="ctr"/>
                      <a:r>
                        <a:rPr lang="en-US" sz="2600"/>
                        <a:t>Quantitative</a:t>
                      </a:r>
                    </a:p>
                  </a:txBody>
                  <a:tcPr marL="129867" marR="129867" marT="64933" marB="64933"/>
                </a:tc>
                <a:extLst>
                  <a:ext uri="{0D108BD9-81ED-4DB2-BD59-A6C34878D82A}">
                    <a16:rowId xmlns:a16="http://schemas.microsoft.com/office/drawing/2014/main" val="921889770"/>
                  </a:ext>
                </a:extLst>
              </a:tr>
            </a:tbl>
          </a:graphicData>
        </a:graphic>
      </p:graphicFrame>
    </p:spTree>
    <p:extLst>
      <p:ext uri="{BB962C8B-B14F-4D97-AF65-F5344CB8AC3E}">
        <p14:creationId xmlns:p14="http://schemas.microsoft.com/office/powerpoint/2010/main" val="16095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kern="1200">
                <a:solidFill>
                  <a:schemeClr val="bg1">
                    <a:lumMod val="85000"/>
                    <a:lumOff val="15000"/>
                  </a:schemeClr>
                </a:solidFill>
                <a:latin typeface="+mj-lt"/>
                <a:ea typeface="+mj-ea"/>
                <a:cs typeface="+mj-cs"/>
              </a:rPr>
              <a:t>Market Segmentation</a:t>
            </a:r>
          </a:p>
        </p:txBody>
      </p:sp>
      <p:pic>
        <p:nvPicPr>
          <p:cNvPr id="7" name="Graphic 6" descr="Pie chart">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8557859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102134-C86E-4991-BE34-CAF683FAB5C7}"/>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dirty="0">
                <a:solidFill>
                  <a:srgbClr val="FFFFFF"/>
                </a:solidFill>
              </a:rPr>
              <a:t>The Benefits of Market Segmentation</a:t>
            </a:r>
          </a:p>
        </p:txBody>
      </p:sp>
      <p:graphicFrame>
        <p:nvGraphicFramePr>
          <p:cNvPr id="5" name="Content Placeholder 2">
            <a:extLst>
              <a:ext uri="{FF2B5EF4-FFF2-40B4-BE49-F238E27FC236}">
                <a16:creationId xmlns:a16="http://schemas.microsoft.com/office/drawing/2014/main" id="{E25A670F-E2B7-4B69-A504-973310495FE7}"/>
              </a:ext>
            </a:extLst>
          </p:cNvPr>
          <p:cNvGraphicFramePr>
            <a:graphicFrameLocks noGrp="1"/>
          </p:cNvGraphicFramePr>
          <p:nvPr>
            <p:ph idx="1"/>
            <p:extLst>
              <p:ext uri="{D42A27DB-BD31-4B8C-83A1-F6EECF244321}">
                <p14:modId xmlns:p14="http://schemas.microsoft.com/office/powerpoint/2010/main" val="1948461971"/>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A2C3872-E65F-4282-BB52-3BE28967CE6D}"/>
              </a:ext>
            </a:extLst>
          </p:cNvPr>
          <p:cNvSpPr/>
          <p:nvPr/>
        </p:nvSpPr>
        <p:spPr>
          <a:xfrm>
            <a:off x="4251767" y="5691352"/>
            <a:ext cx="6096000" cy="646331"/>
          </a:xfrm>
          <a:prstGeom prst="rect">
            <a:avLst/>
          </a:prstGeom>
        </p:spPr>
        <p:txBody>
          <a:bodyPr>
            <a:spAutoFit/>
          </a:bodyPr>
          <a:lstStyle/>
          <a:p>
            <a:r>
              <a:rPr lang="en-US" dirty="0"/>
              <a:t>Source: Rediscovering Market Segmentation</a:t>
            </a:r>
          </a:p>
          <a:p>
            <a:r>
              <a:rPr lang="en-US" dirty="0">
                <a:hlinkClick r:id="rId7"/>
              </a:rPr>
              <a:t>https://hbr.org/2006/02/rediscovering-market-segmentation</a:t>
            </a:r>
            <a:endParaRPr lang="en-US" dirty="0"/>
          </a:p>
        </p:txBody>
      </p:sp>
    </p:spTree>
    <p:extLst>
      <p:ext uri="{BB962C8B-B14F-4D97-AF65-F5344CB8AC3E}">
        <p14:creationId xmlns:p14="http://schemas.microsoft.com/office/powerpoint/2010/main" val="373915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2639163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974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552399-94DB-4C2D-8195-FDEA744A24C4}"/>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Strategic Segmentation Approaches</a:t>
            </a:r>
          </a:p>
        </p:txBody>
      </p:sp>
      <p:graphicFrame>
        <p:nvGraphicFramePr>
          <p:cNvPr id="5" name="Content Placeholder 2">
            <a:extLst>
              <a:ext uri="{FF2B5EF4-FFF2-40B4-BE49-F238E27FC236}">
                <a16:creationId xmlns:a16="http://schemas.microsoft.com/office/drawing/2014/main" id="{216E0213-761F-4305-9206-8D5973808B62}"/>
              </a:ext>
            </a:extLst>
          </p:cNvPr>
          <p:cNvGraphicFramePr>
            <a:graphicFrameLocks noGrp="1"/>
          </p:cNvGraphicFramePr>
          <p:nvPr>
            <p:ph idx="1"/>
            <p:extLst>
              <p:ext uri="{D42A27DB-BD31-4B8C-83A1-F6EECF244321}">
                <p14:modId xmlns:p14="http://schemas.microsoft.com/office/powerpoint/2010/main" val="371050455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625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38200" y="963877"/>
            <a:ext cx="3494362" cy="4930246"/>
          </a:xfrm>
        </p:spPr>
        <p:txBody>
          <a:bodyPr>
            <a:normAutofit/>
          </a:bodyPr>
          <a:lstStyle/>
          <a:p>
            <a:pPr algn="r"/>
            <a:r>
              <a:rPr lang="en-US" dirty="0">
                <a:solidFill>
                  <a:srgbClr val="FF9900"/>
                </a:solidFill>
              </a:rPr>
              <a:t>Market Segmentation Thoughts…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6C8077F-D16D-4821-A275-CB573D02EE35}"/>
              </a:ext>
            </a:extLst>
          </p:cNvPr>
          <p:cNvSpPr>
            <a:spLocks noGrp="1"/>
          </p:cNvSpPr>
          <p:nvPr>
            <p:ph idx="1"/>
          </p:nvPr>
        </p:nvSpPr>
        <p:spPr>
          <a:xfrm>
            <a:off x="4976031" y="963877"/>
            <a:ext cx="6377769" cy="4930246"/>
          </a:xfrm>
        </p:spPr>
        <p:txBody>
          <a:bodyPr anchor="ctr">
            <a:normAutofit/>
          </a:bodyPr>
          <a:lstStyle/>
          <a:p>
            <a:r>
              <a:rPr lang="en-US" sz="2200" dirty="0"/>
              <a:t>More of art (trial and error) than science but … similar in the data science process that it is iterative in nature and over time.</a:t>
            </a:r>
          </a:p>
          <a:p>
            <a:r>
              <a:rPr lang="en-US" sz="2200" dirty="0"/>
              <a:t> Actual purchase behavior is much stronger criteria than values and preferences and provide predictive power.</a:t>
            </a:r>
          </a:p>
          <a:p>
            <a:r>
              <a:rPr lang="en-US" sz="2200" dirty="0"/>
              <a:t>Segments will evolve due to market dynamics and must be performed on a frequent basis based on your company’s eco-system.</a:t>
            </a:r>
          </a:p>
          <a:p>
            <a:r>
              <a:rPr lang="en-US" sz="2200" dirty="0"/>
              <a:t>Obtaining insights are fruitless if you don’t have the operational capabilities to harvest them. </a:t>
            </a:r>
          </a:p>
          <a:p>
            <a:r>
              <a:rPr lang="en-US" sz="2200" dirty="0"/>
              <a:t>Should provide “strategic” insights and require you to adapt your operational processes to take advantage of them.</a:t>
            </a:r>
          </a:p>
        </p:txBody>
      </p:sp>
    </p:spTree>
    <p:extLst>
      <p:ext uri="{BB962C8B-B14F-4D97-AF65-F5344CB8AC3E}">
        <p14:creationId xmlns:p14="http://schemas.microsoft.com/office/powerpoint/2010/main" val="349985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38C4D8-534F-46C0-8B20-64FAAD4DACB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012"/>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p:spPr>
      </p:pic>
      <p:pic>
        <p:nvPicPr>
          <p:cNvPr id="8" name="Picture 7">
            <a:extLst>
              <a:ext uri="{FF2B5EF4-FFF2-40B4-BE49-F238E27FC236}">
                <a16:creationId xmlns:a16="http://schemas.microsoft.com/office/drawing/2014/main" id="{32FAE87F-67EE-425A-819B-A27C120DE924}"/>
              </a:ext>
            </a:extLst>
          </p:cNvPr>
          <p:cNvPicPr>
            <a:picLocks noChangeAspect="1"/>
          </p:cNvPicPr>
          <p:nvPr/>
        </p:nvPicPr>
        <p:blipFill rotWithShape="1">
          <a:blip r:embed="rId3">
            <a:extLst>
              <a:ext uri="{28A0092B-C50C-407E-A947-70E740481C1C}">
                <a14:useLocalDpi xmlns:a14="http://schemas.microsoft.com/office/drawing/2010/main" val="0"/>
              </a:ext>
            </a:extLst>
          </a:blip>
          <a:srcRect t="21547" r="-2" b="23502"/>
          <a:stretch/>
        </p:blipFill>
        <p:spPr>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sp>
        <p:nvSpPr>
          <p:cNvPr id="27" name="Freeform: Shape 12">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367FA-774C-47EB-8F57-DB4EAA1F8F06}"/>
              </a:ext>
            </a:extLst>
          </p:cNvPr>
          <p:cNvSpPr>
            <a:spLocks noGrp="1"/>
          </p:cNvSpPr>
          <p:nvPr>
            <p:ph type="title"/>
          </p:nvPr>
        </p:nvSpPr>
        <p:spPr>
          <a:xfrm>
            <a:off x="618064" y="2166721"/>
            <a:ext cx="3886199" cy="915035"/>
          </a:xfrm>
        </p:spPr>
        <p:txBody>
          <a:bodyPr vert="horz" lIns="91440" tIns="45720" rIns="91440" bIns="45720" rtlCol="0" anchor="ctr">
            <a:normAutofit/>
          </a:bodyPr>
          <a:lstStyle/>
          <a:p>
            <a:r>
              <a:rPr lang="en-US" sz="3300" kern="1200">
                <a:solidFill>
                  <a:schemeClr val="tx1"/>
                </a:solidFill>
                <a:latin typeface="+mj-lt"/>
                <a:ea typeface="+mj-ea"/>
                <a:cs typeface="+mj-cs"/>
              </a:rPr>
              <a:t>Market Segmentation </a:t>
            </a:r>
          </a:p>
        </p:txBody>
      </p:sp>
      <p:sp>
        <p:nvSpPr>
          <p:cNvPr id="3" name="Content Placeholder 2">
            <a:extLst>
              <a:ext uri="{FF2B5EF4-FFF2-40B4-BE49-F238E27FC236}">
                <a16:creationId xmlns:a16="http://schemas.microsoft.com/office/drawing/2014/main" id="{2C57CA82-9C69-47E3-A233-80109ADC846D}"/>
              </a:ext>
            </a:extLst>
          </p:cNvPr>
          <p:cNvSpPr>
            <a:spLocks noGrp="1"/>
          </p:cNvSpPr>
          <p:nvPr>
            <p:ph sz="half" idx="1"/>
          </p:nvPr>
        </p:nvSpPr>
        <p:spPr>
          <a:xfrm>
            <a:off x="618064" y="3081756"/>
            <a:ext cx="5388886" cy="1775994"/>
          </a:xfrm>
        </p:spPr>
        <p:txBody>
          <a:bodyPr vert="horz" lIns="91440" tIns="45720" rIns="91440" bIns="45720" rtlCol="0">
            <a:normAutofit/>
          </a:bodyPr>
          <a:lstStyle/>
          <a:p>
            <a:r>
              <a:rPr lang="en-US" sz="2000" dirty="0"/>
              <a:t>MSA package</a:t>
            </a:r>
          </a:p>
          <a:p>
            <a:r>
              <a:rPr lang="en-US" sz="2000" dirty="0">
                <a:hlinkClick r:id="rId4"/>
              </a:rPr>
              <a:t>http://www.marketsegmentationanalysis.org/</a:t>
            </a:r>
            <a:endParaRPr lang="en-US" sz="2000" dirty="0"/>
          </a:p>
          <a:p>
            <a:pPr marL="0"/>
            <a:endParaRPr lang="en-US" sz="1800" dirty="0"/>
          </a:p>
        </p:txBody>
      </p:sp>
    </p:spTree>
    <p:extLst>
      <p:ext uri="{BB962C8B-B14F-4D97-AF65-F5344CB8AC3E}">
        <p14:creationId xmlns:p14="http://schemas.microsoft.com/office/powerpoint/2010/main" val="328656768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DB88D-498C-4FB3-907C-F8454237AE65}"/>
              </a:ext>
            </a:extLst>
          </p:cNvPr>
          <p:cNvSpPr txBox="1"/>
          <p:nvPr/>
        </p:nvSpPr>
        <p:spPr>
          <a:xfrm>
            <a:off x="1736202" y="648182"/>
            <a:ext cx="3310357" cy="369332"/>
          </a:xfrm>
          <a:prstGeom prst="rect">
            <a:avLst/>
          </a:prstGeom>
          <a:noFill/>
        </p:spPr>
        <p:txBody>
          <a:bodyPr wrap="square" rtlCol="0">
            <a:spAutoFit/>
          </a:bodyPr>
          <a:lstStyle/>
          <a:p>
            <a:r>
              <a:rPr lang="en-US" dirty="0">
                <a:solidFill>
                  <a:schemeClr val="bg1"/>
                </a:solidFill>
              </a:rPr>
              <a:t>Partitioning / K-Means Clustering</a:t>
            </a:r>
          </a:p>
        </p:txBody>
      </p:sp>
      <p:sp>
        <p:nvSpPr>
          <p:cNvPr id="3" name="TextBox 2">
            <a:extLst>
              <a:ext uri="{FF2B5EF4-FFF2-40B4-BE49-F238E27FC236}">
                <a16:creationId xmlns:a16="http://schemas.microsoft.com/office/drawing/2014/main" id="{38AFBFC5-9F66-4EC3-9CFE-FB2D64ECB700}"/>
              </a:ext>
            </a:extLst>
          </p:cNvPr>
          <p:cNvSpPr txBox="1"/>
          <p:nvPr/>
        </p:nvSpPr>
        <p:spPr>
          <a:xfrm>
            <a:off x="7766613" y="787078"/>
            <a:ext cx="2870521" cy="369332"/>
          </a:xfrm>
          <a:prstGeom prst="rect">
            <a:avLst/>
          </a:prstGeom>
          <a:noFill/>
        </p:spPr>
        <p:txBody>
          <a:bodyPr wrap="square" rtlCol="0">
            <a:spAutoFit/>
          </a:bodyPr>
          <a:lstStyle/>
          <a:p>
            <a:r>
              <a:rPr lang="en-US" dirty="0">
                <a:solidFill>
                  <a:schemeClr val="bg1"/>
                </a:solidFill>
              </a:rPr>
              <a:t>Hierarchical Clustering</a:t>
            </a:r>
          </a:p>
        </p:txBody>
      </p:sp>
      <p:sp>
        <p:nvSpPr>
          <p:cNvPr id="4" name="TextBox 3">
            <a:extLst>
              <a:ext uri="{FF2B5EF4-FFF2-40B4-BE49-F238E27FC236}">
                <a16:creationId xmlns:a16="http://schemas.microsoft.com/office/drawing/2014/main" id="{B20F070F-1178-41FE-B493-C299D7033D88}"/>
              </a:ext>
            </a:extLst>
          </p:cNvPr>
          <p:cNvSpPr txBox="1"/>
          <p:nvPr/>
        </p:nvSpPr>
        <p:spPr>
          <a:xfrm>
            <a:off x="1736203" y="3879447"/>
            <a:ext cx="2419108" cy="369332"/>
          </a:xfrm>
          <a:prstGeom prst="rect">
            <a:avLst/>
          </a:prstGeom>
          <a:noFill/>
        </p:spPr>
        <p:txBody>
          <a:bodyPr wrap="square" rtlCol="0">
            <a:spAutoFit/>
          </a:bodyPr>
          <a:lstStyle/>
          <a:p>
            <a:r>
              <a:rPr lang="en-US" dirty="0"/>
              <a:t>Model-Based Clustering</a:t>
            </a:r>
          </a:p>
        </p:txBody>
      </p:sp>
      <p:sp>
        <p:nvSpPr>
          <p:cNvPr id="5" name="TextBox 4">
            <a:extLst>
              <a:ext uri="{FF2B5EF4-FFF2-40B4-BE49-F238E27FC236}">
                <a16:creationId xmlns:a16="http://schemas.microsoft.com/office/drawing/2014/main" id="{C7B8CB3F-9784-4E1B-ADCF-6FF4DE1B13D0}"/>
              </a:ext>
            </a:extLst>
          </p:cNvPr>
          <p:cNvSpPr txBox="1"/>
          <p:nvPr/>
        </p:nvSpPr>
        <p:spPr>
          <a:xfrm>
            <a:off x="7585276" y="3879447"/>
            <a:ext cx="2870521" cy="369332"/>
          </a:xfrm>
          <a:prstGeom prst="rect">
            <a:avLst/>
          </a:prstGeom>
          <a:noFill/>
        </p:spPr>
        <p:txBody>
          <a:bodyPr wrap="square" rtlCol="0">
            <a:spAutoFit/>
          </a:bodyPr>
          <a:lstStyle/>
          <a:p>
            <a:r>
              <a:rPr lang="en-US" dirty="0"/>
              <a:t>Advanced/Hybrid Clustering</a:t>
            </a:r>
          </a:p>
        </p:txBody>
      </p:sp>
      <p:pic>
        <p:nvPicPr>
          <p:cNvPr id="7" name="Picture 6">
            <a:extLst>
              <a:ext uri="{FF2B5EF4-FFF2-40B4-BE49-F238E27FC236}">
                <a16:creationId xmlns:a16="http://schemas.microsoft.com/office/drawing/2014/main" id="{E56CA0DA-D7E4-4899-AEE9-421F005A1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203" y="1116392"/>
            <a:ext cx="2724530" cy="2115387"/>
          </a:xfrm>
          <a:prstGeom prst="rect">
            <a:avLst/>
          </a:prstGeom>
        </p:spPr>
      </p:pic>
      <p:pic>
        <p:nvPicPr>
          <p:cNvPr id="8" name="Picture 7">
            <a:extLst>
              <a:ext uri="{FF2B5EF4-FFF2-40B4-BE49-F238E27FC236}">
                <a16:creationId xmlns:a16="http://schemas.microsoft.com/office/drawing/2014/main" id="{6B1EB210-505A-4A10-9877-FFE2C5AA8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580" y="4538972"/>
            <a:ext cx="2381395" cy="2219325"/>
          </a:xfrm>
          <a:prstGeom prst="rect">
            <a:avLst/>
          </a:prstGeom>
        </p:spPr>
      </p:pic>
      <p:pic>
        <p:nvPicPr>
          <p:cNvPr id="9" name="Picture 8">
            <a:extLst>
              <a:ext uri="{FF2B5EF4-FFF2-40B4-BE49-F238E27FC236}">
                <a16:creationId xmlns:a16="http://schemas.microsoft.com/office/drawing/2014/main" id="{9881B692-F0C8-4D7B-9486-FA19C24D3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276" y="4449079"/>
            <a:ext cx="2280519" cy="2219325"/>
          </a:xfrm>
          <a:prstGeom prst="rect">
            <a:avLst/>
          </a:prstGeom>
        </p:spPr>
      </p:pic>
      <p:pic>
        <p:nvPicPr>
          <p:cNvPr id="10" name="Picture 9">
            <a:extLst>
              <a:ext uri="{FF2B5EF4-FFF2-40B4-BE49-F238E27FC236}">
                <a16:creationId xmlns:a16="http://schemas.microsoft.com/office/drawing/2014/main" id="{B7B09DC3-6071-4EF3-820B-60E5FEBBC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6613" y="1341902"/>
            <a:ext cx="2724150" cy="1954871"/>
          </a:xfrm>
          <a:prstGeom prst="rect">
            <a:avLst/>
          </a:prstGeom>
        </p:spPr>
      </p:pic>
      <p:cxnSp>
        <p:nvCxnSpPr>
          <p:cNvPr id="11" name="Straight Connector 10">
            <a:extLst>
              <a:ext uri="{FF2B5EF4-FFF2-40B4-BE49-F238E27FC236}">
                <a16:creationId xmlns:a16="http://schemas.microsoft.com/office/drawing/2014/main" id="{522F4EAC-BD40-455A-A636-4D9780478B61}"/>
              </a:ext>
            </a:extLst>
          </p:cNvPr>
          <p:cNvCxnSpPr>
            <a:cxnSpLocks/>
          </p:cNvCxnSpPr>
          <p:nvPr/>
        </p:nvCxnSpPr>
        <p:spPr>
          <a:xfrm flipH="1">
            <a:off x="1" y="3429000"/>
            <a:ext cx="1219199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2048CDF-639A-4237-B70C-F039CC50BD68}"/>
              </a:ext>
            </a:extLst>
          </p:cNvPr>
          <p:cNvCxnSpPr/>
          <p:nvPr/>
        </p:nvCxnSpPr>
        <p:spPr>
          <a:xfrm>
            <a:off x="5787342" y="0"/>
            <a:ext cx="0" cy="6858000"/>
          </a:xfrm>
          <a:prstGeom prst="line">
            <a:avLst/>
          </a:prstGeom>
          <a:ln w="38100"/>
        </p:spPr>
        <p:style>
          <a:lnRef idx="1">
            <a:schemeClr val="dk1"/>
          </a:lnRef>
          <a:fillRef idx="0">
            <a:schemeClr val="dk1"/>
          </a:fillRef>
          <a:effectRef idx="0">
            <a:schemeClr val="dk1"/>
          </a:effectRef>
          <a:fontRef idx="minor">
            <a:schemeClr val="tx1"/>
          </a:fontRef>
        </p:style>
      </p:cxnSp>
      <p:sp useBgFill="1">
        <p:nvSpPr>
          <p:cNvPr id="6" name="TextBox 5">
            <a:extLst>
              <a:ext uri="{FF2B5EF4-FFF2-40B4-BE49-F238E27FC236}">
                <a16:creationId xmlns:a16="http://schemas.microsoft.com/office/drawing/2014/main" id="{E7165778-79EA-4156-93FF-9F86ABA5D3E5}"/>
              </a:ext>
            </a:extLst>
          </p:cNvPr>
          <p:cNvSpPr txBox="1"/>
          <p:nvPr/>
        </p:nvSpPr>
        <p:spPr>
          <a:xfrm>
            <a:off x="0" y="0"/>
            <a:ext cx="3723068" cy="646331"/>
          </a:xfrm>
          <a:prstGeom prst="rect">
            <a:avLst/>
          </a:prstGeom>
          <a:effectLst>
            <a:outerShdw blurRad="50800" dist="50800" dir="5400000" algn="ctr" rotWithShape="0">
              <a:schemeClr val="tx1"/>
            </a:outerShdw>
            <a:softEdge rad="25400"/>
          </a:effectLst>
        </p:spPr>
        <p:txBody>
          <a:bodyPr wrap="square" rtlCol="0">
            <a:spAutoFit/>
          </a:bodyPr>
          <a:lstStyle/>
          <a:p>
            <a:r>
              <a:rPr lang="en-US" sz="3600" dirty="0"/>
              <a:t>Types of Clustering</a:t>
            </a:r>
          </a:p>
        </p:txBody>
      </p:sp>
    </p:spTree>
    <p:extLst>
      <p:ext uri="{BB962C8B-B14F-4D97-AF65-F5344CB8AC3E}">
        <p14:creationId xmlns:p14="http://schemas.microsoft.com/office/powerpoint/2010/main" val="621532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0734-C764-4DA0-B31C-7619B8B75291}"/>
              </a:ext>
            </a:extLst>
          </p:cNvPr>
          <p:cNvSpPr>
            <a:spLocks noGrp="1"/>
          </p:cNvSpPr>
          <p:nvPr>
            <p:ph type="title"/>
          </p:nvPr>
        </p:nvSpPr>
        <p:spPr>
          <a:xfrm>
            <a:off x="6167847" y="1783959"/>
            <a:ext cx="5569451" cy="2889114"/>
          </a:xfrm>
        </p:spPr>
        <p:txBody>
          <a:bodyPr vert="horz" lIns="91440" tIns="45720" rIns="91440" bIns="45720" rtlCol="0" anchor="b">
            <a:normAutofit fontScale="90000"/>
          </a:bodyPr>
          <a:lstStyle/>
          <a:p>
            <a:r>
              <a:rPr lang="en-US" dirty="0"/>
              <a:t>Market Segmentation and Customer Insights?</a:t>
            </a:r>
          </a:p>
        </p:txBody>
      </p:sp>
      <p:sp>
        <p:nvSpPr>
          <p:cNvPr id="41" name="Freeform: Shape 4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9E1DD82E-579C-48AE-A69E-9BBFB5F4361B}"/>
              </a:ext>
            </a:extLst>
          </p:cNvPr>
          <p:cNvPicPr>
            <a:picLocks noChangeAspect="1"/>
          </p:cNvPicPr>
          <p:nvPr/>
        </p:nvPicPr>
        <p:blipFill rotWithShape="1">
          <a:blip r:embed="rId3"/>
          <a:srcRect r="3411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21322770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65681-05FD-4494-B4A5-30ADF28C5BD4}"/>
              </a:ext>
            </a:extLst>
          </p:cNvPr>
          <p:cNvSpPr>
            <a:spLocks noGrp="1"/>
          </p:cNvSpPr>
          <p:nvPr>
            <p:ph type="title"/>
          </p:nvPr>
        </p:nvSpPr>
        <p:spPr>
          <a:xfrm>
            <a:off x="636608" y="1412489"/>
            <a:ext cx="3039159" cy="2156621"/>
          </a:xfrm>
        </p:spPr>
        <p:txBody>
          <a:bodyPr anchor="t">
            <a:normAutofit fontScale="90000"/>
          </a:bodyPr>
          <a:lstStyle/>
          <a:p>
            <a:r>
              <a:rPr lang="en-US" sz="3300" dirty="0">
                <a:solidFill>
                  <a:srgbClr val="FFFFFF"/>
                </a:solidFill>
              </a:rPr>
              <a:t>Sources of Customer Data Leading to Customer Insights</a:t>
            </a:r>
          </a:p>
        </p:txBody>
      </p:sp>
      <p:sp>
        <p:nvSpPr>
          <p:cNvPr id="3" name="Content Placeholder 2">
            <a:extLst>
              <a:ext uri="{FF2B5EF4-FFF2-40B4-BE49-F238E27FC236}">
                <a16:creationId xmlns:a16="http://schemas.microsoft.com/office/drawing/2014/main" id="{55945C87-99A8-4A9E-9B32-759BC498957B}"/>
              </a:ext>
            </a:extLst>
          </p:cNvPr>
          <p:cNvSpPr>
            <a:spLocks noGrp="1"/>
          </p:cNvSpPr>
          <p:nvPr>
            <p:ph sz="half" idx="1"/>
          </p:nvPr>
        </p:nvSpPr>
        <p:spPr>
          <a:xfrm>
            <a:off x="5226003" y="1550825"/>
            <a:ext cx="3597767" cy="4363844"/>
          </a:xfrm>
        </p:spPr>
        <p:txBody>
          <a:bodyPr>
            <a:noAutofit/>
          </a:bodyPr>
          <a:lstStyle/>
          <a:p>
            <a:r>
              <a:rPr lang="en-US" sz="2400" dirty="0"/>
              <a:t>Interviews</a:t>
            </a:r>
          </a:p>
          <a:p>
            <a:r>
              <a:rPr lang="en-US" sz="2400" dirty="0"/>
              <a:t>Focus Groups</a:t>
            </a:r>
          </a:p>
          <a:p>
            <a:r>
              <a:rPr lang="en-US" sz="2400" dirty="0"/>
              <a:t>Surveys / Reviews</a:t>
            </a:r>
          </a:p>
          <a:p>
            <a:r>
              <a:rPr lang="en-US" sz="2400" dirty="0"/>
              <a:t>Social Media</a:t>
            </a:r>
          </a:p>
          <a:p>
            <a:r>
              <a:rPr lang="en-US" sz="2400" dirty="0"/>
              <a:t>Websites</a:t>
            </a:r>
          </a:p>
          <a:p>
            <a:r>
              <a:rPr lang="en-US" sz="2400" dirty="0"/>
              <a:t>Experiments (A/B testing)</a:t>
            </a:r>
          </a:p>
          <a:p>
            <a:r>
              <a:rPr lang="en-US" sz="2400" dirty="0"/>
              <a:t>E-mail/Direct Marketing</a:t>
            </a:r>
          </a:p>
          <a:p>
            <a:r>
              <a:rPr lang="en-US" sz="2400" dirty="0"/>
              <a:t>POS Data</a:t>
            </a:r>
          </a:p>
          <a:p>
            <a:r>
              <a:rPr lang="en-US" sz="2400" dirty="0"/>
              <a:t>CRMs &amp; Databases</a:t>
            </a:r>
          </a:p>
        </p:txBody>
      </p:sp>
      <p:sp>
        <p:nvSpPr>
          <p:cNvPr id="15" name="Right Brace 14">
            <a:extLst>
              <a:ext uri="{FF2B5EF4-FFF2-40B4-BE49-F238E27FC236}">
                <a16:creationId xmlns:a16="http://schemas.microsoft.com/office/drawing/2014/main" id="{FA03198B-3E5C-4455-AF34-90B0508576D2}"/>
              </a:ext>
            </a:extLst>
          </p:cNvPr>
          <p:cNvSpPr/>
          <p:nvPr/>
        </p:nvSpPr>
        <p:spPr>
          <a:xfrm rot="10800000">
            <a:off x="4613692" y="2569580"/>
            <a:ext cx="570190" cy="2060293"/>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Speech Bubble: Rectangle with Corners Rounded 6">
            <a:extLst>
              <a:ext uri="{FF2B5EF4-FFF2-40B4-BE49-F238E27FC236}">
                <a16:creationId xmlns:a16="http://schemas.microsoft.com/office/drawing/2014/main" id="{9A883A8F-D625-409A-B96A-12E6F580EA02}"/>
              </a:ext>
            </a:extLst>
          </p:cNvPr>
          <p:cNvSpPr/>
          <p:nvPr/>
        </p:nvSpPr>
        <p:spPr>
          <a:xfrm>
            <a:off x="9327265" y="1550825"/>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Uncover motives</a:t>
            </a:r>
          </a:p>
        </p:txBody>
      </p:sp>
      <p:sp>
        <p:nvSpPr>
          <p:cNvPr id="16" name="Speech Bubble: Rectangle with Corners Rounded 15">
            <a:extLst>
              <a:ext uri="{FF2B5EF4-FFF2-40B4-BE49-F238E27FC236}">
                <a16:creationId xmlns:a16="http://schemas.microsoft.com/office/drawing/2014/main" id="{19D7ECC2-2E1A-4B48-AAA2-A78625CC1483}"/>
              </a:ext>
            </a:extLst>
          </p:cNvPr>
          <p:cNvSpPr/>
          <p:nvPr/>
        </p:nvSpPr>
        <p:spPr>
          <a:xfrm>
            <a:off x="9778680" y="3431900"/>
            <a:ext cx="1909823" cy="810410"/>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Customers Search </a:t>
            </a:r>
          </a:p>
        </p:txBody>
      </p:sp>
      <p:sp>
        <p:nvSpPr>
          <p:cNvPr id="17" name="Right Brace 16">
            <a:extLst>
              <a:ext uri="{FF2B5EF4-FFF2-40B4-BE49-F238E27FC236}">
                <a16:creationId xmlns:a16="http://schemas.microsoft.com/office/drawing/2014/main" id="{71E543B8-26EA-4519-B251-1D25E21112E4}"/>
              </a:ext>
            </a:extLst>
          </p:cNvPr>
          <p:cNvSpPr/>
          <p:nvPr/>
        </p:nvSpPr>
        <p:spPr>
          <a:xfrm>
            <a:off x="9016130" y="2363600"/>
            <a:ext cx="570190" cy="2451468"/>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8" name="Right Brace 17">
            <a:extLst>
              <a:ext uri="{FF2B5EF4-FFF2-40B4-BE49-F238E27FC236}">
                <a16:creationId xmlns:a16="http://schemas.microsoft.com/office/drawing/2014/main" id="{FCAE201E-091C-4787-85EF-50DCB4745CA3}"/>
              </a:ext>
            </a:extLst>
          </p:cNvPr>
          <p:cNvSpPr/>
          <p:nvPr/>
        </p:nvSpPr>
        <p:spPr>
          <a:xfrm>
            <a:off x="8498712" y="1703225"/>
            <a:ext cx="570190" cy="2133166"/>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0" name="Speech Bubble: Rectangle with Corners Rounded 19">
            <a:extLst>
              <a:ext uri="{FF2B5EF4-FFF2-40B4-BE49-F238E27FC236}">
                <a16:creationId xmlns:a16="http://schemas.microsoft.com/office/drawing/2014/main" id="{A9136F5A-DF5A-43D7-81C8-7BB337944E64}"/>
              </a:ext>
            </a:extLst>
          </p:cNvPr>
          <p:cNvSpPr/>
          <p:nvPr/>
        </p:nvSpPr>
        <p:spPr>
          <a:xfrm>
            <a:off x="4421332" y="474380"/>
            <a:ext cx="1909823" cy="810410"/>
          </a:xfrm>
          <a:prstGeom prst="wedgeRoundRectCallout">
            <a:avLst>
              <a:gd name="adj1" fmla="val -20227"/>
              <a:gd name="adj2" fmla="val 18818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Attract Attention</a:t>
            </a:r>
          </a:p>
        </p:txBody>
      </p:sp>
    </p:spTree>
    <p:extLst>
      <p:ext uri="{BB962C8B-B14F-4D97-AF65-F5344CB8AC3E}">
        <p14:creationId xmlns:p14="http://schemas.microsoft.com/office/powerpoint/2010/main" val="2396744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Net Promoter Score</a:t>
            </a:r>
            <a:endParaRPr lang="en-US" sz="5400" kern="1200" dirty="0">
              <a:solidFill>
                <a:schemeClr val="bg1">
                  <a:lumMod val="85000"/>
                  <a:lumOff val="15000"/>
                </a:schemeClr>
              </a:solidFill>
              <a:latin typeface="+mj-lt"/>
              <a:ea typeface="+mj-ea"/>
              <a:cs typeface="+mj-cs"/>
            </a:endParaRPr>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247391175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4A643-51C4-4E04-A1DF-E8FB0CD44F90}"/>
              </a:ext>
            </a:extLst>
          </p:cNvPr>
          <p:cNvSpPr>
            <a:spLocks noGrp="1"/>
          </p:cNvSpPr>
          <p:nvPr>
            <p:ph type="title"/>
          </p:nvPr>
        </p:nvSpPr>
        <p:spPr>
          <a:xfrm>
            <a:off x="863029" y="1012004"/>
            <a:ext cx="3416158" cy="4795408"/>
          </a:xfrm>
        </p:spPr>
        <p:txBody>
          <a:bodyPr>
            <a:normAutofit/>
          </a:bodyPr>
          <a:lstStyle/>
          <a:p>
            <a:r>
              <a:rPr lang="en-US">
                <a:solidFill>
                  <a:srgbClr val="FFFFFF"/>
                </a:solidFill>
              </a:rPr>
              <a:t>Net Promoter Score</a:t>
            </a:r>
          </a:p>
        </p:txBody>
      </p:sp>
      <p:graphicFrame>
        <p:nvGraphicFramePr>
          <p:cNvPr id="5" name="Content Placeholder 2">
            <a:extLst>
              <a:ext uri="{FF2B5EF4-FFF2-40B4-BE49-F238E27FC236}">
                <a16:creationId xmlns:a16="http://schemas.microsoft.com/office/drawing/2014/main" id="{2AD827BA-2BE1-4F88-B8A1-08D269BE59FE}"/>
              </a:ext>
            </a:extLst>
          </p:cNvPr>
          <p:cNvGraphicFramePr>
            <a:graphicFrameLocks noGrp="1"/>
          </p:cNvGraphicFramePr>
          <p:nvPr>
            <p:ph idx="1"/>
            <p:extLst>
              <p:ext uri="{D42A27DB-BD31-4B8C-83A1-F6EECF244321}">
                <p14:modId xmlns:p14="http://schemas.microsoft.com/office/powerpoint/2010/main" val="3271273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398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FB93D-435B-4B7D-A6D0-E3825A7B81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NPS Example</a:t>
            </a:r>
          </a:p>
        </p:txBody>
      </p:sp>
      <p:pic>
        <p:nvPicPr>
          <p:cNvPr id="7" name="Picture 6">
            <a:extLst>
              <a:ext uri="{FF2B5EF4-FFF2-40B4-BE49-F238E27FC236}">
                <a16:creationId xmlns:a16="http://schemas.microsoft.com/office/drawing/2014/main" id="{14848CDC-159D-43FE-83C2-F8095991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34905"/>
            <a:ext cx="7188199" cy="4384801"/>
          </a:xfrm>
          <a:prstGeom prst="rect">
            <a:avLst/>
          </a:prstGeom>
        </p:spPr>
      </p:pic>
    </p:spTree>
    <p:extLst>
      <p:ext uri="{BB962C8B-B14F-4D97-AF65-F5344CB8AC3E}">
        <p14:creationId xmlns:p14="http://schemas.microsoft.com/office/powerpoint/2010/main" val="3403323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1524000" y="3011117"/>
            <a:ext cx="6618051" cy="1355750"/>
          </a:xfrm>
        </p:spPr>
        <p:txBody>
          <a:bodyPr vert="horz" lIns="91440" tIns="45720" rIns="91440" bIns="45720" rtlCol="0" anchor="b">
            <a:normAutofit fontScale="90000"/>
          </a:bodyPr>
          <a:lstStyle/>
          <a:p>
            <a:r>
              <a:rPr lang="en-US" sz="4600" kern="1200" dirty="0">
                <a:solidFill>
                  <a:schemeClr val="tx1"/>
                </a:solidFill>
                <a:latin typeface="+mj-lt"/>
                <a:ea typeface="+mj-ea"/>
                <a:cs typeface="+mj-cs"/>
              </a:rPr>
              <a:t>Loyalty metrics</a:t>
            </a:r>
            <a:br>
              <a:rPr lang="en-US" sz="4600" kern="1200" dirty="0">
                <a:solidFill>
                  <a:schemeClr val="tx1"/>
                </a:solidFill>
                <a:latin typeface="+mj-lt"/>
                <a:ea typeface="+mj-ea"/>
                <a:cs typeface="+mj-cs"/>
              </a:rPr>
            </a:br>
            <a:r>
              <a:rPr lang="en-US" sz="2800" kern="1200" dirty="0">
                <a:solidFill>
                  <a:schemeClr val="tx1"/>
                </a:solidFill>
                <a:latin typeface="+mj-lt"/>
                <a:ea typeface="+mj-ea"/>
                <a:cs typeface="+mj-cs"/>
              </a:rPr>
              <a:t>package: NPS</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install from Cran repository</a:t>
            </a:r>
          </a:p>
        </p:txBody>
      </p:sp>
      <p:sp>
        <p:nvSpPr>
          <p:cNvPr id="43"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625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8772DA0-F9A7-43C8-9AE1-72D5F43F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91" y="1184748"/>
            <a:ext cx="3079129" cy="3079129"/>
          </a:xfrm>
          <a:prstGeom prst="rect">
            <a:avLst/>
          </a:prstGeom>
        </p:spPr>
      </p:pic>
      <p:sp>
        <p:nvSpPr>
          <p:cNvPr id="45"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696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10AA00-C10F-46CE-B9E6-3D096A2A6B87}"/>
              </a:ext>
            </a:extLst>
          </p:cNvPr>
          <p:cNvSpPr>
            <a:spLocks noGrp="1"/>
          </p:cNvSpPr>
          <p:nvPr>
            <p:ph type="title"/>
          </p:nvPr>
        </p:nvSpPr>
        <p:spPr>
          <a:xfrm>
            <a:off x="863029" y="1012004"/>
            <a:ext cx="3416158" cy="4795408"/>
          </a:xfrm>
        </p:spPr>
        <p:txBody>
          <a:bodyPr>
            <a:normAutofit/>
          </a:bodyPr>
          <a:lstStyle/>
          <a:p>
            <a:r>
              <a:rPr lang="en-US">
                <a:solidFill>
                  <a:srgbClr val="FFFFFF"/>
                </a:solidFill>
              </a:rPr>
              <a:t>The Complexity of Customer Analytics</a:t>
            </a:r>
          </a:p>
        </p:txBody>
      </p:sp>
      <p:graphicFrame>
        <p:nvGraphicFramePr>
          <p:cNvPr id="5" name="Content Placeholder 2">
            <a:extLst>
              <a:ext uri="{FF2B5EF4-FFF2-40B4-BE49-F238E27FC236}">
                <a16:creationId xmlns:a16="http://schemas.microsoft.com/office/drawing/2014/main" id="{B17ADD06-6547-4699-825E-BF43C16C59D7}"/>
              </a:ext>
            </a:extLst>
          </p:cNvPr>
          <p:cNvGraphicFramePr>
            <a:graphicFrameLocks noGrp="1"/>
          </p:cNvGraphicFramePr>
          <p:nvPr>
            <p:ph idx="1"/>
            <p:extLst>
              <p:ext uri="{D42A27DB-BD31-4B8C-83A1-F6EECF244321}">
                <p14:modId xmlns:p14="http://schemas.microsoft.com/office/powerpoint/2010/main" val="994757936"/>
              </p:ext>
            </p:extLst>
          </p:nvPr>
        </p:nvGraphicFramePr>
        <p:xfrm>
          <a:off x="5194300" y="5852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45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Retention</a:t>
            </a:r>
            <a:endParaRPr lang="en-US" sz="5400" kern="1200" dirty="0">
              <a:solidFill>
                <a:schemeClr val="bg1">
                  <a:lumMod val="85000"/>
                  <a:lumOff val="15000"/>
                </a:schemeClr>
              </a:solidFill>
              <a:latin typeface="+mj-lt"/>
              <a:ea typeface="+mj-ea"/>
              <a:cs typeface="+mj-cs"/>
            </a:endParaRPr>
          </a:p>
        </p:txBody>
      </p:sp>
      <p:pic>
        <p:nvPicPr>
          <p:cNvPr id="7" name="Graphic 6" descr="Call center">
            <a:extLst>
              <a:ext uri="{FF2B5EF4-FFF2-40B4-BE49-F238E27FC236}">
                <a16:creationId xmlns:a16="http://schemas.microsoft.com/office/drawing/2014/main" id="{58772DA0-F9A7-43C8-9AE1-72D5F43F59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34939088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D98BB4-9808-4EE7-811B-7D5AF4DBB7F3}"/>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Retention Thoughts…</a:t>
            </a:r>
          </a:p>
        </p:txBody>
      </p:sp>
      <p:graphicFrame>
        <p:nvGraphicFramePr>
          <p:cNvPr id="12" name="Content Placeholder 2">
            <a:extLst>
              <a:ext uri="{FF2B5EF4-FFF2-40B4-BE49-F238E27FC236}">
                <a16:creationId xmlns:a16="http://schemas.microsoft.com/office/drawing/2014/main" id="{B0C87BC3-0807-47CC-8275-4E30F03D3593}"/>
              </a:ext>
            </a:extLst>
          </p:cNvPr>
          <p:cNvGraphicFramePr>
            <a:graphicFrameLocks noGrp="1"/>
          </p:cNvGraphicFramePr>
          <p:nvPr>
            <p:ph idx="1"/>
            <p:extLst>
              <p:ext uri="{D42A27DB-BD31-4B8C-83A1-F6EECF244321}">
                <p14:modId xmlns:p14="http://schemas.microsoft.com/office/powerpoint/2010/main" val="18003547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82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F55FFF17-D3D5-4F58-BA56-54EA901C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13A67-6359-422B-A252-91685C31251B}"/>
              </a:ext>
            </a:extLst>
          </p:cNvPr>
          <p:cNvSpPr>
            <a:spLocks noGrp="1"/>
          </p:cNvSpPr>
          <p:nvPr>
            <p:ph type="title"/>
          </p:nvPr>
        </p:nvSpPr>
        <p:spPr>
          <a:xfrm>
            <a:off x="804673" y="1409700"/>
            <a:ext cx="4152900" cy="2809875"/>
          </a:xfrm>
        </p:spPr>
        <p:txBody>
          <a:bodyPr vert="horz" lIns="91440" tIns="45720" rIns="91440" bIns="45720" rtlCol="0" anchor="b">
            <a:normAutofit/>
          </a:bodyPr>
          <a:lstStyle/>
          <a:p>
            <a:r>
              <a:rPr lang="en-US" sz="5400" dirty="0">
                <a:solidFill>
                  <a:schemeClr val="bg1">
                    <a:lumMod val="85000"/>
                    <a:lumOff val="15000"/>
                  </a:schemeClr>
                </a:solidFill>
              </a:rPr>
              <a:t>Customer Lifetime</a:t>
            </a:r>
            <a:br>
              <a:rPr lang="en-US" sz="5400" dirty="0">
                <a:solidFill>
                  <a:schemeClr val="bg1">
                    <a:lumMod val="85000"/>
                    <a:lumOff val="15000"/>
                  </a:schemeClr>
                </a:solidFill>
              </a:rPr>
            </a:br>
            <a:r>
              <a:rPr lang="en-US" sz="5400" dirty="0">
                <a:solidFill>
                  <a:schemeClr val="bg1">
                    <a:lumMod val="85000"/>
                    <a:lumOff val="15000"/>
                  </a:schemeClr>
                </a:solidFill>
              </a:rPr>
              <a:t>Value</a:t>
            </a:r>
            <a:endParaRPr lang="en-US" sz="5400" kern="1200" dirty="0">
              <a:solidFill>
                <a:schemeClr val="bg1">
                  <a:lumMod val="85000"/>
                  <a:lumOff val="15000"/>
                </a:schemeClr>
              </a:solidFill>
              <a:latin typeface="+mj-lt"/>
              <a:ea typeface="+mj-ea"/>
              <a:cs typeface="+mj-cs"/>
            </a:endParaRPr>
          </a:p>
        </p:txBody>
      </p:sp>
      <p:pic>
        <p:nvPicPr>
          <p:cNvPr id="7" name="Graphic 6" descr="Money">
            <a:extLst>
              <a:ext uri="{FF2B5EF4-FFF2-40B4-BE49-F238E27FC236}">
                <a16:creationId xmlns:a16="http://schemas.microsoft.com/office/drawing/2014/main" id="{58772DA0-F9A7-43C8-9AE1-72D5F43F5978}"/>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089" y="1409700"/>
            <a:ext cx="4286250" cy="4286250"/>
          </a:xfrm>
          <a:prstGeom prst="rect">
            <a:avLst/>
          </a:prstGeom>
        </p:spPr>
      </p:pic>
    </p:spTree>
    <p:extLst>
      <p:ext uri="{BB962C8B-B14F-4D97-AF65-F5344CB8AC3E}">
        <p14:creationId xmlns:p14="http://schemas.microsoft.com/office/powerpoint/2010/main" val="425175389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810D59-EC61-4022-BA00-465C773F6699}"/>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Lifetime Value</a:t>
            </a:r>
            <a:br>
              <a:rPr lang="en-US" dirty="0">
                <a:solidFill>
                  <a:srgbClr val="FFFFFF"/>
                </a:solidFill>
              </a:rPr>
            </a:br>
            <a:r>
              <a:rPr lang="en-US" dirty="0">
                <a:solidFill>
                  <a:srgbClr val="FFFFFF"/>
                </a:solidFill>
              </a:rPr>
              <a:t>(“CLV”)</a:t>
            </a:r>
          </a:p>
        </p:txBody>
      </p:sp>
      <p:graphicFrame>
        <p:nvGraphicFramePr>
          <p:cNvPr id="5" name="Content Placeholder 2">
            <a:extLst>
              <a:ext uri="{FF2B5EF4-FFF2-40B4-BE49-F238E27FC236}">
                <a16:creationId xmlns:a16="http://schemas.microsoft.com/office/drawing/2014/main" id="{4CB2B7A8-0ACB-4740-85F7-2C162080BFFD}"/>
              </a:ext>
            </a:extLst>
          </p:cNvPr>
          <p:cNvGraphicFramePr>
            <a:graphicFrameLocks noGrp="1"/>
          </p:cNvGraphicFramePr>
          <p:nvPr>
            <p:ph idx="1"/>
            <p:extLst>
              <p:ext uri="{D42A27DB-BD31-4B8C-83A1-F6EECF244321}">
                <p14:modId xmlns:p14="http://schemas.microsoft.com/office/powerpoint/2010/main" val="419710663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12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234D37A-563A-4970-9D2E-D13CF77E0E2D}"/>
              </a:ext>
            </a:extLst>
          </p:cNvPr>
          <p:cNvSpPr/>
          <p:nvPr/>
        </p:nvSpPr>
        <p:spPr>
          <a:xfrm flipV="1">
            <a:off x="5194300" y="2466744"/>
            <a:ext cx="6808647" cy="1226439"/>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CCB9E-0F99-4812-B897-29FABBEBD053}"/>
              </a:ext>
            </a:extLst>
          </p:cNvPr>
          <p:cNvSpPr>
            <a:spLocks noGrp="1"/>
          </p:cNvSpPr>
          <p:nvPr>
            <p:ph type="title" idx="4294967295"/>
          </p:nvPr>
        </p:nvSpPr>
        <p:spPr>
          <a:xfrm>
            <a:off x="932312" y="1015934"/>
            <a:ext cx="3416158" cy="4795408"/>
          </a:xfrm>
        </p:spPr>
        <p:txBody>
          <a:bodyPr vert="horz" lIns="91440" tIns="45720" rIns="91440" bIns="45720" rtlCol="0" anchor="ctr">
            <a:normAutofit/>
          </a:bodyPr>
          <a:lstStyle/>
          <a:p>
            <a:r>
              <a:rPr lang="en-US" dirty="0">
                <a:solidFill>
                  <a:srgbClr val="FFFFFF"/>
                </a:solidFill>
              </a:rPr>
              <a:t>CLV Formula</a:t>
            </a:r>
          </a:p>
        </p:txBody>
      </p:sp>
      <p:graphicFrame>
        <p:nvGraphicFramePr>
          <p:cNvPr id="5" name="Content Placeholder 2">
            <a:extLst>
              <a:ext uri="{FF2B5EF4-FFF2-40B4-BE49-F238E27FC236}">
                <a16:creationId xmlns:a16="http://schemas.microsoft.com/office/drawing/2014/main" id="{7ECA5F6D-23F2-4138-8E0E-82EB6613EC21}"/>
              </a:ext>
            </a:extLst>
          </p:cNvPr>
          <p:cNvGraphicFramePr>
            <a:graphicFrameLocks noGrp="1"/>
          </p:cNvGraphicFramePr>
          <p:nvPr>
            <p:ph idx="4294967295"/>
            <p:extLst>
              <p:ext uri="{D42A27DB-BD31-4B8C-83A1-F6EECF244321}">
                <p14:modId xmlns:p14="http://schemas.microsoft.com/office/powerpoint/2010/main" val="3609979391"/>
              </p:ext>
            </p:extLst>
          </p:nvPr>
        </p:nvGraphicFramePr>
        <p:xfrm>
          <a:off x="5194300" y="470926"/>
          <a:ext cx="6808647" cy="588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C29F97D-587C-4CB7-A5CE-7710B567081C}"/>
              </a:ext>
            </a:extLst>
          </p:cNvPr>
          <p:cNvSpPr txBox="1"/>
          <p:nvPr/>
        </p:nvSpPr>
        <p:spPr>
          <a:xfrm>
            <a:off x="788460" y="4250967"/>
            <a:ext cx="1597305" cy="400110"/>
          </a:xfrm>
          <a:prstGeom prst="rect">
            <a:avLst/>
          </a:prstGeom>
          <a:noFill/>
        </p:spPr>
        <p:txBody>
          <a:bodyPr wrap="square" rtlCol="0">
            <a:spAutoFit/>
          </a:bodyPr>
          <a:lstStyle/>
          <a:p>
            <a:r>
              <a:rPr lang="en-US" sz="2000" dirty="0">
                <a:solidFill>
                  <a:schemeClr val="bg1"/>
                </a:solidFill>
              </a:rPr>
              <a:t>Margin </a:t>
            </a:r>
            <a:r>
              <a:rPr lang="en-US" dirty="0">
                <a:solidFill>
                  <a:schemeClr val="bg1"/>
                </a:solidFill>
              </a:rPr>
              <a:t> x</a:t>
            </a:r>
          </a:p>
        </p:txBody>
      </p:sp>
      <p:sp>
        <p:nvSpPr>
          <p:cNvPr id="12" name="TextBox 11">
            <a:extLst>
              <a:ext uri="{FF2B5EF4-FFF2-40B4-BE49-F238E27FC236}">
                <a16:creationId xmlns:a16="http://schemas.microsoft.com/office/drawing/2014/main" id="{1FA2642B-F16B-4F14-A412-99B5D9527B70}"/>
              </a:ext>
            </a:extLst>
          </p:cNvPr>
          <p:cNvSpPr txBox="1"/>
          <p:nvPr/>
        </p:nvSpPr>
        <p:spPr>
          <a:xfrm>
            <a:off x="1886673" y="4213185"/>
            <a:ext cx="2185893" cy="400110"/>
          </a:xfrm>
          <a:prstGeom prst="rect">
            <a:avLst/>
          </a:prstGeom>
          <a:noFill/>
        </p:spPr>
        <p:txBody>
          <a:bodyPr wrap="square" rtlCol="0">
            <a:spAutoFit/>
          </a:bodyPr>
          <a:lstStyle/>
          <a:p>
            <a:r>
              <a:rPr lang="en-US" sz="2000" dirty="0">
                <a:solidFill>
                  <a:schemeClr val="bg1"/>
                </a:solidFill>
              </a:rPr>
              <a:t>Retention Rate</a:t>
            </a:r>
            <a:r>
              <a:rPr lang="en-US" dirty="0">
                <a:solidFill>
                  <a:schemeClr val="bg1"/>
                </a:solidFill>
              </a:rPr>
              <a:t>  </a:t>
            </a:r>
          </a:p>
        </p:txBody>
      </p:sp>
      <p:sp>
        <p:nvSpPr>
          <p:cNvPr id="13" name="TextBox 12">
            <a:extLst>
              <a:ext uri="{FF2B5EF4-FFF2-40B4-BE49-F238E27FC236}">
                <a16:creationId xmlns:a16="http://schemas.microsoft.com/office/drawing/2014/main" id="{BFF023A0-99AA-42A6-AEE2-09EE3402FE7F}"/>
              </a:ext>
            </a:extLst>
          </p:cNvPr>
          <p:cNvSpPr txBox="1"/>
          <p:nvPr/>
        </p:nvSpPr>
        <p:spPr>
          <a:xfrm>
            <a:off x="1225224" y="4643528"/>
            <a:ext cx="3819647" cy="400110"/>
          </a:xfrm>
          <a:prstGeom prst="rect">
            <a:avLst/>
          </a:prstGeom>
          <a:noFill/>
        </p:spPr>
        <p:txBody>
          <a:bodyPr wrap="square" rtlCol="0">
            <a:spAutoFit/>
          </a:bodyPr>
          <a:lstStyle/>
          <a:p>
            <a:r>
              <a:rPr lang="en-US" dirty="0">
                <a:solidFill>
                  <a:schemeClr val="bg1"/>
                </a:solidFill>
              </a:rPr>
              <a:t>1+ </a:t>
            </a:r>
            <a:r>
              <a:rPr lang="en-US" sz="2000" dirty="0">
                <a:solidFill>
                  <a:schemeClr val="bg1"/>
                </a:solidFill>
              </a:rPr>
              <a:t>Discount Rate</a:t>
            </a:r>
            <a:r>
              <a:rPr lang="en-US" dirty="0">
                <a:solidFill>
                  <a:schemeClr val="bg1"/>
                </a:solidFill>
              </a:rPr>
              <a:t> – </a:t>
            </a:r>
            <a:r>
              <a:rPr lang="en-US" sz="2000" dirty="0">
                <a:solidFill>
                  <a:schemeClr val="bg1"/>
                </a:solidFill>
              </a:rPr>
              <a:t>Retention</a:t>
            </a:r>
            <a:r>
              <a:rPr lang="en-US" dirty="0">
                <a:solidFill>
                  <a:schemeClr val="bg1"/>
                </a:solidFill>
              </a:rPr>
              <a:t> Rate</a:t>
            </a:r>
            <a:endParaRPr lang="en-US" dirty="0"/>
          </a:p>
        </p:txBody>
      </p:sp>
      <p:cxnSp>
        <p:nvCxnSpPr>
          <p:cNvPr id="15" name="Straight Connector 14">
            <a:extLst>
              <a:ext uri="{FF2B5EF4-FFF2-40B4-BE49-F238E27FC236}">
                <a16:creationId xmlns:a16="http://schemas.microsoft.com/office/drawing/2014/main" id="{0EAE38C2-CB10-4455-93DA-6D40AF9AF591}"/>
              </a:ext>
            </a:extLst>
          </p:cNvPr>
          <p:cNvCxnSpPr>
            <a:cxnSpLocks/>
          </p:cNvCxnSpPr>
          <p:nvPr/>
        </p:nvCxnSpPr>
        <p:spPr>
          <a:xfrm flipV="1">
            <a:off x="1529759" y="4582517"/>
            <a:ext cx="3108960" cy="23229"/>
          </a:xfrm>
          <a:prstGeom prst="line">
            <a:avLst/>
          </a:prstGeom>
        </p:spPr>
        <p:style>
          <a:lnRef idx="2">
            <a:schemeClr val="accent2"/>
          </a:lnRef>
          <a:fillRef idx="0">
            <a:schemeClr val="accent2"/>
          </a:fillRef>
          <a:effectRef idx="1">
            <a:schemeClr val="accent2"/>
          </a:effectRef>
          <a:fontRef idx="minor">
            <a:schemeClr val="tx1"/>
          </a:fontRef>
        </p:style>
      </p:cxnSp>
      <p:sp>
        <p:nvSpPr>
          <p:cNvPr id="17" name="Equals 16">
            <a:extLst>
              <a:ext uri="{FF2B5EF4-FFF2-40B4-BE49-F238E27FC236}">
                <a16:creationId xmlns:a16="http://schemas.microsoft.com/office/drawing/2014/main" id="{E4E1466E-88E2-4E39-BB25-892A9D441260}"/>
              </a:ext>
            </a:extLst>
          </p:cNvPr>
          <p:cNvSpPr/>
          <p:nvPr/>
        </p:nvSpPr>
        <p:spPr>
          <a:xfrm>
            <a:off x="3865944" y="3264479"/>
            <a:ext cx="399080" cy="369333"/>
          </a:xfrm>
          <a:prstGeom prst="mathEqual">
            <a:avLst>
              <a:gd name="adj1" fmla="val 23520"/>
              <a:gd name="adj2" fmla="val 2610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F48E88DE-D115-42CC-8295-613405CD9F34}"/>
              </a:ext>
            </a:extLst>
          </p:cNvPr>
          <p:cNvSpPr txBox="1"/>
          <p:nvPr/>
        </p:nvSpPr>
        <p:spPr>
          <a:xfrm>
            <a:off x="7267939" y="4594131"/>
            <a:ext cx="4526664" cy="477054"/>
          </a:xfrm>
          <a:prstGeom prst="rect">
            <a:avLst/>
          </a:prstGeom>
          <a:noFill/>
        </p:spPr>
        <p:txBody>
          <a:bodyPr wrap="square" rtlCol="0">
            <a:spAutoFit/>
          </a:bodyPr>
          <a:lstStyle/>
          <a:p>
            <a:r>
              <a:rPr lang="en-US" sz="2500" dirty="0"/>
              <a:t>Hurdle Rate ( Cost of Borrowing)</a:t>
            </a:r>
          </a:p>
        </p:txBody>
      </p:sp>
      <p:pic>
        <p:nvPicPr>
          <p:cNvPr id="24" name="Graphic 23" descr="Users">
            <a:extLst>
              <a:ext uri="{FF2B5EF4-FFF2-40B4-BE49-F238E27FC236}">
                <a16:creationId xmlns:a16="http://schemas.microsoft.com/office/drawing/2014/main" id="{29C1D5B4-95FA-4345-83A0-3BA6D1C34131}"/>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2622763"/>
            <a:ext cx="914400" cy="9144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DCAC6A-C698-422C-8966-FAD434CC614A}"/>
                  </a:ext>
                </a:extLst>
              </p:cNvPr>
              <p:cNvSpPr txBox="1"/>
              <p:nvPr/>
            </p:nvSpPr>
            <p:spPr>
              <a:xfrm>
                <a:off x="533834" y="4250967"/>
                <a:ext cx="570476" cy="510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schemeClr val="bg1"/>
                              </a:solidFill>
                              <a:latin typeface="Cambria Math" panose="02040503050406030204" pitchFamily="18" charset="0"/>
                            </a:rPr>
                          </m:ctrlPr>
                        </m:naryPr>
                        <m:sub/>
                        <m:sup/>
                        <m:e/>
                      </m:nary>
                    </m:oMath>
                  </m:oMathPara>
                </a14:m>
                <a:endParaRPr lang="en-US" dirty="0">
                  <a:solidFill>
                    <a:schemeClr val="bg1"/>
                  </a:solidFill>
                </a:endParaRPr>
              </a:p>
            </p:txBody>
          </p:sp>
        </mc:Choice>
        <mc:Fallback xmlns="">
          <p:sp>
            <p:nvSpPr>
              <p:cNvPr id="4" name="TextBox 3">
                <a:extLst>
                  <a:ext uri="{FF2B5EF4-FFF2-40B4-BE49-F238E27FC236}">
                    <a16:creationId xmlns:a16="http://schemas.microsoft.com/office/drawing/2014/main" id="{02DCAC6A-C698-422C-8966-FAD434CC614A}"/>
                  </a:ext>
                </a:extLst>
              </p:cNvPr>
              <p:cNvSpPr txBox="1">
                <a:spLocks noRot="1" noChangeAspect="1" noMove="1" noResize="1" noEditPoints="1" noAdjustHandles="1" noChangeArrowheads="1" noChangeShapeType="1" noTextEdit="1"/>
              </p:cNvSpPr>
              <p:nvPr/>
            </p:nvSpPr>
            <p:spPr>
              <a:xfrm>
                <a:off x="533834" y="4250967"/>
                <a:ext cx="570476" cy="51065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286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Tool(Process)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A financial metric used to evaluate the value of a customer over the life of the relationship based on discounted future cash flows.</a:t>
            </a:r>
          </a:p>
          <a:p>
            <a:r>
              <a:rPr lang="en-US" sz="2200" dirty="0"/>
              <a:t>The metric’s time horizon is long-term (L) </a:t>
            </a:r>
          </a:p>
          <a:p>
            <a:r>
              <a:rPr lang="en-US" sz="2200" dirty="0"/>
              <a:t>This metric helps to compare acquisition costs to the CLV amount to deicide whether obtaining a new customer is profitable.</a:t>
            </a:r>
          </a:p>
          <a:p>
            <a:r>
              <a:rPr lang="en-US" sz="2200" dirty="0"/>
              <a:t>Often expressed as a formula </a:t>
            </a:r>
          </a:p>
          <a:p>
            <a:r>
              <a:rPr lang="en-US" sz="2200" dirty="0"/>
              <a:t>This metric is factual based on net profit versus other metrics which are more subjective.</a:t>
            </a:r>
          </a:p>
        </p:txBody>
      </p:sp>
    </p:spTree>
    <p:extLst>
      <p:ext uri="{BB962C8B-B14F-4D97-AF65-F5344CB8AC3E}">
        <p14:creationId xmlns:p14="http://schemas.microsoft.com/office/powerpoint/2010/main" val="1581068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8B7DB-F3FB-4595-A294-490AFE45EDCC}"/>
              </a:ext>
            </a:extLst>
          </p:cNvPr>
          <p:cNvSpPr>
            <a:spLocks noGrp="1"/>
          </p:cNvSpPr>
          <p:nvPr>
            <p:ph type="title"/>
          </p:nvPr>
        </p:nvSpPr>
        <p:spPr>
          <a:xfrm>
            <a:off x="838200" y="963877"/>
            <a:ext cx="3494362" cy="4930246"/>
          </a:xfrm>
          <a:noFill/>
        </p:spPr>
        <p:txBody>
          <a:bodyPr>
            <a:normAutofit/>
          </a:bodyPr>
          <a:lstStyle/>
          <a:p>
            <a:r>
              <a:rPr lang="en-US" dirty="0">
                <a:solidFill>
                  <a:srgbClr val="FF9900"/>
                </a:solidFill>
              </a:rPr>
              <a:t>Customer Lifetime Value</a:t>
            </a:r>
            <a:br>
              <a:rPr lang="en-US" dirty="0">
                <a:solidFill>
                  <a:srgbClr val="FF9900"/>
                </a:solidFill>
              </a:rPr>
            </a:br>
            <a:r>
              <a:rPr lang="en-US" dirty="0">
                <a:solidFill>
                  <a:srgbClr val="FF9900"/>
                </a:solidFill>
              </a:rPr>
              <a:t>Thoughts</a:t>
            </a:r>
          </a:p>
        </p:txBody>
      </p:sp>
      <p:cxnSp>
        <p:nvCxnSpPr>
          <p:cNvPr id="43"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53A37490-C288-4046-AC72-192097085794}"/>
              </a:ext>
            </a:extLst>
          </p:cNvPr>
          <p:cNvSpPr>
            <a:spLocks noGrp="1"/>
          </p:cNvSpPr>
          <p:nvPr>
            <p:ph idx="1"/>
          </p:nvPr>
        </p:nvSpPr>
        <p:spPr>
          <a:xfrm>
            <a:off x="4976031" y="963877"/>
            <a:ext cx="6377769" cy="4930246"/>
          </a:xfrm>
        </p:spPr>
        <p:txBody>
          <a:bodyPr anchor="ctr">
            <a:normAutofit/>
          </a:bodyPr>
          <a:lstStyle/>
          <a:p>
            <a:r>
              <a:rPr lang="en-US" sz="2200" dirty="0"/>
              <a:t>The levels of granularity of your data can improve the definition of segments/profiles of customer base but also the granularity of your revenue drivers.</a:t>
            </a:r>
          </a:p>
          <a:p>
            <a:r>
              <a:rPr lang="en-US" sz="2200" dirty="0"/>
              <a:t>Pricing your subscription model does matter. </a:t>
            </a:r>
          </a:p>
          <a:p>
            <a:r>
              <a:rPr lang="en-US" sz="2200" dirty="0"/>
              <a:t>Monitor your MRR from existing clients and ensure they are renewing right rate and price.</a:t>
            </a:r>
          </a:p>
          <a:p>
            <a:r>
              <a:rPr lang="en-US" sz="2200" dirty="0"/>
              <a:t>Don’t guess at churn. It will skew/crater your CLV.</a:t>
            </a:r>
          </a:p>
          <a:p>
            <a:r>
              <a:rPr lang="en-US" sz="2200" dirty="0"/>
              <a:t>Upsell % vs. Total Revenue (Where the profit is!)</a:t>
            </a:r>
          </a:p>
          <a:p>
            <a:r>
              <a:rPr lang="en-US" sz="2200" dirty="0"/>
              <a:t>Know your NPS/loyalty numbers by segment and know what drives your scores.</a:t>
            </a:r>
          </a:p>
          <a:p>
            <a:r>
              <a:rPr lang="en-US" sz="2200" dirty="0"/>
              <a:t>Ensure SG&amp;A costs are reasonable as % Revenue.</a:t>
            </a:r>
          </a:p>
        </p:txBody>
      </p:sp>
    </p:spTree>
    <p:extLst>
      <p:ext uri="{BB962C8B-B14F-4D97-AF65-F5344CB8AC3E}">
        <p14:creationId xmlns:p14="http://schemas.microsoft.com/office/powerpoint/2010/main" val="329706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D4D10-7EFC-4F29-B548-941DDDAA5268}"/>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400">
                <a:solidFill>
                  <a:srgbClr val="FFFFFF"/>
                </a:solidFill>
              </a:rPr>
              <a:t>How can CLV help our Organization?</a:t>
            </a:r>
          </a:p>
        </p:txBody>
      </p:sp>
      <p:graphicFrame>
        <p:nvGraphicFramePr>
          <p:cNvPr id="5" name="Content Placeholder 2">
            <a:extLst>
              <a:ext uri="{FF2B5EF4-FFF2-40B4-BE49-F238E27FC236}">
                <a16:creationId xmlns:a16="http://schemas.microsoft.com/office/drawing/2014/main" id="{4054134F-1BA8-4DBC-84BA-2C3C5F7FC221}"/>
              </a:ext>
            </a:extLst>
          </p:cNvPr>
          <p:cNvGraphicFramePr>
            <a:graphicFrameLocks noGrp="1"/>
          </p:cNvGraphicFramePr>
          <p:nvPr>
            <p:ph idx="1"/>
            <p:extLst>
              <p:ext uri="{D42A27DB-BD31-4B8C-83A1-F6EECF244321}">
                <p14:modId xmlns:p14="http://schemas.microsoft.com/office/powerpoint/2010/main" val="2999102404"/>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3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16794-4A2C-47FC-BABB-6C987A46E5D2}"/>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CLV Insights:</a:t>
            </a: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7" name="Content Placeholder 4">
            <a:extLst>
              <a:ext uri="{FF2B5EF4-FFF2-40B4-BE49-F238E27FC236}">
                <a16:creationId xmlns:a16="http://schemas.microsoft.com/office/drawing/2014/main" id="{468564F2-F3A6-4605-84CF-00C42D957384}"/>
              </a:ext>
            </a:extLst>
          </p:cNvPr>
          <p:cNvGraphicFramePr>
            <a:graphicFrameLocks noGrp="1"/>
          </p:cNvGraphicFramePr>
          <p:nvPr>
            <p:ph idx="1"/>
            <p:extLst>
              <p:ext uri="{D42A27DB-BD31-4B8C-83A1-F6EECF244321}">
                <p14:modId xmlns:p14="http://schemas.microsoft.com/office/powerpoint/2010/main" val="16709041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Lightbulb">
            <a:extLst>
              <a:ext uri="{FF2B5EF4-FFF2-40B4-BE49-F238E27FC236}">
                <a16:creationId xmlns:a16="http://schemas.microsoft.com/office/drawing/2014/main" id="{F0FECFA8-7120-4B5F-B06C-734D03ECB3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7344" y="1487774"/>
            <a:ext cx="914400" cy="914400"/>
          </a:xfrm>
          <a:prstGeom prst="rect">
            <a:avLst/>
          </a:prstGeom>
        </p:spPr>
      </p:pic>
    </p:spTree>
    <p:extLst>
      <p:ext uri="{BB962C8B-B14F-4D97-AF65-F5344CB8AC3E}">
        <p14:creationId xmlns:p14="http://schemas.microsoft.com/office/powerpoint/2010/main" val="2605701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D1129-3131-49BE-9801-A4B4D476CD3A}"/>
              </a:ext>
            </a:extLst>
          </p:cNvPr>
          <p:cNvSpPr>
            <a:spLocks noGrp="1"/>
          </p:cNvSpPr>
          <p:nvPr>
            <p:ph type="title"/>
          </p:nvPr>
        </p:nvSpPr>
        <p:spPr>
          <a:xfrm>
            <a:off x="6096000" y="334418"/>
            <a:ext cx="6956384" cy="815472"/>
          </a:xfrm>
          <a:prstGeom prst="ellipse">
            <a:avLst/>
          </a:prstGeom>
        </p:spPr>
        <p:txBody>
          <a:bodyPr vert="horz" lIns="91440" tIns="45720" rIns="91440" bIns="45720" rtlCol="0" anchor="b">
            <a:normAutofit fontScale="90000"/>
          </a:bodyPr>
          <a:lstStyle/>
          <a:p>
            <a:r>
              <a:rPr lang="en-US" sz="3200" kern="1200" dirty="0">
                <a:solidFill>
                  <a:schemeClr val="bg1"/>
                </a:solidFill>
                <a:latin typeface="+mj-lt"/>
                <a:ea typeface="+mj-ea"/>
                <a:cs typeface="+mj-cs"/>
              </a:rPr>
              <a:t>CLV Data – Where do I locate it?</a:t>
            </a:r>
          </a:p>
        </p:txBody>
      </p:sp>
      <p:sp>
        <p:nvSpPr>
          <p:cNvPr id="22" name="Freeform: Shape 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Graphic 12" descr="Database">
            <a:extLst>
              <a:ext uri="{FF2B5EF4-FFF2-40B4-BE49-F238E27FC236}">
                <a16:creationId xmlns:a16="http://schemas.microsoft.com/office/drawing/2014/main" id="{8296554D-7864-4B49-87C8-D59B09EF5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
        <p:nvSpPr>
          <p:cNvPr id="10" name="TextBox 9">
            <a:extLst>
              <a:ext uri="{FF2B5EF4-FFF2-40B4-BE49-F238E27FC236}">
                <a16:creationId xmlns:a16="http://schemas.microsoft.com/office/drawing/2014/main" id="{EF47BC13-2400-4314-8629-C8B309BEFE80}"/>
              </a:ext>
            </a:extLst>
          </p:cNvPr>
          <p:cNvSpPr txBox="1"/>
          <p:nvPr/>
        </p:nvSpPr>
        <p:spPr>
          <a:xfrm>
            <a:off x="8033995" y="1490034"/>
            <a:ext cx="3738623" cy="1200329"/>
          </a:xfrm>
          <a:prstGeom prst="rect">
            <a:avLst/>
          </a:prstGeom>
          <a:noFill/>
        </p:spPr>
        <p:txBody>
          <a:bodyPr wrap="square" rtlCol="0">
            <a:spAutoFit/>
          </a:bodyPr>
          <a:lstStyle/>
          <a:p>
            <a:r>
              <a:rPr lang="en-US" dirty="0">
                <a:solidFill>
                  <a:schemeClr val="bg1"/>
                </a:solidFill>
              </a:rPr>
              <a:t>CRM, Billing and Accounting System</a:t>
            </a:r>
          </a:p>
          <a:p>
            <a:r>
              <a:rPr lang="en-US" dirty="0">
                <a:solidFill>
                  <a:schemeClr val="bg1"/>
                </a:solidFill>
              </a:rPr>
              <a:t>Revenues (Any three)</a:t>
            </a:r>
          </a:p>
          <a:p>
            <a:r>
              <a:rPr lang="en-US" dirty="0">
                <a:solidFill>
                  <a:schemeClr val="bg1"/>
                </a:solidFill>
              </a:rPr>
              <a:t>Acquisition costs – (Advertising &amp; Sales Marketing)</a:t>
            </a:r>
          </a:p>
        </p:txBody>
      </p:sp>
      <p:sp>
        <p:nvSpPr>
          <p:cNvPr id="11" name="Rectangle 10">
            <a:extLst>
              <a:ext uri="{FF2B5EF4-FFF2-40B4-BE49-F238E27FC236}">
                <a16:creationId xmlns:a16="http://schemas.microsoft.com/office/drawing/2014/main" id="{EB7BCB6A-EFF1-4A14-A6BF-AC935A29B776}"/>
              </a:ext>
            </a:extLst>
          </p:cNvPr>
          <p:cNvSpPr/>
          <p:nvPr/>
        </p:nvSpPr>
        <p:spPr>
          <a:xfrm>
            <a:off x="6678706" y="1490034"/>
            <a:ext cx="971094" cy="971094"/>
          </a:xfrm>
          <a:prstGeom prst="rect">
            <a:avLst/>
          </a:prstGeom>
          <a:blipFill rotWithShape="1">
            <a:blip r:embed="rId4"/>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2" name="Graphic 11" descr="Users">
            <a:extLst>
              <a:ext uri="{FF2B5EF4-FFF2-40B4-BE49-F238E27FC236}">
                <a16:creationId xmlns:a16="http://schemas.microsoft.com/office/drawing/2014/main" id="{0AFCE3F9-A18C-4E2A-84C1-BD65F76F1D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6188" y="3231270"/>
            <a:ext cx="914400" cy="914400"/>
          </a:xfrm>
          <a:prstGeom prst="rect">
            <a:avLst/>
          </a:prstGeom>
        </p:spPr>
      </p:pic>
      <p:sp>
        <p:nvSpPr>
          <p:cNvPr id="14" name="TextBox 13">
            <a:extLst>
              <a:ext uri="{FF2B5EF4-FFF2-40B4-BE49-F238E27FC236}">
                <a16:creationId xmlns:a16="http://schemas.microsoft.com/office/drawing/2014/main" id="{A6069F24-E1A8-49BB-AE7D-7CBDBBC64419}"/>
              </a:ext>
            </a:extLst>
          </p:cNvPr>
          <p:cNvSpPr txBox="1"/>
          <p:nvPr/>
        </p:nvSpPr>
        <p:spPr>
          <a:xfrm>
            <a:off x="8033994" y="3250687"/>
            <a:ext cx="3946967" cy="646331"/>
          </a:xfrm>
          <a:prstGeom prst="rect">
            <a:avLst/>
          </a:prstGeom>
          <a:noFill/>
        </p:spPr>
        <p:txBody>
          <a:bodyPr wrap="square" rtlCol="0">
            <a:spAutoFit/>
          </a:bodyPr>
          <a:lstStyle/>
          <a:p>
            <a:r>
              <a:rPr lang="en-US" dirty="0">
                <a:solidFill>
                  <a:schemeClr val="bg1"/>
                </a:solidFill>
              </a:rPr>
              <a:t>[Calculated number] stored in spreadsheet / database / report / R file</a:t>
            </a:r>
          </a:p>
        </p:txBody>
      </p:sp>
      <p:sp>
        <p:nvSpPr>
          <p:cNvPr id="16" name="Rectangle 15">
            <a:extLst>
              <a:ext uri="{FF2B5EF4-FFF2-40B4-BE49-F238E27FC236}">
                <a16:creationId xmlns:a16="http://schemas.microsoft.com/office/drawing/2014/main" id="{A0A16B66-EF61-44AB-BA8E-098D6E5C68BE}"/>
              </a:ext>
            </a:extLst>
          </p:cNvPr>
          <p:cNvSpPr/>
          <p:nvPr/>
        </p:nvSpPr>
        <p:spPr>
          <a:xfrm rot="150841">
            <a:off x="6568663" y="4595102"/>
            <a:ext cx="971094" cy="971094"/>
          </a:xfrm>
          <a:prstGeom prst="rect">
            <a:avLst/>
          </a:prstGeom>
          <a:blipFill>
            <a:blip r:embed="rId7"/>
            <a:srcRect/>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577C9B4C-7356-4DBD-991A-66D985F16C92}"/>
              </a:ext>
            </a:extLst>
          </p:cNvPr>
          <p:cNvSpPr txBox="1"/>
          <p:nvPr/>
        </p:nvSpPr>
        <p:spPr>
          <a:xfrm>
            <a:off x="8033993" y="4768836"/>
            <a:ext cx="3946967" cy="646331"/>
          </a:xfrm>
          <a:prstGeom prst="rect">
            <a:avLst/>
          </a:prstGeom>
          <a:noFill/>
        </p:spPr>
        <p:txBody>
          <a:bodyPr wrap="square" rtlCol="0">
            <a:spAutoFit/>
          </a:bodyPr>
          <a:lstStyle/>
          <a:p>
            <a:r>
              <a:rPr lang="en-US" dirty="0">
                <a:solidFill>
                  <a:schemeClr val="bg1"/>
                </a:solidFill>
              </a:rPr>
              <a:t>[Confidential number] obtained from bank contracts from financial group</a:t>
            </a:r>
          </a:p>
        </p:txBody>
      </p:sp>
    </p:spTree>
    <p:extLst>
      <p:ext uri="{BB962C8B-B14F-4D97-AF65-F5344CB8AC3E}">
        <p14:creationId xmlns:p14="http://schemas.microsoft.com/office/powerpoint/2010/main" val="161287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D837-4353-48EF-8902-AC42E38E2E31}"/>
              </a:ext>
            </a:extLst>
          </p:cNvPr>
          <p:cNvSpPr>
            <a:spLocks noGrp="1"/>
          </p:cNvSpPr>
          <p:nvPr>
            <p:ph type="title"/>
          </p:nvPr>
        </p:nvSpPr>
        <p:spPr>
          <a:xfrm>
            <a:off x="762001" y="803325"/>
            <a:ext cx="5314536" cy="1325563"/>
          </a:xfrm>
        </p:spPr>
        <p:txBody>
          <a:bodyPr>
            <a:normAutofit/>
          </a:bodyPr>
          <a:lstStyle/>
          <a:p>
            <a:r>
              <a:rPr lang="en-US" dirty="0"/>
              <a:t>The Complexity of Customer Analytics</a:t>
            </a:r>
          </a:p>
        </p:txBody>
      </p:sp>
      <p:sp>
        <p:nvSpPr>
          <p:cNvPr id="3" name="Content Placeholder 2">
            <a:extLst>
              <a:ext uri="{FF2B5EF4-FFF2-40B4-BE49-F238E27FC236}">
                <a16:creationId xmlns:a16="http://schemas.microsoft.com/office/drawing/2014/main" id="{B32C809A-4B67-4EE7-A676-D64B36044D5B}"/>
              </a:ext>
            </a:extLst>
          </p:cNvPr>
          <p:cNvSpPr>
            <a:spLocks noGrp="1"/>
          </p:cNvSpPr>
          <p:nvPr>
            <p:ph idx="1"/>
          </p:nvPr>
        </p:nvSpPr>
        <p:spPr>
          <a:xfrm>
            <a:off x="762000" y="2279018"/>
            <a:ext cx="5314543" cy="3375920"/>
          </a:xfrm>
        </p:spPr>
        <p:txBody>
          <a:bodyPr anchor="t">
            <a:normAutofit/>
          </a:bodyPr>
          <a:lstStyle/>
          <a:p>
            <a:r>
              <a:rPr lang="en-US" dirty="0"/>
              <a:t>Many number of data sources and the variety of types of data</a:t>
            </a:r>
          </a:p>
          <a:p>
            <a:pPr lvl="1"/>
            <a:endParaRPr lang="en-US" sz="1800" dirty="0"/>
          </a:p>
          <a:p>
            <a:pPr lvl="1"/>
            <a:r>
              <a:rPr lang="en-US" sz="1800" dirty="0"/>
              <a:t>CRMs / POS /Financial &amp; Credit Systems/Eligibility / Website /Clinical /SMS</a:t>
            </a:r>
          </a:p>
          <a:p>
            <a:pPr lvl="1"/>
            <a:endParaRPr lang="en-US" sz="1800" dirty="0"/>
          </a:p>
          <a:p>
            <a:pPr lvl="1"/>
            <a:r>
              <a:rPr lang="en-US" sz="1800" dirty="0"/>
              <a:t>/IOT (Vending) / Market Research, Crowd sourced (Yelp) /Transportation etc.</a:t>
            </a:r>
          </a:p>
          <a:p>
            <a:pPr lvl="1"/>
            <a:endParaRPr lang="en-US" sz="1800" dirty="0"/>
          </a:p>
          <a:p>
            <a:pPr lvl="1"/>
            <a:r>
              <a:rPr lang="en-US" sz="1800" dirty="0"/>
              <a:t>Velocity / Volume / Variety + Validation</a:t>
            </a:r>
          </a:p>
          <a:p>
            <a:endParaRPr lang="en-US" sz="1800"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E1C8792-B696-4F09-A892-B614BB424D2D}"/>
              </a:ext>
            </a:extLst>
          </p:cNvPr>
          <p:cNvPicPr>
            <a:picLocks noChangeAspect="1"/>
          </p:cNvPicPr>
          <p:nvPr/>
        </p:nvPicPr>
        <p:blipFill rotWithShape="1">
          <a:blip r:embed="rId2">
            <a:extLst>
              <a:ext uri="{28A0092B-C50C-407E-A947-70E740481C1C}">
                <a14:useLocalDpi xmlns:a14="http://schemas.microsoft.com/office/drawing/2010/main" val="0"/>
              </a:ext>
            </a:extLst>
          </a:blip>
          <a:srcRect l="3656" r="109" b="-2"/>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209532035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Graphic 34" descr="Money">
            <a:extLst>
              <a:ext uri="{FF2B5EF4-FFF2-40B4-BE49-F238E27FC236}">
                <a16:creationId xmlns:a16="http://schemas.microsoft.com/office/drawing/2014/main" id="{FDBED733-0622-4FB6-93DB-358FC84713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7684" y="346167"/>
            <a:ext cx="1588946" cy="1588946"/>
          </a:xfrm>
          <a:prstGeom prst="rect">
            <a:avLst/>
          </a:prstGeom>
        </p:spPr>
      </p:pic>
      <p:pic>
        <p:nvPicPr>
          <p:cNvPr id="24" name="Graphic 23" descr="Users">
            <a:extLst>
              <a:ext uri="{FF2B5EF4-FFF2-40B4-BE49-F238E27FC236}">
                <a16:creationId xmlns:a16="http://schemas.microsoft.com/office/drawing/2014/main" id="{36DA7412-1E1E-47B7-8690-CD26CC8B94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5752" y="346167"/>
            <a:ext cx="1547944" cy="1547944"/>
          </a:xfrm>
          <a:prstGeom prst="rect">
            <a:avLst/>
          </a:prstGeom>
        </p:spPr>
      </p:pic>
      <p:pic>
        <p:nvPicPr>
          <p:cNvPr id="30" name="Picture 29">
            <a:extLst>
              <a:ext uri="{FF2B5EF4-FFF2-40B4-BE49-F238E27FC236}">
                <a16:creationId xmlns:a16="http://schemas.microsoft.com/office/drawing/2014/main" id="{D6434EE8-A1FE-482E-887A-D4C85C4BB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1191" y="2644762"/>
            <a:ext cx="1547948" cy="1547948"/>
          </a:xfrm>
          <a:prstGeom prst="rect">
            <a:avLst/>
          </a:prstGeom>
        </p:spPr>
      </p:pic>
      <p:pic>
        <p:nvPicPr>
          <p:cNvPr id="22" name="Graphic 21" descr="Pie chart">
            <a:extLst>
              <a:ext uri="{FF2B5EF4-FFF2-40B4-BE49-F238E27FC236}">
                <a16:creationId xmlns:a16="http://schemas.microsoft.com/office/drawing/2014/main" id="{21D9AD84-5929-40E8-8C3D-344F6DAF14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3328" y="4874683"/>
            <a:ext cx="1588934" cy="1588934"/>
          </a:xfrm>
          <a:prstGeom prst="rect">
            <a:avLst/>
          </a:prstGeom>
        </p:spPr>
      </p:pic>
      <p:pic>
        <p:nvPicPr>
          <p:cNvPr id="23" name="Graphic 22" descr="Gauge">
            <a:extLst>
              <a:ext uri="{FF2B5EF4-FFF2-40B4-BE49-F238E27FC236}">
                <a16:creationId xmlns:a16="http://schemas.microsoft.com/office/drawing/2014/main" id="{C8AAFB72-EF23-4842-8048-F5EA0594258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1652" y="332773"/>
            <a:ext cx="1582664" cy="1582664"/>
          </a:xfrm>
          <a:prstGeom prst="rect">
            <a:avLst/>
          </a:prstGeom>
        </p:spPr>
      </p:pic>
      <p:sp>
        <p:nvSpPr>
          <p:cNvPr id="56" name="Rectangle 55">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B07418-1D08-47BD-B5E5-B149A32C7CFE}"/>
              </a:ext>
            </a:extLst>
          </p:cNvPr>
          <p:cNvSpPr>
            <a:spLocks noGrp="1"/>
          </p:cNvSpPr>
          <p:nvPr>
            <p:ph type="ctrTitle"/>
          </p:nvPr>
        </p:nvSpPr>
        <p:spPr>
          <a:xfrm>
            <a:off x="4657256" y="2916520"/>
            <a:ext cx="6465287" cy="2309364"/>
          </a:xfrm>
        </p:spPr>
        <p:txBody>
          <a:bodyPr>
            <a:normAutofit/>
          </a:bodyPr>
          <a:lstStyle/>
          <a:p>
            <a:pPr algn="l"/>
            <a:r>
              <a:rPr lang="en-US" sz="4800" dirty="0">
                <a:solidFill>
                  <a:srgbClr val="FFFFFF"/>
                </a:solidFill>
              </a:rPr>
              <a:t>CLV: Tying it all together</a:t>
            </a:r>
          </a:p>
        </p:txBody>
      </p:sp>
      <p:cxnSp>
        <p:nvCxnSpPr>
          <p:cNvPr id="58" name="Straight Connector 57">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pic>
        <p:nvPicPr>
          <p:cNvPr id="7" name="Graphic 6" descr="Dollar">
            <a:extLst>
              <a:ext uri="{FF2B5EF4-FFF2-40B4-BE49-F238E27FC236}">
                <a16:creationId xmlns:a16="http://schemas.microsoft.com/office/drawing/2014/main" id="{23736CEB-E319-483D-83D7-9BB85D0990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32699" y="2971461"/>
            <a:ext cx="914400" cy="914400"/>
          </a:xfrm>
          <a:prstGeom prst="rect">
            <a:avLst/>
          </a:prstGeom>
        </p:spPr>
      </p:pic>
    </p:spTree>
    <p:extLst>
      <p:ext uri="{BB962C8B-B14F-4D97-AF65-F5344CB8AC3E}">
        <p14:creationId xmlns:p14="http://schemas.microsoft.com/office/powerpoint/2010/main" val="348364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165762"/>
            <a:ext cx="6513603" cy="1234385"/>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58508"/>
            <a:ext cx="6513603" cy="1219821"/>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40792657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043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BB66E-994A-49E4-B7F9-88344E86CFB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Customer Focused R Packages</a:t>
            </a:r>
          </a:p>
        </p:txBody>
      </p:sp>
      <p:graphicFrame>
        <p:nvGraphicFramePr>
          <p:cNvPr id="5" name="Content Placeholder 2">
            <a:extLst>
              <a:ext uri="{FF2B5EF4-FFF2-40B4-BE49-F238E27FC236}">
                <a16:creationId xmlns:a16="http://schemas.microsoft.com/office/drawing/2014/main" id="{185E5DAA-197F-44FA-9717-49E29A5AF231}"/>
              </a:ext>
            </a:extLst>
          </p:cNvPr>
          <p:cNvGraphicFramePr>
            <a:graphicFrameLocks noGrp="1"/>
          </p:cNvGraphicFramePr>
          <p:nvPr>
            <p:ph idx="1"/>
            <p:extLst>
              <p:ext uri="{D42A27DB-BD31-4B8C-83A1-F6EECF244321}">
                <p14:modId xmlns:p14="http://schemas.microsoft.com/office/powerpoint/2010/main" val="9886631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983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C8BFF30-1F34-41C3-9F4C-9329EBC7AA8F}"/>
              </a:ext>
            </a:extLst>
          </p:cNvPr>
          <p:cNvSpPr/>
          <p:nvPr/>
        </p:nvSpPr>
        <p:spPr>
          <a:xfrm>
            <a:off x="185196" y="81023"/>
            <a:ext cx="11871836" cy="1249264"/>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4" name="Title 1">
            <a:extLst>
              <a:ext uri="{FF2B5EF4-FFF2-40B4-BE49-F238E27FC236}">
                <a16:creationId xmlns:a16="http://schemas.microsoft.com/office/drawing/2014/main" id="{485A69A3-AC45-4F37-9625-3DFFDFD15840}"/>
              </a:ext>
            </a:extLst>
          </p:cNvPr>
          <p:cNvSpPr txBox="1">
            <a:spLocks/>
          </p:cNvSpPr>
          <p:nvPr/>
        </p:nvSpPr>
        <p:spPr>
          <a:xfrm>
            <a:off x="810761" y="369116"/>
            <a:ext cx="10515600" cy="721453"/>
          </a:xfrm>
          <a:prstGeom prst="rect">
            <a:avLst/>
          </a:prstGeom>
          <a:noFill/>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R packages used with Customer Life Cycle:</a:t>
            </a:r>
          </a:p>
        </p:txBody>
      </p:sp>
      <p:sp>
        <p:nvSpPr>
          <p:cNvPr id="5" name="TextBox 4">
            <a:extLst>
              <a:ext uri="{FF2B5EF4-FFF2-40B4-BE49-F238E27FC236}">
                <a16:creationId xmlns:a16="http://schemas.microsoft.com/office/drawing/2014/main" id="{F1A159F6-24E4-4376-A80D-5DF93F62F050}"/>
              </a:ext>
            </a:extLst>
          </p:cNvPr>
          <p:cNvSpPr txBox="1"/>
          <p:nvPr/>
        </p:nvSpPr>
        <p:spPr>
          <a:xfrm>
            <a:off x="908543" y="2454791"/>
            <a:ext cx="1952451" cy="707886"/>
          </a:xfrm>
          <a:prstGeom prst="rect">
            <a:avLst/>
          </a:prstGeom>
          <a:noFill/>
        </p:spPr>
        <p:txBody>
          <a:bodyPr wrap="square" rtlCol="0">
            <a:spAutoFit/>
          </a:bodyPr>
          <a:lstStyle/>
          <a:p>
            <a:r>
              <a:rPr lang="en-US" sz="2000" dirty="0"/>
              <a:t>Market Analysis </a:t>
            </a:r>
          </a:p>
          <a:p>
            <a:r>
              <a:rPr lang="en-US" sz="2000" dirty="0"/>
              <a:t>&amp; Segmentation</a:t>
            </a:r>
          </a:p>
        </p:txBody>
      </p:sp>
      <p:sp>
        <p:nvSpPr>
          <p:cNvPr id="8" name="TextBox 7">
            <a:extLst>
              <a:ext uri="{FF2B5EF4-FFF2-40B4-BE49-F238E27FC236}">
                <a16:creationId xmlns:a16="http://schemas.microsoft.com/office/drawing/2014/main" id="{F26C8035-06D8-4815-AC66-2D0A19EF90F4}"/>
              </a:ext>
            </a:extLst>
          </p:cNvPr>
          <p:cNvSpPr txBox="1"/>
          <p:nvPr/>
        </p:nvSpPr>
        <p:spPr>
          <a:xfrm>
            <a:off x="3080478" y="2471571"/>
            <a:ext cx="1346783" cy="400110"/>
          </a:xfrm>
          <a:prstGeom prst="rect">
            <a:avLst/>
          </a:prstGeom>
          <a:noFill/>
        </p:spPr>
        <p:txBody>
          <a:bodyPr wrap="square" rtlCol="0">
            <a:spAutoFit/>
          </a:bodyPr>
          <a:lstStyle/>
          <a:p>
            <a:r>
              <a:rPr lang="en-US" sz="2000" dirty="0"/>
              <a:t>Acquisition</a:t>
            </a:r>
          </a:p>
        </p:txBody>
      </p:sp>
      <p:sp>
        <p:nvSpPr>
          <p:cNvPr id="10" name="TextBox 9">
            <a:extLst>
              <a:ext uri="{FF2B5EF4-FFF2-40B4-BE49-F238E27FC236}">
                <a16:creationId xmlns:a16="http://schemas.microsoft.com/office/drawing/2014/main" id="{4B712EBB-F9E3-49D8-9A85-9617CF506EB1}"/>
              </a:ext>
            </a:extLst>
          </p:cNvPr>
          <p:cNvSpPr txBox="1"/>
          <p:nvPr/>
        </p:nvSpPr>
        <p:spPr>
          <a:xfrm>
            <a:off x="4734290" y="2519300"/>
            <a:ext cx="1512989" cy="400110"/>
          </a:xfrm>
          <a:prstGeom prst="rect">
            <a:avLst/>
          </a:prstGeom>
          <a:noFill/>
        </p:spPr>
        <p:txBody>
          <a:bodyPr wrap="square" rtlCol="0">
            <a:spAutoFit/>
          </a:bodyPr>
          <a:lstStyle/>
          <a:p>
            <a:r>
              <a:rPr lang="en-US" sz="2000" dirty="0"/>
              <a:t>Optimize</a:t>
            </a:r>
          </a:p>
        </p:txBody>
      </p:sp>
      <p:sp>
        <p:nvSpPr>
          <p:cNvPr id="11" name="TextBox 10">
            <a:extLst>
              <a:ext uri="{FF2B5EF4-FFF2-40B4-BE49-F238E27FC236}">
                <a16:creationId xmlns:a16="http://schemas.microsoft.com/office/drawing/2014/main" id="{E00567BC-7986-46D5-89E6-384BF3571C3B}"/>
              </a:ext>
            </a:extLst>
          </p:cNvPr>
          <p:cNvSpPr txBox="1"/>
          <p:nvPr/>
        </p:nvSpPr>
        <p:spPr>
          <a:xfrm>
            <a:off x="8396832" y="2563933"/>
            <a:ext cx="1646690" cy="400110"/>
          </a:xfrm>
          <a:prstGeom prst="rect">
            <a:avLst/>
          </a:prstGeom>
          <a:noFill/>
        </p:spPr>
        <p:txBody>
          <a:bodyPr wrap="square" rtlCol="0">
            <a:spAutoFit/>
          </a:bodyPr>
          <a:lstStyle/>
          <a:p>
            <a:r>
              <a:rPr lang="en-US" sz="2000" dirty="0"/>
              <a:t>Post-Mortem</a:t>
            </a:r>
          </a:p>
        </p:txBody>
      </p:sp>
      <p:sp>
        <p:nvSpPr>
          <p:cNvPr id="12" name="TextBox 11">
            <a:extLst>
              <a:ext uri="{FF2B5EF4-FFF2-40B4-BE49-F238E27FC236}">
                <a16:creationId xmlns:a16="http://schemas.microsoft.com/office/drawing/2014/main" id="{F1BDBB82-C0DB-4727-94A4-4EC3F4917F61}"/>
              </a:ext>
            </a:extLst>
          </p:cNvPr>
          <p:cNvSpPr txBox="1"/>
          <p:nvPr/>
        </p:nvSpPr>
        <p:spPr>
          <a:xfrm>
            <a:off x="6657237" y="2562512"/>
            <a:ext cx="1283953" cy="400110"/>
          </a:xfrm>
          <a:prstGeom prst="rect">
            <a:avLst/>
          </a:prstGeom>
          <a:noFill/>
        </p:spPr>
        <p:txBody>
          <a:bodyPr wrap="square" rtlCol="0">
            <a:spAutoFit/>
          </a:bodyPr>
          <a:lstStyle/>
          <a:p>
            <a:r>
              <a:rPr lang="en-US" sz="2000" dirty="0"/>
              <a:t>Retention </a:t>
            </a:r>
          </a:p>
        </p:txBody>
      </p:sp>
      <p:sp>
        <p:nvSpPr>
          <p:cNvPr id="17" name="Arrow: Left-Right 16">
            <a:extLst>
              <a:ext uri="{FF2B5EF4-FFF2-40B4-BE49-F238E27FC236}">
                <a16:creationId xmlns:a16="http://schemas.microsoft.com/office/drawing/2014/main" id="{94731023-C21F-441A-8500-5771418CCA4B}"/>
              </a:ext>
            </a:extLst>
          </p:cNvPr>
          <p:cNvSpPr/>
          <p:nvPr/>
        </p:nvSpPr>
        <p:spPr>
          <a:xfrm>
            <a:off x="601995" y="1503483"/>
            <a:ext cx="10553351" cy="721453"/>
          </a:xfrm>
          <a:prstGeom prst="lef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Life Cycle =&gt; (Understanding / Optimization / Advantage)</a:t>
            </a:r>
          </a:p>
        </p:txBody>
      </p:sp>
      <p:sp>
        <p:nvSpPr>
          <p:cNvPr id="2" name="TextBox 1">
            <a:extLst>
              <a:ext uri="{FF2B5EF4-FFF2-40B4-BE49-F238E27FC236}">
                <a16:creationId xmlns:a16="http://schemas.microsoft.com/office/drawing/2014/main" id="{9927AA89-8996-4265-892E-0620E6FB7CB6}"/>
              </a:ext>
            </a:extLst>
          </p:cNvPr>
          <p:cNvSpPr txBox="1"/>
          <p:nvPr/>
        </p:nvSpPr>
        <p:spPr>
          <a:xfrm>
            <a:off x="977462" y="6032938"/>
            <a:ext cx="10237076" cy="461665"/>
          </a:xfrm>
          <a:prstGeom prst="rect">
            <a:avLst/>
          </a:prstGeom>
          <a:noFill/>
        </p:spPr>
        <p:txBody>
          <a:bodyPr wrap="square" rtlCol="0">
            <a:spAutoFit/>
          </a:bodyPr>
          <a:lstStyle/>
          <a:p>
            <a:r>
              <a:rPr lang="en-US" sz="2400" dirty="0"/>
              <a:t>You need tools, processes and analytics for each stage of the customer life cycle</a:t>
            </a:r>
          </a:p>
        </p:txBody>
      </p:sp>
      <p:sp>
        <p:nvSpPr>
          <p:cNvPr id="26" name="Arrow: Right 25">
            <a:extLst>
              <a:ext uri="{FF2B5EF4-FFF2-40B4-BE49-F238E27FC236}">
                <a16:creationId xmlns:a16="http://schemas.microsoft.com/office/drawing/2014/main" id="{18B2F104-480D-4A7E-8459-2A8ABF8A89BD}"/>
              </a:ext>
            </a:extLst>
          </p:cNvPr>
          <p:cNvSpPr/>
          <p:nvPr/>
        </p:nvSpPr>
        <p:spPr>
          <a:xfrm>
            <a:off x="295448" y="6081457"/>
            <a:ext cx="613095" cy="27229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52FF756-F45E-4C98-8E4E-2AF7C638C194}"/>
              </a:ext>
            </a:extLst>
          </p:cNvPr>
          <p:cNvCxnSpPr/>
          <p:nvPr/>
        </p:nvCxnSpPr>
        <p:spPr>
          <a:xfrm flipH="1">
            <a:off x="10261423" y="2719355"/>
            <a:ext cx="480848"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B80330E-A8E9-4F83-920F-5B6B48CAC988}"/>
              </a:ext>
            </a:extLst>
          </p:cNvPr>
          <p:cNvSpPr txBox="1"/>
          <p:nvPr/>
        </p:nvSpPr>
        <p:spPr>
          <a:xfrm>
            <a:off x="10876896" y="2485568"/>
            <a:ext cx="1180136" cy="646331"/>
          </a:xfrm>
          <a:prstGeom prst="rect">
            <a:avLst/>
          </a:prstGeom>
          <a:noFill/>
        </p:spPr>
        <p:txBody>
          <a:bodyPr wrap="square" rtlCol="0">
            <a:spAutoFit/>
          </a:bodyPr>
          <a:lstStyle/>
          <a:p>
            <a:r>
              <a:rPr lang="en-US" dirty="0">
                <a:solidFill>
                  <a:srgbClr val="FF0000"/>
                </a:solidFill>
              </a:rPr>
              <a:t>Customer  </a:t>
            </a:r>
          </a:p>
          <a:p>
            <a:r>
              <a:rPr lang="en-US" dirty="0">
                <a:solidFill>
                  <a:srgbClr val="FF0000"/>
                </a:solidFill>
              </a:rPr>
              <a:t>Processes</a:t>
            </a:r>
          </a:p>
        </p:txBody>
      </p:sp>
      <p:sp>
        <p:nvSpPr>
          <p:cNvPr id="32" name="Isosceles Triangle 31">
            <a:extLst>
              <a:ext uri="{FF2B5EF4-FFF2-40B4-BE49-F238E27FC236}">
                <a16:creationId xmlns:a16="http://schemas.microsoft.com/office/drawing/2014/main" id="{8FEDC5B7-1CF1-4E3D-83B8-804150EC0B5B}"/>
              </a:ext>
            </a:extLst>
          </p:cNvPr>
          <p:cNvSpPr/>
          <p:nvPr/>
        </p:nvSpPr>
        <p:spPr>
          <a:xfrm rot="1777587">
            <a:off x="8108739" y="334340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E0B21745-68DE-4141-ACB2-4CCB3F323C66}"/>
              </a:ext>
            </a:extLst>
          </p:cNvPr>
          <p:cNvSpPr/>
          <p:nvPr/>
        </p:nvSpPr>
        <p:spPr>
          <a:xfrm rot="16200000">
            <a:off x="2397752" y="3780795"/>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0D3CD09-D4AB-4DF0-B609-20303E969056}"/>
              </a:ext>
            </a:extLst>
          </p:cNvPr>
          <p:cNvCxnSpPr>
            <a:cxnSpLocks/>
          </p:cNvCxnSpPr>
          <p:nvPr/>
        </p:nvCxnSpPr>
        <p:spPr>
          <a:xfrm>
            <a:off x="2901257" y="1090569"/>
            <a:ext cx="6662300" cy="0"/>
          </a:xfrm>
          <a:prstGeom prst="line">
            <a:avLst/>
          </a:prstGeom>
          <a:ln w="34925">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95032C7-7368-4C6A-BAFB-5352CE97F5EE}"/>
              </a:ext>
            </a:extLst>
          </p:cNvPr>
          <p:cNvSpPr txBox="1"/>
          <p:nvPr/>
        </p:nvSpPr>
        <p:spPr>
          <a:xfrm>
            <a:off x="908543" y="3391443"/>
            <a:ext cx="13253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MSA</a:t>
            </a:r>
          </a:p>
          <a:p>
            <a:pPr marL="285750" indent="-285750">
              <a:buFont typeface="Arial" panose="020B0604020202020204" pitchFamily="34" charset="0"/>
              <a:buChar char="•"/>
            </a:pPr>
            <a:r>
              <a:rPr lang="en-US" dirty="0"/>
              <a:t>Cluster</a:t>
            </a:r>
          </a:p>
          <a:p>
            <a:pPr marL="285750" indent="-285750">
              <a:buFont typeface="Arial" panose="020B0604020202020204" pitchFamily="34" charset="0"/>
              <a:buChar char="•"/>
            </a:pPr>
            <a:r>
              <a:rPr lang="en-US" dirty="0"/>
              <a:t>PCA</a:t>
            </a:r>
          </a:p>
          <a:p>
            <a:pPr marL="285750" indent="-285750">
              <a:buFont typeface="Arial" panose="020B0604020202020204" pitchFamily="34" charset="0"/>
              <a:buChar char="•"/>
            </a:pPr>
            <a:endParaRPr lang="en-US" dirty="0"/>
          </a:p>
        </p:txBody>
      </p:sp>
      <p:sp>
        <p:nvSpPr>
          <p:cNvPr id="41" name="TextBox 40">
            <a:extLst>
              <a:ext uri="{FF2B5EF4-FFF2-40B4-BE49-F238E27FC236}">
                <a16:creationId xmlns:a16="http://schemas.microsoft.com/office/drawing/2014/main" id="{81121080-20D6-4C47-A43B-B1AD4676F09E}"/>
              </a:ext>
            </a:extLst>
          </p:cNvPr>
          <p:cNvSpPr txBox="1"/>
          <p:nvPr/>
        </p:nvSpPr>
        <p:spPr>
          <a:xfrm>
            <a:off x="3080478" y="3276033"/>
            <a:ext cx="20720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conjoint</a:t>
            </a:r>
          </a:p>
          <a:p>
            <a:pPr marL="285750" indent="-285750">
              <a:buFont typeface="Arial" panose="020B0604020202020204" pitchFamily="34" charset="0"/>
              <a:buChar char="•"/>
            </a:pPr>
            <a:r>
              <a:rPr lang="en-US" dirty="0"/>
              <a:t>Uplift</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2" name="TextBox 41">
            <a:extLst>
              <a:ext uri="{FF2B5EF4-FFF2-40B4-BE49-F238E27FC236}">
                <a16:creationId xmlns:a16="http://schemas.microsoft.com/office/drawing/2014/main" id="{CCA390F3-2BB5-4148-A7E2-E0AA8A726166}"/>
              </a:ext>
            </a:extLst>
          </p:cNvPr>
          <p:cNvSpPr txBox="1"/>
          <p:nvPr/>
        </p:nvSpPr>
        <p:spPr>
          <a:xfrm>
            <a:off x="4705180" y="3237486"/>
            <a:ext cx="166212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survey/NPS</a:t>
            </a:r>
          </a:p>
          <a:p>
            <a:pPr marL="285750" indent="-285750">
              <a:buFont typeface="Arial" panose="020B0604020202020204" pitchFamily="34" charset="0"/>
              <a:buChar char="•"/>
            </a:pPr>
            <a:r>
              <a:rPr lang="en-US" dirty="0" err="1"/>
              <a:t>lm</a:t>
            </a:r>
            <a:r>
              <a:rPr lang="en-US" dirty="0"/>
              <a:t>/</a:t>
            </a:r>
            <a:r>
              <a:rPr lang="en-US" dirty="0" err="1"/>
              <a:t>glm</a:t>
            </a:r>
            <a:endParaRPr lang="en-US" dirty="0"/>
          </a:p>
          <a:p>
            <a:pPr marL="285750" indent="-285750">
              <a:buFont typeface="Arial" panose="020B0604020202020204" pitchFamily="34" charset="0"/>
              <a:buChar char="•"/>
            </a:pPr>
            <a:r>
              <a:rPr lang="en-US" dirty="0" err="1"/>
              <a:t>tidytext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3498754F-2F1A-4E1A-8C89-E41AC78407A7}"/>
              </a:ext>
            </a:extLst>
          </p:cNvPr>
          <p:cNvSpPr/>
          <p:nvPr/>
        </p:nvSpPr>
        <p:spPr>
          <a:xfrm>
            <a:off x="6777261" y="3292920"/>
            <a:ext cx="1541022" cy="1477328"/>
          </a:xfrm>
          <a:prstGeom prst="rect">
            <a:avLst/>
          </a:prstGeom>
        </p:spPr>
        <p:txBody>
          <a:bodyPr wrap="square">
            <a:spAutoFit/>
          </a:bodyPr>
          <a:lstStyle/>
          <a:p>
            <a:pPr marL="285750" indent="-285750">
              <a:buFont typeface="Arial" panose="020B0604020202020204" pitchFamily="34" charset="0"/>
              <a:buChar char="•"/>
            </a:pPr>
            <a:r>
              <a:rPr lang="en-US" dirty="0"/>
              <a:t>Survival</a:t>
            </a:r>
          </a:p>
          <a:p>
            <a:pPr marL="285750" indent="-285750">
              <a:buFont typeface="Arial" panose="020B0604020202020204" pitchFamily="34" charset="0"/>
              <a:buChar char="•"/>
            </a:pPr>
            <a:r>
              <a:rPr lang="en-US" dirty="0"/>
              <a:t>survminer</a:t>
            </a:r>
          </a:p>
          <a:p>
            <a:pPr marL="285750" indent="-285750">
              <a:buFont typeface="Arial" panose="020B0604020202020204" pitchFamily="34" charset="0"/>
              <a:buChar char="•"/>
            </a:pPr>
            <a:r>
              <a:rPr lang="en-US" dirty="0"/>
              <a:t>SMCRM</a:t>
            </a:r>
          </a:p>
          <a:p>
            <a:pPr marL="285750" indent="-285750">
              <a:buFont typeface="Arial" panose="020B0604020202020204" pitchFamily="34" charset="0"/>
              <a:buChar char="•"/>
            </a:pPr>
            <a:r>
              <a:rPr lang="en-US" dirty="0"/>
              <a:t>BTYD</a:t>
            </a:r>
          </a:p>
          <a:p>
            <a:pPr marL="285750" indent="-285750">
              <a:buFont typeface="Arial" panose="020B0604020202020204" pitchFamily="34" charset="0"/>
              <a:buChar char="•"/>
            </a:pPr>
            <a:endParaRPr lang="en-US" dirty="0"/>
          </a:p>
        </p:txBody>
      </p:sp>
      <p:sp>
        <p:nvSpPr>
          <p:cNvPr id="45" name="TextBox 44">
            <a:extLst>
              <a:ext uri="{FF2B5EF4-FFF2-40B4-BE49-F238E27FC236}">
                <a16:creationId xmlns:a16="http://schemas.microsoft.com/office/drawing/2014/main" id="{7A1452F6-4476-431D-BDF8-30A567605F86}"/>
              </a:ext>
            </a:extLst>
          </p:cNvPr>
          <p:cNvSpPr txBox="1"/>
          <p:nvPr/>
        </p:nvSpPr>
        <p:spPr>
          <a:xfrm>
            <a:off x="8429766" y="3279394"/>
            <a:ext cx="20720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Survey/NPS</a:t>
            </a:r>
          </a:p>
          <a:p>
            <a:pPr marL="285750" indent="-285750">
              <a:buFont typeface="Arial" panose="020B0604020202020204" pitchFamily="34" charset="0"/>
              <a:buChar char="•"/>
            </a:pPr>
            <a:r>
              <a:rPr lang="en-US" dirty="0"/>
              <a:t>MSA (refine)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6" name="Isosceles Triangle 45">
            <a:extLst>
              <a:ext uri="{FF2B5EF4-FFF2-40B4-BE49-F238E27FC236}">
                <a16:creationId xmlns:a16="http://schemas.microsoft.com/office/drawing/2014/main" id="{27132E8B-654A-41ED-A0BF-B2B38D2EB2F0}"/>
              </a:ext>
            </a:extLst>
          </p:cNvPr>
          <p:cNvSpPr/>
          <p:nvPr/>
        </p:nvSpPr>
        <p:spPr>
          <a:xfrm rot="16200000">
            <a:off x="6398437" y="3372810"/>
            <a:ext cx="176488" cy="1712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521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7713E4-1190-4EF7-A273-41562F87A167}"/>
              </a:ext>
            </a:extLst>
          </p:cNvPr>
          <p:cNvSpPr>
            <a:spLocks noGrp="1"/>
          </p:cNvSpPr>
          <p:nvPr>
            <p:ph type="title"/>
          </p:nvPr>
        </p:nvSpPr>
        <p:spPr>
          <a:xfrm>
            <a:off x="863029" y="1012004"/>
            <a:ext cx="3416158" cy="4795408"/>
          </a:xfrm>
        </p:spPr>
        <p:txBody>
          <a:bodyPr>
            <a:normAutofit/>
          </a:bodyPr>
          <a:lstStyle/>
          <a:p>
            <a:r>
              <a:rPr lang="en-US">
                <a:solidFill>
                  <a:srgbClr val="FFFFFF"/>
                </a:solidFill>
              </a:rPr>
              <a:t>Other Useful R packages</a:t>
            </a:r>
          </a:p>
        </p:txBody>
      </p:sp>
      <p:graphicFrame>
        <p:nvGraphicFramePr>
          <p:cNvPr id="5" name="Content Placeholder 2">
            <a:extLst>
              <a:ext uri="{FF2B5EF4-FFF2-40B4-BE49-F238E27FC236}">
                <a16:creationId xmlns:a16="http://schemas.microsoft.com/office/drawing/2014/main" id="{720C0B1E-1181-46D2-830B-6BD49E22647A}"/>
              </a:ext>
            </a:extLst>
          </p:cNvPr>
          <p:cNvGraphicFramePr>
            <a:graphicFrameLocks noGrp="1"/>
          </p:cNvGraphicFramePr>
          <p:nvPr>
            <p:ph idx="1"/>
            <p:extLst>
              <p:ext uri="{D42A27DB-BD31-4B8C-83A1-F6EECF244321}">
                <p14:modId xmlns:p14="http://schemas.microsoft.com/office/powerpoint/2010/main" val="257393527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298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CEO requests you revitalize this organization and improve profitability and bring your analysis to the executive retreat.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628611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76DA94-C799-43A9-9465-E1D60D37ECD6}"/>
              </a:ext>
            </a:extLst>
          </p:cNvPr>
          <p:cNvSpPr/>
          <p:nvPr/>
        </p:nvSpPr>
        <p:spPr>
          <a:xfrm>
            <a:off x="5194300" y="5032335"/>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63029" y="1012004"/>
            <a:ext cx="3416158" cy="4795408"/>
          </a:xfrm>
        </p:spPr>
        <p:txBody>
          <a:bodyPr>
            <a:normAutofit/>
          </a:bodyPr>
          <a:lstStyle/>
          <a:p>
            <a:r>
              <a:rPr lang="en-US">
                <a:solidFill>
                  <a:srgbClr val="FFFFFF"/>
                </a:solidFill>
              </a:rPr>
              <a:t>Case Study Analysis</a:t>
            </a:r>
          </a:p>
        </p:txBody>
      </p:sp>
      <p:graphicFrame>
        <p:nvGraphicFramePr>
          <p:cNvPr id="5" name="Content Placeholder 2">
            <a:extLst>
              <a:ext uri="{FF2B5EF4-FFF2-40B4-BE49-F238E27FC236}">
                <a16:creationId xmlns:a16="http://schemas.microsoft.com/office/drawing/2014/main" id="{2D87FBFD-9903-4AE6-8D5B-CB70B85238C5}"/>
              </a:ext>
            </a:extLst>
          </p:cNvPr>
          <p:cNvGraphicFramePr>
            <a:graphicFrameLocks noGrp="1"/>
          </p:cNvGraphicFramePr>
          <p:nvPr>
            <p:ph idx="1"/>
            <p:extLst>
              <p:ext uri="{D42A27DB-BD31-4B8C-83A1-F6EECF244321}">
                <p14:modId xmlns:p14="http://schemas.microsoft.com/office/powerpoint/2010/main" val="21821506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2503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5802EB-CB70-438A-86CB-9DD5302610A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Where to Start ? – Key Customer Questions</a:t>
            </a:r>
            <a:br>
              <a:rPr lang="en-US"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4A2DC430-50A6-4595-9585-FD5B8D39FED2}"/>
              </a:ext>
            </a:extLst>
          </p:cNvPr>
          <p:cNvGraphicFramePr>
            <a:graphicFrameLocks noGrp="1"/>
          </p:cNvGraphicFramePr>
          <p:nvPr>
            <p:ph idx="1"/>
            <p:extLst>
              <p:ext uri="{D42A27DB-BD31-4B8C-83A1-F6EECF244321}">
                <p14:modId xmlns:p14="http://schemas.microsoft.com/office/powerpoint/2010/main" val="4676988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5929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33321170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2788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7755AF-DEBC-4FF4-A999-29ACE8D04F69}"/>
              </a:ext>
            </a:extLst>
          </p:cNvPr>
          <p:cNvSpPr>
            <a:spLocks noGrp="1"/>
          </p:cNvSpPr>
          <p:nvPr>
            <p:ph type="title"/>
          </p:nvPr>
        </p:nvSpPr>
        <p:spPr>
          <a:xfrm>
            <a:off x="863029" y="1012004"/>
            <a:ext cx="3416158" cy="4795408"/>
          </a:xfrm>
        </p:spPr>
        <p:txBody>
          <a:bodyPr>
            <a:normAutofit/>
          </a:bodyPr>
          <a:lstStyle/>
          <a:p>
            <a:r>
              <a:rPr lang="en-US" sz="3700" dirty="0">
                <a:solidFill>
                  <a:srgbClr val="FFFFFF"/>
                </a:solidFill>
              </a:rPr>
              <a:t>Consequences…</a:t>
            </a:r>
            <a:br>
              <a:rPr lang="en-US" sz="3700" dirty="0">
                <a:solidFill>
                  <a:srgbClr val="FFFFFF"/>
                </a:solidFill>
              </a:rPr>
            </a:br>
            <a:r>
              <a:rPr lang="en-US" sz="3700" dirty="0">
                <a:solidFill>
                  <a:srgbClr val="FFFFFF"/>
                </a:solidFill>
              </a:rPr>
              <a:t>or Else …</a:t>
            </a:r>
          </a:p>
        </p:txBody>
      </p:sp>
      <p:graphicFrame>
        <p:nvGraphicFramePr>
          <p:cNvPr id="5" name="Content Placeholder 2">
            <a:extLst>
              <a:ext uri="{FF2B5EF4-FFF2-40B4-BE49-F238E27FC236}">
                <a16:creationId xmlns:a16="http://schemas.microsoft.com/office/drawing/2014/main" id="{1E66A5C8-9F9D-4DD2-8E34-AD07AD683795}"/>
              </a:ext>
            </a:extLst>
          </p:cNvPr>
          <p:cNvGraphicFramePr>
            <a:graphicFrameLocks noGrp="1"/>
          </p:cNvGraphicFramePr>
          <p:nvPr>
            <p:ph idx="1"/>
            <p:extLst>
              <p:ext uri="{D42A27DB-BD31-4B8C-83A1-F6EECF244321}">
                <p14:modId xmlns:p14="http://schemas.microsoft.com/office/powerpoint/2010/main" val="28575734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651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4C2A492E-4231-45B2-989C-90E4CB157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2" y="2195021"/>
            <a:ext cx="3053505" cy="2544588"/>
          </a:xfrm>
          <a:prstGeom prst="rect">
            <a:avLst/>
          </a:prstGeom>
        </p:spPr>
      </p:pic>
      <p:pic>
        <p:nvPicPr>
          <p:cNvPr id="10" name="Picture 9">
            <a:extLst>
              <a:ext uri="{FF2B5EF4-FFF2-40B4-BE49-F238E27FC236}">
                <a16:creationId xmlns:a16="http://schemas.microsoft.com/office/drawing/2014/main" id="{9FA3518B-1D1E-4742-8DB7-CF9733F01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998" y="2617248"/>
            <a:ext cx="2152650" cy="2124075"/>
          </a:xfrm>
          <a:prstGeom prst="rect">
            <a:avLst/>
          </a:prstGeom>
        </p:spPr>
      </p:pic>
      <p:pic>
        <p:nvPicPr>
          <p:cNvPr id="12" name="Picture 11">
            <a:extLst>
              <a:ext uri="{FF2B5EF4-FFF2-40B4-BE49-F238E27FC236}">
                <a16:creationId xmlns:a16="http://schemas.microsoft.com/office/drawing/2014/main" id="{13BC2A12-615F-4688-9F01-E3049D3DE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478" y="1759609"/>
            <a:ext cx="3726767" cy="3726767"/>
          </a:xfrm>
          <a:prstGeom prst="rect">
            <a:avLst/>
          </a:prstGeom>
        </p:spPr>
      </p:pic>
      <p:pic>
        <p:nvPicPr>
          <p:cNvPr id="15" name="Picture 14">
            <a:extLst>
              <a:ext uri="{FF2B5EF4-FFF2-40B4-BE49-F238E27FC236}">
                <a16:creationId xmlns:a16="http://schemas.microsoft.com/office/drawing/2014/main" id="{73E10653-FEB6-4141-9D46-B21A095F5A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3517" y="2722879"/>
            <a:ext cx="2430092" cy="1800225"/>
          </a:xfrm>
          <a:prstGeom prst="rect">
            <a:avLst/>
          </a:prstGeom>
        </p:spPr>
      </p:pic>
      <p:sp>
        <p:nvSpPr>
          <p:cNvPr id="16" name="Arrow: Right 15">
            <a:extLst>
              <a:ext uri="{FF2B5EF4-FFF2-40B4-BE49-F238E27FC236}">
                <a16:creationId xmlns:a16="http://schemas.microsoft.com/office/drawing/2014/main" id="{10C7EDEA-B6E1-4AEC-9E7D-724AADFF1ED8}"/>
              </a:ext>
            </a:extLst>
          </p:cNvPr>
          <p:cNvSpPr/>
          <p:nvPr/>
        </p:nvSpPr>
        <p:spPr>
          <a:xfrm>
            <a:off x="2942643"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B46C4C8-7B66-46BB-BFB7-2442917B689A}"/>
              </a:ext>
            </a:extLst>
          </p:cNvPr>
          <p:cNvSpPr/>
          <p:nvPr/>
        </p:nvSpPr>
        <p:spPr>
          <a:xfrm>
            <a:off x="6073975"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6E03EF3-3286-40E2-8663-09A302279E73}"/>
              </a:ext>
            </a:extLst>
          </p:cNvPr>
          <p:cNvSpPr/>
          <p:nvPr/>
        </p:nvSpPr>
        <p:spPr>
          <a:xfrm>
            <a:off x="9423844" y="3459603"/>
            <a:ext cx="521996" cy="387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8F5AFAB6-82AA-43EE-8593-4145CC0B46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4375" y="4293569"/>
            <a:ext cx="1773737" cy="1255567"/>
          </a:xfrm>
          <a:prstGeom prst="rect">
            <a:avLst/>
          </a:prstGeom>
        </p:spPr>
      </p:pic>
      <p:sp>
        <p:nvSpPr>
          <p:cNvPr id="3" name="TextBox 2">
            <a:extLst>
              <a:ext uri="{FF2B5EF4-FFF2-40B4-BE49-F238E27FC236}">
                <a16:creationId xmlns:a16="http://schemas.microsoft.com/office/drawing/2014/main" id="{C7E16AA7-996E-41FD-964B-82DF53A8D632}"/>
              </a:ext>
            </a:extLst>
          </p:cNvPr>
          <p:cNvSpPr txBox="1"/>
          <p:nvPr/>
        </p:nvSpPr>
        <p:spPr>
          <a:xfrm>
            <a:off x="2118360" y="1802722"/>
            <a:ext cx="9178724" cy="707886"/>
          </a:xfrm>
          <a:prstGeom prst="rect">
            <a:avLst/>
          </a:prstGeom>
          <a:noFill/>
        </p:spPr>
        <p:txBody>
          <a:bodyPr wrap="square" rtlCol="0">
            <a:spAutoFit/>
          </a:bodyPr>
          <a:lstStyle/>
          <a:p>
            <a:r>
              <a:rPr lang="en-US" sz="4000" dirty="0">
                <a:solidFill>
                  <a:schemeClr val="bg1"/>
                </a:solidFill>
              </a:rPr>
              <a:t>The Complexity of Customer Analytics</a:t>
            </a:r>
          </a:p>
        </p:txBody>
      </p:sp>
      <p:pic>
        <p:nvPicPr>
          <p:cNvPr id="22" name="Picture 21">
            <a:extLst>
              <a:ext uri="{FF2B5EF4-FFF2-40B4-BE49-F238E27FC236}">
                <a16:creationId xmlns:a16="http://schemas.microsoft.com/office/drawing/2014/main" id="{8B8988D8-FD57-4CFB-9112-476467077A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8104" y="4305144"/>
            <a:ext cx="1773737" cy="1255567"/>
          </a:xfrm>
          <a:prstGeom prst="rect">
            <a:avLst/>
          </a:prstGeom>
        </p:spPr>
      </p:pic>
    </p:spTree>
    <p:extLst>
      <p:ext uri="{BB962C8B-B14F-4D97-AF65-F5344CB8AC3E}">
        <p14:creationId xmlns:p14="http://schemas.microsoft.com/office/powerpoint/2010/main" val="2462141705"/>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43A-7DDD-433E-B48C-129FFF2B6CE9}"/>
              </a:ext>
            </a:extLst>
          </p:cNvPr>
          <p:cNvSpPr>
            <a:spLocks noGrp="1"/>
          </p:cNvSpPr>
          <p:nvPr>
            <p:ph type="ctrTitle"/>
          </p:nvPr>
        </p:nvSpPr>
        <p:spPr>
          <a:xfrm>
            <a:off x="6660903" y="2209800"/>
            <a:ext cx="4645250" cy="1024998"/>
          </a:xfrm>
        </p:spPr>
        <p:txBody>
          <a:bodyPr anchor="b">
            <a:normAutofit/>
          </a:bodyPr>
          <a:lstStyle/>
          <a:p>
            <a:r>
              <a:rPr lang="en-US" sz="5600" dirty="0"/>
              <a:t>Rock Star !</a:t>
            </a:r>
          </a:p>
        </p:txBody>
      </p:sp>
      <p:sp>
        <p:nvSpPr>
          <p:cNvPr id="3" name="Subtitle 2">
            <a:extLst>
              <a:ext uri="{FF2B5EF4-FFF2-40B4-BE49-F238E27FC236}">
                <a16:creationId xmlns:a16="http://schemas.microsoft.com/office/drawing/2014/main" id="{40BE5AD0-7EEF-4390-977E-A9D132680D97}"/>
              </a:ext>
            </a:extLst>
          </p:cNvPr>
          <p:cNvSpPr>
            <a:spLocks noGrp="1"/>
          </p:cNvSpPr>
          <p:nvPr>
            <p:ph type="subTitle" idx="1"/>
          </p:nvPr>
        </p:nvSpPr>
        <p:spPr>
          <a:xfrm>
            <a:off x="6746627" y="4750893"/>
            <a:ext cx="4645250" cy="1147863"/>
          </a:xfrm>
        </p:spPr>
        <p:txBody>
          <a:bodyPr anchor="t">
            <a:normAutofit/>
          </a:bodyPr>
          <a:lstStyle/>
          <a:p>
            <a:pPr algn="l"/>
            <a:r>
              <a:rPr lang="en-US" sz="2000"/>
              <a:t>Concepts, Code and Consequences</a:t>
            </a:r>
          </a:p>
          <a:p>
            <a:pPr algn="l"/>
            <a:r>
              <a:rPr lang="en-US" sz="2000"/>
              <a:t>Nashville Analytics Summit</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57EB4A6-0FA6-4A4A-BD7C-DC61F0B409CE}"/>
              </a:ext>
            </a:extLst>
          </p:cNvPr>
          <p:cNvPicPr>
            <a:picLocks noChangeAspect="1"/>
          </p:cNvPicPr>
          <p:nvPr/>
        </p:nvPicPr>
        <p:blipFill rotWithShape="1">
          <a:blip r:embed="rId2">
            <a:extLst>
              <a:ext uri="{28A0092B-C50C-407E-A947-70E740481C1C}">
                <a14:useLocalDpi xmlns:a14="http://schemas.microsoft.com/office/drawing/2010/main" val="0"/>
              </a:ext>
            </a:extLst>
          </a:blip>
          <a:srcRect l="7852" r="430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5025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FF6D27-D684-4C62-9B06-43D5CC1C087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Case Study</a:t>
            </a:r>
          </a:p>
        </p:txBody>
      </p:sp>
      <p:sp>
        <p:nvSpPr>
          <p:cNvPr id="3" name="Content Placeholder 2">
            <a:extLst>
              <a:ext uri="{FF2B5EF4-FFF2-40B4-BE49-F238E27FC236}">
                <a16:creationId xmlns:a16="http://schemas.microsoft.com/office/drawing/2014/main" id="{5997062F-67BE-448E-86B8-5624E2F84E2B}"/>
              </a:ext>
            </a:extLst>
          </p:cNvPr>
          <p:cNvSpPr>
            <a:spLocks noGrp="1"/>
          </p:cNvSpPr>
          <p:nvPr>
            <p:ph idx="1"/>
          </p:nvPr>
        </p:nvSpPr>
        <p:spPr>
          <a:xfrm>
            <a:off x="5226003" y="391036"/>
            <a:ext cx="6881116" cy="2814619"/>
          </a:xfrm>
        </p:spPr>
        <p:txBody>
          <a:bodyPr vert="horz" lIns="91440" tIns="45720" rIns="91440" bIns="45720" rtlCol="0">
            <a:normAutofit/>
          </a:bodyPr>
          <a:lstStyle/>
          <a:p>
            <a:pPr marL="0" indent="0" algn="ctr">
              <a:buNone/>
            </a:pPr>
            <a:r>
              <a:rPr lang="en-US" dirty="0"/>
              <a:t>Scenario</a:t>
            </a:r>
            <a:endParaRPr lang="en-US" sz="1700" dirty="0"/>
          </a:p>
          <a:p>
            <a:r>
              <a:rPr lang="en-US" sz="2400" dirty="0"/>
              <a:t>You are the new Chief Marketing (CMO) at  “Nashville SaaS company”</a:t>
            </a:r>
            <a:r>
              <a:rPr lang="en-US" sz="2000" dirty="0"/>
              <a:t> </a:t>
            </a:r>
          </a:p>
          <a:p>
            <a:endParaRPr lang="en-US" sz="1000" dirty="0"/>
          </a:p>
          <a:p>
            <a:r>
              <a:rPr lang="en-US" sz="2400" dirty="0"/>
              <a:t>Revitalize this organization and improve profitability </a:t>
            </a:r>
          </a:p>
          <a:p>
            <a:pPr marL="0" indent="0">
              <a:buNone/>
            </a:pPr>
            <a:endParaRPr lang="en-US" sz="1700" dirty="0"/>
          </a:p>
        </p:txBody>
      </p:sp>
      <p:sp>
        <p:nvSpPr>
          <p:cNvPr id="4" name="TextBox 3">
            <a:extLst>
              <a:ext uri="{FF2B5EF4-FFF2-40B4-BE49-F238E27FC236}">
                <a16:creationId xmlns:a16="http://schemas.microsoft.com/office/drawing/2014/main" id="{A0759670-C843-4F4C-B62E-FD33DDBF93EA}"/>
              </a:ext>
            </a:extLst>
          </p:cNvPr>
          <p:cNvSpPr txBox="1"/>
          <p:nvPr/>
        </p:nvSpPr>
        <p:spPr>
          <a:xfrm>
            <a:off x="6052686" y="3082973"/>
            <a:ext cx="4283506" cy="3128383"/>
          </a:xfrm>
          <a:prstGeom prst="rect">
            <a:avLst/>
          </a:prstGeom>
        </p:spPr>
        <p:txBody>
          <a:bodyPr vert="horz" lIns="91440" tIns="45720" rIns="91440" bIns="45720" rtlCol="0">
            <a:normAutofit/>
          </a:bodyPr>
          <a:lstStyle/>
          <a:p>
            <a:pPr>
              <a:lnSpc>
                <a:spcPct val="90000"/>
              </a:lnSpc>
              <a:spcAft>
                <a:spcPts val="600"/>
              </a:spcAft>
            </a:pPr>
            <a:r>
              <a:rPr lang="en-US" sz="2400" dirty="0"/>
              <a:t>How do you attack the problem and look like a …                       ?</a:t>
            </a:r>
          </a:p>
        </p:txBody>
      </p:sp>
      <p:pic>
        <p:nvPicPr>
          <p:cNvPr id="12" name="Picture 11">
            <a:extLst>
              <a:ext uri="{FF2B5EF4-FFF2-40B4-BE49-F238E27FC236}">
                <a16:creationId xmlns:a16="http://schemas.microsoft.com/office/drawing/2014/main" id="{F5812126-223D-41E0-8290-0E241D3B8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348" y="3569110"/>
            <a:ext cx="2222426" cy="2123440"/>
          </a:xfrm>
          <a:prstGeom prst="rect">
            <a:avLst/>
          </a:prstGeom>
        </p:spPr>
      </p:pic>
    </p:spTree>
    <p:extLst>
      <p:ext uri="{BB962C8B-B14F-4D97-AF65-F5344CB8AC3E}">
        <p14:creationId xmlns:p14="http://schemas.microsoft.com/office/powerpoint/2010/main" val="9328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0BACD-AF83-412D-92E3-C72C8F83628F}"/>
              </a:ext>
            </a:extLst>
          </p:cNvPr>
          <p:cNvSpPr/>
          <p:nvPr/>
        </p:nvSpPr>
        <p:spPr>
          <a:xfrm>
            <a:off x="5015239" y="2050012"/>
            <a:ext cx="6513603" cy="1234385"/>
          </a:xfrm>
          <a:prstGeom prst="roundRect">
            <a:avLst>
              <a:gd name="adj" fmla="val 10000"/>
            </a:avLst>
          </a:prstGeom>
          <a:ln w="38100">
            <a:no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093781EE-6E23-4A53-804E-9739BB8862D1}"/>
              </a:ext>
            </a:extLst>
          </p:cNvPr>
          <p:cNvSpPr/>
          <p:nvPr/>
        </p:nvSpPr>
        <p:spPr>
          <a:xfrm>
            <a:off x="5015239" y="470925"/>
            <a:ext cx="6513603" cy="1219821"/>
          </a:xfrm>
          <a:prstGeom prst="roundRect">
            <a:avLst>
              <a:gd name="adj" fmla="val 10000"/>
            </a:avLst>
          </a:prstGeom>
          <a:ln w="38100">
            <a:solidFill>
              <a:srgbClr val="FF9900"/>
            </a:solidFill>
          </a:ln>
        </p:spPr>
        <p:style>
          <a:lnRef idx="0">
            <a:scrgbClr r="0" g="0" b="0"/>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7F077-D411-41FA-AF34-A458A229F5A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857B6D0C-FE09-48AE-9B0B-546D04A57FD9}"/>
              </a:ext>
            </a:extLst>
          </p:cNvPr>
          <p:cNvGraphicFramePr>
            <a:graphicFrameLocks noGrp="1"/>
          </p:cNvGraphicFramePr>
          <p:nvPr>
            <p:ph idx="1"/>
            <p:extLst>
              <p:ext uri="{D42A27DB-BD31-4B8C-83A1-F6EECF244321}">
                <p14:modId xmlns:p14="http://schemas.microsoft.com/office/powerpoint/2010/main" val="1176206529"/>
              </p:ext>
            </p:extLst>
          </p:nvPr>
        </p:nvGraphicFramePr>
        <p:xfrm>
          <a:off x="5194300" y="483341"/>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2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AC02D9-9466-4EEF-B79E-40126CE144B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Strategies for Leveraging Customer Data </a:t>
            </a:r>
          </a:p>
        </p:txBody>
      </p:sp>
      <p:graphicFrame>
        <p:nvGraphicFramePr>
          <p:cNvPr id="5" name="Content Placeholder 2">
            <a:extLst>
              <a:ext uri="{FF2B5EF4-FFF2-40B4-BE49-F238E27FC236}">
                <a16:creationId xmlns:a16="http://schemas.microsoft.com/office/drawing/2014/main" id="{67C86517-7440-44EC-A41A-593291EDFE77}"/>
              </a:ext>
            </a:extLst>
          </p:cNvPr>
          <p:cNvGraphicFramePr>
            <a:graphicFrameLocks noGrp="1"/>
          </p:cNvGraphicFramePr>
          <p:nvPr>
            <p:ph idx="1"/>
            <p:extLst>
              <p:ext uri="{D42A27DB-BD31-4B8C-83A1-F6EECF244321}">
                <p14:modId xmlns:p14="http://schemas.microsoft.com/office/powerpoint/2010/main" val="189182063"/>
              </p:ext>
            </p:extLst>
          </p:nvPr>
        </p:nvGraphicFramePr>
        <p:xfrm>
          <a:off x="4038599" y="416689"/>
          <a:ext cx="7698129" cy="6030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31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31ADCC-94F3-40DB-89E0-36AC73BA7091}"/>
              </a:ext>
            </a:extLst>
          </p:cNvPr>
          <p:cNvSpPr>
            <a:spLocks noGrp="1"/>
          </p:cNvSpPr>
          <p:nvPr>
            <p:ph type="title"/>
          </p:nvPr>
        </p:nvSpPr>
        <p:spPr>
          <a:xfrm>
            <a:off x="863029" y="1012004"/>
            <a:ext cx="3416158" cy="4795408"/>
          </a:xfrm>
        </p:spPr>
        <p:txBody>
          <a:bodyPr>
            <a:normAutofit/>
          </a:bodyPr>
          <a:lstStyle/>
          <a:p>
            <a:r>
              <a:rPr lang="en-US">
                <a:solidFill>
                  <a:srgbClr val="FFFFFF"/>
                </a:solidFill>
              </a:rPr>
              <a:t>Customer and Business Concepts</a:t>
            </a:r>
          </a:p>
        </p:txBody>
      </p:sp>
      <p:graphicFrame>
        <p:nvGraphicFramePr>
          <p:cNvPr id="5" name="Content Placeholder 2">
            <a:extLst>
              <a:ext uri="{FF2B5EF4-FFF2-40B4-BE49-F238E27FC236}">
                <a16:creationId xmlns:a16="http://schemas.microsoft.com/office/drawing/2014/main" id="{43032872-229D-4FBC-86F3-2D612D2BBE06}"/>
              </a:ext>
            </a:extLst>
          </p:cNvPr>
          <p:cNvGraphicFramePr>
            <a:graphicFrameLocks noGrp="1"/>
          </p:cNvGraphicFramePr>
          <p:nvPr>
            <p:ph idx="1"/>
            <p:extLst>
              <p:ext uri="{D42A27DB-BD31-4B8C-83A1-F6EECF244321}">
                <p14:modId xmlns:p14="http://schemas.microsoft.com/office/powerpoint/2010/main" val="2499155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8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TotalTime>
  <Words>3123</Words>
  <Application>Microsoft Office PowerPoint</Application>
  <PresentationFormat>Widescreen</PresentationFormat>
  <Paragraphs>473</Paragraphs>
  <Slides>50</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Leveraging Customer Data and Look Like ...</vt:lpstr>
      <vt:lpstr>Agenda</vt:lpstr>
      <vt:lpstr>The Complexity of Customer Analytics</vt:lpstr>
      <vt:lpstr>The Complexity of Customer Analytics</vt:lpstr>
      <vt:lpstr>PowerPoint Presentation</vt:lpstr>
      <vt:lpstr>Case Study</vt:lpstr>
      <vt:lpstr>Agenda</vt:lpstr>
      <vt:lpstr>Strategies for Leveraging Customer Data </vt:lpstr>
      <vt:lpstr>Customer and Business Concepts</vt:lpstr>
      <vt:lpstr>Customer Journey</vt:lpstr>
      <vt:lpstr>PowerPoint Presentation</vt:lpstr>
      <vt:lpstr>Customer Definition &amp; Data</vt:lpstr>
      <vt:lpstr>Sources of Customer Data vs Quality of Data</vt:lpstr>
      <vt:lpstr>Customer Research Question(s)?</vt:lpstr>
      <vt:lpstr>Market and Customer Analysis Tools</vt:lpstr>
      <vt:lpstr>PowerPoint Presentation</vt:lpstr>
      <vt:lpstr>PowerPoint Presentation</vt:lpstr>
      <vt:lpstr>Market Segmentation</vt:lpstr>
      <vt:lpstr>The Benefits of Market Segmentation</vt:lpstr>
      <vt:lpstr>Strategic Segmentation Approaches</vt:lpstr>
      <vt:lpstr>Market Segmentation Thoughts…</vt:lpstr>
      <vt:lpstr>Market Segmentation </vt:lpstr>
      <vt:lpstr>PowerPoint Presentation</vt:lpstr>
      <vt:lpstr>Market Segmentation and Customer Insights?</vt:lpstr>
      <vt:lpstr>Sources of Customer Data Leading to Customer Insights</vt:lpstr>
      <vt:lpstr>Net Promoter Score</vt:lpstr>
      <vt:lpstr>Net Promoter Score</vt:lpstr>
      <vt:lpstr>NPS Example</vt:lpstr>
      <vt:lpstr>Loyalty metrics package: NPS install from Cran repository</vt:lpstr>
      <vt:lpstr>Customer Retention</vt:lpstr>
      <vt:lpstr>Customer Retention Thoughts…</vt:lpstr>
      <vt:lpstr>Customer Lifetime Value</vt:lpstr>
      <vt:lpstr>Customer Lifetime Value (“CLV”)</vt:lpstr>
      <vt:lpstr>CLV Formula</vt:lpstr>
      <vt:lpstr>Customer Lifetime Value Tool(Process)</vt:lpstr>
      <vt:lpstr>Customer Lifetime Value Thoughts</vt:lpstr>
      <vt:lpstr>How can CLV help our Organization?</vt:lpstr>
      <vt:lpstr>CLV Insights:  </vt:lpstr>
      <vt:lpstr>CLV Data – Where do I locate it?</vt:lpstr>
      <vt:lpstr>CLV: Tying it all together</vt:lpstr>
      <vt:lpstr>Agenda</vt:lpstr>
      <vt:lpstr>Customer Focused R Packages</vt:lpstr>
      <vt:lpstr>PowerPoint Presentation</vt:lpstr>
      <vt:lpstr>Other Useful R packages</vt:lpstr>
      <vt:lpstr>Case Study</vt:lpstr>
      <vt:lpstr>Case Study Analysis</vt:lpstr>
      <vt:lpstr>Where to Start ? – Key Customer Questions </vt:lpstr>
      <vt:lpstr>Agenda</vt:lpstr>
      <vt:lpstr>Consequences… or Else …</vt:lpstr>
      <vt:lpstr>Rock Star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Customer Data and Look Like ...</dc:title>
  <dc:creator>Jay Roy</dc:creator>
  <cp:lastModifiedBy>Jay Roy</cp:lastModifiedBy>
  <cp:revision>16</cp:revision>
  <dcterms:created xsi:type="dcterms:W3CDTF">2019-08-09T16:00:41Z</dcterms:created>
  <dcterms:modified xsi:type="dcterms:W3CDTF">2019-08-11T17:19:19Z</dcterms:modified>
</cp:coreProperties>
</file>