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357" r:id="rId6"/>
    <p:sldId id="358" r:id="rId7"/>
    <p:sldId id="359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84503" autoAdjust="0"/>
  </p:normalViewPr>
  <p:slideViewPr>
    <p:cSldViewPr snapToObjects="1">
      <p:cViewPr>
        <p:scale>
          <a:sx n="107" d="100"/>
          <a:sy n="107" d="100"/>
        </p:scale>
        <p:origin x="-1280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1" d="100"/>
          <a:sy n="111" d="100"/>
        </p:scale>
        <p:origin x="314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570E65F9-1E43-8A4D-897E-A8BE7583D5C1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2CD3530-C1BE-5F4E-B2F6-C16957305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79708E0C-F32A-0A4A-8DFD-0B0BBCCD9958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0E6630D-DDB1-2240-B490-0D167507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5EBDD25B-C199-5041-A009-85A5D6B7A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630D-DDB1-2240-B490-0D1675075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5202239"/>
          </a:xfrm>
        </p:spPr>
        <p:txBody>
          <a:bodyPr numCol="1" anchor="ctr"/>
          <a:lstStyle>
            <a:lvl1pPr algn="l">
              <a:defRPr sz="600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 numCol="1"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-1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2454" y="282497"/>
            <a:ext cx="1371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23446"/>
            <a:ext cx="12192000" cy="6858000"/>
            <a:chOff x="-2590800" y="7594435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90800" y="7594435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-2590800" y="7594435"/>
              <a:ext cx="12192000" cy="685800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2309-1736-7C4F-8476-9855DC145AA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057" y="3180212"/>
            <a:ext cx="2362351" cy="67579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64352" y="2375111"/>
            <a:ext cx="0" cy="228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1449659" y="3089485"/>
            <a:ext cx="3962400" cy="85725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Promethean Analysts Overview for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State of Pennsylvania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Picture 6" descr="289px-Seal_of_Pennsylvani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"/>
            <a:ext cx="2438400" cy="2438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3600" y="4953000"/>
            <a:ext cx="1917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Blaine </a:t>
            </a:r>
            <a:r>
              <a:rPr lang="en-US" dirty="0" err="1" smtClean="0"/>
              <a:t>Mincey</a:t>
            </a:r>
            <a:endParaRPr lang="en-US" dirty="0" smtClean="0"/>
          </a:p>
          <a:p>
            <a:r>
              <a:rPr lang="en-US" dirty="0" err="1" smtClean="0"/>
              <a:t>Gopal</a:t>
            </a:r>
            <a:r>
              <a:rPr lang="en-US" dirty="0" smtClean="0"/>
              <a:t> </a:t>
            </a:r>
            <a:r>
              <a:rPr lang="en-US" dirty="0" err="1" smtClean="0"/>
              <a:t>Raghavan</a:t>
            </a:r>
            <a:endParaRPr lang="en-US" dirty="0" smtClean="0"/>
          </a:p>
          <a:p>
            <a:r>
              <a:rPr lang="en-US" dirty="0" smtClean="0"/>
              <a:t>Jay Runkel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4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cs typeface="Courier New"/>
              </a:rPr>
              <a:t>censusDF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loadDF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"”, source </a:t>
            </a:r>
            <a:r>
              <a:rPr lang="en-US" sz="1400" dirty="0">
                <a:latin typeface="Courier New"/>
                <a:cs typeface="Courier New"/>
              </a:rPr>
              <a:t>= "</a:t>
            </a:r>
            <a:r>
              <a:rPr lang="en-US" sz="1400" dirty="0" err="1" smtClean="0">
                <a:latin typeface="Courier New"/>
                <a:cs typeface="Courier New"/>
              </a:rPr>
              <a:t>com.mongodb.spark.sql.DefaultSource</a:t>
            </a:r>
            <a:r>
              <a:rPr lang="en-US" sz="1400" dirty="0" smtClean="0">
                <a:latin typeface="Courier New"/>
                <a:cs typeface="Courier New"/>
              </a:rPr>
              <a:t>”, </a:t>
            </a:r>
            <a:r>
              <a:rPr lang="en-US" sz="1400" dirty="0" err="1">
                <a:latin typeface="Courier New"/>
                <a:cs typeface="Courier New"/>
              </a:rPr>
              <a:t>uri</a:t>
            </a:r>
            <a:r>
              <a:rPr lang="en-US" sz="1400" dirty="0">
                <a:latin typeface="Courier New"/>
                <a:cs typeface="Courier New"/>
              </a:rPr>
              <a:t> = "</a:t>
            </a:r>
            <a:r>
              <a:rPr lang="en-US" sz="1400" dirty="0" err="1">
                <a:latin typeface="Courier New"/>
                <a:cs typeface="Courier New"/>
              </a:rPr>
              <a:t>mongodb</a:t>
            </a:r>
            <a:r>
              <a:rPr lang="en-US" sz="1400" dirty="0">
                <a:latin typeface="Courier New"/>
                <a:cs typeface="Courier New"/>
              </a:rPr>
              <a:t>://admin:admin@prometheus-0.genband-poc.4183.mongodbdns.com/</a:t>
            </a:r>
            <a:r>
              <a:rPr lang="en-US" sz="1400" dirty="0" err="1">
                <a:latin typeface="Courier New"/>
                <a:cs typeface="Courier New"/>
              </a:rPr>
              <a:t>counties.countySingleView?authSource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smtClean="0">
                <a:latin typeface="Courier New"/>
                <a:cs typeface="Courier New"/>
              </a:rPr>
              <a:t>admin”)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sparkDF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&lt;- collect(</a:t>
            </a:r>
            <a:r>
              <a:rPr lang="en-US" sz="1400" dirty="0" err="1">
                <a:latin typeface="Courier New"/>
                <a:cs typeface="Courier New"/>
              </a:rPr>
              <a:t>censusDF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row.names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) &lt;- 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[["county"]</a:t>
            </a:r>
            <a:r>
              <a:rPr lang="en-US" sz="14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stringCols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&lt;- c("county", "_id")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corReady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[ , !(names(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) %in% </a:t>
            </a:r>
            <a:r>
              <a:rPr lang="en-US" sz="1400" dirty="0" err="1">
                <a:latin typeface="Courier New"/>
                <a:cs typeface="Courier New"/>
              </a:rPr>
              <a:t>stringCols</a:t>
            </a:r>
            <a:r>
              <a:rPr lang="en-US" sz="1400" dirty="0">
                <a:latin typeface="Courier New"/>
                <a:cs typeface="Courier New"/>
              </a:rPr>
              <a:t>)]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corMatrix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cor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corReady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data.frame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corMatrix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>
                <a:latin typeface="Courier New"/>
                <a:cs typeface="Courier New"/>
              </a:rPr>
              <a:t>[["parameter"]] &lt;- </a:t>
            </a:r>
            <a:r>
              <a:rPr lang="en-US" sz="1400" dirty="0" err="1">
                <a:latin typeface="Courier New"/>
                <a:cs typeface="Courier New"/>
              </a:rPr>
              <a:t>colnames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matSparkDF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createDataFrame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write.df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matSparkDF</a:t>
            </a:r>
            <a:r>
              <a:rPr lang="en-US" sz="1400" dirty="0">
                <a:latin typeface="Courier New"/>
                <a:cs typeface="Courier New"/>
              </a:rPr>
              <a:t>, "", source = "</a:t>
            </a:r>
            <a:r>
              <a:rPr lang="en-US" sz="1400" dirty="0" err="1">
                <a:latin typeface="Courier New"/>
                <a:cs typeface="Courier New"/>
              </a:rPr>
              <a:t>com.mongodb.spark.sql.DefaultSource</a:t>
            </a:r>
            <a:r>
              <a:rPr lang="en-US" sz="1400" dirty="0">
                <a:latin typeface="Courier New"/>
                <a:cs typeface="Courier New"/>
              </a:rPr>
              <a:t>", mode = "overwrite")</a:t>
            </a:r>
          </a:p>
        </p:txBody>
      </p:sp>
    </p:spTree>
    <p:extLst>
      <p:ext uri="{BB962C8B-B14F-4D97-AF65-F5344CB8AC3E}">
        <p14:creationId xmlns:p14="http://schemas.microsoft.com/office/powerpoint/2010/main" val="174942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ckathon - Prometheus - Page 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2" b="28103"/>
          <a:stretch/>
        </p:blipFill>
        <p:spPr>
          <a:xfrm>
            <a:off x="1828800" y="228600"/>
            <a:ext cx="7316736" cy="57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" y="2979738"/>
            <a:ext cx="5746594" cy="857250"/>
          </a:xfrm>
        </p:spPr>
        <p:txBody>
          <a:bodyPr numCol="1">
            <a:normAutofit/>
          </a:bodyPr>
          <a:lstStyle/>
          <a:p>
            <a:pPr algn="ctr"/>
            <a:r>
              <a:rPr lang="en-US" sz="3200" b="1" spc="-150" dirty="0" smtClean="0">
                <a:solidFill>
                  <a:schemeClr val="tx2"/>
                </a:solidFill>
                <a:latin typeface="+mn-lt"/>
              </a:rPr>
              <a:t>Objectives</a:t>
            </a:r>
            <a:endParaRPr lang="en-US" sz="3200" b="1" spc="-1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553200" y="838200"/>
            <a:ext cx="5200208" cy="5143500"/>
          </a:xfrm>
        </p:spPr>
        <p:txBody>
          <a:bodyPr numCol="1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Our Understanding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Solution 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Demonstration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57800" y="11430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0"/>
            <a:ext cx="9144000" cy="5202239"/>
          </a:xfrm>
        </p:spPr>
        <p:txBody>
          <a:bodyPr numCol="1"/>
          <a:lstStyle/>
          <a:p>
            <a:r>
              <a:rPr lang="en-US" dirty="0" smtClean="0"/>
              <a:t>Our Understanding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1125200" y="1143000"/>
            <a:ext cx="685800" cy="4572000"/>
          </a:xfrm>
          <a:custGeom>
            <a:avLst/>
            <a:gdLst>
              <a:gd name="connsiteX0" fmla="*/ 0 w 1752600"/>
              <a:gd name="connsiteY0" fmla="*/ 0 h 4343400"/>
              <a:gd name="connsiteX1" fmla="*/ 876300 w 1752600"/>
              <a:gd name="connsiteY1" fmla="*/ 0 h 4343400"/>
              <a:gd name="connsiteX2" fmla="*/ 1752600 w 1752600"/>
              <a:gd name="connsiteY2" fmla="*/ 2171700 h 4343400"/>
              <a:gd name="connsiteX3" fmla="*/ 876300 w 1752600"/>
              <a:gd name="connsiteY3" fmla="*/ 4343400 h 4343400"/>
              <a:gd name="connsiteX4" fmla="*/ 0 w 1752600"/>
              <a:gd name="connsiteY4" fmla="*/ 4343400 h 4343400"/>
              <a:gd name="connsiteX5" fmla="*/ 0 w 1752600"/>
              <a:gd name="connsiteY5" fmla="*/ 0 h 4343400"/>
              <a:gd name="connsiteX0" fmla="*/ 0 w 2524496"/>
              <a:gd name="connsiteY0" fmla="*/ 1282535 h 4343400"/>
              <a:gd name="connsiteX1" fmla="*/ 1648196 w 2524496"/>
              <a:gd name="connsiteY1" fmla="*/ 0 h 4343400"/>
              <a:gd name="connsiteX2" fmla="*/ 2524496 w 2524496"/>
              <a:gd name="connsiteY2" fmla="*/ 2171700 h 4343400"/>
              <a:gd name="connsiteX3" fmla="*/ 1648196 w 2524496"/>
              <a:gd name="connsiteY3" fmla="*/ 4343400 h 4343400"/>
              <a:gd name="connsiteX4" fmla="*/ 771896 w 2524496"/>
              <a:gd name="connsiteY4" fmla="*/ 4343400 h 4343400"/>
              <a:gd name="connsiteX5" fmla="*/ 0 w 2524496"/>
              <a:gd name="connsiteY5" fmla="*/ 1282535 h 4343400"/>
              <a:gd name="connsiteX0" fmla="*/ 0 w 1752600"/>
              <a:gd name="connsiteY0" fmla="*/ 4343400 h 4343400"/>
              <a:gd name="connsiteX1" fmla="*/ 876300 w 1752600"/>
              <a:gd name="connsiteY1" fmla="*/ 0 h 4343400"/>
              <a:gd name="connsiteX2" fmla="*/ 1752600 w 1752600"/>
              <a:gd name="connsiteY2" fmla="*/ 2171700 h 4343400"/>
              <a:gd name="connsiteX3" fmla="*/ 876300 w 1752600"/>
              <a:gd name="connsiteY3" fmla="*/ 4343400 h 4343400"/>
              <a:gd name="connsiteX4" fmla="*/ 0 w 1752600"/>
              <a:gd name="connsiteY4" fmla="*/ 4343400 h 4343400"/>
              <a:gd name="connsiteX0" fmla="*/ 0 w 876300"/>
              <a:gd name="connsiteY0" fmla="*/ 4343400 h 4343400"/>
              <a:gd name="connsiteX1" fmla="*/ 0 w 876300"/>
              <a:gd name="connsiteY1" fmla="*/ 0 h 4343400"/>
              <a:gd name="connsiteX2" fmla="*/ 876300 w 876300"/>
              <a:gd name="connsiteY2" fmla="*/ 2171700 h 4343400"/>
              <a:gd name="connsiteX3" fmla="*/ 0 w 876300"/>
              <a:gd name="connsiteY3" fmla="*/ 4343400 h 4343400"/>
              <a:gd name="connsiteX0" fmla="*/ 0 w 876300"/>
              <a:gd name="connsiteY0" fmla="*/ 0 h 4343400"/>
              <a:gd name="connsiteX1" fmla="*/ 876300 w 876300"/>
              <a:gd name="connsiteY1" fmla="*/ 2171700 h 4343400"/>
              <a:gd name="connsiteX2" fmla="*/ 0 w 876300"/>
              <a:gd name="connsiteY2" fmla="*/ 4343400 h 4343400"/>
              <a:gd name="connsiteX3" fmla="*/ 91440 w 876300"/>
              <a:gd name="connsiteY3" fmla="*/ 91440 h 4343400"/>
              <a:gd name="connsiteX0" fmla="*/ 1226721 w 2103021"/>
              <a:gd name="connsiteY0" fmla="*/ 0 h 4343400"/>
              <a:gd name="connsiteX1" fmla="*/ 2103021 w 2103021"/>
              <a:gd name="connsiteY1" fmla="*/ 2171700 h 4343400"/>
              <a:gd name="connsiteX2" fmla="*/ 1226721 w 2103021"/>
              <a:gd name="connsiteY2" fmla="*/ 4343400 h 4343400"/>
              <a:gd name="connsiteX3" fmla="*/ 0 w 2103021"/>
              <a:gd name="connsiteY3" fmla="*/ 993965 h 4343400"/>
              <a:gd name="connsiteX0" fmla="*/ 0 w 876300"/>
              <a:gd name="connsiteY0" fmla="*/ 0 h 4343400"/>
              <a:gd name="connsiteX1" fmla="*/ 876300 w 876300"/>
              <a:gd name="connsiteY1" fmla="*/ 2171700 h 4343400"/>
              <a:gd name="connsiteX2" fmla="*/ 0 w 876300"/>
              <a:gd name="connsiteY2" fmla="*/ 43434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343400">
                <a:moveTo>
                  <a:pt x="0" y="0"/>
                </a:moveTo>
                <a:lnTo>
                  <a:pt x="876300" y="2171700"/>
                </a:lnTo>
                <a:lnTo>
                  <a:pt x="0" y="4343400"/>
                </a:lnTo>
              </a:path>
            </a:pathLst>
          </a:custGeom>
          <a:noFill/>
          <a:ln w="1905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>
            <a:spLocks noGrp="1"/>
          </p:cNvSpPr>
          <p:nvPr>
            <p:ph type="title"/>
          </p:nvPr>
        </p:nvSpPr>
        <p:spPr/>
        <p:txBody>
          <a:bodyPr numCol="1" anchor="b"/>
          <a:lstStyle/>
          <a:p>
            <a:r>
              <a:rPr lang="en-US" dirty="0" smtClean="0">
                <a:solidFill>
                  <a:schemeClr val="tx2"/>
                </a:solidFill>
              </a:rPr>
              <a:t>Our Understanding</a:t>
            </a:r>
            <a:endParaRPr lang="en-US" sz="2400" spc="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72454" y="282497"/>
            <a:ext cx="1371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12972" y="2133601"/>
            <a:ext cx="6083798" cy="4293624"/>
          </a:xfrm>
          <a:prstGeom prst="rect">
            <a:avLst/>
          </a:prstGeom>
          <a:noFill/>
        </p:spPr>
        <p:txBody>
          <a:bodyPr wrap="square" numCol="1" rtlCol="0" anchor="ctr">
            <a:normAutofit/>
          </a:bodyPr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PA wants to improve government effectiveness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Improve legislation effectiveness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Get more value from expenditures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Wants to take a data driven approach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4431268"/>
            <a:ext cx="434339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spc="0" dirty="0" smtClean="0">
                <a:solidFill>
                  <a:schemeClr val="tx2"/>
                </a:solidFill>
              </a:rPr>
              <a:t>Background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43400" y="2399534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289px-Seal_of_Pennsylvani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8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3563001"/>
            <a:ext cx="7232621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67" y="3563001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lnSpcReduction="1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Required Capabilities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Flexible data model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aggregate data from a wide variety of sources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Aggregation framework - data cleansing and standardization</a:t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Support advanced analytics via R</a:t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BI Connector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Visual results in Tableau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1" y="4325001"/>
            <a:ext cx="72326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3563001"/>
            <a:ext cx="7232621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67" y="3563001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lnSpcReduction="1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Required Capabilities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Flexible data model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aggregate data from a wide variety of sources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Aggregation framework - data cleansing and standardization</a:t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Support advanced analytics via R</a:t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BI Connector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Visual results in Tableau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1" y="4325001"/>
            <a:ext cx="72326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82229" y="3555780"/>
            <a:ext cx="3874999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5996" y="3555780"/>
            <a:ext cx="3272633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Success Metrics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50% of new legislation tied to metrics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25% reduction in wasted investment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10% budget reduction -&gt; eliminate need to raise taxes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measured based upon changes in metrics</a:t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75% of legislation shows improvement in metrics after 1 year</a:t>
            </a: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82230" y="4343400"/>
            <a:ext cx="38749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5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10515600" cy="1066800"/>
          </a:xfrm>
        </p:spPr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08526" y="1223719"/>
            <a:ext cx="7928349" cy="5586414"/>
            <a:chOff x="327613" y="1243964"/>
            <a:chExt cx="7928349" cy="5586414"/>
          </a:xfrm>
        </p:grpSpPr>
        <p:sp>
          <p:nvSpPr>
            <p:cNvPr id="4" name="Round Diagonal Corner Rectangle 3"/>
            <p:cNvSpPr/>
            <p:nvPr/>
          </p:nvSpPr>
          <p:spPr>
            <a:xfrm>
              <a:off x="3789093" y="6142073"/>
              <a:ext cx="2260252" cy="688305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3641402" y="3409477"/>
              <a:ext cx="1775345" cy="1606788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MongoDB</a:t>
              </a:r>
              <a:endParaRPr lang="en-US" dirty="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327613" y="1243964"/>
              <a:ext cx="1486608" cy="1192132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Census</a:t>
              </a:r>
              <a:br>
                <a:rPr lang="en-US" dirty="0" smtClean="0"/>
              </a:br>
              <a:endParaRPr lang="en-US" dirty="0" smtClean="0"/>
            </a:p>
            <a:p>
              <a:pPr algn="ctr"/>
              <a:r>
                <a:rPr lang="en-US" sz="1400" dirty="0" smtClean="0"/>
                <a:t>(age distribution, housing)</a:t>
              </a:r>
              <a:endParaRPr lang="en-US" sz="1400" dirty="0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327613" y="3024151"/>
              <a:ext cx="1486608" cy="118872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Crime</a:t>
              </a:r>
              <a:br>
                <a:rPr lang="en-US" dirty="0" smtClean="0"/>
              </a:br>
              <a:endParaRPr lang="en-US" dirty="0" smtClean="0"/>
            </a:p>
            <a:p>
              <a:pPr algn="ctr"/>
              <a:r>
                <a:rPr lang="en-US" sz="1400" dirty="0" smtClean="0"/>
                <a:t>(murder, robbery, theft)</a:t>
              </a:r>
              <a:endParaRPr lang="en-US" sz="1400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327613" y="4800925"/>
              <a:ext cx="1486608" cy="13411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Health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400" dirty="0" smtClean="0"/>
                <a:t>(diabetes, alcohol, life expectancy)</a:t>
              </a:r>
              <a:endParaRPr lang="en-US" sz="14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043050" y="2202774"/>
              <a:ext cx="1075868" cy="1192211"/>
            </a:xfrm>
            <a:custGeom>
              <a:avLst/>
              <a:gdLst>
                <a:gd name="connsiteX0" fmla="*/ 596173 w 1075868"/>
                <a:gd name="connsiteY0" fmla="*/ 1192211 h 1192211"/>
                <a:gd name="connsiteX1" fmla="*/ 1075646 w 1075868"/>
                <a:gd name="connsiteY1" fmla="*/ 583187 h 1192211"/>
                <a:gd name="connsiteX2" fmla="*/ 544338 w 1075868"/>
                <a:gd name="connsiteY2" fmla="*/ 79 h 1192211"/>
                <a:gd name="connsiteX3" fmla="*/ 72 w 1075868"/>
                <a:gd name="connsiteY3" fmla="*/ 622061 h 1192211"/>
                <a:gd name="connsiteX4" fmla="*/ 505462 w 1075868"/>
                <a:gd name="connsiteY4" fmla="*/ 1192211 h 1192211"/>
                <a:gd name="connsiteX5" fmla="*/ 505462 w 1075868"/>
                <a:gd name="connsiteY5" fmla="*/ 1192211 h 119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868" h="1192211">
                  <a:moveTo>
                    <a:pt x="596173" y="1192211"/>
                  </a:moveTo>
                  <a:cubicBezTo>
                    <a:pt x="840229" y="987043"/>
                    <a:pt x="1084285" y="781876"/>
                    <a:pt x="1075646" y="583187"/>
                  </a:cubicBezTo>
                  <a:cubicBezTo>
                    <a:pt x="1067007" y="384498"/>
                    <a:pt x="723600" y="-6400"/>
                    <a:pt x="544338" y="79"/>
                  </a:cubicBezTo>
                  <a:cubicBezTo>
                    <a:pt x="365076" y="6558"/>
                    <a:pt x="6551" y="423372"/>
                    <a:pt x="72" y="622061"/>
                  </a:cubicBezTo>
                  <a:cubicBezTo>
                    <a:pt x="-6407" y="820750"/>
                    <a:pt x="421230" y="1097186"/>
                    <a:pt x="505462" y="1192211"/>
                  </a:cubicBezTo>
                  <a:lnTo>
                    <a:pt x="505462" y="1192211"/>
                  </a:ln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3641402" y="1606787"/>
              <a:ext cx="1956767" cy="595987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Aggregation Framework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56" y="2410180"/>
              <a:ext cx="1194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Cleanse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 Aggregate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5" idx="2"/>
            </p:cNvCxnSpPr>
            <p:nvPr/>
          </p:nvCxnSpPr>
          <p:spPr>
            <a:xfrm>
              <a:off x="1814221" y="1840030"/>
              <a:ext cx="1827181" cy="23728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2"/>
            </p:cNvCxnSpPr>
            <p:nvPr/>
          </p:nvCxnSpPr>
          <p:spPr>
            <a:xfrm>
              <a:off x="1814221" y="3618511"/>
              <a:ext cx="1827181" cy="594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5" idx="2"/>
            </p:cNvCxnSpPr>
            <p:nvPr/>
          </p:nvCxnSpPr>
          <p:spPr>
            <a:xfrm flipV="1">
              <a:off x="1814221" y="4212871"/>
              <a:ext cx="1827181" cy="125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 Diagonal Corner Rectangle 14"/>
            <p:cNvSpPr/>
            <p:nvPr/>
          </p:nvSpPr>
          <p:spPr>
            <a:xfrm>
              <a:off x="6610204" y="3868718"/>
              <a:ext cx="1645758" cy="688305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SparkR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8169" y="402820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434851" y="3809380"/>
              <a:ext cx="1147191" cy="805876"/>
            </a:xfrm>
            <a:custGeom>
              <a:avLst/>
              <a:gdLst>
                <a:gd name="connsiteX0" fmla="*/ 0 w 1147191"/>
                <a:gd name="connsiteY0" fmla="*/ 437186 h 805876"/>
                <a:gd name="connsiteX1" fmla="*/ 464284 w 1147191"/>
                <a:gd name="connsiteY1" fmla="*/ 805859 h 805876"/>
                <a:gd name="connsiteX2" fmla="*/ 1147054 w 1147191"/>
                <a:gd name="connsiteY2" fmla="*/ 450841 h 805876"/>
                <a:gd name="connsiteX3" fmla="*/ 518905 w 1147191"/>
                <a:gd name="connsiteY3" fmla="*/ 241 h 805876"/>
                <a:gd name="connsiteX4" fmla="*/ 0 w 1147191"/>
                <a:gd name="connsiteY4" fmla="*/ 382568 h 80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191" h="805876">
                  <a:moveTo>
                    <a:pt x="0" y="437186"/>
                  </a:moveTo>
                  <a:cubicBezTo>
                    <a:pt x="136554" y="620384"/>
                    <a:pt x="273108" y="803583"/>
                    <a:pt x="464284" y="805859"/>
                  </a:cubicBezTo>
                  <a:cubicBezTo>
                    <a:pt x="655460" y="808135"/>
                    <a:pt x="1137951" y="585111"/>
                    <a:pt x="1147054" y="450841"/>
                  </a:cubicBezTo>
                  <a:cubicBezTo>
                    <a:pt x="1156157" y="316571"/>
                    <a:pt x="710081" y="11620"/>
                    <a:pt x="518905" y="241"/>
                  </a:cubicBezTo>
                  <a:cubicBezTo>
                    <a:pt x="327729" y="-11138"/>
                    <a:pt x="0" y="382568"/>
                    <a:pt x="0" y="382568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662" y="6284462"/>
              <a:ext cx="2112054" cy="43923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5" idx="3"/>
              <a:endCxn id="4" idx="3"/>
            </p:cNvCxnSpPr>
            <p:nvPr/>
          </p:nvCxnSpPr>
          <p:spPr>
            <a:xfrm>
              <a:off x="4529075" y="5016265"/>
              <a:ext cx="390144" cy="1125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64716" y="5770361"/>
              <a:ext cx="111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Visualize</a:t>
              </a:r>
              <a:endParaRPr lang="en-US" dirty="0"/>
            </a:p>
          </p:txBody>
        </p:sp>
      </p:grpSp>
      <p:sp>
        <p:nvSpPr>
          <p:cNvPr id="21" name="Round Diagonal Corner Rectangle 20"/>
          <p:cNvSpPr/>
          <p:nvPr/>
        </p:nvSpPr>
        <p:spPr>
          <a:xfrm>
            <a:off x="4587109" y="5313755"/>
            <a:ext cx="1645758" cy="43636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92439"/>
      </p:ext>
    </p:extLst>
  </p:cSld>
  <p:clrMapOvr>
    <a:masterClrMapping/>
  </p:clrMapOvr>
</p:sld>
</file>

<file path=ppt/theme/theme1.xml><?xml version="1.0" encoding="utf-8"?>
<a:theme xmlns:a="http://schemas.openxmlformats.org/drawingml/2006/main" name="MongoDB-Test">
  <a:themeElements>
    <a:clrScheme name="MongoDB Colors 2">
      <a:dk1>
        <a:srgbClr val="212121"/>
      </a:dk1>
      <a:lt1>
        <a:srgbClr val="FFFFFF"/>
      </a:lt1>
      <a:dk2>
        <a:srgbClr val="42494F"/>
      </a:dk2>
      <a:lt2>
        <a:srgbClr val="EAEAEA"/>
      </a:lt2>
      <a:accent1>
        <a:srgbClr val="69B241"/>
      </a:accent1>
      <a:accent2>
        <a:srgbClr val="D53E59"/>
      </a:accent2>
      <a:accent3>
        <a:srgbClr val="F57C00"/>
      </a:accent3>
      <a:accent4>
        <a:srgbClr val="0097A7"/>
      </a:accent4>
      <a:accent5>
        <a:srgbClr val="FFD478"/>
      </a:accent5>
      <a:accent6>
        <a:srgbClr val="FF7D78"/>
      </a:accent6>
      <a:hlink>
        <a:srgbClr val="69B241"/>
      </a:hlink>
      <a:folHlink>
        <a:srgbClr val="58963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ngoDB-Test" id="{E0F8BC6D-8C27-D541-A97E-67392D9E3EB8}" vid="{74FD68D3-BA78-444B-B8A3-98C6155FF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MongoDB-Test</Template>
  <TotalTime>5456</TotalTime>
  <Words>2796</Words>
  <Application>Microsoft Macintosh PowerPoint</Application>
  <PresentationFormat>Custom</PresentationFormat>
  <Paragraphs>507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MongoDB-Test</vt:lpstr>
      <vt:lpstr>PowerPoint Presentation</vt:lpstr>
      <vt:lpstr>Objectives</vt:lpstr>
      <vt:lpstr>Our Understanding</vt:lpstr>
      <vt:lpstr>Our Understanding</vt:lpstr>
      <vt:lpstr>PowerPoint Presentation</vt:lpstr>
      <vt:lpstr>PowerPoint Presentation</vt:lpstr>
      <vt:lpstr>PowerPoint Presentation</vt:lpstr>
      <vt:lpstr>PowerPoint Presentation</vt:lpstr>
      <vt:lpstr>Solution Architecture</vt:lpstr>
      <vt:lpstr>Demonstration</vt:lpstr>
      <vt:lpstr>R Analysis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Jay Runkel</cp:lastModifiedBy>
  <cp:revision>199</cp:revision>
  <dcterms:created xsi:type="dcterms:W3CDTF">2016-02-04T01:59:23Z</dcterms:created>
  <dcterms:modified xsi:type="dcterms:W3CDTF">2017-01-30T18:07:15Z</dcterms:modified>
</cp:coreProperties>
</file>