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76" r:id="rId3"/>
    <p:sldId id="287" r:id="rId4"/>
    <p:sldId id="277" r:id="rId5"/>
    <p:sldId id="288" r:id="rId6"/>
    <p:sldId id="289" r:id="rId7"/>
    <p:sldId id="290" r:id="rId8"/>
    <p:sldId id="291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8" d="100"/>
          <a:sy n="68" d="100"/>
        </p:scale>
        <p:origin x="616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dag.org/programs/public_safety/arjis/CrimeData/crimedata.zip" TargetMode="External"/><Relationship Id="rId7" Type="http://schemas.openxmlformats.org/officeDocument/2006/relationships/hyperlink" Target="https://developer.foursquare.com/docs/api/venues/details" TargetMode="External"/><Relationship Id="rId2" Type="http://schemas.openxmlformats.org/officeDocument/2006/relationships/hyperlink" Target="https://www.zip-codes.com/city/ca-san-diego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blic.opendatasoft.com/explore/dataset/us-zip-code-latitude-and-longitude/export/" TargetMode="External"/><Relationship Id="rId5" Type="http://schemas.openxmlformats.org/officeDocument/2006/relationships/hyperlink" Target="https://s3-us-west2.amazonaws.com/econresearch/Reports/Core/RDC_InventoryCoreMetrics_Zip_sfh.csv" TargetMode="External"/><Relationship Id="rId4" Type="http://schemas.openxmlformats.org/officeDocument/2006/relationships/hyperlink" Target="http://www.sdcourt.ca.gov/portal/page?_pageid=55,1524259&amp;_dad=portal&amp;_schema=PORTA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Capstone Project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Siva Jayashankar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61419" y="2857500"/>
            <a:ext cx="1882306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Capstone</a:t>
            </a:r>
          </a:p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47469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Business case/Background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Gathering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Cleaning &amp; </a:t>
            </a:r>
          </a:p>
          <a:p>
            <a:pPr algn="ctr"/>
            <a:r>
              <a:rPr lang="en-US" sz="1600" dirty="0"/>
              <a:t>Validation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Conclusion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6575" y="3385369"/>
            <a:ext cx="2983857" cy="66938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selection &amp; </a:t>
            </a:r>
          </a:p>
          <a:p>
            <a:pPr algn="ctr"/>
            <a:r>
              <a:rPr lang="en-US" sz="1600" dirty="0"/>
              <a:t>Implement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Exploration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8DD5D6-B483-4EAD-B429-1E6966144B84}"/>
              </a:ext>
            </a:extLst>
          </p:cNvPr>
          <p:cNvSpPr txBox="1"/>
          <p:nvPr/>
        </p:nvSpPr>
        <p:spPr>
          <a:xfrm>
            <a:off x="504925" y="761448"/>
            <a:ext cx="8210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Buying a home is a huge exercise. This project analyzes the neighborhood of San Diego for crime rate, home prices and venues.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Background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363925" y="2631260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Project Background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</a:rPr>
              <a:t>This Project will help ease the home search process in San Diego County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1343B-2852-4B84-B73B-E6DD7B8391F1}"/>
              </a:ext>
            </a:extLst>
          </p:cNvPr>
          <p:cNvSpPr txBox="1"/>
          <p:nvPr/>
        </p:nvSpPr>
        <p:spPr>
          <a:xfrm>
            <a:off x="3471824" y="2012473"/>
            <a:ext cx="82103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wants to buy a home in USA where there is year round great weather.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the analysis done, San Diego, CA tops the list with its beautiful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has two criteria in choosing a home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Crime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will analyze the neighborhoods of San Diego and present the zip codes with low crime rates and average listing of homes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3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39855" y="32825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Gathering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Gathering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Data Gathering is the most important step in a Data Science Project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F1576-E15A-4D2E-9083-49EFCB1D4892}"/>
              </a:ext>
            </a:extLst>
          </p:cNvPr>
          <p:cNvSpPr txBox="1"/>
          <p:nvPr/>
        </p:nvSpPr>
        <p:spPr>
          <a:xfrm>
            <a:off x="3378421" y="1550012"/>
            <a:ext cx="83971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Population of San Diego by zip code </a:t>
            </a:r>
          </a:p>
          <a:p>
            <a:r>
              <a:rPr lang="en-US" sz="14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https://www.zip-codes.com/city/ca-san-diego.asp</a:t>
            </a:r>
            <a:r>
              <a:rPr lang="en-US" sz="1400" u="sng" dirty="0"/>
              <a:t> </a:t>
            </a:r>
          </a:p>
          <a:p>
            <a:endParaRPr lang="en-US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Crime Data set for San Diego Neighborhood </a:t>
            </a:r>
          </a:p>
          <a:p>
            <a:r>
              <a:rPr lang="en-US" sz="14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http://www.sandag.org/programs/public_safety/arjis/CrimeData/crimedata.zip</a:t>
            </a:r>
            <a:endParaRPr lang="en-US" sz="1400" u="sng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Zip codes of cities in San Diego county </a:t>
            </a:r>
            <a:endParaRPr lang="en-US" sz="1400" u="sng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http://www.sdcourt.ca.gov/portal/page?_pageid=55,1524259&amp;_dad=portal&amp;_schema=PORTAL</a:t>
            </a:r>
            <a:endParaRPr lang="en-US" sz="1400" u="sng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Home sales from Zillow</a:t>
            </a:r>
            <a:endParaRPr lang="en-US" sz="1400" u="sng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https://s3-us-west2.amazonaws.com/econresearch/Reports/Core/RDC_InventoryCoreMetrics_Zip_sfh.csv</a:t>
            </a:r>
            <a:endParaRPr lang="en-US" sz="1400" u="sng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Latitude and Longitude of zip code</a:t>
            </a:r>
          </a:p>
          <a:p>
            <a:r>
              <a:rPr lang="en-US" sz="1400" u="sng" dirty="0">
                <a:hlinkClick r:id="rId6"/>
              </a:rPr>
              <a:t>https://public.opendatasoft.com/explore/dataset/us-zip-code-latitude-and-longitude/export/</a:t>
            </a:r>
            <a:r>
              <a:rPr lang="en-US" sz="1400" u="sng" dirty="0"/>
              <a:t>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Four square venues API </a:t>
            </a:r>
            <a:endParaRPr lang="en-US" sz="1400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https://developer.foursquare.com/docs/api/venues/details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Cleanup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363925" y="2740735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175019" y="3456857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Cleanup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82326-27D2-4311-AC3B-7FF0A73E6AFC}"/>
              </a:ext>
            </a:extLst>
          </p:cNvPr>
          <p:cNvSpPr txBox="1"/>
          <p:nvPr/>
        </p:nvSpPr>
        <p:spPr>
          <a:xfrm>
            <a:off x="3649891" y="2054917"/>
            <a:ext cx="78542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applying Machine Learning models, data need to be cleaned/processed. </a:t>
            </a:r>
          </a:p>
          <a:p>
            <a:r>
              <a:rPr lang="en-US" dirty="0"/>
              <a:t>Some of the steps applied for data clean up –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if imported data in the data frame has any null values using. </a:t>
            </a:r>
          </a:p>
          <a:p>
            <a:r>
              <a:rPr lang="en-US" dirty="0"/>
              <a:t> dataframe.isnull()</a:t>
            </a:r>
          </a:p>
          <a:p>
            <a:r>
              <a:rPr lang="en-US" dirty="0"/>
              <a:t>2. Fill in the missing values with Pandas function fillna()</a:t>
            </a:r>
          </a:p>
          <a:p>
            <a:r>
              <a:rPr lang="en-US" dirty="0"/>
              <a:t>3. Drop missing values using Pandas dropna() function</a:t>
            </a:r>
          </a:p>
          <a:p>
            <a:r>
              <a:rPr lang="en-US" dirty="0"/>
              <a:t>4. One hot encoding to categorize venues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7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Exploration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Visualization  technique to explore the 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8" name="Picture 37" descr="C:\Users\nxa21199\AppData\Local\Microsoft\Windows\INetCache\Content.MSO\BAB88731.tmp">
            <a:extLst>
              <a:ext uri="{FF2B5EF4-FFF2-40B4-BE49-F238E27FC236}">
                <a16:creationId xmlns:a16="http://schemas.microsoft.com/office/drawing/2014/main" id="{54974F38-FD30-4A86-A462-F90D2ED0F6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291" y="1005255"/>
            <a:ext cx="3907092" cy="2199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 descr="C:\Users\nxa21199\AppData\Local\Microsoft\Windows\INetCache\Content.MSO\A02AC9A3.tmp">
            <a:extLst>
              <a:ext uri="{FF2B5EF4-FFF2-40B4-BE49-F238E27FC236}">
                <a16:creationId xmlns:a16="http://schemas.microsoft.com/office/drawing/2014/main" id="{00AA33E9-B1EF-45D5-93B3-D846ED7E7F2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56" y="1055042"/>
            <a:ext cx="3804263" cy="214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 descr="C:\Users\nxa21199\AppData\Local\Microsoft\Windows\INetCache\Content.MSO\E8947C96.tmp">
            <a:extLst>
              <a:ext uri="{FF2B5EF4-FFF2-40B4-BE49-F238E27FC236}">
                <a16:creationId xmlns:a16="http://schemas.microsoft.com/office/drawing/2014/main" id="{B56280FA-DB05-412C-983A-6AF1A1D6213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721" y="4086222"/>
            <a:ext cx="6058835" cy="21991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18C5AC-9F14-4D32-B0D8-DFD489765B44}"/>
              </a:ext>
            </a:extLst>
          </p:cNvPr>
          <p:cNvSpPr/>
          <p:nvPr/>
        </p:nvSpPr>
        <p:spPr>
          <a:xfrm>
            <a:off x="5310940" y="629298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" marR="76835" indent="-6350">
              <a:spcAft>
                <a:spcPts val="1000"/>
              </a:spcAft>
            </a:pPr>
            <a:r>
              <a:rPr lang="en-US" sz="1200" i="1" dirty="0">
                <a:solidFill>
                  <a:srgbClr val="44546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Figure 3 Crime rate per 100,000 by zip code in San Diego county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174CF9-D0B3-4002-964A-812E5D178E84}"/>
              </a:ext>
            </a:extLst>
          </p:cNvPr>
          <p:cNvSpPr/>
          <p:nvPr/>
        </p:nvSpPr>
        <p:spPr>
          <a:xfrm>
            <a:off x="3213840" y="3243555"/>
            <a:ext cx="4041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marR="76835" indent="-6350" algn="just">
              <a:spcBef>
                <a:spcPts val="0"/>
              </a:spcBef>
              <a:spcAft>
                <a:spcPts val="1000"/>
              </a:spcAft>
            </a:pPr>
            <a:r>
              <a:rPr lang="en-US" sz="1200" i="1" dirty="0">
                <a:solidFill>
                  <a:srgbClr val="44546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Figure 1- Number of crimes by category in San Diego county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3C25CB-2DFC-43B8-9636-7A2B6F76C996}"/>
              </a:ext>
            </a:extLst>
          </p:cNvPr>
          <p:cNvSpPr/>
          <p:nvPr/>
        </p:nvSpPr>
        <p:spPr>
          <a:xfrm>
            <a:off x="7877932" y="3235453"/>
            <a:ext cx="38054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marR="76835" indent="-6350" algn="just">
              <a:spcBef>
                <a:spcPts val="0"/>
              </a:spcBef>
              <a:spcAft>
                <a:spcPts val="1000"/>
              </a:spcAft>
            </a:pPr>
            <a:r>
              <a:rPr lang="en-US" sz="1200" i="1" dirty="0">
                <a:solidFill>
                  <a:srgbClr val="44546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Figure 2 Type of Crimes in each city in San Diego county</a:t>
            </a:r>
          </a:p>
        </p:txBody>
      </p:sp>
    </p:spTree>
    <p:extLst>
      <p:ext uri="{BB962C8B-B14F-4D97-AF65-F5344CB8AC3E}">
        <p14:creationId xmlns:p14="http://schemas.microsoft.com/office/powerpoint/2010/main" val="396896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selection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363925" y="2740735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166688" y="3407381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Model selection &amp; Four Square API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2B509-10CB-42BA-9782-A911A3A824AE}"/>
              </a:ext>
            </a:extLst>
          </p:cNvPr>
          <p:cNvSpPr txBox="1"/>
          <p:nvPr/>
        </p:nvSpPr>
        <p:spPr>
          <a:xfrm>
            <a:off x="3441374" y="1024027"/>
            <a:ext cx="7890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square API is used to find the venues of San Diego neighborhood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means clustering is the chosen model for clustering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Figure lists the top zip codes in San Diego with less crime rate, the average home prices and the common venues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68A24-8301-4881-93FE-31184ED33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82" y="3228615"/>
            <a:ext cx="8749702" cy="28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7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124946" y="3379003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9AE25-E949-4E83-BE62-0F084B9E49FE}"/>
              </a:ext>
            </a:extLst>
          </p:cNvPr>
          <p:cNvSpPr txBox="1"/>
          <p:nvPr/>
        </p:nvSpPr>
        <p:spPr>
          <a:xfrm>
            <a:off x="4235116" y="1527628"/>
            <a:ext cx="5034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analyzed zip codes in San Diego county, its crime rate and house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square API was used  to get the venues in zip codes under San Diego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means clustering model was used to cluster neighborhoods </a:t>
            </a:r>
          </a:p>
        </p:txBody>
      </p:sp>
    </p:spTree>
    <p:extLst>
      <p:ext uri="{BB962C8B-B14F-4D97-AF65-F5344CB8AC3E}">
        <p14:creationId xmlns:p14="http://schemas.microsoft.com/office/powerpoint/2010/main" val="262073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2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1020</Words>
  <Application>Microsoft Office PowerPoint</Application>
  <PresentationFormat>Widescreen</PresentationFormat>
  <Paragraphs>130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Segoe UI</vt:lpstr>
      <vt:lpstr>Segoe UI Light</vt:lpstr>
      <vt:lpstr>Times New Roman</vt:lpstr>
      <vt:lpstr>Office Theme</vt:lpstr>
      <vt:lpstr>Capstone Project Siva Jayashankar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2019-03-16T04:58:27Z</dcterms:created>
  <dcterms:modified xsi:type="dcterms:W3CDTF">2019-03-17T00:42:24Z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