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rchitects Daughter"/>
      <p:regular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A20C5B3-C747-406B-AAC0-EAF51654C911}">
  <a:tblStyle styleId="{EA20C5B3-C747-406B-AAC0-EAF51654C91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ArchitectsDaughte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roximaNova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050" y="676275"/>
            <a:ext cx="573120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6346250" y="2057400"/>
            <a:ext cx="2797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Working with Textual Data</a:t>
            </a:r>
            <a:endParaRPr b="0" i="0" sz="1400" u="none" cap="none" strike="noStrike"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511650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is a good boy. She is also good.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5001975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Radhika is a good person.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48712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#1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497747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#2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2296500" y="1538975"/>
            <a:ext cx="4855500" cy="470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a, also, boy,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He, is,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She, Radhika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2296500" y="1164875"/>
            <a:ext cx="4551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Vocabulary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47" name="Google Shape;147;p22"/>
          <p:cNvGraphicFramePr/>
          <p:nvPr/>
        </p:nvGraphicFramePr>
        <p:xfrm>
          <a:off x="704075" y="25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{EA20C5B3-C747-406B-AAC0-EAF51654C911}</a:tableStyleId>
              </a:tblPr>
              <a:tblGrid>
                <a:gridCol w="1189925"/>
                <a:gridCol w="600000"/>
                <a:gridCol w="650100"/>
                <a:gridCol w="654325"/>
                <a:gridCol w="773575"/>
                <a:gridCol w="945025"/>
                <a:gridCol w="675600"/>
                <a:gridCol w="791725"/>
                <a:gridCol w="594375"/>
                <a:gridCol w="86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also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boy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person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Radhika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Index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Document #1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Document #2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8" name="Google Shape;148;p22"/>
          <p:cNvSpPr txBox="1"/>
          <p:nvPr/>
        </p:nvSpPr>
        <p:spPr>
          <a:xfrm>
            <a:off x="944106" y="437122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Count Vector</a:t>
            </a:r>
            <a:endParaRPr b="1" i="0" sz="2400" u="none" cap="none" strike="noStrike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1069669" y="2358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</a:rPr>
              <a:t>TF-IDF Vector</a:t>
            </a:r>
            <a:endParaRPr b="0" i="0" sz="3600" u="none" cap="none" strike="noStrike">
              <a:solidFill>
                <a:srgbClr val="1155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Not just simple counting</a:t>
            </a:r>
            <a:endParaRPr b="0" i="0" sz="1400" u="none" cap="none" strike="noStrike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>
            <a:off x="511650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is a good boy. She is also good.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48712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#1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0" name="Google Shape;160;p24"/>
          <p:cNvGraphicFramePr/>
          <p:nvPr/>
        </p:nvGraphicFramePr>
        <p:xfrm>
          <a:off x="511650" y="147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{EA20C5B3-C747-406B-AAC0-EAF51654C911}</a:tableStyleId>
              </a:tblPr>
              <a:tblGrid>
                <a:gridCol w="627175"/>
                <a:gridCol w="8014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boy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she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also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4"/>
          <p:cNvSpPr txBox="1"/>
          <p:nvPr/>
        </p:nvSpPr>
        <p:spPr>
          <a:xfrm>
            <a:off x="4770335" y="2747725"/>
            <a:ext cx="2684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TF(He, doc#1) = 1/9 = 0.11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TF(good, doc#1) =  2/9 = 0.22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513" y="1677775"/>
            <a:ext cx="3943737" cy="5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5001975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Radhika is a good person.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497747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#2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9" name="Google Shape;169;p25"/>
          <p:cNvGraphicFramePr/>
          <p:nvPr/>
        </p:nvGraphicFramePr>
        <p:xfrm>
          <a:off x="511650" y="147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{EA20C5B3-C747-406B-AAC0-EAF51654C911}</a:tableStyleId>
              </a:tblPr>
              <a:tblGrid>
                <a:gridCol w="749625"/>
                <a:gridCol w="6790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Radhika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person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0" name="Google Shape;170;p25"/>
          <p:cNvSpPr txBox="1"/>
          <p:nvPr/>
        </p:nvSpPr>
        <p:spPr>
          <a:xfrm>
            <a:off x="2961625" y="2747725"/>
            <a:ext cx="26841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TF(He, doc#2) = 0/5 = 0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TF(good, doc#2) =  1/5 = 0.2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0138" y="1677775"/>
            <a:ext cx="3943737" cy="5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511650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is a good boy. She is also good.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48712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#1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78" name="Google Shape;178;p26"/>
          <p:cNvGraphicFramePr/>
          <p:nvPr/>
        </p:nvGraphicFramePr>
        <p:xfrm>
          <a:off x="511650" y="147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{EA20C5B3-C747-406B-AAC0-EAF51654C911}</a:tableStyleId>
              </a:tblPr>
              <a:tblGrid>
                <a:gridCol w="627175"/>
                <a:gridCol w="8014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boy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she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also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9" name="Google Shape;179;p26"/>
          <p:cNvSpPr txBox="1"/>
          <p:nvPr/>
        </p:nvSpPr>
        <p:spPr>
          <a:xfrm>
            <a:off x="5511073" y="2240575"/>
            <a:ext cx="314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IDF(He) = log(2/1) = 0.301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IDF(good) =  log(2/2) = 0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80" name="Google Shape;180;p26"/>
          <p:cNvGraphicFramePr/>
          <p:nvPr/>
        </p:nvGraphicFramePr>
        <p:xfrm>
          <a:off x="2111850" y="147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{EA20C5B3-C747-406B-AAC0-EAF51654C911}</a:tableStyleId>
              </a:tblPr>
              <a:tblGrid>
                <a:gridCol w="749625"/>
                <a:gridCol w="6790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Radhika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person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26"/>
          <p:cNvSpPr/>
          <p:nvPr/>
        </p:nvSpPr>
        <p:spPr>
          <a:xfrm>
            <a:off x="5001975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Radhika is a good person.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497747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#2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7475" y="1490575"/>
            <a:ext cx="3653400" cy="58556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4165050" y="3295375"/>
            <a:ext cx="3812700" cy="169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TF-IDF(He, doc#1) = 0.11 * 0.301 = 0.03311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TF-IDF(good, doc#1) =  0.22 * 0 = 0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TF-IDF(He, doc#2) = 0 * 0.301 = 0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TF-IDF(good, doc#2) =  0.2 * 0 = 0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511650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is a good boy. She is also good.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5001975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Radhika is a good person.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48712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#1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497747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#2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2296500" y="1538975"/>
            <a:ext cx="4855500" cy="470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a, also, boy,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He, is,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She, Radhika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2296500" y="1164875"/>
            <a:ext cx="4551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Vocabulary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95" name="Google Shape;195;p27"/>
          <p:cNvGraphicFramePr/>
          <p:nvPr/>
        </p:nvGraphicFramePr>
        <p:xfrm>
          <a:off x="704075" y="25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{EA20C5B3-C747-406B-AAC0-EAF51654C911}</a:tableStyleId>
              </a:tblPr>
              <a:tblGrid>
                <a:gridCol w="1189925"/>
                <a:gridCol w="600000"/>
                <a:gridCol w="650100"/>
                <a:gridCol w="654325"/>
                <a:gridCol w="773575"/>
                <a:gridCol w="945025"/>
                <a:gridCol w="675600"/>
                <a:gridCol w="791725"/>
                <a:gridCol w="594375"/>
                <a:gridCol w="86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also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boy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person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Radhika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Index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Document #1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0.03311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Document #2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27"/>
          <p:cNvSpPr txBox="1"/>
          <p:nvPr/>
        </p:nvSpPr>
        <p:spPr>
          <a:xfrm>
            <a:off x="944106" y="437122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TF-IDF Vector</a:t>
            </a:r>
            <a:endParaRPr b="1" i="0" sz="2400" u="none" cap="none" strike="noStrike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1069669" y="2358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</a:rPr>
              <a:t>Keras Tokenizer Class</a:t>
            </a:r>
            <a:endParaRPr b="0" i="0" sz="1400" u="none" cap="none" strike="noStrike">
              <a:solidFill>
                <a:srgbClr val="1155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/>
        </p:nvSpPr>
        <p:spPr>
          <a:xfrm>
            <a:off x="944094" y="431122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Exercise: Sentiment Analysis</a:t>
            </a:r>
            <a:endParaRPr b="0" i="0" sz="2400" u="none" cap="none" strike="noStrike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0600" y="454025"/>
            <a:ext cx="6402811" cy="37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944094" y="3880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Math works with numbers</a:t>
            </a:r>
            <a:endParaRPr b="0" i="0" sz="1400" u="none" cap="none" strike="noStrike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1850750" y="1917275"/>
            <a:ext cx="1840500" cy="93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Text Data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5618800" y="1675625"/>
            <a:ext cx="1806000" cy="1422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ML Model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2" name="Google Shape;62;p14"/>
          <p:cNvCxnSpPr>
            <a:stCxn id="60" idx="3"/>
            <a:endCxn id="61" idx="1"/>
          </p:cNvCxnSpPr>
          <p:nvPr/>
        </p:nvCxnSpPr>
        <p:spPr>
          <a:xfrm>
            <a:off x="3691250" y="2387075"/>
            <a:ext cx="192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" name="Google Shape;63;p14"/>
          <p:cNvSpPr/>
          <p:nvPr/>
        </p:nvSpPr>
        <p:spPr>
          <a:xfrm>
            <a:off x="4391846" y="2051825"/>
            <a:ext cx="360300" cy="6705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1012550" y="2133875"/>
            <a:ext cx="1719000" cy="93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Text Data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820225" y="2225975"/>
            <a:ext cx="1686900" cy="755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Convert Text to Numbers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0" name="Google Shape;70;p15"/>
          <p:cNvCxnSpPr>
            <a:stCxn id="68" idx="3"/>
            <a:endCxn id="69" idx="1"/>
          </p:cNvCxnSpPr>
          <p:nvPr/>
        </p:nvCxnSpPr>
        <p:spPr>
          <a:xfrm>
            <a:off x="2731550" y="2603675"/>
            <a:ext cx="108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" name="Google Shape;71;p15"/>
          <p:cNvSpPr/>
          <p:nvPr/>
        </p:nvSpPr>
        <p:spPr>
          <a:xfrm>
            <a:off x="6524738" y="1892225"/>
            <a:ext cx="1686900" cy="1422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ML Model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2" name="Google Shape;72;p15"/>
          <p:cNvCxnSpPr>
            <a:stCxn id="69" idx="3"/>
            <a:endCxn id="71" idx="1"/>
          </p:cNvCxnSpPr>
          <p:nvPr/>
        </p:nvCxnSpPr>
        <p:spPr>
          <a:xfrm>
            <a:off x="5507125" y="2603675"/>
            <a:ext cx="101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038625" y="3902850"/>
            <a:ext cx="72558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How to convert text into Numbers</a:t>
            </a:r>
            <a:endParaRPr b="0" i="0" sz="2400" u="none" cap="none" strike="noStrike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899" y="616200"/>
            <a:ext cx="7337251" cy="33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587850" y="1843775"/>
            <a:ext cx="3653400" cy="51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is a good boy. She is also good.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4849575" y="1843775"/>
            <a:ext cx="3653400" cy="51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Radhika is a good person.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63325" y="14695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#1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830525" y="14695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#2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296500" y="3596375"/>
            <a:ext cx="4855500" cy="519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a, also, boy,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He, is,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She, Radhika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296500" y="3222275"/>
            <a:ext cx="4551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Vocabulary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511650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is a good boy. She is also good.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5001975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Radhika is a good person.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8712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#1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97747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#2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2296500" y="1538975"/>
            <a:ext cx="4855500" cy="470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a, also, boy,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He, is,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She, Radhika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296500" y="1164875"/>
            <a:ext cx="4551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Vocabulary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99" name="Google Shape;99;p18"/>
          <p:cNvGraphicFramePr/>
          <p:nvPr/>
        </p:nvGraphicFramePr>
        <p:xfrm>
          <a:off x="704075" y="314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{EA20C5B3-C747-406B-AAC0-EAF51654C911}</a:tableStyleId>
              </a:tblPr>
              <a:tblGrid>
                <a:gridCol w="1189925"/>
                <a:gridCol w="600000"/>
                <a:gridCol w="650100"/>
                <a:gridCol w="654325"/>
                <a:gridCol w="773575"/>
                <a:gridCol w="945025"/>
                <a:gridCol w="675600"/>
                <a:gridCol w="791725"/>
                <a:gridCol w="594375"/>
                <a:gridCol w="86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also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boy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person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Radhika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Index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8"/>
          <p:cNvSpPr txBox="1"/>
          <p:nvPr/>
        </p:nvSpPr>
        <p:spPr>
          <a:xfrm>
            <a:off x="944106" y="399022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Assign index for each word in Vocabulary</a:t>
            </a:r>
            <a:endParaRPr b="0" i="0" sz="1400" u="none" cap="none" strike="noStrike">
              <a:solidFill>
                <a:srgbClr val="666666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511650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is a good boy. She is also good.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5001975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Radhika is a good person.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8712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#1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97747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#2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2296500" y="1538975"/>
            <a:ext cx="4855500" cy="470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a, also, boy,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He, is,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She, Radhika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2296500" y="1164875"/>
            <a:ext cx="4551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Vocabulary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704075" y="261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{EA20C5B3-C747-406B-AAC0-EAF51654C911}</a:tableStyleId>
              </a:tblPr>
              <a:tblGrid>
                <a:gridCol w="1189925"/>
                <a:gridCol w="600000"/>
                <a:gridCol w="650100"/>
                <a:gridCol w="654325"/>
                <a:gridCol w="773575"/>
                <a:gridCol w="945025"/>
                <a:gridCol w="675600"/>
                <a:gridCol w="791725"/>
                <a:gridCol w="594375"/>
                <a:gridCol w="86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also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boy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person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Radhika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Index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Document# 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p19"/>
          <p:cNvSpPr txBox="1"/>
          <p:nvPr/>
        </p:nvSpPr>
        <p:spPr>
          <a:xfrm>
            <a:off x="944106" y="391402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Count how many times each word in Vocabulary appears in Document #1</a:t>
            </a:r>
            <a:endParaRPr b="0" i="0" sz="1200" u="none" cap="none" strike="noStrike">
              <a:solidFill>
                <a:srgbClr val="666666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511650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is a good boy. She is also good.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5001975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Radhika is a good person.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8712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#1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97747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#2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2296500" y="1538975"/>
            <a:ext cx="4855500" cy="470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a, also, boy,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He, is,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She, Radhika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296500" y="1164875"/>
            <a:ext cx="4551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Vocabulary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704075" y="276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{EA20C5B3-C747-406B-AAC0-EAF51654C911}</a:tableStyleId>
              </a:tblPr>
              <a:tblGrid>
                <a:gridCol w="1189925"/>
                <a:gridCol w="600000"/>
                <a:gridCol w="650100"/>
                <a:gridCol w="654325"/>
                <a:gridCol w="773575"/>
                <a:gridCol w="945025"/>
                <a:gridCol w="675600"/>
                <a:gridCol w="791725"/>
                <a:gridCol w="594375"/>
                <a:gridCol w="86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also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boy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person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Radhika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Index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Document #1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0"/>
          <p:cNvSpPr/>
          <p:nvPr/>
        </p:nvSpPr>
        <p:spPr>
          <a:xfrm>
            <a:off x="3005100" y="4284900"/>
            <a:ext cx="3438300" cy="50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Document #1 = [1, 1, 1, 2, 1, 2, 0, 1, 0]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511650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is a good boy. She is also good.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5001975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Radhika is a good person.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8712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#1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97747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#2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2296500" y="1538975"/>
            <a:ext cx="4855500" cy="470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a, also, boy,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He, is,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She, Radhika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2296500" y="1164875"/>
            <a:ext cx="4551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Vocabulary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704075" y="25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{EA20C5B3-C747-406B-AAC0-EAF51654C911}</a:tableStyleId>
              </a:tblPr>
              <a:tblGrid>
                <a:gridCol w="1189925"/>
                <a:gridCol w="600000"/>
                <a:gridCol w="650100"/>
                <a:gridCol w="654325"/>
                <a:gridCol w="773575"/>
                <a:gridCol w="945025"/>
                <a:gridCol w="675600"/>
                <a:gridCol w="791725"/>
                <a:gridCol w="594375"/>
                <a:gridCol w="86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also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boy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person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Radhika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Index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Document #1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Document #2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" name="Google Shape;136;p21"/>
          <p:cNvSpPr/>
          <p:nvPr/>
        </p:nvSpPr>
        <p:spPr>
          <a:xfrm>
            <a:off x="3005100" y="4437300"/>
            <a:ext cx="3438300" cy="504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Document #2</a:t>
            </a: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= [1, 0, 0, 1, 0, 1, 1, 0, 1]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