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4"/>
  </p:sldMasterIdLst>
  <p:notesMasterIdLst>
    <p:notesMasterId r:id="rId45"/>
  </p:notesMasterIdLst>
  <p:sldIdLst>
    <p:sldId id="256" r:id="rId5"/>
    <p:sldId id="257" r:id="rId6"/>
    <p:sldId id="258" r:id="rId7"/>
    <p:sldId id="259" r:id="rId8"/>
    <p:sldId id="261" r:id="rId9"/>
    <p:sldId id="262" r:id="rId10"/>
    <p:sldId id="263" r:id="rId11"/>
    <p:sldId id="296" r:id="rId12"/>
    <p:sldId id="297" r:id="rId13"/>
    <p:sldId id="267" r:id="rId14"/>
    <p:sldId id="269" r:id="rId15"/>
    <p:sldId id="273" r:id="rId16"/>
    <p:sldId id="272" r:id="rId17"/>
    <p:sldId id="302" r:id="rId18"/>
    <p:sldId id="274" r:id="rId19"/>
    <p:sldId id="268" r:id="rId20"/>
    <p:sldId id="275" r:id="rId21"/>
    <p:sldId id="276" r:id="rId22"/>
    <p:sldId id="277" r:id="rId23"/>
    <p:sldId id="278" r:id="rId24"/>
    <p:sldId id="300" r:id="rId25"/>
    <p:sldId id="301" r:id="rId26"/>
    <p:sldId id="281" r:id="rId27"/>
    <p:sldId id="282" r:id="rId28"/>
    <p:sldId id="283" r:id="rId29"/>
    <p:sldId id="284" r:id="rId30"/>
    <p:sldId id="280" r:id="rId31"/>
    <p:sldId id="303" r:id="rId32"/>
    <p:sldId id="304" r:id="rId33"/>
    <p:sldId id="285" r:id="rId34"/>
    <p:sldId id="286" r:id="rId35"/>
    <p:sldId id="279" r:id="rId36"/>
    <p:sldId id="298" r:id="rId37"/>
    <p:sldId id="299" r:id="rId38"/>
    <p:sldId id="290" r:id="rId39"/>
    <p:sldId id="291" r:id="rId40"/>
    <p:sldId id="292" r:id="rId41"/>
    <p:sldId id="293" r:id="rId42"/>
    <p:sldId id="294" r:id="rId43"/>
    <p:sldId id="295" r:id="rId44"/>
  </p:sldIdLst>
  <p:sldSz cx="9144000" cy="5143500" type="screen16x9"/>
  <p:notesSz cx="6858000" cy="9144000"/>
  <p:embeddedFontLst>
    <p:embeddedFont>
      <p:font typeface="Calibri" panose="020F0502020204030204" pitchFamily="34" charset="0"/>
      <p:regular r:id="rId46"/>
      <p:bold r:id="rId47"/>
      <p:italic r:id="rId48"/>
      <p:boldItalic r:id="rId49"/>
    </p:embeddedFont>
    <p:embeddedFont>
      <p:font typeface="Impact" panose="020B0806030902050204" pitchFamily="34" charset="0"/>
      <p:regular r:id="rId50"/>
    </p:embeddedFont>
    <p:embeddedFont>
      <p:font typeface="Nixie One" panose="020B0604020202020204" charset="0"/>
      <p:regular r:id="rId51"/>
    </p:embeddedFont>
    <p:embeddedFont>
      <p:font typeface="Roboto Slab" panose="020B0604020202020204" charset="0"/>
      <p:regular r:id="rId52"/>
      <p:bold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38" d="100"/>
          <a:sy n="138" d="100"/>
        </p:scale>
        <p:origin x="96" y="5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1.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openxmlformats.org/officeDocument/2006/relationships/font" Target="fonts/font8.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4.fntdata"/><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3.fntdata"/><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6.fntdata"/><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22f2bf60e3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22f2bf60e3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22f2bf60e3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22f2bf60e3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23550c2201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23550c2201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22f2bf60e3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22f2bf60e3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23550c2201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23550c2201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2441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23550c24b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23550c24b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22f2bf60e3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22f2bf60e3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22f2bf60e3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22f2bf60e3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22f2bf60e3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22f2bf60e3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23550c22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23550c22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22f2bf60e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22f2bf60e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23550c220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23550c220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22f2bf60e3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22f2bf60e3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2342ed6326_7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2342ed6326_7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23550c2201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123550c2201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2342ed6326_7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2342ed6326_7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22f2bf60e3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22f2bf60e3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22f2bf60e3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22f2bf60e3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163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22f2bf60e3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22f2bf60e3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03325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23550c2201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23550c2201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123550c2201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123550c2201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22f2bf60e3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22f2bf60e3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23550c2201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23550c2201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95580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39460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08569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23550c2201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23550c2201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123550c2201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123550c220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23550c2201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123550c2201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123550c2201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123550c2201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23550c2201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23550c2201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3550c24b7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23550c24b7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2342ed6326_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2342ed6326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7626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4918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0" y="4288500"/>
            <a:ext cx="9144000" cy="24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0"/>
            <a:ext cx="91440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12" name="Google Shape;12;p2"/>
          <p:cNvSpPr/>
          <p:nvPr/>
        </p:nvSpPr>
        <p:spPr>
          <a:xfrm>
            <a:off x="0" y="4493605"/>
            <a:ext cx="9144000" cy="1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4584075"/>
            <a:ext cx="9144000" cy="559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685800" y="2601425"/>
            <a:ext cx="58104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tyle B">
  <p:cSld name="BLANK_1_1_1">
    <p:bg>
      <p:bgPr>
        <a:solidFill>
          <a:schemeClr val="accent1"/>
        </a:solidFill>
        <a:effectLst/>
      </p:bgPr>
    </p:bg>
    <p:spTree>
      <p:nvGrpSpPr>
        <p:cNvPr id="1" name="Shape 95"/>
        <p:cNvGrpSpPr/>
        <p:nvPr/>
      </p:nvGrpSpPr>
      <p:grpSpPr>
        <a:xfrm>
          <a:off x="0" y="0"/>
          <a:ext cx="0" cy="0"/>
          <a:chOff x="0" y="0"/>
          <a:chExt cx="0" cy="0"/>
        </a:xfrm>
      </p:grpSpPr>
      <p:sp>
        <p:nvSpPr>
          <p:cNvPr id="96" name="Google Shape;96;p12"/>
          <p:cNvSpPr/>
          <p:nvPr/>
        </p:nvSpPr>
        <p:spPr>
          <a:xfrm>
            <a:off x="0" y="4294550"/>
            <a:ext cx="9144000" cy="241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2"/>
          <p:cNvSpPr/>
          <p:nvPr/>
        </p:nvSpPr>
        <p:spPr>
          <a:xfrm>
            <a:off x="0" y="0"/>
            <a:ext cx="91440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98" name="Google Shape;98;p12"/>
          <p:cNvSpPr/>
          <p:nvPr/>
        </p:nvSpPr>
        <p:spPr>
          <a:xfrm>
            <a:off x="0" y="4493605"/>
            <a:ext cx="9144000" cy="1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2"/>
          <p:cNvSpPr/>
          <p:nvPr/>
        </p:nvSpPr>
        <p:spPr>
          <a:xfrm>
            <a:off x="0" y="4584075"/>
            <a:ext cx="9144000" cy="559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4113600" y="2878750"/>
            <a:ext cx="45057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a:endParaRPr/>
          </a:p>
        </p:txBody>
      </p:sp>
      <p:sp>
        <p:nvSpPr>
          <p:cNvPr id="17" name="Google Shape;17;p3"/>
          <p:cNvSpPr txBox="1">
            <a:spLocks noGrp="1"/>
          </p:cNvSpPr>
          <p:nvPr>
            <p:ph type="subTitle" idx="1"/>
          </p:nvPr>
        </p:nvSpPr>
        <p:spPr>
          <a:xfrm>
            <a:off x="4113600" y="3983050"/>
            <a:ext cx="45057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6"/>
              </a:buClr>
              <a:buSzPts val="1800"/>
              <a:buNone/>
              <a:defRPr sz="1800" b="1">
                <a:solidFill>
                  <a:schemeClr val="accent6"/>
                </a:solidFill>
              </a:defRPr>
            </a:lvl1pPr>
            <a:lvl2pPr lvl="1" rtl="0">
              <a:spcBef>
                <a:spcPts val="0"/>
              </a:spcBef>
              <a:spcAft>
                <a:spcPts val="0"/>
              </a:spcAft>
              <a:buClr>
                <a:schemeClr val="accent6"/>
              </a:buClr>
              <a:buSzPts val="1800"/>
              <a:buNone/>
              <a:defRPr sz="1800" b="1">
                <a:solidFill>
                  <a:schemeClr val="accent6"/>
                </a:solidFill>
              </a:defRPr>
            </a:lvl2pPr>
            <a:lvl3pPr lvl="2" rtl="0">
              <a:spcBef>
                <a:spcPts val="0"/>
              </a:spcBef>
              <a:spcAft>
                <a:spcPts val="0"/>
              </a:spcAft>
              <a:buClr>
                <a:schemeClr val="accent6"/>
              </a:buClr>
              <a:buSzPts val="1800"/>
              <a:buNone/>
              <a:defRPr sz="1800" b="1">
                <a:solidFill>
                  <a:schemeClr val="accent6"/>
                </a:solidFill>
              </a:defRPr>
            </a:lvl3pPr>
            <a:lvl4pPr lvl="3" rtl="0">
              <a:spcBef>
                <a:spcPts val="0"/>
              </a:spcBef>
              <a:spcAft>
                <a:spcPts val="0"/>
              </a:spcAft>
              <a:buClr>
                <a:schemeClr val="accent6"/>
              </a:buClr>
              <a:buSzPts val="1800"/>
              <a:buNone/>
              <a:defRPr b="1">
                <a:solidFill>
                  <a:schemeClr val="accent6"/>
                </a:solidFill>
              </a:defRPr>
            </a:lvl4pPr>
            <a:lvl5pPr lvl="4" rtl="0">
              <a:spcBef>
                <a:spcPts val="0"/>
              </a:spcBef>
              <a:spcAft>
                <a:spcPts val="0"/>
              </a:spcAft>
              <a:buClr>
                <a:schemeClr val="accent6"/>
              </a:buClr>
              <a:buSzPts val="1800"/>
              <a:buNone/>
              <a:defRPr b="1">
                <a:solidFill>
                  <a:schemeClr val="accent6"/>
                </a:solidFill>
              </a:defRPr>
            </a:lvl5pPr>
            <a:lvl6pPr lvl="5" rtl="0">
              <a:spcBef>
                <a:spcPts val="0"/>
              </a:spcBef>
              <a:spcAft>
                <a:spcPts val="0"/>
              </a:spcAft>
              <a:buClr>
                <a:schemeClr val="accent6"/>
              </a:buClr>
              <a:buSzPts val="1800"/>
              <a:buNone/>
              <a:defRPr b="1">
                <a:solidFill>
                  <a:schemeClr val="accent6"/>
                </a:solidFill>
              </a:defRPr>
            </a:lvl6pPr>
            <a:lvl7pPr lvl="6" rtl="0">
              <a:spcBef>
                <a:spcPts val="0"/>
              </a:spcBef>
              <a:spcAft>
                <a:spcPts val="0"/>
              </a:spcAft>
              <a:buClr>
                <a:schemeClr val="accent6"/>
              </a:buClr>
              <a:buSzPts val="1800"/>
              <a:buNone/>
              <a:defRPr b="1">
                <a:solidFill>
                  <a:schemeClr val="accent6"/>
                </a:solidFill>
              </a:defRPr>
            </a:lvl7pPr>
            <a:lvl8pPr lvl="7" rtl="0">
              <a:spcBef>
                <a:spcPts val="0"/>
              </a:spcBef>
              <a:spcAft>
                <a:spcPts val="0"/>
              </a:spcAft>
              <a:buClr>
                <a:schemeClr val="accent6"/>
              </a:buClr>
              <a:buSzPts val="1800"/>
              <a:buNone/>
              <a:defRPr b="1">
                <a:solidFill>
                  <a:schemeClr val="accent6"/>
                </a:solidFill>
              </a:defRPr>
            </a:lvl8pPr>
            <a:lvl9pPr lvl="8" rtl="0">
              <a:spcBef>
                <a:spcPts val="0"/>
              </a:spcBef>
              <a:spcAft>
                <a:spcPts val="0"/>
              </a:spcAft>
              <a:buClr>
                <a:schemeClr val="accent6"/>
              </a:buClr>
              <a:buSzPts val="1800"/>
              <a:buNone/>
              <a:defRPr b="1">
                <a:solidFill>
                  <a:schemeClr val="accent6"/>
                </a:solidFill>
              </a:defRPr>
            </a:lvl9pPr>
          </a:lstStyle>
          <a:p>
            <a:endParaRPr/>
          </a:p>
        </p:txBody>
      </p:sp>
      <p:sp>
        <p:nvSpPr>
          <p:cNvPr id="18" name="Google Shape;18;p3"/>
          <p:cNvSpPr/>
          <p:nvPr/>
        </p:nvSpPr>
        <p:spPr>
          <a:xfrm>
            <a:off x="0" y="4288499"/>
            <a:ext cx="3474300" cy="24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0" y="0"/>
            <a:ext cx="34743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20" name="Google Shape;20;p3"/>
          <p:cNvSpPr/>
          <p:nvPr/>
        </p:nvSpPr>
        <p:spPr>
          <a:xfrm>
            <a:off x="0" y="500626"/>
            <a:ext cx="3474300" cy="3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0" y="4493604"/>
            <a:ext cx="3474300" cy="1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0" y="4584075"/>
            <a:ext cx="3474300" cy="559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4"/>
        </a:solidFill>
        <a:effectLst/>
      </p:bgPr>
    </p:bg>
    <p:spTree>
      <p:nvGrpSpPr>
        <p:cNvPr id="1" name="Shape 24"/>
        <p:cNvGrpSpPr/>
        <p:nvPr/>
      </p:nvGrpSpPr>
      <p:grpSpPr>
        <a:xfrm>
          <a:off x="0" y="0"/>
          <a:ext cx="0" cy="0"/>
          <a:chOff x="0" y="0"/>
          <a:chExt cx="0" cy="0"/>
        </a:xfrm>
      </p:grpSpPr>
      <p:sp>
        <p:nvSpPr>
          <p:cNvPr id="25" name="Google Shape;25;p4"/>
          <p:cNvSpPr/>
          <p:nvPr/>
        </p:nvSpPr>
        <p:spPr>
          <a:xfrm>
            <a:off x="3398538" y="1599538"/>
            <a:ext cx="2346925" cy="1944425"/>
          </a:xfrm>
          <a:prstGeom prst="rect">
            <a:avLst/>
          </a:prstGeom>
        </p:spPr>
        <p:txBody>
          <a:bodyPr>
            <a:prstTxWarp prst="textPlain">
              <a:avLst/>
            </a:prstTxWarp>
          </a:bodyPr>
          <a:lstStyle/>
          <a:p>
            <a:pPr lvl="0" algn="ctr"/>
            <a:r>
              <a:rPr b="0" i="0">
                <a:ln>
                  <a:noFill/>
                </a:ln>
                <a:solidFill>
                  <a:srgbClr val="0E3142">
                    <a:alpha val="26820"/>
                  </a:srgbClr>
                </a:solidFill>
                <a:latin typeface="Impact"/>
              </a:rPr>
              <a:t>“</a:t>
            </a:r>
          </a:p>
        </p:txBody>
      </p:sp>
      <p:sp>
        <p:nvSpPr>
          <p:cNvPr id="26" name="Google Shape;26;p4"/>
          <p:cNvSpPr/>
          <p:nvPr/>
        </p:nvSpPr>
        <p:spPr>
          <a:xfrm>
            <a:off x="0" y="0"/>
            <a:ext cx="91440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27" name="Google Shape;27;p4"/>
          <p:cNvSpPr/>
          <p:nvPr/>
        </p:nvSpPr>
        <p:spPr>
          <a:xfrm>
            <a:off x="0" y="500625"/>
            <a:ext cx="9144000" cy="732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3962800"/>
            <a:ext cx="9144000" cy="370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0" y="4333125"/>
            <a:ext cx="9144000" cy="8103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body" idx="1"/>
          </p:nvPr>
        </p:nvSpPr>
        <p:spPr>
          <a:xfrm>
            <a:off x="1556175" y="2300275"/>
            <a:ext cx="6031800" cy="605100"/>
          </a:xfrm>
          <a:prstGeom prst="rect">
            <a:avLst/>
          </a:prstGeom>
        </p:spPr>
        <p:txBody>
          <a:bodyPr spcFirstLastPara="1" wrap="square" lIns="91425" tIns="91425" rIns="91425" bIns="91425" anchor="ctr" anchorCtr="0">
            <a:noAutofit/>
          </a:bodyPr>
          <a:lstStyle>
            <a:lvl1pPr marL="457200" lvl="0" indent="-355600" algn="ctr" rtl="0">
              <a:spcBef>
                <a:spcPts val="600"/>
              </a:spcBef>
              <a:spcAft>
                <a:spcPts val="0"/>
              </a:spcAft>
              <a:buClr>
                <a:schemeClr val="lt1"/>
              </a:buClr>
              <a:buSzPts val="2000"/>
              <a:buChar char="▪"/>
              <a:defRPr sz="2000">
                <a:solidFill>
                  <a:schemeClr val="lt1"/>
                </a:solidFill>
              </a:defRPr>
            </a:lvl1pPr>
            <a:lvl2pPr marL="914400" lvl="1" indent="-355600" algn="ctr" rtl="0">
              <a:spcBef>
                <a:spcPts val="0"/>
              </a:spcBef>
              <a:spcAft>
                <a:spcPts val="0"/>
              </a:spcAft>
              <a:buClr>
                <a:schemeClr val="lt1"/>
              </a:buClr>
              <a:buSzPts val="2000"/>
              <a:buChar char="▫"/>
              <a:defRPr sz="2000">
                <a:solidFill>
                  <a:schemeClr val="lt1"/>
                </a:solidFill>
              </a:defRPr>
            </a:lvl2pPr>
            <a:lvl3pPr marL="1371600" lvl="2" indent="-355600" algn="ctr" rtl="0">
              <a:spcBef>
                <a:spcPts val="0"/>
              </a:spcBef>
              <a:spcAft>
                <a:spcPts val="0"/>
              </a:spcAft>
              <a:buClr>
                <a:schemeClr val="lt1"/>
              </a:buClr>
              <a:buSzPts val="2000"/>
              <a:buChar char="■"/>
              <a:defRPr sz="2000">
                <a:solidFill>
                  <a:schemeClr val="lt1"/>
                </a:solidFill>
              </a:defRPr>
            </a:lvl3pPr>
            <a:lvl4pPr marL="1828800" lvl="3" indent="-355600" algn="ctr" rtl="0">
              <a:spcBef>
                <a:spcPts val="0"/>
              </a:spcBef>
              <a:spcAft>
                <a:spcPts val="0"/>
              </a:spcAft>
              <a:buClr>
                <a:schemeClr val="lt1"/>
              </a:buClr>
              <a:buSzPts val="2000"/>
              <a:buChar char="●"/>
              <a:defRPr sz="2000">
                <a:solidFill>
                  <a:schemeClr val="lt1"/>
                </a:solidFill>
              </a:defRPr>
            </a:lvl4pPr>
            <a:lvl5pPr marL="2286000" lvl="4" indent="-355600" algn="ctr" rtl="0">
              <a:spcBef>
                <a:spcPts val="0"/>
              </a:spcBef>
              <a:spcAft>
                <a:spcPts val="0"/>
              </a:spcAft>
              <a:buClr>
                <a:schemeClr val="lt1"/>
              </a:buClr>
              <a:buSzPts val="2000"/>
              <a:buChar char="○"/>
              <a:defRPr sz="2000">
                <a:solidFill>
                  <a:schemeClr val="lt1"/>
                </a:solidFill>
              </a:defRPr>
            </a:lvl5pPr>
            <a:lvl6pPr marL="2743200" lvl="5" indent="-355600" algn="ctr" rtl="0">
              <a:spcBef>
                <a:spcPts val="0"/>
              </a:spcBef>
              <a:spcAft>
                <a:spcPts val="0"/>
              </a:spcAft>
              <a:buClr>
                <a:schemeClr val="lt1"/>
              </a:buClr>
              <a:buSzPts val="2000"/>
              <a:buChar char="■"/>
              <a:defRPr sz="2000">
                <a:solidFill>
                  <a:schemeClr val="lt1"/>
                </a:solidFill>
              </a:defRPr>
            </a:lvl6pPr>
            <a:lvl7pPr marL="3200400" lvl="6" indent="-355600" algn="ctr" rtl="0">
              <a:spcBef>
                <a:spcPts val="0"/>
              </a:spcBef>
              <a:spcAft>
                <a:spcPts val="0"/>
              </a:spcAft>
              <a:buClr>
                <a:schemeClr val="lt1"/>
              </a:buClr>
              <a:buSzPts val="2000"/>
              <a:buChar char="●"/>
              <a:defRPr sz="2000">
                <a:solidFill>
                  <a:schemeClr val="lt1"/>
                </a:solidFill>
              </a:defRPr>
            </a:lvl7pPr>
            <a:lvl8pPr marL="3657600" lvl="7" indent="-355600" algn="ctr" rtl="0">
              <a:spcBef>
                <a:spcPts val="0"/>
              </a:spcBef>
              <a:spcAft>
                <a:spcPts val="0"/>
              </a:spcAft>
              <a:buClr>
                <a:schemeClr val="lt1"/>
              </a:buClr>
              <a:buSzPts val="2000"/>
              <a:buChar char="○"/>
              <a:defRPr sz="2000">
                <a:solidFill>
                  <a:schemeClr val="lt1"/>
                </a:solidFill>
              </a:defRPr>
            </a:lvl8pPr>
            <a:lvl9pPr marL="4114800" lvl="8" indent="-355600" algn="ctr" rtl="0">
              <a:spcBef>
                <a:spcPts val="0"/>
              </a:spcBef>
              <a:spcAft>
                <a:spcPts val="0"/>
              </a:spcAft>
              <a:buClr>
                <a:schemeClr val="lt1"/>
              </a:buClr>
              <a:buSzPts val="2000"/>
              <a:buChar char="■"/>
              <a:defRPr sz="2000">
                <a:solidFill>
                  <a:schemeClr val="lt1"/>
                </a:solidFill>
              </a:defRPr>
            </a:lvl9pPr>
          </a:lstStyle>
          <a:p>
            <a:endParaRPr/>
          </a:p>
        </p:txBody>
      </p:sp>
      <p:sp>
        <p:nvSpPr>
          <p:cNvPr id="31" name="Google Shape;31;p4"/>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2"/>
        <p:cNvGrpSpPr/>
        <p:nvPr/>
      </p:nvGrpSpPr>
      <p:grpSpPr>
        <a:xfrm>
          <a:off x="0" y="0"/>
          <a:ext cx="0" cy="0"/>
          <a:chOff x="0" y="0"/>
          <a:chExt cx="0" cy="0"/>
        </a:xfrm>
      </p:grpSpPr>
      <p:sp>
        <p:nvSpPr>
          <p:cNvPr id="33" name="Google Shape;33;p5"/>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34" name="Google Shape;34;p5"/>
          <p:cNvSpPr/>
          <p:nvPr/>
        </p:nvSpPr>
        <p:spPr>
          <a:xfrm>
            <a:off x="0" y="500625"/>
            <a:ext cx="4572000" cy="105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5"/>
          <p:cNvCxnSpPr/>
          <p:nvPr/>
        </p:nvCxnSpPr>
        <p:spPr>
          <a:xfrm>
            <a:off x="1037450" y="809725"/>
            <a:ext cx="0" cy="470700"/>
          </a:xfrm>
          <a:prstGeom prst="straightConnector1">
            <a:avLst/>
          </a:prstGeom>
          <a:noFill/>
          <a:ln w="9525" cap="flat" cmpd="sng">
            <a:solidFill>
              <a:schemeClr val="accent2"/>
            </a:solidFill>
            <a:prstDash val="solid"/>
            <a:round/>
            <a:headEnd type="none" w="med" len="med"/>
            <a:tailEnd type="none" w="med" len="med"/>
          </a:ln>
        </p:spPr>
      </p:cxnSp>
      <p:sp>
        <p:nvSpPr>
          <p:cNvPr id="39" name="Google Shape;39;p5"/>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40" name="Google Shape;40;p5"/>
          <p:cNvSpPr txBox="1">
            <a:spLocks noGrp="1"/>
          </p:cNvSpPr>
          <p:nvPr>
            <p:ph type="body" idx="1"/>
          </p:nvPr>
        </p:nvSpPr>
        <p:spPr>
          <a:xfrm>
            <a:off x="1146025" y="1767275"/>
            <a:ext cx="7540800" cy="3158700"/>
          </a:xfrm>
          <a:prstGeom prst="rect">
            <a:avLst/>
          </a:prstGeom>
        </p:spPr>
        <p:txBody>
          <a:bodyPr spcFirstLastPara="1" wrap="square" lIns="91425" tIns="91425" rIns="91425" bIns="91425" anchor="t" anchorCtr="0">
            <a:noAutofit/>
          </a:bodyPr>
          <a:lstStyle>
            <a:lvl1pPr marL="457200" lvl="0" indent="-406400" rtl="0">
              <a:spcBef>
                <a:spcPts val="600"/>
              </a:spcBef>
              <a:spcAft>
                <a:spcPts val="0"/>
              </a:spcAft>
              <a:buSzPts val="2800"/>
              <a:buChar char="▪"/>
              <a:defRPr sz="2800"/>
            </a:lvl1pPr>
            <a:lvl2pPr marL="914400" lvl="1" indent="-406400" rtl="0">
              <a:spcBef>
                <a:spcPts val="0"/>
              </a:spcBef>
              <a:spcAft>
                <a:spcPts val="0"/>
              </a:spcAft>
              <a:buSzPts val="2800"/>
              <a:buChar char="▫"/>
              <a:defRPr sz="2800"/>
            </a:lvl2pPr>
            <a:lvl3pPr marL="1371600" lvl="2" indent="-406400" rtl="0">
              <a:spcBef>
                <a:spcPts val="0"/>
              </a:spcBef>
              <a:spcAft>
                <a:spcPts val="0"/>
              </a:spcAft>
              <a:buSzPts val="2800"/>
              <a:buChar char="■"/>
              <a:defRPr sz="2800"/>
            </a:lvl3pPr>
            <a:lvl4pPr marL="1828800" lvl="3" indent="-406400" rtl="0">
              <a:spcBef>
                <a:spcPts val="0"/>
              </a:spcBef>
              <a:spcAft>
                <a:spcPts val="0"/>
              </a:spcAft>
              <a:buSzPts val="2800"/>
              <a:buChar char="●"/>
              <a:defRPr sz="2800"/>
            </a:lvl4pPr>
            <a:lvl5pPr marL="2286000" lvl="4" indent="-406400" rtl="0">
              <a:spcBef>
                <a:spcPts val="0"/>
              </a:spcBef>
              <a:spcAft>
                <a:spcPts val="0"/>
              </a:spcAft>
              <a:buSzPts val="2800"/>
              <a:buChar char="○"/>
              <a:defRPr sz="2800"/>
            </a:lvl5pPr>
            <a:lvl6pPr marL="2743200" lvl="5" indent="-406400" rtl="0">
              <a:spcBef>
                <a:spcPts val="0"/>
              </a:spcBef>
              <a:spcAft>
                <a:spcPts val="0"/>
              </a:spcAft>
              <a:buSzPts val="2800"/>
              <a:buChar char="■"/>
              <a:defRPr sz="2800"/>
            </a:lvl6pPr>
            <a:lvl7pPr marL="3200400" lvl="6" indent="-406400" rtl="0">
              <a:spcBef>
                <a:spcPts val="0"/>
              </a:spcBef>
              <a:spcAft>
                <a:spcPts val="0"/>
              </a:spcAft>
              <a:buSzPts val="2800"/>
              <a:buChar char="●"/>
              <a:defRPr sz="2800"/>
            </a:lvl7pPr>
            <a:lvl8pPr marL="3657600" lvl="7" indent="-406400" rtl="0">
              <a:spcBef>
                <a:spcPts val="0"/>
              </a:spcBef>
              <a:spcAft>
                <a:spcPts val="0"/>
              </a:spcAft>
              <a:buSzPts val="2800"/>
              <a:buChar char="○"/>
              <a:defRPr sz="2800"/>
            </a:lvl8pPr>
            <a:lvl9pPr marL="4114800" lvl="8" indent="-406400" rtl="0">
              <a:spcBef>
                <a:spcPts val="0"/>
              </a:spcBef>
              <a:spcAft>
                <a:spcPts val="0"/>
              </a:spcAft>
              <a:buSzPts val="2800"/>
              <a:buChar char="■"/>
              <a:defRPr sz="2800"/>
            </a:lvl9pPr>
          </a:lstStyle>
          <a:p>
            <a:endParaRPr/>
          </a:p>
        </p:txBody>
      </p:sp>
      <p:sp>
        <p:nvSpPr>
          <p:cNvPr id="41" name="Google Shape;41;p5"/>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2"/>
        <p:cNvGrpSpPr/>
        <p:nvPr/>
      </p:nvGrpSpPr>
      <p:grpSpPr>
        <a:xfrm>
          <a:off x="0" y="0"/>
          <a:ext cx="0" cy="0"/>
          <a:chOff x="0" y="0"/>
          <a:chExt cx="0" cy="0"/>
        </a:xfrm>
      </p:grpSpPr>
      <p:sp>
        <p:nvSpPr>
          <p:cNvPr id="43" name="Google Shape;43;p6"/>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44" name="Google Shape;44;p6"/>
          <p:cNvSpPr/>
          <p:nvPr/>
        </p:nvSpPr>
        <p:spPr>
          <a:xfrm>
            <a:off x="0" y="500625"/>
            <a:ext cx="4572000" cy="105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6"/>
          <p:cNvCxnSpPr/>
          <p:nvPr/>
        </p:nvCxnSpPr>
        <p:spPr>
          <a:xfrm>
            <a:off x="1037450" y="809725"/>
            <a:ext cx="0" cy="470700"/>
          </a:xfrm>
          <a:prstGeom prst="straightConnector1">
            <a:avLst/>
          </a:prstGeom>
          <a:noFill/>
          <a:ln w="9525" cap="flat" cmpd="sng">
            <a:solidFill>
              <a:schemeClr val="accent2"/>
            </a:solidFill>
            <a:prstDash val="solid"/>
            <a:round/>
            <a:headEnd type="none" w="med" len="med"/>
            <a:tailEnd type="none" w="med" len="med"/>
          </a:ln>
        </p:spPr>
      </p:cxnSp>
      <p:sp>
        <p:nvSpPr>
          <p:cNvPr id="49" name="Google Shape;49;p6"/>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50" name="Google Shape;50;p6"/>
          <p:cNvSpPr txBox="1">
            <a:spLocks noGrp="1"/>
          </p:cNvSpPr>
          <p:nvPr>
            <p:ph type="body" idx="1"/>
          </p:nvPr>
        </p:nvSpPr>
        <p:spPr>
          <a:xfrm>
            <a:off x="1146025" y="1767275"/>
            <a:ext cx="3660300" cy="3158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1" name="Google Shape;51;p6"/>
          <p:cNvSpPr txBox="1">
            <a:spLocks noGrp="1"/>
          </p:cNvSpPr>
          <p:nvPr>
            <p:ph type="body" idx="2"/>
          </p:nvPr>
        </p:nvSpPr>
        <p:spPr>
          <a:xfrm>
            <a:off x="5026623" y="1767275"/>
            <a:ext cx="3660300" cy="31587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52" name="Google Shape;52;p6"/>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3"/>
        <p:cNvGrpSpPr/>
        <p:nvPr/>
      </p:nvGrpSpPr>
      <p:grpSpPr>
        <a:xfrm>
          <a:off x="0" y="0"/>
          <a:ext cx="0" cy="0"/>
          <a:chOff x="0" y="0"/>
          <a:chExt cx="0" cy="0"/>
        </a:xfrm>
      </p:grpSpPr>
      <p:sp>
        <p:nvSpPr>
          <p:cNvPr id="54" name="Google Shape;54;p7"/>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55" name="Google Shape;55;p7"/>
          <p:cNvSpPr/>
          <p:nvPr/>
        </p:nvSpPr>
        <p:spPr>
          <a:xfrm>
            <a:off x="0" y="500625"/>
            <a:ext cx="4572000" cy="105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 name="Google Shape;59;p7"/>
          <p:cNvCxnSpPr/>
          <p:nvPr/>
        </p:nvCxnSpPr>
        <p:spPr>
          <a:xfrm>
            <a:off x="1037450" y="809725"/>
            <a:ext cx="0" cy="470700"/>
          </a:xfrm>
          <a:prstGeom prst="straightConnector1">
            <a:avLst/>
          </a:prstGeom>
          <a:noFill/>
          <a:ln w="9525" cap="flat" cmpd="sng">
            <a:solidFill>
              <a:schemeClr val="accent2"/>
            </a:solidFill>
            <a:prstDash val="solid"/>
            <a:round/>
            <a:headEnd type="none" w="med" len="med"/>
            <a:tailEnd type="none" w="med" len="med"/>
          </a:ln>
        </p:spPr>
      </p:cxnSp>
      <p:sp>
        <p:nvSpPr>
          <p:cNvPr id="60" name="Google Shape;60;p7"/>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61" name="Google Shape;61;p7"/>
          <p:cNvSpPr txBox="1">
            <a:spLocks noGrp="1"/>
          </p:cNvSpPr>
          <p:nvPr>
            <p:ph type="body" idx="1"/>
          </p:nvPr>
        </p:nvSpPr>
        <p:spPr>
          <a:xfrm>
            <a:off x="1146025" y="1773300"/>
            <a:ext cx="2409900" cy="3152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2" name="Google Shape;62;p7"/>
          <p:cNvSpPr txBox="1">
            <a:spLocks noGrp="1"/>
          </p:cNvSpPr>
          <p:nvPr>
            <p:ph type="body" idx="2"/>
          </p:nvPr>
        </p:nvSpPr>
        <p:spPr>
          <a:xfrm>
            <a:off x="3679388" y="1773300"/>
            <a:ext cx="2409900" cy="3152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3" name="Google Shape;63;p7"/>
          <p:cNvSpPr txBox="1">
            <a:spLocks noGrp="1"/>
          </p:cNvSpPr>
          <p:nvPr>
            <p:ph type="body" idx="3"/>
          </p:nvPr>
        </p:nvSpPr>
        <p:spPr>
          <a:xfrm>
            <a:off x="6212750" y="1773300"/>
            <a:ext cx="2409900" cy="3152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4" name="Google Shape;64;p7"/>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9"/>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76" name="Google Shape;76;p9"/>
          <p:cNvSpPr/>
          <p:nvPr/>
        </p:nvSpPr>
        <p:spPr>
          <a:xfrm>
            <a:off x="0" y="500625"/>
            <a:ext cx="247200" cy="105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rtl="0">
              <a:spcBef>
                <a:spcPts val="360"/>
              </a:spcBef>
              <a:spcAft>
                <a:spcPts val="0"/>
              </a:spcAft>
              <a:buClr>
                <a:schemeClr val="accent1"/>
              </a:buClr>
              <a:buSzPts val="1800"/>
              <a:buNone/>
              <a:defRPr sz="1800">
                <a:solidFill>
                  <a:schemeClr val="accent1"/>
                </a:solidFill>
              </a:defRPr>
            </a:lvl1pPr>
          </a:lstStyle>
          <a:p>
            <a:endParaRPr/>
          </a:p>
        </p:txBody>
      </p:sp>
      <p:sp>
        <p:nvSpPr>
          <p:cNvPr id="81" name="Google Shape;81;p9"/>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2"/>
        <p:cNvGrpSpPr/>
        <p:nvPr/>
      </p:nvGrpSpPr>
      <p:grpSpPr>
        <a:xfrm>
          <a:off x="0" y="0"/>
          <a:ext cx="0" cy="0"/>
          <a:chOff x="0" y="0"/>
          <a:chExt cx="0" cy="0"/>
        </a:xfrm>
      </p:grpSpPr>
      <p:sp>
        <p:nvSpPr>
          <p:cNvPr id="83" name="Google Shape;83;p10"/>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84" name="Google Shape;84;p10"/>
          <p:cNvSpPr/>
          <p:nvPr/>
        </p:nvSpPr>
        <p:spPr>
          <a:xfrm>
            <a:off x="0" y="500625"/>
            <a:ext cx="247200" cy="105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0"/>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tyle A">
  <p:cSld name="BLANK_1_1">
    <p:bg>
      <p:bgPr>
        <a:solidFill>
          <a:schemeClr val="accent4"/>
        </a:solidFill>
        <a:effectLst/>
      </p:bgPr>
    </p:bg>
    <p:spTree>
      <p:nvGrpSpPr>
        <p:cNvPr id="1" name="Shape 89"/>
        <p:cNvGrpSpPr/>
        <p:nvPr/>
      </p:nvGrpSpPr>
      <p:grpSpPr>
        <a:xfrm>
          <a:off x="0" y="0"/>
          <a:ext cx="0" cy="0"/>
          <a:chOff x="0" y="0"/>
          <a:chExt cx="0" cy="0"/>
        </a:xfrm>
      </p:grpSpPr>
      <p:sp>
        <p:nvSpPr>
          <p:cNvPr id="90" name="Google Shape;90;p11"/>
          <p:cNvSpPr/>
          <p:nvPr/>
        </p:nvSpPr>
        <p:spPr>
          <a:xfrm>
            <a:off x="0" y="0"/>
            <a:ext cx="91440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91" name="Google Shape;91;p11"/>
          <p:cNvSpPr/>
          <p:nvPr/>
        </p:nvSpPr>
        <p:spPr>
          <a:xfrm>
            <a:off x="0" y="500625"/>
            <a:ext cx="9144000" cy="732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1"/>
          <p:cNvSpPr/>
          <p:nvPr/>
        </p:nvSpPr>
        <p:spPr>
          <a:xfrm>
            <a:off x="0" y="3962800"/>
            <a:ext cx="9144000" cy="370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1"/>
          <p:cNvSpPr/>
          <p:nvPr/>
        </p:nvSpPr>
        <p:spPr>
          <a:xfrm>
            <a:off x="0" y="4333125"/>
            <a:ext cx="9144000" cy="8103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46025" y="530725"/>
            <a:ext cx="3208800" cy="1028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1pPr>
            <a:lvl2pPr lvl="1" rtl="0">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2pPr>
            <a:lvl3pPr lvl="2" rtl="0">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3pPr>
            <a:lvl4pPr lvl="3" rtl="0">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4pPr>
            <a:lvl5pPr lvl="4" rtl="0">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5pPr>
            <a:lvl6pPr lvl="5" rtl="0">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6pPr>
            <a:lvl7pPr lvl="6" rtl="0">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7pPr>
            <a:lvl8pPr lvl="7" rtl="0">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8pPr>
            <a:lvl9pPr lvl="8" rtl="0">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1146025" y="1767275"/>
            <a:ext cx="7540800" cy="3158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Clr>
                <a:schemeClr val="accent2"/>
              </a:buClr>
              <a:buSzPts val="3000"/>
              <a:buFont typeface="Nixie One"/>
              <a:buChar char="▪"/>
              <a:defRPr sz="3000">
                <a:solidFill>
                  <a:schemeClr val="accent1"/>
                </a:solidFill>
                <a:latin typeface="Nixie One"/>
                <a:ea typeface="Nixie One"/>
                <a:cs typeface="Nixie One"/>
                <a:sym typeface="Nixie One"/>
              </a:defRPr>
            </a:lvl1pPr>
            <a:lvl2pPr marL="914400" lvl="1" indent="-381000" rtl="0">
              <a:spcBef>
                <a:spcPts val="0"/>
              </a:spcBef>
              <a:spcAft>
                <a:spcPts val="0"/>
              </a:spcAft>
              <a:buClr>
                <a:schemeClr val="accent2"/>
              </a:buClr>
              <a:buSzPts val="2400"/>
              <a:buFont typeface="Nixie One"/>
              <a:buChar char="▫"/>
              <a:defRPr sz="2400">
                <a:solidFill>
                  <a:schemeClr val="accent1"/>
                </a:solidFill>
                <a:latin typeface="Nixie One"/>
                <a:ea typeface="Nixie One"/>
                <a:cs typeface="Nixie One"/>
                <a:sym typeface="Nixie One"/>
              </a:defRPr>
            </a:lvl2pPr>
            <a:lvl3pPr marL="1371600" lvl="2" indent="-381000" rtl="0">
              <a:spcBef>
                <a:spcPts val="0"/>
              </a:spcBef>
              <a:spcAft>
                <a:spcPts val="0"/>
              </a:spcAft>
              <a:buClr>
                <a:schemeClr val="accent2"/>
              </a:buClr>
              <a:buSzPts val="2400"/>
              <a:buFont typeface="Nixie One"/>
              <a:buChar char="■"/>
              <a:defRPr sz="2400">
                <a:solidFill>
                  <a:schemeClr val="accent1"/>
                </a:solidFill>
                <a:latin typeface="Nixie One"/>
                <a:ea typeface="Nixie One"/>
                <a:cs typeface="Nixie One"/>
                <a:sym typeface="Nixie One"/>
              </a:defRPr>
            </a:lvl3pPr>
            <a:lvl4pPr marL="1828800" lvl="3" indent="-342900" rtl="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4pPr>
            <a:lvl5pPr marL="2286000" lvl="4" indent="-342900" rtl="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5pPr>
            <a:lvl6pPr marL="2743200" lvl="5" indent="-342900" rtl="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6pPr>
            <a:lvl7pPr marL="3200400" lvl="6" indent="-342900" rtl="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7pPr>
            <a:lvl8pPr marL="3657600" lvl="7" indent="-342900" rtl="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8pPr>
            <a:lvl9pPr marL="4114800" lvl="8" indent="-342900" rtl="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9pPr>
          </a:lstStyle>
          <a:p>
            <a:endParaRPr/>
          </a:p>
        </p:txBody>
      </p:sp>
      <p:sp>
        <p:nvSpPr>
          <p:cNvPr id="8" name="Google Shape;8;p1"/>
          <p:cNvSpPr txBox="1">
            <a:spLocks noGrp="1"/>
          </p:cNvSpPr>
          <p:nvPr>
            <p:ph type="sldNum" idx="12"/>
          </p:nvPr>
        </p:nvSpPr>
        <p:spPr>
          <a:xfrm>
            <a:off x="-51050" y="4819400"/>
            <a:ext cx="349200" cy="324000"/>
          </a:xfrm>
          <a:prstGeom prst="rect">
            <a:avLst/>
          </a:prstGeom>
          <a:noFill/>
          <a:ln>
            <a:noFill/>
          </a:ln>
        </p:spPr>
        <p:txBody>
          <a:bodyPr spcFirstLastPara="1" wrap="square" lIns="91425" tIns="91425" rIns="91425" bIns="91425" anchor="t" anchorCtr="0">
            <a:noAutofit/>
          </a:bodyPr>
          <a:lstStyle>
            <a:lvl1pPr lvl="0" algn="ctr" rtl="0">
              <a:buNone/>
              <a:defRPr sz="800">
                <a:solidFill>
                  <a:schemeClr val="lt1"/>
                </a:solidFill>
                <a:latin typeface="Roboto Slab"/>
                <a:ea typeface="Roboto Slab"/>
                <a:cs typeface="Roboto Slab"/>
                <a:sym typeface="Roboto Slab"/>
              </a:defRPr>
            </a:lvl1pPr>
            <a:lvl2pPr lvl="1" algn="ctr" rtl="0">
              <a:buNone/>
              <a:defRPr sz="800">
                <a:solidFill>
                  <a:schemeClr val="lt1"/>
                </a:solidFill>
                <a:latin typeface="Roboto Slab"/>
                <a:ea typeface="Roboto Slab"/>
                <a:cs typeface="Roboto Slab"/>
                <a:sym typeface="Roboto Slab"/>
              </a:defRPr>
            </a:lvl2pPr>
            <a:lvl3pPr lvl="2" algn="ctr" rtl="0">
              <a:buNone/>
              <a:defRPr sz="800">
                <a:solidFill>
                  <a:schemeClr val="lt1"/>
                </a:solidFill>
                <a:latin typeface="Roboto Slab"/>
                <a:ea typeface="Roboto Slab"/>
                <a:cs typeface="Roboto Slab"/>
                <a:sym typeface="Roboto Slab"/>
              </a:defRPr>
            </a:lvl3pPr>
            <a:lvl4pPr lvl="3" algn="ctr" rtl="0">
              <a:buNone/>
              <a:defRPr sz="800">
                <a:solidFill>
                  <a:schemeClr val="lt1"/>
                </a:solidFill>
                <a:latin typeface="Roboto Slab"/>
                <a:ea typeface="Roboto Slab"/>
                <a:cs typeface="Roboto Slab"/>
                <a:sym typeface="Roboto Slab"/>
              </a:defRPr>
            </a:lvl4pPr>
            <a:lvl5pPr lvl="4" algn="ctr" rtl="0">
              <a:buNone/>
              <a:defRPr sz="800">
                <a:solidFill>
                  <a:schemeClr val="lt1"/>
                </a:solidFill>
                <a:latin typeface="Roboto Slab"/>
                <a:ea typeface="Roboto Slab"/>
                <a:cs typeface="Roboto Slab"/>
                <a:sym typeface="Roboto Slab"/>
              </a:defRPr>
            </a:lvl5pPr>
            <a:lvl6pPr lvl="5" algn="ctr" rtl="0">
              <a:buNone/>
              <a:defRPr sz="800">
                <a:solidFill>
                  <a:schemeClr val="lt1"/>
                </a:solidFill>
                <a:latin typeface="Roboto Slab"/>
                <a:ea typeface="Roboto Slab"/>
                <a:cs typeface="Roboto Slab"/>
                <a:sym typeface="Roboto Slab"/>
              </a:defRPr>
            </a:lvl6pPr>
            <a:lvl7pPr lvl="6" algn="ctr" rtl="0">
              <a:buNone/>
              <a:defRPr sz="800">
                <a:solidFill>
                  <a:schemeClr val="lt1"/>
                </a:solidFill>
                <a:latin typeface="Roboto Slab"/>
                <a:ea typeface="Roboto Slab"/>
                <a:cs typeface="Roboto Slab"/>
                <a:sym typeface="Roboto Slab"/>
              </a:defRPr>
            </a:lvl7pPr>
            <a:lvl8pPr lvl="7" algn="ctr" rtl="0">
              <a:buNone/>
              <a:defRPr sz="800">
                <a:solidFill>
                  <a:schemeClr val="lt1"/>
                </a:solidFill>
                <a:latin typeface="Roboto Slab"/>
                <a:ea typeface="Roboto Slab"/>
                <a:cs typeface="Roboto Slab"/>
                <a:sym typeface="Roboto Slab"/>
              </a:defRPr>
            </a:lvl8pPr>
            <a:lvl9pPr lvl="8" algn="ctr" rtl="0">
              <a:buNone/>
              <a:defRPr sz="800">
                <a:solidFill>
                  <a:schemeClr val="lt1"/>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15.tm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txBox="1">
            <a:spLocks noGrp="1"/>
          </p:cNvSpPr>
          <p:nvPr>
            <p:ph type="ctrTitle"/>
          </p:nvPr>
        </p:nvSpPr>
        <p:spPr>
          <a:xfrm>
            <a:off x="2209800" y="848825"/>
            <a:ext cx="5810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AR ARCADE</a:t>
            </a:r>
            <a:endParaRPr/>
          </a:p>
        </p:txBody>
      </p:sp>
      <p:grpSp>
        <p:nvGrpSpPr>
          <p:cNvPr id="106" name="Google Shape;106;p13"/>
          <p:cNvGrpSpPr/>
          <p:nvPr/>
        </p:nvGrpSpPr>
        <p:grpSpPr>
          <a:xfrm>
            <a:off x="753267" y="1029785"/>
            <a:ext cx="964541" cy="1011307"/>
            <a:chOff x="5961125" y="1623900"/>
            <a:chExt cx="427450" cy="448175"/>
          </a:xfrm>
        </p:grpSpPr>
        <p:sp>
          <p:nvSpPr>
            <p:cNvPr id="107" name="Google Shape;107;p13"/>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13"/>
          <p:cNvSpPr txBox="1">
            <a:spLocks noGrp="1"/>
          </p:cNvSpPr>
          <p:nvPr>
            <p:ph type="subTitle" idx="4294967295"/>
          </p:nvPr>
        </p:nvSpPr>
        <p:spPr>
          <a:xfrm>
            <a:off x="4800600" y="2441875"/>
            <a:ext cx="4135500" cy="1714500"/>
          </a:xfrm>
          <a:prstGeom prst="rect">
            <a:avLst/>
          </a:prstGeom>
        </p:spPr>
        <p:txBody>
          <a:bodyPr spcFirstLastPara="1" wrap="square" lIns="91425" tIns="91425" rIns="91425" bIns="91425" anchor="ctr" anchorCtr="0">
            <a:noAutofit/>
          </a:bodyPr>
          <a:lstStyle/>
          <a:p>
            <a:pPr marL="0" lvl="0" indent="0" algn="l" rtl="0">
              <a:spcBef>
                <a:spcPts val="1000"/>
              </a:spcBef>
              <a:spcAft>
                <a:spcPts val="0"/>
              </a:spcAft>
              <a:buClr>
                <a:schemeClr val="dk1"/>
              </a:buClr>
              <a:buSzPts val="1100"/>
              <a:buFont typeface="Arial"/>
              <a:buNone/>
            </a:pPr>
            <a:r>
              <a:rPr lang="en" sz="2400" b="1">
                <a:solidFill>
                  <a:srgbClr val="FFFFFF"/>
                </a:solidFill>
              </a:rPr>
              <a:t>Project group 5</a:t>
            </a:r>
            <a:endParaRPr sz="2400" b="1">
              <a:solidFill>
                <a:srgbClr val="FFFFFF"/>
              </a:solidFill>
            </a:endParaRPr>
          </a:p>
          <a:p>
            <a:pPr marL="0" lvl="0" indent="0" algn="l" rtl="0">
              <a:spcBef>
                <a:spcPts val="1000"/>
              </a:spcBef>
              <a:spcAft>
                <a:spcPts val="0"/>
              </a:spcAft>
              <a:buClr>
                <a:schemeClr val="dk1"/>
              </a:buClr>
              <a:buSzPts val="1100"/>
              <a:buFont typeface="Arial"/>
              <a:buNone/>
            </a:pPr>
            <a:r>
              <a:rPr lang="en" sz="1800" b="1">
                <a:solidFill>
                  <a:srgbClr val="FFFFFF"/>
                </a:solidFill>
              </a:rPr>
              <a:t>Guided by: Dr. Aznam Yacoub</a:t>
            </a:r>
            <a:endParaRPr sz="1800" b="1">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a:spLocks noGrp="1"/>
          </p:cNvSpPr>
          <p:nvPr>
            <p:ph type="ctrTitle"/>
          </p:nvPr>
        </p:nvSpPr>
        <p:spPr>
          <a:xfrm>
            <a:off x="4113600" y="1330025"/>
            <a:ext cx="4505700" cy="156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300"/>
              <a:t>SOLUTION</a:t>
            </a:r>
            <a:endParaRPr sz="4300"/>
          </a:p>
        </p:txBody>
      </p:sp>
      <p:sp>
        <p:nvSpPr>
          <p:cNvPr id="205" name="Google Shape;205;p24"/>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
        <p:nvSpPr>
          <p:cNvPr id="206" name="Google Shape;206;p24"/>
          <p:cNvSpPr txBox="1"/>
          <p:nvPr/>
        </p:nvSpPr>
        <p:spPr>
          <a:xfrm>
            <a:off x="0" y="503350"/>
            <a:ext cx="3471300" cy="381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0">
                <a:solidFill>
                  <a:schemeClr val="accent2"/>
                </a:solidFill>
                <a:latin typeface="Roboto Slab"/>
                <a:ea typeface="Roboto Slab"/>
                <a:cs typeface="Roboto Slab"/>
                <a:sym typeface="Roboto Slab"/>
              </a:rPr>
              <a:t>2</a:t>
            </a:r>
            <a:endParaRPr sz="20000">
              <a:solidFill>
                <a:schemeClr val="accent2"/>
              </a:solidFill>
              <a:latin typeface="Roboto Slab"/>
              <a:ea typeface="Roboto Slab"/>
              <a:cs typeface="Roboto Slab"/>
              <a:sym typeface="Roboto Slab"/>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6"/>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TECHNOLOGIES USED</a:t>
            </a:r>
            <a:endParaRPr/>
          </a:p>
        </p:txBody>
      </p:sp>
      <p:grpSp>
        <p:nvGrpSpPr>
          <p:cNvPr id="227" name="Google Shape;227;p26"/>
          <p:cNvGrpSpPr/>
          <p:nvPr/>
        </p:nvGrpSpPr>
        <p:grpSpPr>
          <a:xfrm>
            <a:off x="333623" y="861852"/>
            <a:ext cx="366458" cy="366437"/>
            <a:chOff x="1923675" y="1633650"/>
            <a:chExt cx="436000" cy="435975"/>
          </a:xfrm>
        </p:grpSpPr>
        <p:sp>
          <p:nvSpPr>
            <p:cNvPr id="228" name="Google Shape;228;p26"/>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6"/>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6"/>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26"/>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pic>
        <p:nvPicPr>
          <p:cNvPr id="235" name="Google Shape;235;p26"/>
          <p:cNvPicPr preferRelativeResize="0"/>
          <p:nvPr/>
        </p:nvPicPr>
        <p:blipFill>
          <a:blip r:embed="rId3">
            <a:alphaModFix/>
          </a:blip>
          <a:stretch>
            <a:fillRect/>
          </a:stretch>
        </p:blipFill>
        <p:spPr>
          <a:xfrm>
            <a:off x="634564" y="3254875"/>
            <a:ext cx="2254109" cy="839143"/>
          </a:xfrm>
          <a:prstGeom prst="rect">
            <a:avLst/>
          </a:prstGeom>
          <a:noFill/>
          <a:ln>
            <a:noFill/>
          </a:ln>
        </p:spPr>
      </p:pic>
      <p:pic>
        <p:nvPicPr>
          <p:cNvPr id="4" name="Picture 3" descr="Icon&#10;&#10;Description automatically generated">
            <a:extLst>
              <a:ext uri="{FF2B5EF4-FFF2-40B4-BE49-F238E27FC236}">
                <a16:creationId xmlns:a16="http://schemas.microsoft.com/office/drawing/2014/main" id="{B586E68D-3571-4ECA-8263-F255EFF3994E}"/>
              </a:ext>
            </a:extLst>
          </p:cNvPr>
          <p:cNvPicPr>
            <a:picLocks noChangeAspect="1"/>
          </p:cNvPicPr>
          <p:nvPr/>
        </p:nvPicPr>
        <p:blipFill>
          <a:blip r:embed="rId4"/>
          <a:stretch>
            <a:fillRect/>
          </a:stretch>
        </p:blipFill>
        <p:spPr>
          <a:xfrm>
            <a:off x="2094890" y="1942156"/>
            <a:ext cx="957263" cy="1075576"/>
          </a:xfrm>
          <a:prstGeom prst="rect">
            <a:avLst/>
          </a:prstGeom>
        </p:spPr>
      </p:pic>
      <p:pic>
        <p:nvPicPr>
          <p:cNvPr id="6" name="Picture 5" descr="Icon&#10;&#10;Description automatically generated">
            <a:extLst>
              <a:ext uri="{FF2B5EF4-FFF2-40B4-BE49-F238E27FC236}">
                <a16:creationId xmlns:a16="http://schemas.microsoft.com/office/drawing/2014/main" id="{F14534A7-33CA-409E-83C9-873E285F8503}"/>
              </a:ext>
            </a:extLst>
          </p:cNvPr>
          <p:cNvPicPr>
            <a:picLocks noChangeAspect="1"/>
          </p:cNvPicPr>
          <p:nvPr/>
        </p:nvPicPr>
        <p:blipFill>
          <a:blip r:embed="rId5"/>
          <a:stretch>
            <a:fillRect/>
          </a:stretch>
        </p:blipFill>
        <p:spPr>
          <a:xfrm>
            <a:off x="3532175" y="3036349"/>
            <a:ext cx="3024613" cy="1582881"/>
          </a:xfrm>
          <a:prstGeom prst="rect">
            <a:avLst/>
          </a:prstGeom>
        </p:spPr>
      </p:pic>
      <p:pic>
        <p:nvPicPr>
          <p:cNvPr id="8" name="Picture 7" descr="Icon&#10;&#10;Description automatically generated">
            <a:extLst>
              <a:ext uri="{FF2B5EF4-FFF2-40B4-BE49-F238E27FC236}">
                <a16:creationId xmlns:a16="http://schemas.microsoft.com/office/drawing/2014/main" id="{304D49A4-2841-473C-9024-8C4A65E88C62}"/>
              </a:ext>
            </a:extLst>
          </p:cNvPr>
          <p:cNvPicPr>
            <a:picLocks noChangeAspect="1"/>
          </p:cNvPicPr>
          <p:nvPr/>
        </p:nvPicPr>
        <p:blipFill>
          <a:blip r:embed="rId6"/>
          <a:stretch>
            <a:fillRect/>
          </a:stretch>
        </p:blipFill>
        <p:spPr>
          <a:xfrm>
            <a:off x="7036809" y="1790701"/>
            <a:ext cx="1302328" cy="1302328"/>
          </a:xfrm>
          <a:prstGeom prst="rect">
            <a:avLst/>
          </a:prstGeom>
        </p:spPr>
      </p:pic>
      <p:sp>
        <p:nvSpPr>
          <p:cNvPr id="9" name="Rectangle 8">
            <a:extLst>
              <a:ext uri="{FF2B5EF4-FFF2-40B4-BE49-F238E27FC236}">
                <a16:creationId xmlns:a16="http://schemas.microsoft.com/office/drawing/2014/main" id="{8A489ECA-064E-4F71-B1DD-7AECD842642E}"/>
              </a:ext>
            </a:extLst>
          </p:cNvPr>
          <p:cNvSpPr/>
          <p:nvPr/>
        </p:nvSpPr>
        <p:spPr>
          <a:xfrm>
            <a:off x="4572000" y="4316421"/>
            <a:ext cx="1053494" cy="276999"/>
          </a:xfrm>
          <a:prstGeom prst="rect">
            <a:avLst/>
          </a:prstGeom>
          <a:noFill/>
        </p:spPr>
        <p:txBody>
          <a:bodyPr wrap="none" lIns="91440" tIns="45720" rIns="91440" bIns="45720">
            <a:spAutoFit/>
          </a:bodyPr>
          <a:lstStyle/>
          <a:p>
            <a:pPr algn="ctr"/>
            <a:r>
              <a:rPr lang="en-US" sz="1200" dirty="0">
                <a:ln w="0"/>
                <a:solidFill>
                  <a:schemeClr val="tx1"/>
                </a:solidFill>
                <a:effectLst>
                  <a:outerShdw blurRad="38100" dist="19050" dir="2700000" algn="tl" rotWithShape="0">
                    <a:schemeClr val="dk1">
                      <a:alpha val="40000"/>
                    </a:schemeClr>
                  </a:outerShdw>
                </a:effectLst>
              </a:rPr>
              <a:t>Visual studio</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23" name="TextBox 22">
            <a:extLst>
              <a:ext uri="{FF2B5EF4-FFF2-40B4-BE49-F238E27FC236}">
                <a16:creationId xmlns:a16="http://schemas.microsoft.com/office/drawing/2014/main" id="{35002950-A1A3-4C49-8049-18D71B444325}"/>
              </a:ext>
            </a:extLst>
          </p:cNvPr>
          <p:cNvSpPr txBox="1"/>
          <p:nvPr/>
        </p:nvSpPr>
        <p:spPr>
          <a:xfrm>
            <a:off x="5814580" y="3311481"/>
            <a:ext cx="3904384" cy="276999"/>
          </a:xfrm>
          <a:prstGeom prst="rect">
            <a:avLst/>
          </a:prstGeom>
          <a:noFill/>
        </p:spPr>
        <p:txBody>
          <a:bodyPr wrap="square">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Android SDK</a:t>
            </a:r>
          </a:p>
        </p:txBody>
      </p:sp>
      <p:pic>
        <p:nvPicPr>
          <p:cNvPr id="24" name="Google Shape;271;p29">
            <a:extLst>
              <a:ext uri="{FF2B5EF4-FFF2-40B4-BE49-F238E27FC236}">
                <a16:creationId xmlns:a16="http://schemas.microsoft.com/office/drawing/2014/main" id="{BAAECA92-E2F4-4E87-A09D-61C56936902E}"/>
              </a:ext>
            </a:extLst>
          </p:cNvPr>
          <p:cNvPicPr preferRelativeResize="0"/>
          <p:nvPr/>
        </p:nvPicPr>
        <p:blipFill>
          <a:blip r:embed="rId7">
            <a:alphaModFix/>
          </a:blip>
          <a:stretch>
            <a:fillRect/>
          </a:stretch>
        </p:blipFill>
        <p:spPr>
          <a:xfrm>
            <a:off x="3892198" y="2394446"/>
            <a:ext cx="2413098" cy="276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0"/>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WHY UNITY?</a:t>
            </a:r>
            <a:endParaRPr dirty="0"/>
          </a:p>
        </p:txBody>
      </p:sp>
      <p:sp>
        <p:nvSpPr>
          <p:cNvPr id="277" name="Google Shape;277;p30"/>
          <p:cNvSpPr txBox="1">
            <a:spLocks noGrp="1"/>
          </p:cNvSpPr>
          <p:nvPr>
            <p:ph type="body" idx="1"/>
          </p:nvPr>
        </p:nvSpPr>
        <p:spPr>
          <a:xfrm>
            <a:off x="1146025" y="1891150"/>
            <a:ext cx="7540800" cy="303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300"/>
              </a:spcBef>
              <a:spcAft>
                <a:spcPts val="0"/>
              </a:spcAft>
              <a:buClr>
                <a:schemeClr val="accent1"/>
              </a:buClr>
              <a:buSzPts val="1800"/>
              <a:buChar char="●"/>
            </a:pPr>
            <a:r>
              <a:rPr lang="en" sz="1800" dirty="0">
                <a:solidFill>
                  <a:srgbClr val="000000"/>
                </a:solidFill>
              </a:rPr>
              <a:t>Unity is a cross-platform application that supports a variety of SDKs for various operating systems.</a:t>
            </a:r>
            <a:endParaRPr sz="1800" dirty="0">
              <a:solidFill>
                <a:srgbClr val="000000"/>
              </a:solidFill>
            </a:endParaRPr>
          </a:p>
          <a:p>
            <a:pPr marL="457200" lvl="0" indent="-342900" algn="l" rtl="0">
              <a:lnSpc>
                <a:spcPct val="115000"/>
              </a:lnSpc>
              <a:spcBef>
                <a:spcPts val="300"/>
              </a:spcBef>
              <a:spcAft>
                <a:spcPts val="0"/>
              </a:spcAft>
              <a:buClr>
                <a:schemeClr val="accent1"/>
              </a:buClr>
              <a:buSzPts val="1800"/>
              <a:buChar char="●"/>
            </a:pPr>
            <a:r>
              <a:rPr lang="en-IN" sz="1800" dirty="0">
                <a:solidFill>
                  <a:srgbClr val="000000"/>
                </a:solidFill>
              </a:rPr>
              <a:t>Unity has AR-Foundations package that making AR games easier!</a:t>
            </a:r>
            <a:endParaRPr sz="1800" dirty="0">
              <a:solidFill>
                <a:srgbClr val="000000"/>
              </a:solidFill>
            </a:endParaRPr>
          </a:p>
          <a:p>
            <a:pPr marL="457200" lvl="0" indent="-342900" algn="l" rtl="0">
              <a:lnSpc>
                <a:spcPct val="115000"/>
              </a:lnSpc>
              <a:spcBef>
                <a:spcPts val="300"/>
              </a:spcBef>
              <a:spcAft>
                <a:spcPts val="0"/>
              </a:spcAft>
              <a:buClr>
                <a:schemeClr val="accent1"/>
              </a:buClr>
              <a:buSzPts val="1800"/>
              <a:buChar char="●"/>
            </a:pPr>
            <a:r>
              <a:rPr lang="en-IN" sz="1800" dirty="0">
                <a:solidFill>
                  <a:srgbClr val="000000"/>
                </a:solidFill>
              </a:rPr>
              <a:t>No paywall! All the core features are free to use.</a:t>
            </a:r>
          </a:p>
          <a:p>
            <a:pPr marL="457200" lvl="0" indent="-342900" algn="l" rtl="0">
              <a:lnSpc>
                <a:spcPct val="115000"/>
              </a:lnSpc>
              <a:spcBef>
                <a:spcPts val="300"/>
              </a:spcBef>
              <a:spcAft>
                <a:spcPts val="0"/>
              </a:spcAft>
              <a:buClr>
                <a:schemeClr val="accent1"/>
              </a:buClr>
              <a:buSzPts val="1800"/>
              <a:buChar char="●"/>
            </a:pPr>
            <a:r>
              <a:rPr lang="en-IN" sz="1800" dirty="0">
                <a:solidFill>
                  <a:srgbClr val="000000"/>
                </a:solidFill>
              </a:rPr>
              <a:t>Better tools for android game development.</a:t>
            </a:r>
          </a:p>
          <a:p>
            <a:pPr marL="457200" lvl="0" indent="-342900" algn="l" rtl="0">
              <a:lnSpc>
                <a:spcPct val="115000"/>
              </a:lnSpc>
              <a:spcBef>
                <a:spcPts val="300"/>
              </a:spcBef>
              <a:spcAft>
                <a:spcPts val="0"/>
              </a:spcAft>
              <a:buClr>
                <a:schemeClr val="accent1"/>
              </a:buClr>
              <a:buSzPts val="1800"/>
              <a:buChar char="●"/>
            </a:pPr>
            <a:r>
              <a:rPr lang="en-IN" sz="1800" dirty="0">
                <a:solidFill>
                  <a:srgbClr val="000000"/>
                </a:solidFill>
              </a:rPr>
              <a:t>Games like </a:t>
            </a:r>
            <a:r>
              <a:rPr lang="en-IN" sz="1800" dirty="0" err="1">
                <a:solidFill>
                  <a:srgbClr val="000000"/>
                </a:solidFill>
              </a:rPr>
              <a:t>pokemon</a:t>
            </a:r>
            <a:r>
              <a:rPr lang="en-IN" sz="1800" dirty="0">
                <a:solidFill>
                  <a:srgbClr val="000000"/>
                </a:solidFill>
              </a:rPr>
              <a:t> go, Ingress and angry birds were made with unity.</a:t>
            </a:r>
          </a:p>
        </p:txBody>
      </p:sp>
      <p:grpSp>
        <p:nvGrpSpPr>
          <p:cNvPr id="278" name="Google Shape;278;p30"/>
          <p:cNvGrpSpPr/>
          <p:nvPr/>
        </p:nvGrpSpPr>
        <p:grpSpPr>
          <a:xfrm>
            <a:off x="333623" y="861852"/>
            <a:ext cx="366458" cy="366437"/>
            <a:chOff x="1923675" y="1633650"/>
            <a:chExt cx="436000" cy="435975"/>
          </a:xfrm>
        </p:grpSpPr>
        <p:sp>
          <p:nvSpPr>
            <p:cNvPr id="279" name="Google Shape;279;p30"/>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0"/>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0"/>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 name="Google Shape;285;p30"/>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9"/>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TECHNOLOGIES USED</a:t>
            </a:r>
            <a:endParaRPr/>
          </a:p>
        </p:txBody>
      </p:sp>
      <p:sp>
        <p:nvSpPr>
          <p:cNvPr id="262" name="Google Shape;262;p29"/>
          <p:cNvSpPr txBox="1">
            <a:spLocks noGrp="1"/>
          </p:cNvSpPr>
          <p:nvPr>
            <p:ph type="body" idx="1"/>
          </p:nvPr>
        </p:nvSpPr>
        <p:spPr>
          <a:xfrm>
            <a:off x="1069825" y="1911925"/>
            <a:ext cx="7135500" cy="3014100"/>
          </a:xfrm>
          <a:prstGeom prst="rect">
            <a:avLst/>
          </a:prstGeom>
        </p:spPr>
        <p:txBody>
          <a:bodyPr spcFirstLastPara="1" wrap="square" lIns="91425" tIns="91425" rIns="91425" bIns="91425" anchor="t" anchorCtr="0">
            <a:noAutofit/>
          </a:bodyPr>
          <a:lstStyle/>
          <a:p>
            <a:pPr marL="457200" lvl="0" indent="-342900" algn="just" rtl="0">
              <a:lnSpc>
                <a:spcPct val="115000"/>
              </a:lnSpc>
              <a:spcBef>
                <a:spcPts val="300"/>
              </a:spcBef>
              <a:spcAft>
                <a:spcPts val="0"/>
              </a:spcAft>
              <a:buClr>
                <a:schemeClr val="accent1"/>
              </a:buClr>
              <a:buSzPts val="1800"/>
              <a:buChar char="●"/>
            </a:pPr>
            <a:r>
              <a:rPr lang="en" sz="1800">
                <a:solidFill>
                  <a:srgbClr val="000000"/>
                </a:solidFill>
              </a:rPr>
              <a:t>JIRA is a project management tool that supports a variety of software development methodologies as well as bespoke methodologies for tracking development milestones. </a:t>
            </a:r>
            <a:endParaRPr sz="1800">
              <a:solidFill>
                <a:srgbClr val="000000"/>
              </a:solidFill>
            </a:endParaRPr>
          </a:p>
          <a:p>
            <a:pPr marL="457200" lvl="0" indent="-342900" algn="just" rtl="0">
              <a:lnSpc>
                <a:spcPct val="115000"/>
              </a:lnSpc>
              <a:spcBef>
                <a:spcPts val="300"/>
              </a:spcBef>
              <a:spcAft>
                <a:spcPts val="0"/>
              </a:spcAft>
              <a:buClr>
                <a:schemeClr val="accent1"/>
              </a:buClr>
              <a:buSzPts val="1800"/>
              <a:buChar char="●"/>
            </a:pPr>
            <a:r>
              <a:rPr lang="en" sz="1800">
                <a:solidFill>
                  <a:srgbClr val="000000"/>
                </a:solidFill>
              </a:rPr>
              <a:t>It helped us to create scrum boards that could track our sprints and backlogs, allowing us to complete projects quickly and efficiently.</a:t>
            </a:r>
            <a:endParaRPr sz="1800">
              <a:solidFill>
                <a:srgbClr val="000000"/>
              </a:solidFill>
            </a:endParaRPr>
          </a:p>
        </p:txBody>
      </p:sp>
      <p:grpSp>
        <p:nvGrpSpPr>
          <p:cNvPr id="263" name="Google Shape;263;p29"/>
          <p:cNvGrpSpPr/>
          <p:nvPr/>
        </p:nvGrpSpPr>
        <p:grpSpPr>
          <a:xfrm>
            <a:off x="333623" y="861852"/>
            <a:ext cx="366458" cy="366437"/>
            <a:chOff x="1923675" y="1633650"/>
            <a:chExt cx="436000" cy="435975"/>
          </a:xfrm>
        </p:grpSpPr>
        <p:sp>
          <p:nvSpPr>
            <p:cNvPr id="264" name="Google Shape;264;p29"/>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9"/>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0"/>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WHY JIRA?</a:t>
            </a:r>
            <a:endParaRPr/>
          </a:p>
        </p:txBody>
      </p:sp>
      <p:sp>
        <p:nvSpPr>
          <p:cNvPr id="277" name="Google Shape;277;p30"/>
          <p:cNvSpPr txBox="1">
            <a:spLocks noGrp="1"/>
          </p:cNvSpPr>
          <p:nvPr>
            <p:ph type="body" idx="1"/>
          </p:nvPr>
        </p:nvSpPr>
        <p:spPr>
          <a:xfrm>
            <a:off x="1146025" y="1891150"/>
            <a:ext cx="7540800" cy="303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300"/>
              </a:spcBef>
              <a:spcAft>
                <a:spcPts val="0"/>
              </a:spcAft>
              <a:buClr>
                <a:schemeClr val="accent1"/>
              </a:buClr>
              <a:buSzPts val="1800"/>
              <a:buChar char="●"/>
            </a:pPr>
            <a:r>
              <a:rPr lang="en" sz="1800">
                <a:solidFill>
                  <a:srgbClr val="000000"/>
                </a:solidFill>
              </a:rPr>
              <a:t>Appropriate for Agile development</a:t>
            </a:r>
            <a:endParaRPr sz="1800">
              <a:solidFill>
                <a:srgbClr val="000000"/>
              </a:solidFill>
            </a:endParaRPr>
          </a:p>
          <a:p>
            <a:pPr marL="457200" lvl="0" indent="-342900" algn="l" rtl="0">
              <a:lnSpc>
                <a:spcPct val="115000"/>
              </a:lnSpc>
              <a:spcBef>
                <a:spcPts val="300"/>
              </a:spcBef>
              <a:spcAft>
                <a:spcPts val="0"/>
              </a:spcAft>
              <a:buClr>
                <a:schemeClr val="accent1"/>
              </a:buClr>
              <a:buSzPts val="1800"/>
              <a:buChar char="●"/>
            </a:pPr>
            <a:r>
              <a:rPr lang="en" sz="1800">
                <a:solidFill>
                  <a:srgbClr val="000000"/>
                </a:solidFill>
              </a:rPr>
              <a:t>Requirement management</a:t>
            </a:r>
            <a:endParaRPr sz="1800">
              <a:solidFill>
                <a:srgbClr val="000000"/>
              </a:solidFill>
            </a:endParaRPr>
          </a:p>
          <a:p>
            <a:pPr marL="457200" lvl="0" indent="-342900" algn="l" rtl="0">
              <a:lnSpc>
                <a:spcPct val="115000"/>
              </a:lnSpc>
              <a:spcBef>
                <a:spcPts val="300"/>
              </a:spcBef>
              <a:spcAft>
                <a:spcPts val="0"/>
              </a:spcAft>
              <a:buClr>
                <a:schemeClr val="accent1"/>
              </a:buClr>
              <a:buSzPts val="1800"/>
              <a:buChar char="●"/>
            </a:pPr>
            <a:r>
              <a:rPr lang="en" sz="1800">
                <a:solidFill>
                  <a:srgbClr val="000000"/>
                </a:solidFill>
              </a:rPr>
              <a:t>Test case management</a:t>
            </a:r>
            <a:endParaRPr sz="1800">
              <a:solidFill>
                <a:srgbClr val="000000"/>
              </a:solidFill>
            </a:endParaRPr>
          </a:p>
          <a:p>
            <a:pPr marL="457200" lvl="0" indent="-342900" algn="l" rtl="0">
              <a:lnSpc>
                <a:spcPct val="115000"/>
              </a:lnSpc>
              <a:spcBef>
                <a:spcPts val="300"/>
              </a:spcBef>
              <a:spcAft>
                <a:spcPts val="0"/>
              </a:spcAft>
              <a:buClr>
                <a:schemeClr val="accent1"/>
              </a:buClr>
              <a:buSzPts val="1800"/>
              <a:buChar char="●"/>
            </a:pPr>
            <a:r>
              <a:rPr lang="en" sz="1800">
                <a:solidFill>
                  <a:srgbClr val="000000"/>
                </a:solidFill>
              </a:rPr>
              <a:t>Track sprints and the progress</a:t>
            </a:r>
            <a:endParaRPr sz="1800">
              <a:solidFill>
                <a:srgbClr val="000000"/>
              </a:solidFill>
            </a:endParaRPr>
          </a:p>
          <a:p>
            <a:pPr marL="457200" lvl="0" indent="-342900" algn="l" rtl="0">
              <a:lnSpc>
                <a:spcPct val="115000"/>
              </a:lnSpc>
              <a:spcBef>
                <a:spcPts val="300"/>
              </a:spcBef>
              <a:spcAft>
                <a:spcPts val="0"/>
              </a:spcAft>
              <a:buClr>
                <a:schemeClr val="accent1"/>
              </a:buClr>
              <a:buSzPts val="1800"/>
              <a:buChar char="●"/>
            </a:pPr>
            <a:r>
              <a:rPr lang="en" sz="1800">
                <a:solidFill>
                  <a:srgbClr val="000000"/>
                </a:solidFill>
              </a:rPr>
              <a:t>Track bugs</a:t>
            </a:r>
            <a:endParaRPr sz="1800">
              <a:solidFill>
                <a:srgbClr val="000000"/>
              </a:solidFill>
            </a:endParaRPr>
          </a:p>
          <a:p>
            <a:pPr marL="0" lvl="0" indent="0" algn="l" rtl="0">
              <a:lnSpc>
                <a:spcPct val="115000"/>
              </a:lnSpc>
              <a:spcBef>
                <a:spcPts val="300"/>
              </a:spcBef>
              <a:spcAft>
                <a:spcPts val="0"/>
              </a:spcAft>
              <a:buNone/>
            </a:pPr>
            <a:r>
              <a:rPr lang="en" sz="1800">
                <a:solidFill>
                  <a:srgbClr val="000000"/>
                </a:solidFill>
              </a:rPr>
              <a:t> </a:t>
            </a:r>
            <a:endParaRPr sz="1800">
              <a:solidFill>
                <a:srgbClr val="000000"/>
              </a:solidFill>
            </a:endParaRPr>
          </a:p>
        </p:txBody>
      </p:sp>
      <p:grpSp>
        <p:nvGrpSpPr>
          <p:cNvPr id="278" name="Google Shape;278;p30"/>
          <p:cNvGrpSpPr/>
          <p:nvPr/>
        </p:nvGrpSpPr>
        <p:grpSpPr>
          <a:xfrm>
            <a:off x="333623" y="861852"/>
            <a:ext cx="366458" cy="366437"/>
            <a:chOff x="1923675" y="1633650"/>
            <a:chExt cx="436000" cy="435975"/>
          </a:xfrm>
        </p:grpSpPr>
        <p:sp>
          <p:nvSpPr>
            <p:cNvPr id="279" name="Google Shape;279;p30"/>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0"/>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0"/>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 name="Google Shape;285;p30"/>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534682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1"/>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Augmented Reality</a:t>
            </a:r>
            <a:endParaRPr/>
          </a:p>
        </p:txBody>
      </p:sp>
      <p:sp>
        <p:nvSpPr>
          <p:cNvPr id="291" name="Google Shape;291;p31"/>
          <p:cNvSpPr txBox="1">
            <a:spLocks noGrp="1"/>
          </p:cNvSpPr>
          <p:nvPr>
            <p:ph type="body" idx="1"/>
          </p:nvPr>
        </p:nvSpPr>
        <p:spPr>
          <a:xfrm>
            <a:off x="993625" y="1767275"/>
            <a:ext cx="7187400" cy="3158700"/>
          </a:xfrm>
          <a:prstGeom prst="rect">
            <a:avLst/>
          </a:prstGeom>
        </p:spPr>
        <p:txBody>
          <a:bodyPr spcFirstLastPara="1" wrap="square" lIns="91425" tIns="91425" rIns="91425" bIns="91425" anchor="t" anchorCtr="0">
            <a:noAutofit/>
          </a:bodyPr>
          <a:lstStyle/>
          <a:p>
            <a:pPr marL="457200" lvl="0" indent="-342900" algn="just" rtl="0">
              <a:spcBef>
                <a:spcPts val="600"/>
              </a:spcBef>
              <a:spcAft>
                <a:spcPts val="0"/>
              </a:spcAft>
              <a:buClr>
                <a:schemeClr val="accent1"/>
              </a:buClr>
              <a:buSzPts val="1800"/>
              <a:buChar char="●"/>
            </a:pPr>
            <a:r>
              <a:rPr lang="en" sz="1800"/>
              <a:t>Augmented reality (AR) is a technologically augmented version of the real world that is created through the use of digital visual elements, music, or other sensory stimulation. </a:t>
            </a:r>
            <a:endParaRPr sz="1800"/>
          </a:p>
          <a:p>
            <a:pPr marL="457200" lvl="0" indent="-342900" algn="just" rtl="0">
              <a:spcBef>
                <a:spcPts val="0"/>
              </a:spcBef>
              <a:spcAft>
                <a:spcPts val="0"/>
              </a:spcAft>
              <a:buClr>
                <a:schemeClr val="accent1"/>
              </a:buClr>
              <a:buSzPts val="1800"/>
              <a:buChar char="●"/>
            </a:pPr>
            <a:r>
              <a:rPr lang="en" sz="1800"/>
              <a:t>We're attempting to incorporate this technology into our game in order to produce augmented reality maps, buildings, and data streams that can be projected onto tabletops and viewed collaboratively by built environment professionals</a:t>
            </a:r>
            <a:endParaRPr sz="1800"/>
          </a:p>
        </p:txBody>
      </p:sp>
      <p:sp>
        <p:nvSpPr>
          <p:cNvPr id="292" name="Google Shape;292;p31"/>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grpSp>
        <p:nvGrpSpPr>
          <p:cNvPr id="293" name="Google Shape;293;p31"/>
          <p:cNvGrpSpPr/>
          <p:nvPr/>
        </p:nvGrpSpPr>
        <p:grpSpPr>
          <a:xfrm>
            <a:off x="333623" y="861852"/>
            <a:ext cx="366458" cy="366437"/>
            <a:chOff x="1923675" y="1633650"/>
            <a:chExt cx="436000" cy="435975"/>
          </a:xfrm>
        </p:grpSpPr>
        <p:sp>
          <p:nvSpPr>
            <p:cNvPr id="294" name="Google Shape;294;p31"/>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GAME FEATURES</a:t>
            </a:r>
            <a:endParaRPr dirty="0"/>
          </a:p>
        </p:txBody>
      </p:sp>
      <p:grpSp>
        <p:nvGrpSpPr>
          <p:cNvPr id="212" name="Google Shape;212;p25"/>
          <p:cNvGrpSpPr/>
          <p:nvPr/>
        </p:nvGrpSpPr>
        <p:grpSpPr>
          <a:xfrm>
            <a:off x="333623" y="861852"/>
            <a:ext cx="366458" cy="366437"/>
            <a:chOff x="1923675" y="1633650"/>
            <a:chExt cx="436000" cy="435975"/>
          </a:xfrm>
        </p:grpSpPr>
        <p:sp>
          <p:nvSpPr>
            <p:cNvPr id="213" name="Google Shape;213;p25"/>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5"/>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5"/>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5"/>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5"/>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25"/>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
        <p:nvSpPr>
          <p:cNvPr id="220" name="Google Shape;220;p25"/>
          <p:cNvSpPr txBox="1">
            <a:spLocks noGrp="1"/>
          </p:cNvSpPr>
          <p:nvPr>
            <p:ph type="body" idx="1"/>
          </p:nvPr>
        </p:nvSpPr>
        <p:spPr>
          <a:xfrm>
            <a:off x="933784" y="1593285"/>
            <a:ext cx="7187400" cy="3055500"/>
          </a:xfrm>
          <a:prstGeom prst="rect">
            <a:avLst/>
          </a:prstGeom>
        </p:spPr>
        <p:txBody>
          <a:bodyPr spcFirstLastPara="1" wrap="square" lIns="91425" tIns="91425" rIns="91425" bIns="91425" anchor="t" anchorCtr="0">
            <a:noAutofit/>
          </a:bodyPr>
          <a:lstStyle/>
          <a:p>
            <a:pPr marL="50800" indent="0" algn="just" rtl="0">
              <a:spcBef>
                <a:spcPts val="300"/>
              </a:spcBef>
              <a:spcAft>
                <a:spcPts val="0"/>
              </a:spcAft>
              <a:buNone/>
            </a:pPr>
            <a:r>
              <a:rPr lang="en-US" sz="1800" b="0" i="0" u="none" strike="noStrike" dirty="0">
                <a:solidFill>
                  <a:srgbClr val="000000"/>
                </a:solidFill>
                <a:effectLst/>
                <a:latin typeface="Nixie One" panose="020B0604020202020204" charset="0"/>
              </a:rPr>
              <a:t>Main features of Beer pong game: </a:t>
            </a:r>
            <a:endParaRPr lang="en-US" sz="1200" b="0" dirty="0">
              <a:effectLst/>
            </a:endParaRPr>
          </a:p>
          <a:p>
            <a:pPr algn="just" rtl="0" fontAlgn="base">
              <a:spcBef>
                <a:spcPts val="300"/>
              </a:spcBef>
              <a:spcAft>
                <a:spcPts val="0"/>
              </a:spcAft>
              <a:buFont typeface="Arial" panose="020B0604020202020204" pitchFamily="34" charset="0"/>
              <a:buChar char="•"/>
            </a:pPr>
            <a:r>
              <a:rPr lang="en-US" sz="1600" b="0" i="0" u="none" strike="noStrike" dirty="0">
                <a:solidFill>
                  <a:srgbClr val="000000"/>
                </a:solidFill>
                <a:effectLst/>
                <a:latin typeface="Nixie One" panose="020B0604020202020204" charset="0"/>
              </a:rPr>
              <a:t>Detection of planes</a:t>
            </a:r>
          </a:p>
          <a:p>
            <a:pPr algn="just"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Nixie One" panose="020B0604020202020204" charset="0"/>
              </a:rPr>
              <a:t>Placing the cup</a:t>
            </a:r>
          </a:p>
          <a:p>
            <a:pPr algn="just"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Nixie One" panose="020B0604020202020204" charset="0"/>
              </a:rPr>
              <a:t>Throwing of balls</a:t>
            </a:r>
          </a:p>
          <a:p>
            <a:pPr algn="just"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Nixie One" panose="020B0604020202020204" charset="0"/>
              </a:rPr>
              <a:t>Scoring</a:t>
            </a:r>
          </a:p>
          <a:p>
            <a:pPr marL="50800" indent="0" algn="just" rtl="0" fontAlgn="base">
              <a:spcBef>
                <a:spcPts val="0"/>
              </a:spcBef>
              <a:spcAft>
                <a:spcPts val="0"/>
              </a:spcAft>
              <a:buNone/>
            </a:pPr>
            <a:endParaRPr lang="en-US" sz="1600" b="0" i="0" u="none" strike="noStrike" dirty="0">
              <a:solidFill>
                <a:srgbClr val="000000"/>
              </a:solidFill>
              <a:effectLst/>
              <a:latin typeface="Nixie One" panose="020B0604020202020204" charset="0"/>
            </a:endParaRPr>
          </a:p>
          <a:p>
            <a:pPr marL="50800" indent="0" algn="just" rtl="0" fontAlgn="base">
              <a:spcBef>
                <a:spcPts val="0"/>
              </a:spcBef>
              <a:spcAft>
                <a:spcPts val="0"/>
              </a:spcAft>
              <a:buNone/>
            </a:pPr>
            <a:r>
              <a:rPr lang="en-US" sz="1800" dirty="0">
                <a:solidFill>
                  <a:srgbClr val="000000"/>
                </a:solidFill>
                <a:latin typeface="Nixie One" panose="020B0604020202020204" charset="0"/>
              </a:rPr>
              <a:t>Main features of Fruit Slasher:</a:t>
            </a:r>
          </a:p>
          <a:p>
            <a:pPr algn="just" fontAlgn="base">
              <a:spcBef>
                <a:spcPts val="0"/>
              </a:spcBef>
              <a:buFont typeface="Arial" panose="020B0604020202020204" pitchFamily="34" charset="0"/>
              <a:buChar char="•"/>
            </a:pPr>
            <a:r>
              <a:rPr lang="en-US" sz="1600" dirty="0">
                <a:solidFill>
                  <a:srgbClr val="000000"/>
                </a:solidFill>
                <a:latin typeface="Nixie One" panose="020B0604020202020204" charset="0"/>
              </a:rPr>
              <a:t>Spawn points</a:t>
            </a:r>
            <a:endParaRPr lang="en-US" sz="1600" b="0" i="0" u="none" strike="noStrike" dirty="0">
              <a:solidFill>
                <a:srgbClr val="000000"/>
              </a:solidFill>
              <a:effectLst/>
              <a:latin typeface="Nixie One" panose="020B0604020202020204" charset="0"/>
            </a:endParaRPr>
          </a:p>
          <a:p>
            <a:pPr algn="just"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Nixie One" panose="020B0604020202020204" charset="0"/>
              </a:rPr>
              <a:t>Create </a:t>
            </a:r>
            <a:r>
              <a:rPr lang="en-US" sz="1600" dirty="0" err="1">
                <a:solidFill>
                  <a:srgbClr val="000000"/>
                </a:solidFill>
                <a:latin typeface="Nixie One" panose="020B0604020202020204" charset="0"/>
              </a:rPr>
              <a:t>spawnable</a:t>
            </a:r>
            <a:r>
              <a:rPr lang="en-US" sz="1600" dirty="0">
                <a:solidFill>
                  <a:srgbClr val="000000"/>
                </a:solidFill>
                <a:latin typeface="Nixie One" panose="020B0604020202020204" charset="0"/>
              </a:rPr>
              <a:t> prefabs for fruits</a:t>
            </a:r>
          </a:p>
          <a:p>
            <a:pPr algn="just" rtl="0" fontAlgn="base">
              <a:spcBef>
                <a:spcPts val="0"/>
              </a:spcBef>
              <a:spcAft>
                <a:spcPts val="0"/>
              </a:spcAft>
              <a:buFont typeface="Arial" panose="020B0604020202020204" pitchFamily="34" charset="0"/>
              <a:buChar char="•"/>
            </a:pPr>
            <a:r>
              <a:rPr lang="en-US" sz="1600" dirty="0">
                <a:solidFill>
                  <a:srgbClr val="000000"/>
                </a:solidFill>
                <a:latin typeface="Nixie One" panose="020B0604020202020204" charset="0"/>
              </a:rPr>
              <a:t>Fruit slicing mechanism</a:t>
            </a:r>
          </a:p>
          <a:p>
            <a:pPr algn="just" rtl="0" fontAlgn="base">
              <a:spcBef>
                <a:spcPts val="0"/>
              </a:spcBef>
              <a:spcAft>
                <a:spcPts val="0"/>
              </a:spcAft>
              <a:buFont typeface="Arial" panose="020B0604020202020204" pitchFamily="34" charset="0"/>
              <a:buChar char="•"/>
            </a:pPr>
            <a:r>
              <a:rPr lang="en-US" sz="1600" dirty="0">
                <a:solidFill>
                  <a:srgbClr val="000000"/>
                </a:solidFill>
                <a:latin typeface="Nixie One" panose="020B0604020202020204" charset="0"/>
              </a:rPr>
              <a:t>Penalty system</a:t>
            </a:r>
          </a:p>
          <a:p>
            <a:pPr algn="just" rtl="0" fontAlgn="base">
              <a:spcBef>
                <a:spcPts val="0"/>
              </a:spcBef>
              <a:spcAft>
                <a:spcPts val="0"/>
              </a:spcAft>
              <a:buFont typeface="Arial" panose="020B0604020202020204" pitchFamily="34" charset="0"/>
              <a:buChar char="•"/>
            </a:pPr>
            <a:r>
              <a:rPr lang="en-US" sz="1600" dirty="0">
                <a:solidFill>
                  <a:srgbClr val="000000"/>
                </a:solidFill>
                <a:latin typeface="Nixie One" panose="020B0604020202020204" charset="0"/>
              </a:rPr>
              <a:t>Scoring system </a:t>
            </a:r>
          </a:p>
          <a:p>
            <a:pPr algn="just" rtl="0" fontAlgn="base">
              <a:spcBef>
                <a:spcPts val="0"/>
              </a:spcBef>
              <a:spcAft>
                <a:spcPts val="0"/>
              </a:spcAft>
              <a:buFont typeface="Arial" panose="020B0604020202020204" pitchFamily="34" charset="0"/>
              <a:buChar char="•"/>
            </a:pPr>
            <a:r>
              <a:rPr lang="en-US" sz="1600" dirty="0">
                <a:solidFill>
                  <a:srgbClr val="000000"/>
                </a:solidFill>
                <a:latin typeface="Nixie One" panose="020B0604020202020204" charset="0"/>
              </a:rPr>
              <a:t>Game UI</a:t>
            </a:r>
          </a:p>
          <a:p>
            <a:pPr algn="just"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Nixie One" panose="020B060402020202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2"/>
          <p:cNvSpPr txBox="1">
            <a:spLocks noGrp="1"/>
          </p:cNvSpPr>
          <p:nvPr>
            <p:ph type="ctrTitle"/>
          </p:nvPr>
        </p:nvSpPr>
        <p:spPr>
          <a:xfrm>
            <a:off x="4031675" y="1253825"/>
            <a:ext cx="4587600" cy="156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300"/>
              <a:t>METHODOLOGY</a:t>
            </a:r>
            <a:endParaRPr sz="4300"/>
          </a:p>
        </p:txBody>
      </p:sp>
      <p:sp>
        <p:nvSpPr>
          <p:cNvPr id="305" name="Google Shape;305;p32"/>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sp>
        <p:nvSpPr>
          <p:cNvPr id="306" name="Google Shape;306;p32"/>
          <p:cNvSpPr txBox="1"/>
          <p:nvPr/>
        </p:nvSpPr>
        <p:spPr>
          <a:xfrm>
            <a:off x="0" y="503350"/>
            <a:ext cx="3471300" cy="381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0">
                <a:solidFill>
                  <a:schemeClr val="accent2"/>
                </a:solidFill>
                <a:latin typeface="Roboto Slab"/>
                <a:ea typeface="Roboto Slab"/>
                <a:cs typeface="Roboto Slab"/>
                <a:sym typeface="Roboto Slab"/>
              </a:rPr>
              <a:t>3</a:t>
            </a:r>
            <a:endParaRPr sz="20000">
              <a:solidFill>
                <a:schemeClr val="accent2"/>
              </a:solidFill>
              <a:latin typeface="Roboto Slab"/>
              <a:ea typeface="Roboto Slab"/>
              <a:cs typeface="Roboto Slab"/>
              <a:sym typeface="Roboto Slab"/>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3"/>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LIFECYCLE USED</a:t>
            </a:r>
            <a:endParaRPr/>
          </a:p>
        </p:txBody>
      </p:sp>
      <p:sp>
        <p:nvSpPr>
          <p:cNvPr id="312" name="Google Shape;312;p33"/>
          <p:cNvSpPr txBox="1">
            <a:spLocks noGrp="1"/>
          </p:cNvSpPr>
          <p:nvPr>
            <p:ph type="body" idx="1"/>
          </p:nvPr>
        </p:nvSpPr>
        <p:spPr>
          <a:xfrm>
            <a:off x="1069825" y="1859975"/>
            <a:ext cx="7166700" cy="2913600"/>
          </a:xfrm>
          <a:prstGeom prst="rect">
            <a:avLst/>
          </a:prstGeom>
        </p:spPr>
        <p:txBody>
          <a:bodyPr spcFirstLastPara="1" wrap="square" lIns="91425" tIns="91425" rIns="91425" bIns="91425" anchor="t" anchorCtr="0">
            <a:noAutofit/>
          </a:bodyPr>
          <a:lstStyle/>
          <a:p>
            <a:pPr marL="457200" lvl="0" indent="-342900" algn="just" rtl="0">
              <a:lnSpc>
                <a:spcPct val="115000"/>
              </a:lnSpc>
              <a:spcBef>
                <a:spcPts val="300"/>
              </a:spcBef>
              <a:spcAft>
                <a:spcPts val="0"/>
              </a:spcAft>
              <a:buClr>
                <a:schemeClr val="dk1"/>
              </a:buClr>
              <a:buSzPts val="1800"/>
              <a:buChar char="●"/>
            </a:pPr>
            <a:r>
              <a:rPr lang="en" sz="1800">
                <a:solidFill>
                  <a:srgbClr val="000000"/>
                </a:solidFill>
                <a:highlight>
                  <a:srgbClr val="FFFFFF"/>
                </a:highlight>
              </a:rPr>
              <a:t>The Agile methodology breaks a project down into multiple cycles, each passing through some or all of the SDLC phases.</a:t>
            </a:r>
            <a:endParaRPr sz="1800">
              <a:solidFill>
                <a:srgbClr val="000000"/>
              </a:solidFill>
            </a:endParaRPr>
          </a:p>
          <a:p>
            <a:pPr marL="457200" lvl="0" indent="-342900" algn="just" rtl="0">
              <a:lnSpc>
                <a:spcPct val="115000"/>
              </a:lnSpc>
              <a:spcBef>
                <a:spcPts val="300"/>
              </a:spcBef>
              <a:spcAft>
                <a:spcPts val="0"/>
              </a:spcAft>
              <a:buClr>
                <a:schemeClr val="dk1"/>
              </a:buClr>
              <a:buSzPts val="1800"/>
              <a:buChar char="●"/>
            </a:pPr>
            <a:r>
              <a:rPr lang="en" sz="1800">
                <a:solidFill>
                  <a:srgbClr val="000000"/>
                </a:solidFill>
                <a:highlight>
                  <a:srgbClr val="FFFFFF"/>
                </a:highlight>
              </a:rPr>
              <a:t>Scrum is a very popular Agile framework characterized by continuous collaboration, frequent deliveries, and special development cycles called ‘Sprints’</a:t>
            </a:r>
            <a:endParaRPr sz="1800">
              <a:solidFill>
                <a:srgbClr val="000000"/>
              </a:solidFill>
            </a:endParaRPr>
          </a:p>
          <a:p>
            <a:pPr marL="457200" lvl="0" indent="-342900" algn="just" rtl="0">
              <a:lnSpc>
                <a:spcPct val="115000"/>
              </a:lnSpc>
              <a:spcBef>
                <a:spcPts val="300"/>
              </a:spcBef>
              <a:spcAft>
                <a:spcPts val="0"/>
              </a:spcAft>
              <a:buClr>
                <a:schemeClr val="dk1"/>
              </a:buClr>
              <a:buSzPts val="1800"/>
              <a:buChar char="●"/>
            </a:pPr>
            <a:r>
              <a:rPr lang="en" sz="1800">
                <a:solidFill>
                  <a:srgbClr val="000000"/>
                </a:solidFill>
              </a:rPr>
              <a:t>In scrum we emphasize on working software over comprehensive documentation</a:t>
            </a:r>
            <a:endParaRPr sz="1800">
              <a:solidFill>
                <a:srgbClr val="000000"/>
              </a:solidFill>
            </a:endParaRPr>
          </a:p>
        </p:txBody>
      </p:sp>
      <p:grpSp>
        <p:nvGrpSpPr>
          <p:cNvPr id="313" name="Google Shape;313;p33"/>
          <p:cNvGrpSpPr/>
          <p:nvPr/>
        </p:nvGrpSpPr>
        <p:grpSpPr>
          <a:xfrm>
            <a:off x="333623" y="861852"/>
            <a:ext cx="366458" cy="366437"/>
            <a:chOff x="1923675" y="1633650"/>
            <a:chExt cx="436000" cy="435975"/>
          </a:xfrm>
        </p:grpSpPr>
        <p:sp>
          <p:nvSpPr>
            <p:cNvPr id="314" name="Google Shape;314;p33"/>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3"/>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3"/>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 name="Google Shape;320;p33"/>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pic>
        <p:nvPicPr>
          <p:cNvPr id="321" name="Google Shape;321;p33"/>
          <p:cNvPicPr preferRelativeResize="0"/>
          <p:nvPr/>
        </p:nvPicPr>
        <p:blipFill>
          <a:blip r:embed="rId3">
            <a:alphaModFix/>
          </a:blip>
          <a:stretch>
            <a:fillRect/>
          </a:stretch>
        </p:blipFill>
        <p:spPr>
          <a:xfrm>
            <a:off x="5401076" y="120100"/>
            <a:ext cx="2700925" cy="1843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4"/>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AGILE-SCRUM</a:t>
            </a:r>
            <a:endParaRPr/>
          </a:p>
        </p:txBody>
      </p:sp>
      <p:grpSp>
        <p:nvGrpSpPr>
          <p:cNvPr id="327" name="Google Shape;327;p34"/>
          <p:cNvGrpSpPr/>
          <p:nvPr/>
        </p:nvGrpSpPr>
        <p:grpSpPr>
          <a:xfrm>
            <a:off x="333623" y="861852"/>
            <a:ext cx="366458" cy="366437"/>
            <a:chOff x="1923675" y="1633650"/>
            <a:chExt cx="436000" cy="435975"/>
          </a:xfrm>
        </p:grpSpPr>
        <p:sp>
          <p:nvSpPr>
            <p:cNvPr id="328" name="Google Shape;328;p34"/>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4"/>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4"/>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4"/>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4"/>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34"/>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a:p>
        </p:txBody>
      </p:sp>
      <p:pic>
        <p:nvPicPr>
          <p:cNvPr id="335" name="Google Shape;335;p34"/>
          <p:cNvPicPr preferRelativeResize="0"/>
          <p:nvPr/>
        </p:nvPicPr>
        <p:blipFill>
          <a:blip r:embed="rId3">
            <a:alphaModFix/>
          </a:blip>
          <a:stretch>
            <a:fillRect/>
          </a:stretch>
        </p:blipFill>
        <p:spPr>
          <a:xfrm>
            <a:off x="2220475" y="1701425"/>
            <a:ext cx="4703076" cy="3296600"/>
          </a:xfrm>
          <a:prstGeom prst="rect">
            <a:avLst/>
          </a:prstGeom>
          <a:noFill/>
          <a:ln>
            <a:noFill/>
          </a:ln>
        </p:spPr>
      </p:pic>
      <p:sp>
        <p:nvSpPr>
          <p:cNvPr id="336" name="Google Shape;336;p34"/>
          <p:cNvSpPr txBox="1"/>
          <p:nvPr/>
        </p:nvSpPr>
        <p:spPr>
          <a:xfrm>
            <a:off x="3314700" y="4430000"/>
            <a:ext cx="21093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lt2"/>
                </a:solidFill>
                <a:latin typeface="Calibri"/>
                <a:ea typeface="Calibri"/>
                <a:cs typeface="Calibri"/>
                <a:sym typeface="Calibri"/>
              </a:rPr>
              <a:t>A prioritized features list, containing short descriptions of all functionality desired in the product</a:t>
            </a:r>
            <a:endParaRPr sz="1100">
              <a:solidFill>
                <a:schemeClr val="lt2"/>
              </a:solidFill>
              <a:latin typeface="Calibri"/>
              <a:ea typeface="Calibri"/>
              <a:cs typeface="Calibri"/>
              <a:sym typeface="Calibri"/>
            </a:endParaRPr>
          </a:p>
        </p:txBody>
      </p:sp>
      <p:sp>
        <p:nvSpPr>
          <p:cNvPr id="337" name="Google Shape;337;p34"/>
          <p:cNvSpPr txBox="1"/>
          <p:nvPr/>
        </p:nvSpPr>
        <p:spPr>
          <a:xfrm>
            <a:off x="3390900" y="1686800"/>
            <a:ext cx="1815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lt2"/>
                </a:solidFill>
                <a:latin typeface="Calibri"/>
                <a:ea typeface="Calibri"/>
                <a:cs typeface="Calibri"/>
                <a:sym typeface="Calibri"/>
              </a:rPr>
              <a:t>His job is to manage and improve processes, help the team stay authentic to Agile values, and focus on maximizing productivity</a:t>
            </a:r>
            <a:endParaRPr sz="900">
              <a:solidFill>
                <a:schemeClr val="lt2"/>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4"/>
          <p:cNvSpPr txBox="1">
            <a:spLocks noGrp="1"/>
          </p:cNvSpPr>
          <p:nvPr>
            <p:ph type="subTitle" idx="4294967295"/>
          </p:nvPr>
        </p:nvSpPr>
        <p:spPr>
          <a:xfrm>
            <a:off x="249400" y="748125"/>
            <a:ext cx="4083600" cy="1714500"/>
          </a:xfrm>
          <a:prstGeom prst="rect">
            <a:avLst/>
          </a:prstGeom>
        </p:spPr>
        <p:txBody>
          <a:bodyPr spcFirstLastPara="1" wrap="square" lIns="91425" tIns="91425" rIns="91425" bIns="91425" anchor="ctr" anchorCtr="0">
            <a:noAutofit/>
          </a:bodyPr>
          <a:lstStyle/>
          <a:p>
            <a:pPr marL="0" lvl="0" indent="0" algn="l" rtl="0">
              <a:spcBef>
                <a:spcPts val="1000"/>
              </a:spcBef>
              <a:spcAft>
                <a:spcPts val="0"/>
              </a:spcAft>
              <a:buClr>
                <a:schemeClr val="dk1"/>
              </a:buClr>
              <a:buSzPts val="1100"/>
              <a:buFont typeface="Arial"/>
              <a:buNone/>
            </a:pPr>
            <a:r>
              <a:rPr lang="en" sz="1600" b="1">
                <a:solidFill>
                  <a:srgbClr val="FFFFFF"/>
                </a:solidFill>
              </a:rPr>
              <a:t>Customer : Mr. Husain Kagalwala</a:t>
            </a:r>
            <a:endParaRPr sz="1600" b="1">
              <a:solidFill>
                <a:srgbClr val="FFFFFF"/>
              </a:solidFill>
            </a:endParaRPr>
          </a:p>
          <a:p>
            <a:pPr marL="0" lvl="0" indent="0" algn="l" rtl="0">
              <a:spcBef>
                <a:spcPts val="1000"/>
              </a:spcBef>
              <a:spcAft>
                <a:spcPts val="0"/>
              </a:spcAft>
              <a:buClr>
                <a:schemeClr val="dk1"/>
              </a:buClr>
              <a:buSzPts val="1100"/>
              <a:buFont typeface="Arial"/>
              <a:buNone/>
            </a:pPr>
            <a:r>
              <a:rPr lang="en" sz="1600" b="1">
                <a:solidFill>
                  <a:srgbClr val="FFFFFF"/>
                </a:solidFill>
              </a:rPr>
              <a:t>Project Director : Mr. Krishna Sabbella</a:t>
            </a:r>
            <a:endParaRPr sz="1600" b="1">
              <a:solidFill>
                <a:srgbClr val="FFFFFF"/>
              </a:solidFill>
            </a:endParaRPr>
          </a:p>
        </p:txBody>
      </p:sp>
      <p:sp>
        <p:nvSpPr>
          <p:cNvPr id="120" name="Google Shape;120;p14"/>
          <p:cNvSpPr txBox="1">
            <a:spLocks noGrp="1"/>
          </p:cNvSpPr>
          <p:nvPr>
            <p:ph type="subTitle" idx="4294967295"/>
          </p:nvPr>
        </p:nvSpPr>
        <p:spPr>
          <a:xfrm>
            <a:off x="4914900" y="909150"/>
            <a:ext cx="4083600" cy="3325200"/>
          </a:xfrm>
          <a:prstGeom prst="rect">
            <a:avLst/>
          </a:prstGeom>
        </p:spPr>
        <p:txBody>
          <a:bodyPr spcFirstLastPara="1" wrap="square" lIns="91425" tIns="91425" rIns="91425" bIns="91425" anchor="ctr" anchorCtr="0">
            <a:noAutofit/>
          </a:bodyPr>
          <a:lstStyle/>
          <a:p>
            <a:pPr marL="0" lvl="0" indent="0" algn="l" rtl="0">
              <a:spcBef>
                <a:spcPts val="1000"/>
              </a:spcBef>
              <a:spcAft>
                <a:spcPts val="0"/>
              </a:spcAft>
              <a:buClr>
                <a:schemeClr val="dk1"/>
              </a:buClr>
              <a:buSzPts val="1100"/>
              <a:buFont typeface="Arial"/>
              <a:buNone/>
            </a:pPr>
            <a:r>
              <a:rPr lang="en" sz="1500" b="1">
                <a:solidFill>
                  <a:schemeClr val="accent6"/>
                </a:solidFill>
              </a:rPr>
              <a:t>Team Members:</a:t>
            </a:r>
            <a:endParaRPr sz="1500" b="1">
              <a:solidFill>
                <a:schemeClr val="accent6"/>
              </a:solidFill>
            </a:endParaRPr>
          </a:p>
          <a:p>
            <a:pPr marL="0" lvl="0" indent="0" algn="l" rtl="0">
              <a:spcBef>
                <a:spcPts val="1000"/>
              </a:spcBef>
              <a:spcAft>
                <a:spcPts val="0"/>
              </a:spcAft>
              <a:buNone/>
            </a:pPr>
            <a:r>
              <a:rPr lang="en" sz="1200" b="1">
                <a:solidFill>
                  <a:srgbClr val="FFFFFF"/>
                </a:solidFill>
              </a:rPr>
              <a:t>Jay Hemalkumar Shah (shah4v)</a:t>
            </a:r>
            <a:endParaRPr sz="1200" b="1">
              <a:solidFill>
                <a:srgbClr val="FFFFFF"/>
              </a:solidFill>
            </a:endParaRPr>
          </a:p>
          <a:p>
            <a:pPr marL="0" lvl="0" indent="0" algn="l" rtl="0">
              <a:spcBef>
                <a:spcPts val="1000"/>
              </a:spcBef>
              <a:spcAft>
                <a:spcPts val="0"/>
              </a:spcAft>
              <a:buNone/>
            </a:pPr>
            <a:r>
              <a:rPr lang="en" sz="1200" b="1">
                <a:solidFill>
                  <a:srgbClr val="FFFFFF"/>
                </a:solidFill>
              </a:rPr>
              <a:t>Jay Pareshbhai Shah (shah6w)</a:t>
            </a:r>
            <a:endParaRPr sz="1200" b="1">
              <a:solidFill>
                <a:srgbClr val="FFFFFF"/>
              </a:solidFill>
            </a:endParaRPr>
          </a:p>
          <a:p>
            <a:pPr marL="0" lvl="0" indent="0" algn="l" rtl="0">
              <a:spcBef>
                <a:spcPts val="1000"/>
              </a:spcBef>
              <a:spcAft>
                <a:spcPts val="0"/>
              </a:spcAft>
              <a:buNone/>
            </a:pPr>
            <a:r>
              <a:rPr lang="en" sz="1200" b="1">
                <a:solidFill>
                  <a:srgbClr val="FFFFFF"/>
                </a:solidFill>
              </a:rPr>
              <a:t>Prabhangad Singh (singh2m1)</a:t>
            </a:r>
            <a:endParaRPr sz="1200" b="1">
              <a:solidFill>
                <a:srgbClr val="FFFFFF"/>
              </a:solidFill>
            </a:endParaRPr>
          </a:p>
          <a:p>
            <a:pPr marL="0" lvl="0" indent="0" algn="l" rtl="0">
              <a:spcBef>
                <a:spcPts val="1000"/>
              </a:spcBef>
              <a:spcAft>
                <a:spcPts val="0"/>
              </a:spcAft>
              <a:buNone/>
            </a:pPr>
            <a:r>
              <a:rPr lang="en" sz="1200" b="1">
                <a:solidFill>
                  <a:srgbClr val="FFFFFF"/>
                </a:solidFill>
              </a:rPr>
              <a:t>Mansi Miteshkumar Shah (shah3w)</a:t>
            </a:r>
            <a:endParaRPr sz="1200" b="1">
              <a:solidFill>
                <a:srgbClr val="FFFFFF"/>
              </a:solidFill>
            </a:endParaRPr>
          </a:p>
          <a:p>
            <a:pPr marL="0" lvl="0" indent="0" algn="l" rtl="0">
              <a:spcBef>
                <a:spcPts val="1000"/>
              </a:spcBef>
              <a:spcAft>
                <a:spcPts val="0"/>
              </a:spcAft>
              <a:buNone/>
            </a:pPr>
            <a:r>
              <a:rPr lang="en" sz="1200" b="1">
                <a:solidFill>
                  <a:srgbClr val="FFFFFF"/>
                </a:solidFill>
              </a:rPr>
              <a:t>Dhruvi Jyotindra Patel (patel2m4)</a:t>
            </a:r>
            <a:endParaRPr sz="1200" b="1">
              <a:solidFill>
                <a:srgbClr val="FFFFFF"/>
              </a:solidFill>
            </a:endParaRPr>
          </a:p>
          <a:p>
            <a:pPr marL="0" lvl="0" indent="0" algn="l" rtl="0">
              <a:spcBef>
                <a:spcPts val="1000"/>
              </a:spcBef>
              <a:spcAft>
                <a:spcPts val="0"/>
              </a:spcAft>
              <a:buNone/>
            </a:pPr>
            <a:r>
              <a:rPr lang="en" sz="1200" b="1">
                <a:solidFill>
                  <a:srgbClr val="FFFFFF"/>
                </a:solidFill>
              </a:rPr>
              <a:t>Sandhya Bharatbhai Ramoliya (ramoliys)</a:t>
            </a:r>
            <a:endParaRPr sz="1200" b="1">
              <a:solidFill>
                <a:srgbClr val="FFFFFF"/>
              </a:solidFill>
            </a:endParaRPr>
          </a:p>
          <a:p>
            <a:pPr marL="0" lvl="0" indent="0" algn="l" rtl="0">
              <a:spcBef>
                <a:spcPts val="1000"/>
              </a:spcBef>
              <a:spcAft>
                <a:spcPts val="0"/>
              </a:spcAft>
              <a:buNone/>
            </a:pPr>
            <a:r>
              <a:rPr lang="en" sz="1200" b="1">
                <a:solidFill>
                  <a:srgbClr val="FFFFFF"/>
                </a:solidFill>
              </a:rPr>
              <a:t>Meha Dharmesh Naik (naik71)</a:t>
            </a:r>
            <a:endParaRPr sz="1200" b="1">
              <a:solidFill>
                <a:srgbClr val="FFFFFF"/>
              </a:solidFill>
            </a:endParaRPr>
          </a:p>
          <a:p>
            <a:pPr marL="0" lvl="0" indent="0" algn="l" rtl="0">
              <a:spcBef>
                <a:spcPts val="1000"/>
              </a:spcBef>
              <a:spcAft>
                <a:spcPts val="0"/>
              </a:spcAft>
              <a:buNone/>
            </a:pPr>
            <a:r>
              <a:rPr lang="en" sz="1200" b="1">
                <a:solidFill>
                  <a:srgbClr val="FFFFFF"/>
                </a:solidFill>
              </a:rPr>
              <a:t>Dimple Harshadbhai Chandrani (chandr23)</a:t>
            </a:r>
            <a:endParaRPr sz="1200" b="1">
              <a:solidFill>
                <a:srgbClr val="FFFFFF"/>
              </a:solidFill>
            </a:endParaRPr>
          </a:p>
          <a:p>
            <a:pPr marL="0" lvl="0" indent="0" algn="l" rtl="0">
              <a:spcBef>
                <a:spcPts val="1000"/>
              </a:spcBef>
              <a:spcAft>
                <a:spcPts val="0"/>
              </a:spcAft>
              <a:buClr>
                <a:schemeClr val="dk1"/>
              </a:buClr>
              <a:buSzPts val="1100"/>
              <a:buFont typeface="Arial"/>
              <a:buNone/>
            </a:pPr>
            <a:endParaRPr sz="1300" b="1">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5"/>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WHY SCRUM?</a:t>
            </a:r>
            <a:endParaRPr/>
          </a:p>
        </p:txBody>
      </p:sp>
      <p:sp>
        <p:nvSpPr>
          <p:cNvPr id="343" name="Google Shape;343;p35"/>
          <p:cNvSpPr txBox="1">
            <a:spLocks noGrp="1"/>
          </p:cNvSpPr>
          <p:nvPr>
            <p:ph type="body" idx="1"/>
          </p:nvPr>
        </p:nvSpPr>
        <p:spPr>
          <a:xfrm>
            <a:off x="1146025" y="1843475"/>
            <a:ext cx="7540800" cy="31587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300"/>
              </a:spcBef>
              <a:spcAft>
                <a:spcPts val="0"/>
              </a:spcAft>
              <a:buClr>
                <a:schemeClr val="accent1"/>
              </a:buClr>
              <a:buSzPts val="1800"/>
              <a:buChar char="●"/>
            </a:pPr>
            <a:r>
              <a:rPr lang="en" sz="1800">
                <a:solidFill>
                  <a:srgbClr val="000000"/>
                </a:solidFill>
              </a:rPr>
              <a:t>Early visible progress</a:t>
            </a:r>
            <a:endParaRPr sz="1800">
              <a:solidFill>
                <a:srgbClr val="000000"/>
              </a:solidFill>
            </a:endParaRPr>
          </a:p>
          <a:p>
            <a:pPr marL="457200" lvl="0" indent="-342900" algn="l" rtl="0">
              <a:lnSpc>
                <a:spcPct val="115000"/>
              </a:lnSpc>
              <a:spcBef>
                <a:spcPts val="300"/>
              </a:spcBef>
              <a:spcAft>
                <a:spcPts val="0"/>
              </a:spcAft>
              <a:buClr>
                <a:schemeClr val="accent1"/>
              </a:buClr>
              <a:buSzPts val="1800"/>
              <a:buChar char="●"/>
            </a:pPr>
            <a:r>
              <a:rPr lang="en" sz="1800">
                <a:solidFill>
                  <a:srgbClr val="000000"/>
                </a:solidFill>
                <a:highlight>
                  <a:srgbClr val="FFFFFF"/>
                </a:highlight>
              </a:rPr>
              <a:t>Flexible and adaptable process enables pivots or changes mid-project</a:t>
            </a:r>
            <a:endParaRPr sz="1800">
              <a:solidFill>
                <a:srgbClr val="000000"/>
              </a:solidFill>
            </a:endParaRPr>
          </a:p>
          <a:p>
            <a:pPr marL="457200" lvl="0" indent="-342900" algn="l" rtl="0">
              <a:lnSpc>
                <a:spcPct val="115000"/>
              </a:lnSpc>
              <a:spcBef>
                <a:spcPts val="300"/>
              </a:spcBef>
              <a:spcAft>
                <a:spcPts val="0"/>
              </a:spcAft>
              <a:buClr>
                <a:schemeClr val="accent1"/>
              </a:buClr>
              <a:buSzPts val="1800"/>
              <a:buChar char="●"/>
            </a:pPr>
            <a:r>
              <a:rPr lang="en" sz="1800">
                <a:solidFill>
                  <a:srgbClr val="000000"/>
                </a:solidFill>
              </a:rPr>
              <a:t>Early feedback</a:t>
            </a:r>
            <a:endParaRPr sz="1800">
              <a:solidFill>
                <a:srgbClr val="000000"/>
              </a:solidFill>
            </a:endParaRPr>
          </a:p>
          <a:p>
            <a:pPr marL="457200" lvl="0" indent="-342900" algn="l" rtl="0">
              <a:lnSpc>
                <a:spcPct val="115000"/>
              </a:lnSpc>
              <a:spcBef>
                <a:spcPts val="300"/>
              </a:spcBef>
              <a:spcAft>
                <a:spcPts val="0"/>
              </a:spcAft>
              <a:buClr>
                <a:schemeClr val="accent1"/>
              </a:buClr>
              <a:buSzPts val="1800"/>
              <a:buChar char="●"/>
            </a:pPr>
            <a:r>
              <a:rPr lang="en" sz="1800">
                <a:solidFill>
                  <a:srgbClr val="000000"/>
                </a:solidFill>
              </a:rPr>
              <a:t>Early mitigation of high risk</a:t>
            </a:r>
            <a:endParaRPr sz="1800">
              <a:solidFill>
                <a:srgbClr val="000000"/>
              </a:solidFill>
            </a:endParaRPr>
          </a:p>
        </p:txBody>
      </p:sp>
      <p:grpSp>
        <p:nvGrpSpPr>
          <p:cNvPr id="344" name="Google Shape;344;p35"/>
          <p:cNvGrpSpPr/>
          <p:nvPr/>
        </p:nvGrpSpPr>
        <p:grpSpPr>
          <a:xfrm>
            <a:off x="333623" y="861852"/>
            <a:ext cx="366458" cy="366437"/>
            <a:chOff x="1923675" y="1633650"/>
            <a:chExt cx="436000" cy="435975"/>
          </a:xfrm>
        </p:grpSpPr>
        <p:sp>
          <p:nvSpPr>
            <p:cNvPr id="345" name="Google Shape;345;p35"/>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35"/>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4CD85-F68D-45A1-8A36-091865D11D98}"/>
              </a:ext>
            </a:extLst>
          </p:cNvPr>
          <p:cNvSpPr>
            <a:spLocks noGrp="1"/>
          </p:cNvSpPr>
          <p:nvPr>
            <p:ph type="title"/>
          </p:nvPr>
        </p:nvSpPr>
        <p:spPr/>
        <p:txBody>
          <a:bodyPr/>
          <a:lstStyle/>
          <a:p>
            <a:r>
              <a:rPr lang="en-IN" dirty="0"/>
              <a:t>Sprint-1</a:t>
            </a:r>
          </a:p>
        </p:txBody>
      </p:sp>
      <p:sp>
        <p:nvSpPr>
          <p:cNvPr id="3" name="Text Placeholder 2">
            <a:extLst>
              <a:ext uri="{FF2B5EF4-FFF2-40B4-BE49-F238E27FC236}">
                <a16:creationId xmlns:a16="http://schemas.microsoft.com/office/drawing/2014/main" id="{EC5DCCCC-3E49-4502-83DB-214D9383D225}"/>
              </a:ext>
            </a:extLst>
          </p:cNvPr>
          <p:cNvSpPr>
            <a:spLocks noGrp="1"/>
          </p:cNvSpPr>
          <p:nvPr>
            <p:ph type="body" idx="1"/>
          </p:nvPr>
        </p:nvSpPr>
        <p:spPr/>
        <p:txBody>
          <a:bodyPr/>
          <a:lstStyle/>
          <a:p>
            <a:pPr marL="50800" indent="0">
              <a:buNone/>
            </a:pPr>
            <a:r>
              <a:rPr lang="en-US" sz="1000" dirty="0"/>
              <a:t>a. Creating an AR Game in Unity. </a:t>
            </a:r>
          </a:p>
          <a:p>
            <a:pPr marL="50800" indent="0">
              <a:buNone/>
            </a:pPr>
            <a:r>
              <a:rPr lang="en-US" sz="1000" dirty="0"/>
              <a:t>b. Identifying planes with Unity AR Foundations. </a:t>
            </a:r>
          </a:p>
          <a:p>
            <a:pPr marL="50800" indent="0">
              <a:buNone/>
            </a:pPr>
            <a:r>
              <a:rPr lang="en-US" sz="1000" dirty="0"/>
              <a:t>c. Placing cups on planes for the Beer Pong game. </a:t>
            </a:r>
          </a:p>
          <a:p>
            <a:pPr marL="50800" indent="0">
              <a:buNone/>
            </a:pPr>
            <a:r>
              <a:rPr lang="en-US" sz="1000" dirty="0"/>
              <a:t>d. Create throwable balls.</a:t>
            </a:r>
            <a:endParaRPr lang="en-IN" sz="1200" dirty="0">
              <a:solidFill>
                <a:srgbClr val="000000"/>
              </a:solidFill>
              <a:cs typeface="Arial"/>
              <a:sym typeface="Arial"/>
            </a:endParaRPr>
          </a:p>
        </p:txBody>
      </p:sp>
      <p:sp>
        <p:nvSpPr>
          <p:cNvPr id="4" name="Slide Number Placeholder 3">
            <a:extLst>
              <a:ext uri="{FF2B5EF4-FFF2-40B4-BE49-F238E27FC236}">
                <a16:creationId xmlns:a16="http://schemas.microsoft.com/office/drawing/2014/main" id="{DE9217A7-3E60-4C62-B5B9-4ED00C11210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pic>
        <p:nvPicPr>
          <p:cNvPr id="6" name="Picture 5" descr="Table&#10;&#10;Description automatically generated">
            <a:extLst>
              <a:ext uri="{FF2B5EF4-FFF2-40B4-BE49-F238E27FC236}">
                <a16:creationId xmlns:a16="http://schemas.microsoft.com/office/drawing/2014/main" id="{3CBBB249-7D01-4DD0-8927-D7AF265ED303}"/>
              </a:ext>
            </a:extLst>
          </p:cNvPr>
          <p:cNvPicPr>
            <a:picLocks noChangeAspect="1"/>
          </p:cNvPicPr>
          <p:nvPr/>
        </p:nvPicPr>
        <p:blipFill>
          <a:blip r:embed="rId2"/>
          <a:stretch>
            <a:fillRect/>
          </a:stretch>
        </p:blipFill>
        <p:spPr>
          <a:xfrm>
            <a:off x="1189085" y="3235033"/>
            <a:ext cx="6634211" cy="1104908"/>
          </a:xfrm>
          <a:prstGeom prst="rect">
            <a:avLst/>
          </a:prstGeom>
        </p:spPr>
      </p:pic>
    </p:spTree>
    <p:extLst>
      <p:ext uri="{BB962C8B-B14F-4D97-AF65-F5344CB8AC3E}">
        <p14:creationId xmlns:p14="http://schemas.microsoft.com/office/powerpoint/2010/main" val="3120594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4CD85-F68D-45A1-8A36-091865D11D98}"/>
              </a:ext>
            </a:extLst>
          </p:cNvPr>
          <p:cNvSpPr>
            <a:spLocks noGrp="1"/>
          </p:cNvSpPr>
          <p:nvPr>
            <p:ph type="title"/>
          </p:nvPr>
        </p:nvSpPr>
        <p:spPr/>
        <p:txBody>
          <a:bodyPr/>
          <a:lstStyle/>
          <a:p>
            <a:r>
              <a:rPr lang="en-IN" dirty="0"/>
              <a:t>Sprint-2</a:t>
            </a:r>
          </a:p>
        </p:txBody>
      </p:sp>
      <p:sp>
        <p:nvSpPr>
          <p:cNvPr id="3" name="Text Placeholder 2">
            <a:extLst>
              <a:ext uri="{FF2B5EF4-FFF2-40B4-BE49-F238E27FC236}">
                <a16:creationId xmlns:a16="http://schemas.microsoft.com/office/drawing/2014/main" id="{EC5DCCCC-3E49-4502-83DB-214D9383D225}"/>
              </a:ext>
            </a:extLst>
          </p:cNvPr>
          <p:cNvSpPr>
            <a:spLocks noGrp="1"/>
          </p:cNvSpPr>
          <p:nvPr>
            <p:ph type="body" idx="1"/>
          </p:nvPr>
        </p:nvSpPr>
        <p:spPr/>
        <p:txBody>
          <a:bodyPr/>
          <a:lstStyle/>
          <a:p>
            <a:pPr marL="50800" indent="0">
              <a:buNone/>
            </a:pPr>
            <a:r>
              <a:rPr lang="en-US" sz="1000" dirty="0"/>
              <a:t>a. Fix ball spawning, speed, and throwing angle bugs. </a:t>
            </a:r>
          </a:p>
          <a:p>
            <a:pPr marL="50800" indent="0">
              <a:buNone/>
            </a:pPr>
            <a:r>
              <a:rPr lang="en-US" sz="1000" dirty="0"/>
              <a:t>b. Create Game UI, which includes score manager and scene manager. </a:t>
            </a:r>
          </a:p>
          <a:p>
            <a:pPr marL="50800" indent="0">
              <a:buNone/>
            </a:pPr>
            <a:r>
              <a:rPr lang="en-US" sz="1000" dirty="0"/>
              <a:t>c. Create Main Menu. </a:t>
            </a:r>
          </a:p>
          <a:p>
            <a:pPr marL="50800" indent="0">
              <a:buNone/>
            </a:pPr>
            <a:r>
              <a:rPr lang="en-US" sz="1000" dirty="0"/>
              <a:t>d. Create Fruit Spawning Placeholders and fruit prefabs.</a:t>
            </a:r>
            <a:endParaRPr lang="en-IN" sz="1200" dirty="0">
              <a:solidFill>
                <a:srgbClr val="000000"/>
              </a:solidFill>
              <a:cs typeface="Arial"/>
              <a:sym typeface="Arial"/>
            </a:endParaRPr>
          </a:p>
        </p:txBody>
      </p:sp>
      <p:sp>
        <p:nvSpPr>
          <p:cNvPr id="4" name="Slide Number Placeholder 3">
            <a:extLst>
              <a:ext uri="{FF2B5EF4-FFF2-40B4-BE49-F238E27FC236}">
                <a16:creationId xmlns:a16="http://schemas.microsoft.com/office/drawing/2014/main" id="{DE9217A7-3E60-4C62-B5B9-4ED00C11210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pic>
        <p:nvPicPr>
          <p:cNvPr id="7" name="Picture 6" descr="Table&#10;&#10;Description automatically generated">
            <a:extLst>
              <a:ext uri="{FF2B5EF4-FFF2-40B4-BE49-F238E27FC236}">
                <a16:creationId xmlns:a16="http://schemas.microsoft.com/office/drawing/2014/main" id="{FB797A74-9E8D-48D7-8FB8-C4A02B7DB070}"/>
              </a:ext>
            </a:extLst>
          </p:cNvPr>
          <p:cNvPicPr>
            <a:picLocks noChangeAspect="1"/>
          </p:cNvPicPr>
          <p:nvPr/>
        </p:nvPicPr>
        <p:blipFill>
          <a:blip r:embed="rId2"/>
          <a:stretch>
            <a:fillRect/>
          </a:stretch>
        </p:blipFill>
        <p:spPr>
          <a:xfrm>
            <a:off x="1251432" y="3072458"/>
            <a:ext cx="6558010" cy="1090620"/>
          </a:xfrm>
          <a:prstGeom prst="rect">
            <a:avLst/>
          </a:prstGeom>
        </p:spPr>
      </p:pic>
    </p:spTree>
    <p:extLst>
      <p:ext uri="{BB962C8B-B14F-4D97-AF65-F5344CB8AC3E}">
        <p14:creationId xmlns:p14="http://schemas.microsoft.com/office/powerpoint/2010/main" val="2231150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8"/>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MANAGEMENT</a:t>
            </a:r>
            <a:endParaRPr/>
          </a:p>
        </p:txBody>
      </p:sp>
      <p:sp>
        <p:nvSpPr>
          <p:cNvPr id="385" name="Google Shape;385;p38"/>
          <p:cNvSpPr txBox="1">
            <a:spLocks noGrp="1"/>
          </p:cNvSpPr>
          <p:nvPr>
            <p:ph type="body" idx="1"/>
          </p:nvPr>
        </p:nvSpPr>
        <p:spPr>
          <a:xfrm>
            <a:off x="439900" y="1891150"/>
            <a:ext cx="5229300" cy="3034800"/>
          </a:xfrm>
          <a:prstGeom prst="rect">
            <a:avLst/>
          </a:prstGeom>
        </p:spPr>
        <p:txBody>
          <a:bodyPr spcFirstLastPara="1" wrap="square" lIns="91425" tIns="91425" rIns="91425" bIns="91425" anchor="t" anchorCtr="0">
            <a:noAutofit/>
          </a:bodyPr>
          <a:lstStyle/>
          <a:p>
            <a:pPr marL="457200" lvl="0" indent="-342900" algn="just" rtl="0">
              <a:lnSpc>
                <a:spcPct val="115000"/>
              </a:lnSpc>
              <a:spcBef>
                <a:spcPts val="300"/>
              </a:spcBef>
              <a:spcAft>
                <a:spcPts val="0"/>
              </a:spcAft>
              <a:buClr>
                <a:schemeClr val="accent1"/>
              </a:buClr>
              <a:buSzPts val="1800"/>
              <a:buChar char="●"/>
            </a:pPr>
            <a:r>
              <a:rPr lang="en" sz="1800">
                <a:solidFill>
                  <a:srgbClr val="000000"/>
                </a:solidFill>
              </a:rPr>
              <a:t>The process of determining the probability of a risk occurring while working on a project is known as risk analysis.</a:t>
            </a:r>
            <a:endParaRPr sz="1800">
              <a:solidFill>
                <a:srgbClr val="000000"/>
              </a:solidFill>
            </a:endParaRPr>
          </a:p>
          <a:p>
            <a:pPr marL="457200" lvl="0" indent="-342900" algn="just" rtl="0">
              <a:lnSpc>
                <a:spcPct val="115000"/>
              </a:lnSpc>
              <a:spcBef>
                <a:spcPts val="300"/>
              </a:spcBef>
              <a:spcAft>
                <a:spcPts val="0"/>
              </a:spcAft>
              <a:buClr>
                <a:schemeClr val="accent1"/>
              </a:buClr>
              <a:buSzPts val="1800"/>
              <a:buChar char="●"/>
            </a:pPr>
            <a:r>
              <a:rPr lang="en" sz="1800">
                <a:solidFill>
                  <a:srgbClr val="000000"/>
                </a:solidFill>
              </a:rPr>
              <a:t>Failure to recognize potential risks can cost a project in terms of time, money, and quality.</a:t>
            </a:r>
            <a:endParaRPr sz="1800">
              <a:solidFill>
                <a:srgbClr val="000000"/>
              </a:solidFill>
            </a:endParaRPr>
          </a:p>
          <a:p>
            <a:pPr marL="0" lvl="0" indent="0" algn="l" rtl="0">
              <a:lnSpc>
                <a:spcPct val="115000"/>
              </a:lnSpc>
              <a:spcBef>
                <a:spcPts val="300"/>
              </a:spcBef>
              <a:spcAft>
                <a:spcPts val="0"/>
              </a:spcAft>
              <a:buNone/>
            </a:pPr>
            <a:endParaRPr sz="1800"/>
          </a:p>
        </p:txBody>
      </p:sp>
      <p:grpSp>
        <p:nvGrpSpPr>
          <p:cNvPr id="386" name="Google Shape;386;p38"/>
          <p:cNvGrpSpPr/>
          <p:nvPr/>
        </p:nvGrpSpPr>
        <p:grpSpPr>
          <a:xfrm>
            <a:off x="333623" y="861852"/>
            <a:ext cx="366458" cy="366437"/>
            <a:chOff x="1923675" y="1633650"/>
            <a:chExt cx="436000" cy="435975"/>
          </a:xfrm>
        </p:grpSpPr>
        <p:sp>
          <p:nvSpPr>
            <p:cNvPr id="387" name="Google Shape;387;p3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 name="Google Shape;393;p38"/>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23</a:t>
            </a:fld>
            <a:endParaRPr/>
          </a:p>
        </p:txBody>
      </p:sp>
      <p:pic>
        <p:nvPicPr>
          <p:cNvPr id="394" name="Google Shape;394;p38"/>
          <p:cNvPicPr preferRelativeResize="0"/>
          <p:nvPr/>
        </p:nvPicPr>
        <p:blipFill>
          <a:blip r:embed="rId3">
            <a:alphaModFix/>
          </a:blip>
          <a:stretch>
            <a:fillRect/>
          </a:stretch>
        </p:blipFill>
        <p:spPr>
          <a:xfrm>
            <a:off x="5750550" y="1891150"/>
            <a:ext cx="3208802" cy="2376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9"/>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ANALYSIS</a:t>
            </a:r>
            <a:endParaRPr/>
          </a:p>
        </p:txBody>
      </p:sp>
      <p:sp>
        <p:nvSpPr>
          <p:cNvPr id="400" name="Google Shape;400;p39"/>
          <p:cNvSpPr txBox="1">
            <a:spLocks noGrp="1"/>
          </p:cNvSpPr>
          <p:nvPr>
            <p:ph type="body" idx="1"/>
          </p:nvPr>
        </p:nvSpPr>
        <p:spPr>
          <a:xfrm>
            <a:off x="1039100" y="1859975"/>
            <a:ext cx="6906000" cy="32001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300"/>
              </a:spcBef>
              <a:spcAft>
                <a:spcPts val="0"/>
              </a:spcAft>
              <a:buClr>
                <a:schemeClr val="accent1"/>
              </a:buClr>
              <a:buSzPts val="1800"/>
              <a:buChar char="●"/>
            </a:pPr>
            <a:r>
              <a:rPr lang="en" sz="1800">
                <a:solidFill>
                  <a:srgbClr val="000000"/>
                </a:solidFill>
              </a:rPr>
              <a:t>Poor time management</a:t>
            </a:r>
            <a:endParaRPr sz="1800">
              <a:solidFill>
                <a:srgbClr val="000000"/>
              </a:solidFill>
            </a:endParaRPr>
          </a:p>
          <a:p>
            <a:pPr marL="457200" lvl="0" indent="-342900" algn="l" rtl="0">
              <a:lnSpc>
                <a:spcPct val="115000"/>
              </a:lnSpc>
              <a:spcBef>
                <a:spcPts val="300"/>
              </a:spcBef>
              <a:spcAft>
                <a:spcPts val="0"/>
              </a:spcAft>
              <a:buClr>
                <a:schemeClr val="accent1"/>
              </a:buClr>
              <a:buSzPts val="1800"/>
              <a:buChar char="●"/>
            </a:pPr>
            <a:r>
              <a:rPr lang="en" sz="1800">
                <a:solidFill>
                  <a:srgbClr val="000000"/>
                </a:solidFill>
              </a:rPr>
              <a:t>Unexpected and urgent project scope expansion and lack of resources</a:t>
            </a:r>
            <a:endParaRPr sz="1800">
              <a:solidFill>
                <a:srgbClr val="000000"/>
              </a:solidFill>
            </a:endParaRPr>
          </a:p>
          <a:p>
            <a:pPr marL="457200" lvl="0" indent="-342900" algn="l" rtl="0">
              <a:lnSpc>
                <a:spcPct val="115000"/>
              </a:lnSpc>
              <a:spcBef>
                <a:spcPts val="300"/>
              </a:spcBef>
              <a:spcAft>
                <a:spcPts val="0"/>
              </a:spcAft>
              <a:buClr>
                <a:schemeClr val="accent1"/>
              </a:buClr>
              <a:buSzPts val="1800"/>
              <a:buChar char="●"/>
            </a:pPr>
            <a:r>
              <a:rPr lang="en" sz="1800">
                <a:solidFill>
                  <a:srgbClr val="000000"/>
                </a:solidFill>
              </a:rPr>
              <a:t>Incorrect Budget Estimation</a:t>
            </a:r>
            <a:endParaRPr sz="1800">
              <a:solidFill>
                <a:srgbClr val="000000"/>
              </a:solidFill>
            </a:endParaRPr>
          </a:p>
          <a:p>
            <a:pPr marL="457200" lvl="0" indent="-342900" algn="l" rtl="0">
              <a:lnSpc>
                <a:spcPct val="115000"/>
              </a:lnSpc>
              <a:spcBef>
                <a:spcPts val="300"/>
              </a:spcBef>
              <a:spcAft>
                <a:spcPts val="0"/>
              </a:spcAft>
              <a:buClr>
                <a:schemeClr val="accent1"/>
              </a:buClr>
              <a:buSzPts val="1800"/>
              <a:buChar char="●"/>
            </a:pPr>
            <a:r>
              <a:rPr lang="en" sz="1800">
                <a:solidFill>
                  <a:srgbClr val="000000"/>
                </a:solidFill>
              </a:rPr>
              <a:t>Poor code quality and Technical Risk: </a:t>
            </a:r>
            <a:endParaRPr sz="1800">
              <a:solidFill>
                <a:srgbClr val="000000"/>
              </a:solidFill>
            </a:endParaRPr>
          </a:p>
          <a:p>
            <a:pPr marL="914400" lvl="1" indent="-342900" algn="l" rtl="0">
              <a:lnSpc>
                <a:spcPct val="115000"/>
              </a:lnSpc>
              <a:spcBef>
                <a:spcPts val="300"/>
              </a:spcBef>
              <a:spcAft>
                <a:spcPts val="0"/>
              </a:spcAft>
              <a:buClr>
                <a:srgbClr val="000000"/>
              </a:buClr>
              <a:buSzPts val="1800"/>
              <a:buChar char="○"/>
            </a:pPr>
            <a:r>
              <a:rPr lang="en" sz="1800">
                <a:solidFill>
                  <a:srgbClr val="000000"/>
                </a:solidFill>
              </a:rPr>
              <a:t>Constant changes in software requirements</a:t>
            </a:r>
            <a:endParaRPr sz="1800">
              <a:solidFill>
                <a:srgbClr val="000000"/>
              </a:solidFill>
            </a:endParaRPr>
          </a:p>
          <a:p>
            <a:pPr marL="914400" lvl="1" indent="-342900" algn="l" rtl="0">
              <a:lnSpc>
                <a:spcPct val="115000"/>
              </a:lnSpc>
              <a:spcBef>
                <a:spcPts val="300"/>
              </a:spcBef>
              <a:spcAft>
                <a:spcPts val="0"/>
              </a:spcAft>
              <a:buClr>
                <a:srgbClr val="000000"/>
              </a:buClr>
              <a:buSzPts val="1800"/>
              <a:buChar char="○"/>
            </a:pPr>
            <a:r>
              <a:rPr lang="en" sz="1800">
                <a:solidFill>
                  <a:srgbClr val="000000"/>
                </a:solidFill>
              </a:rPr>
              <a:t> lack of professionalism &amp; knowledge</a:t>
            </a:r>
            <a:endParaRPr sz="1800">
              <a:solidFill>
                <a:srgbClr val="000000"/>
              </a:solidFill>
            </a:endParaRPr>
          </a:p>
          <a:p>
            <a:pPr marL="0" lvl="0" indent="0" algn="l" rtl="0">
              <a:lnSpc>
                <a:spcPct val="115000"/>
              </a:lnSpc>
              <a:spcBef>
                <a:spcPts val="300"/>
              </a:spcBef>
              <a:spcAft>
                <a:spcPts val="0"/>
              </a:spcAft>
              <a:buNone/>
            </a:pPr>
            <a:endParaRPr sz="1800" b="1">
              <a:solidFill>
                <a:srgbClr val="000000"/>
              </a:solidFill>
            </a:endParaRPr>
          </a:p>
          <a:p>
            <a:pPr marL="0" lvl="0" indent="0" algn="l" rtl="0">
              <a:lnSpc>
                <a:spcPct val="115000"/>
              </a:lnSpc>
              <a:spcBef>
                <a:spcPts val="300"/>
              </a:spcBef>
              <a:spcAft>
                <a:spcPts val="0"/>
              </a:spcAft>
              <a:buNone/>
            </a:pPr>
            <a:endParaRPr sz="1800">
              <a:solidFill>
                <a:srgbClr val="000000"/>
              </a:solidFill>
            </a:endParaRPr>
          </a:p>
        </p:txBody>
      </p:sp>
      <p:sp>
        <p:nvSpPr>
          <p:cNvPr id="401" name="Google Shape;401;p39"/>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0"/>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ANALYSIS</a:t>
            </a:r>
            <a:endParaRPr/>
          </a:p>
        </p:txBody>
      </p:sp>
      <p:sp>
        <p:nvSpPr>
          <p:cNvPr id="407" name="Google Shape;407;p40"/>
          <p:cNvSpPr txBox="1">
            <a:spLocks noGrp="1"/>
          </p:cNvSpPr>
          <p:nvPr>
            <p:ph type="body" idx="1"/>
          </p:nvPr>
        </p:nvSpPr>
        <p:spPr>
          <a:xfrm>
            <a:off x="1028700" y="1870375"/>
            <a:ext cx="6916200" cy="31896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300"/>
              </a:spcBef>
              <a:spcAft>
                <a:spcPts val="0"/>
              </a:spcAft>
              <a:buClr>
                <a:schemeClr val="accent1"/>
              </a:buClr>
              <a:buSzPts val="1800"/>
              <a:buChar char="●"/>
            </a:pPr>
            <a:r>
              <a:rPr lang="en" sz="1800">
                <a:solidFill>
                  <a:srgbClr val="000000"/>
                </a:solidFill>
              </a:rPr>
              <a:t>Poor Productivity :</a:t>
            </a:r>
            <a:endParaRPr sz="1800">
              <a:solidFill>
                <a:srgbClr val="000000"/>
              </a:solidFill>
            </a:endParaRPr>
          </a:p>
          <a:p>
            <a:pPr marL="914400" lvl="1" indent="-342900" algn="l" rtl="0">
              <a:lnSpc>
                <a:spcPct val="115000"/>
              </a:lnSpc>
              <a:spcBef>
                <a:spcPts val="0"/>
              </a:spcBef>
              <a:spcAft>
                <a:spcPts val="0"/>
              </a:spcAft>
              <a:buClr>
                <a:srgbClr val="000000"/>
              </a:buClr>
              <a:buSzPts val="1800"/>
              <a:buChar char="○"/>
            </a:pPr>
            <a:r>
              <a:rPr lang="en" sz="1800">
                <a:solidFill>
                  <a:srgbClr val="000000"/>
                </a:solidFill>
              </a:rPr>
              <a:t>Poor project management</a:t>
            </a:r>
            <a:endParaRPr sz="1800">
              <a:solidFill>
                <a:srgbClr val="000000"/>
              </a:solidFill>
            </a:endParaRPr>
          </a:p>
          <a:p>
            <a:pPr marL="914400" lvl="1" indent="-342900" algn="l" rtl="0">
              <a:lnSpc>
                <a:spcPct val="115000"/>
              </a:lnSpc>
              <a:spcBef>
                <a:spcPts val="0"/>
              </a:spcBef>
              <a:spcAft>
                <a:spcPts val="0"/>
              </a:spcAft>
              <a:buClr>
                <a:srgbClr val="000000"/>
              </a:buClr>
              <a:buSzPts val="1800"/>
              <a:buChar char="○"/>
            </a:pPr>
            <a:r>
              <a:rPr lang="en" sz="1800">
                <a:solidFill>
                  <a:srgbClr val="000000"/>
                </a:solidFill>
              </a:rPr>
              <a:t>Wrong team formation</a:t>
            </a:r>
            <a:endParaRPr sz="1800">
              <a:solidFill>
                <a:srgbClr val="000000"/>
              </a:solidFill>
            </a:endParaRPr>
          </a:p>
          <a:p>
            <a:pPr marL="914400" lvl="1" indent="-342900" algn="l" rtl="0">
              <a:lnSpc>
                <a:spcPct val="115000"/>
              </a:lnSpc>
              <a:spcBef>
                <a:spcPts val="0"/>
              </a:spcBef>
              <a:spcAft>
                <a:spcPts val="0"/>
              </a:spcAft>
              <a:buClr>
                <a:srgbClr val="000000"/>
              </a:buClr>
              <a:buSzPts val="1800"/>
              <a:buChar char="○"/>
            </a:pPr>
            <a:r>
              <a:rPr lang="en" sz="1800">
                <a:solidFill>
                  <a:srgbClr val="000000"/>
                </a:solidFill>
              </a:rPr>
              <a:t>Lack of communication &amp; leadership</a:t>
            </a:r>
            <a:endParaRPr sz="1800">
              <a:solidFill>
                <a:srgbClr val="000000"/>
              </a:solidFill>
            </a:endParaRPr>
          </a:p>
          <a:p>
            <a:pPr marL="457200" lvl="0" indent="-342900" algn="l" rtl="0">
              <a:lnSpc>
                <a:spcPct val="115000"/>
              </a:lnSpc>
              <a:spcBef>
                <a:spcPts val="0"/>
              </a:spcBef>
              <a:spcAft>
                <a:spcPts val="0"/>
              </a:spcAft>
              <a:buClr>
                <a:schemeClr val="accent1"/>
              </a:buClr>
              <a:buSzPts val="1800"/>
              <a:buChar char="●"/>
            </a:pPr>
            <a:r>
              <a:rPr lang="en" sz="1800">
                <a:solidFill>
                  <a:srgbClr val="000000"/>
                </a:solidFill>
              </a:rPr>
              <a:t>Unpredictable external links </a:t>
            </a:r>
            <a:endParaRPr sz="1800">
              <a:solidFill>
                <a:srgbClr val="000000"/>
              </a:solidFill>
            </a:endParaRPr>
          </a:p>
          <a:p>
            <a:pPr marL="914400" lvl="1" indent="-342900" algn="l" rtl="0">
              <a:lnSpc>
                <a:spcPct val="115000"/>
              </a:lnSpc>
              <a:spcBef>
                <a:spcPts val="0"/>
              </a:spcBef>
              <a:spcAft>
                <a:spcPts val="0"/>
              </a:spcAft>
              <a:buClr>
                <a:srgbClr val="000000"/>
              </a:buClr>
              <a:buSzPts val="1800"/>
              <a:buChar char="○"/>
            </a:pPr>
            <a:r>
              <a:rPr lang="en" sz="1800">
                <a:solidFill>
                  <a:srgbClr val="000000"/>
                </a:solidFill>
              </a:rPr>
              <a:t>Sudden market changes</a:t>
            </a:r>
            <a:endParaRPr sz="1800">
              <a:solidFill>
                <a:srgbClr val="000000"/>
              </a:solidFill>
            </a:endParaRPr>
          </a:p>
          <a:p>
            <a:pPr marL="914400" lvl="1" indent="-342900" algn="l" rtl="0">
              <a:lnSpc>
                <a:spcPct val="115000"/>
              </a:lnSpc>
              <a:spcBef>
                <a:spcPts val="0"/>
              </a:spcBef>
              <a:spcAft>
                <a:spcPts val="0"/>
              </a:spcAft>
              <a:buClr>
                <a:srgbClr val="000000"/>
              </a:buClr>
              <a:buSzPts val="1800"/>
              <a:buChar char="○"/>
            </a:pPr>
            <a:r>
              <a:rPr lang="en" sz="1800">
                <a:solidFill>
                  <a:srgbClr val="000000"/>
                </a:solidFill>
              </a:rPr>
              <a:t>Implementation of government rules</a:t>
            </a:r>
            <a:endParaRPr sz="1800">
              <a:solidFill>
                <a:srgbClr val="000000"/>
              </a:solidFill>
            </a:endParaRPr>
          </a:p>
          <a:p>
            <a:pPr marL="914400" lvl="1" indent="-342900" algn="l" rtl="0">
              <a:lnSpc>
                <a:spcPct val="115000"/>
              </a:lnSpc>
              <a:spcBef>
                <a:spcPts val="0"/>
              </a:spcBef>
              <a:spcAft>
                <a:spcPts val="0"/>
              </a:spcAft>
              <a:buClr>
                <a:srgbClr val="000000"/>
              </a:buClr>
              <a:buSzPts val="1800"/>
              <a:buChar char="○"/>
            </a:pPr>
            <a:r>
              <a:rPr lang="en" sz="1800">
                <a:solidFill>
                  <a:srgbClr val="000000"/>
                </a:solidFill>
              </a:rPr>
              <a:t>Changes in consumer behavior and priorities</a:t>
            </a:r>
            <a:endParaRPr sz="1800">
              <a:solidFill>
                <a:srgbClr val="000000"/>
              </a:solidFill>
            </a:endParaRPr>
          </a:p>
          <a:p>
            <a:pPr marL="0" lvl="0" indent="0" algn="l" rtl="0">
              <a:lnSpc>
                <a:spcPct val="115000"/>
              </a:lnSpc>
              <a:spcBef>
                <a:spcPts val="800"/>
              </a:spcBef>
              <a:spcAft>
                <a:spcPts val="0"/>
              </a:spcAft>
              <a:buNone/>
            </a:pPr>
            <a:endParaRPr sz="1800" b="1">
              <a:solidFill>
                <a:srgbClr val="000000"/>
              </a:solidFill>
            </a:endParaRPr>
          </a:p>
          <a:p>
            <a:pPr marL="0" lvl="0" indent="0" algn="l" rtl="0">
              <a:lnSpc>
                <a:spcPct val="115000"/>
              </a:lnSpc>
              <a:spcBef>
                <a:spcPts val="600"/>
              </a:spcBef>
              <a:spcAft>
                <a:spcPts val="0"/>
              </a:spcAft>
              <a:buNone/>
            </a:pPr>
            <a:endParaRPr sz="1800">
              <a:solidFill>
                <a:srgbClr val="000000"/>
              </a:solidFill>
            </a:endParaRPr>
          </a:p>
        </p:txBody>
      </p:sp>
      <p:sp>
        <p:nvSpPr>
          <p:cNvPr id="408" name="Google Shape;408;p40"/>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1"/>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MITIGATION</a:t>
            </a:r>
            <a:endParaRPr/>
          </a:p>
        </p:txBody>
      </p:sp>
      <p:sp>
        <p:nvSpPr>
          <p:cNvPr id="414" name="Google Shape;414;p41"/>
          <p:cNvSpPr txBox="1">
            <a:spLocks noGrp="1"/>
          </p:cNvSpPr>
          <p:nvPr>
            <p:ph type="body" idx="1"/>
          </p:nvPr>
        </p:nvSpPr>
        <p:spPr>
          <a:xfrm>
            <a:off x="1146025" y="1767275"/>
            <a:ext cx="7239600" cy="3158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000000"/>
                </a:solidFill>
              </a:rPr>
              <a:t>Risks can be managed through :</a:t>
            </a:r>
            <a:endParaRPr sz="1800">
              <a:solidFill>
                <a:srgbClr val="000000"/>
              </a:solidFill>
            </a:endParaRPr>
          </a:p>
          <a:p>
            <a:pPr marL="457200" lvl="0" indent="-342900" algn="l" rtl="0">
              <a:spcBef>
                <a:spcPts val="600"/>
              </a:spcBef>
              <a:spcAft>
                <a:spcPts val="0"/>
              </a:spcAft>
              <a:buClr>
                <a:schemeClr val="accent1"/>
              </a:buClr>
              <a:buSzPts val="1800"/>
              <a:buChar char="●"/>
            </a:pPr>
            <a:r>
              <a:rPr lang="en" sz="1800">
                <a:solidFill>
                  <a:srgbClr val="000000"/>
                </a:solidFill>
              </a:rPr>
              <a:t>Proper project structure and development techniques:</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More emphasis on prototype and pre production phases of development.</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Building low-budget game.</a:t>
            </a:r>
            <a:endParaRPr sz="1800">
              <a:solidFill>
                <a:srgbClr val="000000"/>
              </a:solidFill>
            </a:endParaRPr>
          </a:p>
          <a:p>
            <a:pPr marL="457200" lvl="0" indent="-342900" algn="l" rtl="0">
              <a:spcBef>
                <a:spcPts val="0"/>
              </a:spcBef>
              <a:spcAft>
                <a:spcPts val="0"/>
              </a:spcAft>
              <a:buClr>
                <a:schemeClr val="accent1"/>
              </a:buClr>
              <a:buSzPts val="1800"/>
              <a:buChar char="●"/>
            </a:pPr>
            <a:r>
              <a:rPr lang="en" sz="1800">
                <a:solidFill>
                  <a:srgbClr val="000000"/>
                </a:solidFill>
              </a:rPr>
              <a:t>Adoption of agile methodology:</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Increased customer satisfaction.</a:t>
            </a:r>
            <a:endParaRPr sz="1800">
              <a:solidFill>
                <a:srgbClr val="000000"/>
              </a:solidFill>
            </a:endParaRPr>
          </a:p>
          <a:p>
            <a:pPr marL="914400" lvl="1" indent="-342900" algn="l" rtl="0">
              <a:spcBef>
                <a:spcPts val="0"/>
              </a:spcBef>
              <a:spcAft>
                <a:spcPts val="0"/>
              </a:spcAft>
              <a:buClr>
                <a:srgbClr val="000000"/>
              </a:buClr>
              <a:buSzPts val="1800"/>
              <a:buChar char="○"/>
            </a:pPr>
            <a:r>
              <a:rPr lang="en" sz="1800">
                <a:solidFill>
                  <a:srgbClr val="000000"/>
                </a:solidFill>
              </a:rPr>
              <a:t>Find solutions for continuous changing needs.</a:t>
            </a:r>
            <a:endParaRPr sz="1800">
              <a:solidFill>
                <a:srgbClr val="000000"/>
              </a:solidFill>
            </a:endParaRPr>
          </a:p>
          <a:p>
            <a:pPr marL="457200" lvl="0" indent="-342900" algn="l" rtl="0">
              <a:spcBef>
                <a:spcPts val="0"/>
              </a:spcBef>
              <a:spcAft>
                <a:spcPts val="0"/>
              </a:spcAft>
              <a:buClr>
                <a:schemeClr val="accent1"/>
              </a:buClr>
              <a:buSzPts val="1800"/>
              <a:buChar char="●"/>
            </a:pPr>
            <a:r>
              <a:rPr lang="en" sz="1800">
                <a:solidFill>
                  <a:srgbClr val="000000"/>
                </a:solidFill>
              </a:rPr>
              <a:t>Continuous monitoring of risks and implementation of risk management plan.</a:t>
            </a:r>
            <a:endParaRPr sz="1800">
              <a:solidFill>
                <a:srgbClr val="000000"/>
              </a:solidFill>
            </a:endParaRPr>
          </a:p>
        </p:txBody>
      </p:sp>
      <p:sp>
        <p:nvSpPr>
          <p:cNvPr id="415" name="Google Shape;415;p41"/>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7"/>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QUALITY MANAGEMENT</a:t>
            </a:r>
            <a:endParaRPr/>
          </a:p>
        </p:txBody>
      </p:sp>
      <p:grpSp>
        <p:nvGrpSpPr>
          <p:cNvPr id="371" name="Google Shape;371;p37"/>
          <p:cNvGrpSpPr/>
          <p:nvPr/>
        </p:nvGrpSpPr>
        <p:grpSpPr>
          <a:xfrm>
            <a:off x="333623" y="861852"/>
            <a:ext cx="366458" cy="366437"/>
            <a:chOff x="1923675" y="1633650"/>
            <a:chExt cx="436000" cy="435975"/>
          </a:xfrm>
        </p:grpSpPr>
        <p:sp>
          <p:nvSpPr>
            <p:cNvPr id="372" name="Google Shape;372;p37"/>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7"/>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7"/>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7"/>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7"/>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37"/>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27</a:t>
            </a:fld>
            <a:endParaRPr/>
          </a:p>
        </p:txBody>
      </p:sp>
      <p:sp>
        <p:nvSpPr>
          <p:cNvPr id="379" name="Google Shape;379;p37"/>
          <p:cNvSpPr txBox="1">
            <a:spLocks noGrp="1"/>
          </p:cNvSpPr>
          <p:nvPr>
            <p:ph type="body" idx="1"/>
          </p:nvPr>
        </p:nvSpPr>
        <p:spPr>
          <a:xfrm>
            <a:off x="1069825" y="1870375"/>
            <a:ext cx="7187400" cy="30555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600"/>
              </a:spcBef>
              <a:spcAft>
                <a:spcPts val="0"/>
              </a:spcAft>
              <a:buClr>
                <a:schemeClr val="accent1"/>
              </a:buClr>
              <a:buSzPts val="1800"/>
              <a:buChar char="●"/>
            </a:pPr>
            <a:r>
              <a:rPr lang="en" sz="1800">
                <a:solidFill>
                  <a:srgbClr val="000000"/>
                </a:solidFill>
              </a:rPr>
              <a:t>Scrum meetings</a:t>
            </a:r>
            <a:endParaRPr sz="1800">
              <a:solidFill>
                <a:srgbClr val="000000"/>
              </a:solidFill>
            </a:endParaRPr>
          </a:p>
          <a:p>
            <a:pPr marL="457200" lvl="0" indent="-342900" algn="l" rtl="0">
              <a:lnSpc>
                <a:spcPct val="115000"/>
              </a:lnSpc>
              <a:spcBef>
                <a:spcPts val="0"/>
              </a:spcBef>
              <a:spcAft>
                <a:spcPts val="0"/>
              </a:spcAft>
              <a:buClr>
                <a:schemeClr val="accent1"/>
              </a:buClr>
              <a:buSzPts val="1800"/>
              <a:buChar char="●"/>
            </a:pPr>
            <a:r>
              <a:rPr lang="en" sz="1800">
                <a:solidFill>
                  <a:srgbClr val="000000"/>
                </a:solidFill>
              </a:rPr>
              <a:t>Code quality</a:t>
            </a:r>
            <a:endParaRPr sz="1800">
              <a:solidFill>
                <a:srgbClr val="000000"/>
              </a:solidFill>
            </a:endParaRPr>
          </a:p>
          <a:p>
            <a:pPr marL="914400" lvl="1" indent="-342900" algn="l" rtl="0">
              <a:lnSpc>
                <a:spcPct val="115000"/>
              </a:lnSpc>
              <a:spcBef>
                <a:spcPts val="0"/>
              </a:spcBef>
              <a:spcAft>
                <a:spcPts val="0"/>
              </a:spcAft>
              <a:buClr>
                <a:srgbClr val="000000"/>
              </a:buClr>
              <a:buSzPts val="1800"/>
              <a:buChar char="○"/>
            </a:pPr>
            <a:r>
              <a:rPr lang="en" sz="1800">
                <a:solidFill>
                  <a:srgbClr val="000000"/>
                </a:solidFill>
              </a:rPr>
              <a:t>Proper naming and indentation in code</a:t>
            </a:r>
            <a:endParaRPr sz="1800">
              <a:solidFill>
                <a:srgbClr val="000000"/>
              </a:solidFill>
            </a:endParaRPr>
          </a:p>
          <a:p>
            <a:pPr marL="914400" lvl="1" indent="-342900" algn="l" rtl="0">
              <a:lnSpc>
                <a:spcPct val="115000"/>
              </a:lnSpc>
              <a:spcBef>
                <a:spcPts val="0"/>
              </a:spcBef>
              <a:spcAft>
                <a:spcPts val="0"/>
              </a:spcAft>
              <a:buClr>
                <a:srgbClr val="000000"/>
              </a:buClr>
              <a:buSzPts val="1800"/>
              <a:buChar char="○"/>
            </a:pPr>
            <a:r>
              <a:rPr lang="en" sz="1800">
                <a:solidFill>
                  <a:srgbClr val="000000"/>
                </a:solidFill>
              </a:rPr>
              <a:t>Appropriate file structure</a:t>
            </a:r>
            <a:endParaRPr sz="1800">
              <a:solidFill>
                <a:srgbClr val="000000"/>
              </a:solidFill>
            </a:endParaRPr>
          </a:p>
          <a:p>
            <a:pPr marL="914400" lvl="1" indent="-342900" algn="l" rtl="0">
              <a:lnSpc>
                <a:spcPct val="115000"/>
              </a:lnSpc>
              <a:spcBef>
                <a:spcPts val="0"/>
              </a:spcBef>
              <a:spcAft>
                <a:spcPts val="0"/>
              </a:spcAft>
              <a:buClr>
                <a:srgbClr val="000000"/>
              </a:buClr>
              <a:buSzPts val="1800"/>
              <a:buChar char="○"/>
            </a:pPr>
            <a:r>
              <a:rPr lang="en" sz="1800">
                <a:solidFill>
                  <a:srgbClr val="000000"/>
                </a:solidFill>
              </a:rPr>
              <a:t>Code documentation</a:t>
            </a:r>
            <a:endParaRPr sz="1800">
              <a:solidFill>
                <a:srgbClr val="000000"/>
              </a:solidFill>
            </a:endParaRPr>
          </a:p>
          <a:p>
            <a:pPr marL="457200" lvl="0" indent="-342900" algn="l" rtl="0">
              <a:lnSpc>
                <a:spcPct val="115000"/>
              </a:lnSpc>
              <a:spcBef>
                <a:spcPts val="0"/>
              </a:spcBef>
              <a:spcAft>
                <a:spcPts val="0"/>
              </a:spcAft>
              <a:buClr>
                <a:schemeClr val="accent1"/>
              </a:buClr>
              <a:buSzPts val="1800"/>
              <a:buChar char="●"/>
            </a:pPr>
            <a:r>
              <a:rPr lang="en" sz="1800">
                <a:solidFill>
                  <a:srgbClr val="000000"/>
                </a:solidFill>
              </a:rPr>
              <a:t>Cost estimation</a:t>
            </a:r>
            <a:endParaRPr sz="1800">
              <a:solidFill>
                <a:srgbClr val="000000"/>
              </a:solidFill>
            </a:endParaRPr>
          </a:p>
          <a:p>
            <a:pPr marL="457200" lvl="0" indent="-342900" algn="l" rtl="0">
              <a:lnSpc>
                <a:spcPct val="115000"/>
              </a:lnSpc>
              <a:spcBef>
                <a:spcPts val="0"/>
              </a:spcBef>
              <a:spcAft>
                <a:spcPts val="0"/>
              </a:spcAft>
              <a:buClr>
                <a:schemeClr val="accent1"/>
              </a:buClr>
              <a:buSzPts val="1800"/>
              <a:buChar char="●"/>
            </a:pPr>
            <a:r>
              <a:rPr lang="en" sz="1800">
                <a:solidFill>
                  <a:srgbClr val="000000"/>
                </a:solidFill>
              </a:rPr>
              <a:t>Testing</a:t>
            </a:r>
            <a:endParaRPr sz="1800">
              <a:solidFill>
                <a:srgbClr val="000000"/>
              </a:solidFill>
            </a:endParaRPr>
          </a:p>
          <a:p>
            <a:pPr marL="0" lvl="0" indent="0" algn="l" rtl="0">
              <a:lnSpc>
                <a:spcPct val="115000"/>
              </a:lnSpc>
              <a:spcBef>
                <a:spcPts val="600"/>
              </a:spcBef>
              <a:spcAft>
                <a:spcPts val="0"/>
              </a:spcAft>
              <a:buNone/>
            </a:pP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7"/>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Gantt Chart</a:t>
            </a:r>
            <a:endParaRPr dirty="0"/>
          </a:p>
        </p:txBody>
      </p:sp>
      <p:grpSp>
        <p:nvGrpSpPr>
          <p:cNvPr id="371" name="Google Shape;371;p37"/>
          <p:cNvGrpSpPr/>
          <p:nvPr/>
        </p:nvGrpSpPr>
        <p:grpSpPr>
          <a:xfrm>
            <a:off x="333623" y="861852"/>
            <a:ext cx="366458" cy="366437"/>
            <a:chOff x="1923675" y="1633650"/>
            <a:chExt cx="436000" cy="435975"/>
          </a:xfrm>
        </p:grpSpPr>
        <p:sp>
          <p:nvSpPr>
            <p:cNvPr id="372" name="Google Shape;372;p37"/>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7"/>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7"/>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7"/>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7"/>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37"/>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28</a:t>
            </a:fld>
            <a:endParaRPr/>
          </a:p>
        </p:txBody>
      </p:sp>
      <p:sp>
        <p:nvSpPr>
          <p:cNvPr id="379" name="Google Shape;379;p37"/>
          <p:cNvSpPr txBox="1">
            <a:spLocks noGrp="1"/>
          </p:cNvSpPr>
          <p:nvPr>
            <p:ph type="body" idx="1"/>
          </p:nvPr>
        </p:nvSpPr>
        <p:spPr>
          <a:xfrm>
            <a:off x="1069825" y="1870375"/>
            <a:ext cx="7187400" cy="30555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600"/>
              </a:spcBef>
              <a:spcAft>
                <a:spcPts val="0"/>
              </a:spcAft>
              <a:buClr>
                <a:schemeClr val="accent1"/>
              </a:buClr>
              <a:buSzPts val="1800"/>
              <a:buChar char="●"/>
            </a:pPr>
            <a:r>
              <a:rPr lang="en" sz="1800">
                <a:solidFill>
                  <a:srgbClr val="000000"/>
                </a:solidFill>
              </a:rPr>
              <a:t>Scrum meetings</a:t>
            </a:r>
            <a:endParaRPr sz="1800">
              <a:solidFill>
                <a:srgbClr val="000000"/>
              </a:solidFill>
            </a:endParaRPr>
          </a:p>
          <a:p>
            <a:pPr marL="457200" lvl="0" indent="-342900" algn="l" rtl="0">
              <a:lnSpc>
                <a:spcPct val="115000"/>
              </a:lnSpc>
              <a:spcBef>
                <a:spcPts val="0"/>
              </a:spcBef>
              <a:spcAft>
                <a:spcPts val="0"/>
              </a:spcAft>
              <a:buClr>
                <a:schemeClr val="accent1"/>
              </a:buClr>
              <a:buSzPts val="1800"/>
              <a:buChar char="●"/>
            </a:pPr>
            <a:r>
              <a:rPr lang="en" sz="1800">
                <a:solidFill>
                  <a:srgbClr val="000000"/>
                </a:solidFill>
              </a:rPr>
              <a:t>Code quality</a:t>
            </a:r>
            <a:endParaRPr sz="1800">
              <a:solidFill>
                <a:srgbClr val="000000"/>
              </a:solidFill>
            </a:endParaRPr>
          </a:p>
          <a:p>
            <a:pPr marL="914400" lvl="1" indent="-342900" algn="l" rtl="0">
              <a:lnSpc>
                <a:spcPct val="115000"/>
              </a:lnSpc>
              <a:spcBef>
                <a:spcPts val="0"/>
              </a:spcBef>
              <a:spcAft>
                <a:spcPts val="0"/>
              </a:spcAft>
              <a:buClr>
                <a:srgbClr val="000000"/>
              </a:buClr>
              <a:buSzPts val="1800"/>
              <a:buChar char="○"/>
            </a:pPr>
            <a:r>
              <a:rPr lang="en" sz="1800">
                <a:solidFill>
                  <a:srgbClr val="000000"/>
                </a:solidFill>
              </a:rPr>
              <a:t>Proper naming and indentation in code</a:t>
            </a:r>
            <a:endParaRPr sz="1800">
              <a:solidFill>
                <a:srgbClr val="000000"/>
              </a:solidFill>
            </a:endParaRPr>
          </a:p>
          <a:p>
            <a:pPr marL="914400" lvl="1" indent="-342900" algn="l" rtl="0">
              <a:lnSpc>
                <a:spcPct val="115000"/>
              </a:lnSpc>
              <a:spcBef>
                <a:spcPts val="0"/>
              </a:spcBef>
              <a:spcAft>
                <a:spcPts val="0"/>
              </a:spcAft>
              <a:buClr>
                <a:srgbClr val="000000"/>
              </a:buClr>
              <a:buSzPts val="1800"/>
              <a:buChar char="○"/>
            </a:pPr>
            <a:r>
              <a:rPr lang="en" sz="1800">
                <a:solidFill>
                  <a:srgbClr val="000000"/>
                </a:solidFill>
              </a:rPr>
              <a:t>Appropriate file structure</a:t>
            </a:r>
            <a:endParaRPr sz="1800">
              <a:solidFill>
                <a:srgbClr val="000000"/>
              </a:solidFill>
            </a:endParaRPr>
          </a:p>
          <a:p>
            <a:pPr marL="914400" lvl="1" indent="-342900" algn="l" rtl="0">
              <a:lnSpc>
                <a:spcPct val="115000"/>
              </a:lnSpc>
              <a:spcBef>
                <a:spcPts val="0"/>
              </a:spcBef>
              <a:spcAft>
                <a:spcPts val="0"/>
              </a:spcAft>
              <a:buClr>
                <a:srgbClr val="000000"/>
              </a:buClr>
              <a:buSzPts val="1800"/>
              <a:buChar char="○"/>
            </a:pPr>
            <a:r>
              <a:rPr lang="en" sz="1800">
                <a:solidFill>
                  <a:srgbClr val="000000"/>
                </a:solidFill>
              </a:rPr>
              <a:t>Code documentation</a:t>
            </a:r>
            <a:endParaRPr sz="1800">
              <a:solidFill>
                <a:srgbClr val="000000"/>
              </a:solidFill>
            </a:endParaRPr>
          </a:p>
          <a:p>
            <a:pPr marL="457200" lvl="0" indent="-342900" algn="l" rtl="0">
              <a:lnSpc>
                <a:spcPct val="115000"/>
              </a:lnSpc>
              <a:spcBef>
                <a:spcPts val="0"/>
              </a:spcBef>
              <a:spcAft>
                <a:spcPts val="0"/>
              </a:spcAft>
              <a:buClr>
                <a:schemeClr val="accent1"/>
              </a:buClr>
              <a:buSzPts val="1800"/>
              <a:buChar char="●"/>
            </a:pPr>
            <a:r>
              <a:rPr lang="en" sz="1800">
                <a:solidFill>
                  <a:srgbClr val="000000"/>
                </a:solidFill>
              </a:rPr>
              <a:t>Cost estimation</a:t>
            </a:r>
            <a:endParaRPr sz="1800">
              <a:solidFill>
                <a:srgbClr val="000000"/>
              </a:solidFill>
            </a:endParaRPr>
          </a:p>
          <a:p>
            <a:pPr marL="457200" lvl="0" indent="-342900" algn="l" rtl="0">
              <a:lnSpc>
                <a:spcPct val="115000"/>
              </a:lnSpc>
              <a:spcBef>
                <a:spcPts val="0"/>
              </a:spcBef>
              <a:spcAft>
                <a:spcPts val="0"/>
              </a:spcAft>
              <a:buClr>
                <a:schemeClr val="accent1"/>
              </a:buClr>
              <a:buSzPts val="1800"/>
              <a:buChar char="●"/>
            </a:pPr>
            <a:r>
              <a:rPr lang="en" sz="1800">
                <a:solidFill>
                  <a:srgbClr val="000000"/>
                </a:solidFill>
              </a:rPr>
              <a:t>Testing</a:t>
            </a:r>
            <a:endParaRPr sz="1800">
              <a:solidFill>
                <a:srgbClr val="000000"/>
              </a:solidFill>
            </a:endParaRPr>
          </a:p>
          <a:p>
            <a:pPr marL="0" lvl="0" indent="0" algn="l" rtl="0">
              <a:lnSpc>
                <a:spcPct val="115000"/>
              </a:lnSpc>
              <a:spcBef>
                <a:spcPts val="600"/>
              </a:spcBef>
              <a:spcAft>
                <a:spcPts val="0"/>
              </a:spcAft>
              <a:buNone/>
            </a:pPr>
            <a:endParaRPr sz="1800"/>
          </a:p>
        </p:txBody>
      </p:sp>
      <p:pic>
        <p:nvPicPr>
          <p:cNvPr id="3" name="Picture 2" descr="Chart, waterfall chart&#10;&#10;Description automatically generated">
            <a:extLst>
              <a:ext uri="{FF2B5EF4-FFF2-40B4-BE49-F238E27FC236}">
                <a16:creationId xmlns:a16="http://schemas.microsoft.com/office/drawing/2014/main" id="{A5424215-B57A-4B53-AA7D-D62EF1064687}"/>
              </a:ext>
            </a:extLst>
          </p:cNvPr>
          <p:cNvPicPr>
            <a:picLocks noChangeAspect="1"/>
          </p:cNvPicPr>
          <p:nvPr/>
        </p:nvPicPr>
        <p:blipFill>
          <a:blip r:embed="rId3"/>
          <a:stretch>
            <a:fillRect/>
          </a:stretch>
        </p:blipFill>
        <p:spPr>
          <a:xfrm>
            <a:off x="660157" y="1738727"/>
            <a:ext cx="6184707" cy="3187148"/>
          </a:xfrm>
          <a:prstGeom prst="rect">
            <a:avLst/>
          </a:prstGeom>
        </p:spPr>
      </p:pic>
    </p:spTree>
    <p:extLst>
      <p:ext uri="{BB962C8B-B14F-4D97-AF65-F5344CB8AC3E}">
        <p14:creationId xmlns:p14="http://schemas.microsoft.com/office/powerpoint/2010/main" val="1696727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7"/>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Pert Chart</a:t>
            </a:r>
            <a:endParaRPr dirty="0"/>
          </a:p>
        </p:txBody>
      </p:sp>
      <p:grpSp>
        <p:nvGrpSpPr>
          <p:cNvPr id="371" name="Google Shape;371;p37"/>
          <p:cNvGrpSpPr/>
          <p:nvPr/>
        </p:nvGrpSpPr>
        <p:grpSpPr>
          <a:xfrm>
            <a:off x="333623" y="861852"/>
            <a:ext cx="366458" cy="366437"/>
            <a:chOff x="1923675" y="1633650"/>
            <a:chExt cx="436000" cy="435975"/>
          </a:xfrm>
        </p:grpSpPr>
        <p:sp>
          <p:nvSpPr>
            <p:cNvPr id="372" name="Google Shape;372;p37"/>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7"/>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7"/>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7"/>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7"/>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37"/>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29</a:t>
            </a:fld>
            <a:endParaRPr/>
          </a:p>
        </p:txBody>
      </p:sp>
      <p:sp>
        <p:nvSpPr>
          <p:cNvPr id="3" name="Text Placeholder 2">
            <a:extLst>
              <a:ext uri="{FF2B5EF4-FFF2-40B4-BE49-F238E27FC236}">
                <a16:creationId xmlns:a16="http://schemas.microsoft.com/office/drawing/2014/main" id="{F3915D94-A6D7-4EC9-9015-1ACBB6816817}"/>
              </a:ext>
            </a:extLst>
          </p:cNvPr>
          <p:cNvSpPr>
            <a:spLocks noGrp="1"/>
          </p:cNvSpPr>
          <p:nvPr>
            <p:ph type="body" idx="1"/>
          </p:nvPr>
        </p:nvSpPr>
        <p:spPr/>
        <p:txBody>
          <a:bodyPr/>
          <a:lstStyle/>
          <a:p>
            <a:endParaRPr lang="en-IN" dirty="0"/>
          </a:p>
        </p:txBody>
      </p:sp>
      <p:pic>
        <p:nvPicPr>
          <p:cNvPr id="5" name="Picture 4" descr="Diagram&#10;&#10;Description automatically generated">
            <a:extLst>
              <a:ext uri="{FF2B5EF4-FFF2-40B4-BE49-F238E27FC236}">
                <a16:creationId xmlns:a16="http://schemas.microsoft.com/office/drawing/2014/main" id="{970D804A-7E92-4233-B309-CC718DDBB9D8}"/>
              </a:ext>
            </a:extLst>
          </p:cNvPr>
          <p:cNvPicPr>
            <a:picLocks noChangeAspect="1"/>
          </p:cNvPicPr>
          <p:nvPr/>
        </p:nvPicPr>
        <p:blipFill>
          <a:blip r:embed="rId3"/>
          <a:stretch>
            <a:fillRect/>
          </a:stretch>
        </p:blipFill>
        <p:spPr>
          <a:xfrm>
            <a:off x="457175" y="1727265"/>
            <a:ext cx="5264727" cy="2827057"/>
          </a:xfrm>
          <a:prstGeom prst="rect">
            <a:avLst/>
          </a:prstGeom>
        </p:spPr>
      </p:pic>
      <p:pic>
        <p:nvPicPr>
          <p:cNvPr id="9" name="Picture 8" descr="Table&#10;&#10;Description automatically generated">
            <a:extLst>
              <a:ext uri="{FF2B5EF4-FFF2-40B4-BE49-F238E27FC236}">
                <a16:creationId xmlns:a16="http://schemas.microsoft.com/office/drawing/2014/main" id="{19DDAF65-4ECF-4B87-B7A9-E3D61C84D864}"/>
              </a:ext>
            </a:extLst>
          </p:cNvPr>
          <p:cNvPicPr>
            <a:picLocks noChangeAspect="1"/>
          </p:cNvPicPr>
          <p:nvPr/>
        </p:nvPicPr>
        <p:blipFill>
          <a:blip r:embed="rId4"/>
          <a:stretch>
            <a:fillRect/>
          </a:stretch>
        </p:blipFill>
        <p:spPr>
          <a:xfrm>
            <a:off x="5433866" y="298352"/>
            <a:ext cx="3136485" cy="1739597"/>
          </a:xfrm>
          <a:prstGeom prst="rect">
            <a:avLst/>
          </a:prstGeom>
        </p:spPr>
      </p:pic>
    </p:spTree>
    <p:extLst>
      <p:ext uri="{BB962C8B-B14F-4D97-AF65-F5344CB8AC3E}">
        <p14:creationId xmlns:p14="http://schemas.microsoft.com/office/powerpoint/2010/main" val="1594953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5"/>
          <p:cNvSpPr txBox="1">
            <a:spLocks noGrp="1"/>
          </p:cNvSpPr>
          <p:nvPr>
            <p:ph type="ctrTitle"/>
          </p:nvPr>
        </p:nvSpPr>
        <p:spPr>
          <a:xfrm>
            <a:off x="417775" y="1742650"/>
            <a:ext cx="2626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200">
                <a:solidFill>
                  <a:schemeClr val="lt1"/>
                </a:solidFill>
              </a:rPr>
              <a:t>OUTLINE</a:t>
            </a:r>
            <a:endParaRPr sz="4200">
              <a:solidFill>
                <a:schemeClr val="lt1"/>
              </a:solidFill>
            </a:endParaRPr>
          </a:p>
        </p:txBody>
      </p:sp>
      <p:sp>
        <p:nvSpPr>
          <p:cNvPr id="126" name="Google Shape;126;p15"/>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
        <p:nvSpPr>
          <p:cNvPr id="127" name="Google Shape;127;p15"/>
          <p:cNvSpPr txBox="1">
            <a:spLocks noGrp="1"/>
          </p:cNvSpPr>
          <p:nvPr>
            <p:ph type="subTitle" idx="1"/>
          </p:nvPr>
        </p:nvSpPr>
        <p:spPr>
          <a:xfrm>
            <a:off x="3810000" y="207750"/>
            <a:ext cx="4773000" cy="4763700"/>
          </a:xfrm>
          <a:prstGeom prst="rect">
            <a:avLst/>
          </a:prstGeom>
        </p:spPr>
        <p:txBody>
          <a:bodyPr spcFirstLastPara="1" wrap="square" lIns="91425" tIns="91425" rIns="91425" bIns="91425" anchor="ctr" anchorCtr="0">
            <a:noAutofit/>
          </a:bodyPr>
          <a:lstStyle/>
          <a:p>
            <a:pPr marL="457200" lvl="0" indent="-311150" algn="l" rtl="0">
              <a:lnSpc>
                <a:spcPct val="115000"/>
              </a:lnSpc>
              <a:spcBef>
                <a:spcPts val="400"/>
              </a:spcBef>
              <a:spcAft>
                <a:spcPts val="0"/>
              </a:spcAft>
              <a:buClr>
                <a:schemeClr val="accent1"/>
              </a:buClr>
              <a:buSzPts val="1300"/>
              <a:buAutoNum type="arabicPeriod"/>
            </a:pPr>
            <a:r>
              <a:rPr lang="en" sz="1300" dirty="0">
                <a:solidFill>
                  <a:schemeClr val="accent1"/>
                </a:solidFill>
              </a:rPr>
              <a:t>Introduction:</a:t>
            </a:r>
            <a:endParaRPr sz="1300" dirty="0">
              <a:solidFill>
                <a:schemeClr val="accent1"/>
              </a:solidFill>
            </a:endParaRPr>
          </a:p>
          <a:p>
            <a:pPr marL="914400" lvl="0" indent="-311150" algn="l" rtl="0">
              <a:lnSpc>
                <a:spcPct val="115000"/>
              </a:lnSpc>
              <a:spcBef>
                <a:spcPts val="0"/>
              </a:spcBef>
              <a:spcAft>
                <a:spcPts val="0"/>
              </a:spcAft>
              <a:buClr>
                <a:schemeClr val="accent1"/>
              </a:buClr>
              <a:buSzPts val="1300"/>
              <a:buAutoNum type="alphaUcPeriod"/>
            </a:pPr>
            <a:r>
              <a:rPr lang="en" sz="1300" dirty="0">
                <a:solidFill>
                  <a:schemeClr val="accent1"/>
                </a:solidFill>
              </a:rPr>
              <a:t>Need </a:t>
            </a:r>
          </a:p>
          <a:p>
            <a:pPr marL="914400" indent="-311150">
              <a:lnSpc>
                <a:spcPct val="115000"/>
              </a:lnSpc>
              <a:buClr>
                <a:schemeClr val="accent1"/>
              </a:buClr>
              <a:buSzPts val="1300"/>
              <a:buFont typeface="Nixie One"/>
              <a:buAutoNum type="alphaUcPeriod"/>
            </a:pPr>
            <a:r>
              <a:rPr lang="en-IN" sz="1300" dirty="0">
                <a:solidFill>
                  <a:schemeClr val="accent1"/>
                </a:solidFill>
              </a:rPr>
              <a:t>What we offer</a:t>
            </a:r>
            <a:endParaRPr sz="1300" dirty="0">
              <a:solidFill>
                <a:schemeClr val="accent1"/>
              </a:solidFill>
            </a:endParaRPr>
          </a:p>
          <a:p>
            <a:pPr marL="914400" lvl="0" indent="-311150" algn="l" rtl="0">
              <a:lnSpc>
                <a:spcPct val="115000"/>
              </a:lnSpc>
              <a:spcBef>
                <a:spcPts val="0"/>
              </a:spcBef>
              <a:spcAft>
                <a:spcPts val="0"/>
              </a:spcAft>
              <a:buClr>
                <a:schemeClr val="accent1"/>
              </a:buClr>
              <a:buSzPts val="1300"/>
              <a:buAutoNum type="alphaUcPeriod"/>
            </a:pPr>
            <a:r>
              <a:rPr lang="en" sz="1300" dirty="0">
                <a:solidFill>
                  <a:schemeClr val="accent1"/>
                </a:solidFill>
              </a:rPr>
              <a:t>Business related problems</a:t>
            </a:r>
            <a:endParaRPr sz="1300" b="1" dirty="0">
              <a:solidFill>
                <a:schemeClr val="accent1"/>
              </a:solidFill>
            </a:endParaRPr>
          </a:p>
          <a:p>
            <a:pPr marL="152400" lvl="0" indent="0" algn="l" rtl="0">
              <a:lnSpc>
                <a:spcPct val="115000"/>
              </a:lnSpc>
              <a:spcBef>
                <a:spcPts val="400"/>
              </a:spcBef>
              <a:spcAft>
                <a:spcPts val="0"/>
              </a:spcAft>
              <a:buClr>
                <a:schemeClr val="accent1"/>
              </a:buClr>
              <a:buSzPts val="1200"/>
            </a:pPr>
            <a:r>
              <a:rPr lang="en" sz="1300" dirty="0">
                <a:solidFill>
                  <a:schemeClr val="accent1"/>
                </a:solidFill>
              </a:rPr>
              <a:t>2.    Solution:</a:t>
            </a:r>
            <a:endParaRPr sz="1300" dirty="0">
              <a:solidFill>
                <a:schemeClr val="accent1"/>
              </a:solidFill>
            </a:endParaRPr>
          </a:p>
          <a:p>
            <a:pPr marL="914400" lvl="0" indent="-311150" algn="l" rtl="0">
              <a:lnSpc>
                <a:spcPct val="115000"/>
              </a:lnSpc>
              <a:spcBef>
                <a:spcPts val="0"/>
              </a:spcBef>
              <a:spcAft>
                <a:spcPts val="0"/>
              </a:spcAft>
              <a:buClr>
                <a:schemeClr val="accent1"/>
              </a:buClr>
              <a:buSzPts val="1300"/>
              <a:buAutoNum type="alphaUcPeriod"/>
            </a:pPr>
            <a:r>
              <a:rPr lang="en" sz="1200" dirty="0">
                <a:solidFill>
                  <a:schemeClr val="accent1"/>
                </a:solidFill>
              </a:rPr>
              <a:t>Technologies</a:t>
            </a:r>
          </a:p>
          <a:p>
            <a:pPr marL="914400" indent="-311150">
              <a:lnSpc>
                <a:spcPct val="115000"/>
              </a:lnSpc>
              <a:buClr>
                <a:schemeClr val="accent1"/>
              </a:buClr>
              <a:buSzPts val="1300"/>
              <a:buFont typeface="Nixie One"/>
              <a:buAutoNum type="alphaUcPeriod"/>
            </a:pPr>
            <a:r>
              <a:rPr lang="en-IN" sz="1300" b="1" dirty="0">
                <a:solidFill>
                  <a:schemeClr val="accent1"/>
                </a:solidFill>
              </a:rPr>
              <a:t>Game Features</a:t>
            </a:r>
            <a:endParaRPr sz="1300" b="1" dirty="0">
              <a:solidFill>
                <a:schemeClr val="accent1"/>
              </a:solidFill>
            </a:endParaRPr>
          </a:p>
          <a:p>
            <a:pPr marL="146050" lvl="0" indent="0" algn="l" rtl="0">
              <a:lnSpc>
                <a:spcPct val="115000"/>
              </a:lnSpc>
              <a:spcBef>
                <a:spcPts val="400"/>
              </a:spcBef>
              <a:spcAft>
                <a:spcPts val="0"/>
              </a:spcAft>
              <a:buClr>
                <a:schemeClr val="accent1"/>
              </a:buClr>
              <a:buSzPts val="1300"/>
            </a:pPr>
            <a:r>
              <a:rPr lang="en" sz="1300" dirty="0">
                <a:solidFill>
                  <a:schemeClr val="accent1"/>
                </a:solidFill>
              </a:rPr>
              <a:t>3.    Methodology:</a:t>
            </a:r>
            <a:endParaRPr sz="1300" dirty="0">
              <a:solidFill>
                <a:schemeClr val="accent1"/>
              </a:solidFill>
            </a:endParaRPr>
          </a:p>
          <a:p>
            <a:pPr marL="914400" lvl="0" indent="-311150" algn="l" rtl="0">
              <a:lnSpc>
                <a:spcPct val="115000"/>
              </a:lnSpc>
              <a:spcBef>
                <a:spcPts val="0"/>
              </a:spcBef>
              <a:spcAft>
                <a:spcPts val="0"/>
              </a:spcAft>
              <a:buClr>
                <a:schemeClr val="accent1"/>
              </a:buClr>
              <a:buSzPts val="1300"/>
              <a:buAutoNum type="alphaUcPeriod"/>
            </a:pPr>
            <a:r>
              <a:rPr lang="en" sz="1300" b="1" dirty="0">
                <a:solidFill>
                  <a:schemeClr val="accent1"/>
                </a:solidFill>
              </a:rPr>
              <a:t>Lifecycle used</a:t>
            </a:r>
            <a:endParaRPr sz="1300" b="1" dirty="0">
              <a:solidFill>
                <a:schemeClr val="accent1"/>
              </a:solidFill>
            </a:endParaRPr>
          </a:p>
          <a:p>
            <a:pPr marL="914400" lvl="0" indent="-311150" algn="l" rtl="0">
              <a:lnSpc>
                <a:spcPct val="115000"/>
              </a:lnSpc>
              <a:spcBef>
                <a:spcPts val="0"/>
              </a:spcBef>
              <a:spcAft>
                <a:spcPts val="0"/>
              </a:spcAft>
              <a:buClr>
                <a:schemeClr val="accent1"/>
              </a:buClr>
              <a:buSzPts val="1300"/>
              <a:buAutoNum type="alphaUcPeriod"/>
            </a:pPr>
            <a:r>
              <a:rPr lang="en" sz="1300" dirty="0">
                <a:solidFill>
                  <a:schemeClr val="accent1"/>
                </a:solidFill>
              </a:rPr>
              <a:t>Pipeline</a:t>
            </a:r>
            <a:endParaRPr sz="1300" dirty="0">
              <a:solidFill>
                <a:schemeClr val="accent1"/>
              </a:solidFill>
            </a:endParaRPr>
          </a:p>
          <a:p>
            <a:pPr marL="914400" lvl="0" indent="-311150" algn="l" rtl="0">
              <a:lnSpc>
                <a:spcPct val="115000"/>
              </a:lnSpc>
              <a:spcBef>
                <a:spcPts val="0"/>
              </a:spcBef>
              <a:spcAft>
                <a:spcPts val="0"/>
              </a:spcAft>
              <a:buClr>
                <a:schemeClr val="accent1"/>
              </a:buClr>
              <a:buSzPts val="1300"/>
              <a:buAutoNum type="alphaUcPeriod"/>
            </a:pPr>
            <a:r>
              <a:rPr lang="en" sz="1300" dirty="0">
                <a:solidFill>
                  <a:schemeClr val="accent1"/>
                </a:solidFill>
              </a:rPr>
              <a:t>Architecture</a:t>
            </a:r>
            <a:endParaRPr sz="1300" dirty="0">
              <a:solidFill>
                <a:schemeClr val="accent1"/>
              </a:solidFill>
            </a:endParaRPr>
          </a:p>
          <a:p>
            <a:pPr marL="914400" lvl="0" indent="-311150" algn="l" rtl="0">
              <a:lnSpc>
                <a:spcPct val="115000"/>
              </a:lnSpc>
              <a:spcBef>
                <a:spcPts val="0"/>
              </a:spcBef>
              <a:spcAft>
                <a:spcPts val="0"/>
              </a:spcAft>
              <a:buClr>
                <a:schemeClr val="accent1"/>
              </a:buClr>
              <a:buSzPts val="1300"/>
              <a:buAutoNum type="alphaUcPeriod"/>
            </a:pPr>
            <a:r>
              <a:rPr lang="en" sz="1300" b="1" dirty="0">
                <a:solidFill>
                  <a:schemeClr val="accent1"/>
                </a:solidFill>
              </a:rPr>
              <a:t>Quality management</a:t>
            </a:r>
            <a:endParaRPr sz="1300" b="1" dirty="0">
              <a:solidFill>
                <a:schemeClr val="accent1"/>
              </a:solidFill>
            </a:endParaRPr>
          </a:p>
          <a:p>
            <a:pPr marL="914400" lvl="0" indent="-311150" algn="l" rtl="0">
              <a:lnSpc>
                <a:spcPct val="115000"/>
              </a:lnSpc>
              <a:spcBef>
                <a:spcPts val="0"/>
              </a:spcBef>
              <a:spcAft>
                <a:spcPts val="0"/>
              </a:spcAft>
              <a:buClr>
                <a:schemeClr val="accent1"/>
              </a:buClr>
              <a:buSzPts val="1300"/>
              <a:buAutoNum type="alphaUcPeriod"/>
            </a:pPr>
            <a:r>
              <a:rPr lang="en" sz="1300" b="1" dirty="0">
                <a:solidFill>
                  <a:schemeClr val="accent1"/>
                </a:solidFill>
              </a:rPr>
              <a:t>Risk Management </a:t>
            </a:r>
            <a:endParaRPr lang="en-IN" sz="1300" b="1" dirty="0">
              <a:solidFill>
                <a:schemeClr val="accent1"/>
              </a:solidFill>
            </a:endParaRPr>
          </a:p>
          <a:p>
            <a:pPr marL="146050" lvl="0" indent="0" algn="l" rtl="0">
              <a:lnSpc>
                <a:spcPct val="115000"/>
              </a:lnSpc>
              <a:spcBef>
                <a:spcPts val="400"/>
              </a:spcBef>
              <a:spcAft>
                <a:spcPts val="0"/>
              </a:spcAft>
              <a:buClr>
                <a:schemeClr val="accent1"/>
              </a:buClr>
              <a:buSzPts val="1300"/>
            </a:pPr>
            <a:r>
              <a:rPr lang="en-IN" sz="1300" b="1" dirty="0">
                <a:solidFill>
                  <a:schemeClr val="accent1"/>
                </a:solidFill>
              </a:rPr>
              <a:t>4.     Design</a:t>
            </a:r>
            <a:endParaRPr lang="en-IN" sz="1300" dirty="0">
              <a:solidFill>
                <a:schemeClr val="accent1"/>
              </a:solidFill>
            </a:endParaRPr>
          </a:p>
          <a:p>
            <a:pPr marL="146050" lvl="0" indent="0" algn="l" rtl="0">
              <a:lnSpc>
                <a:spcPct val="115000"/>
              </a:lnSpc>
              <a:spcBef>
                <a:spcPts val="400"/>
              </a:spcBef>
              <a:spcAft>
                <a:spcPts val="0"/>
              </a:spcAft>
              <a:buClr>
                <a:schemeClr val="accent1"/>
              </a:buClr>
              <a:buSzPts val="1300"/>
            </a:pPr>
            <a:r>
              <a:rPr lang="en-IN" sz="1300" dirty="0">
                <a:solidFill>
                  <a:schemeClr val="accent1"/>
                </a:solidFill>
              </a:rPr>
              <a:t>5.     Testing</a:t>
            </a:r>
          </a:p>
          <a:p>
            <a:pPr marL="146050" lvl="0" indent="0" algn="l" rtl="0">
              <a:lnSpc>
                <a:spcPct val="115000"/>
              </a:lnSpc>
              <a:spcBef>
                <a:spcPts val="400"/>
              </a:spcBef>
              <a:spcAft>
                <a:spcPts val="0"/>
              </a:spcAft>
              <a:buClr>
                <a:schemeClr val="accent1"/>
              </a:buClr>
              <a:buSzPts val="1300"/>
            </a:pPr>
            <a:r>
              <a:rPr lang="en-IN" sz="1300" dirty="0">
                <a:solidFill>
                  <a:schemeClr val="accent1"/>
                </a:solidFill>
              </a:rPr>
              <a:t>6</a:t>
            </a:r>
            <a:r>
              <a:rPr lang="en-IN" sz="1300" b="1" dirty="0">
                <a:solidFill>
                  <a:schemeClr val="accent1"/>
                </a:solidFill>
              </a:rPr>
              <a:t>.      Demo</a:t>
            </a:r>
          </a:p>
          <a:p>
            <a:pPr marL="146050" lvl="0" indent="0" algn="l" rtl="0">
              <a:lnSpc>
                <a:spcPct val="115000"/>
              </a:lnSpc>
              <a:spcBef>
                <a:spcPts val="400"/>
              </a:spcBef>
              <a:spcAft>
                <a:spcPts val="0"/>
              </a:spcAft>
              <a:buClr>
                <a:schemeClr val="accent1"/>
              </a:buClr>
              <a:buSzPts val="1300"/>
            </a:pPr>
            <a:r>
              <a:rPr lang="en-IN" sz="1300" dirty="0">
                <a:solidFill>
                  <a:schemeClr val="accent1"/>
                </a:solidFill>
              </a:rPr>
              <a:t>7</a:t>
            </a:r>
            <a:r>
              <a:rPr lang="en-IN" sz="1300" b="1" dirty="0">
                <a:solidFill>
                  <a:schemeClr val="accent1"/>
                </a:solidFill>
              </a:rPr>
              <a:t>.     Conclusion</a:t>
            </a:r>
          </a:p>
          <a:p>
            <a:pPr marL="146050" lvl="0" indent="0" algn="l" rtl="0">
              <a:lnSpc>
                <a:spcPct val="115000"/>
              </a:lnSpc>
              <a:spcBef>
                <a:spcPts val="400"/>
              </a:spcBef>
              <a:spcAft>
                <a:spcPts val="0"/>
              </a:spcAft>
              <a:buClr>
                <a:schemeClr val="accent1"/>
              </a:buClr>
              <a:buSzPts val="1300"/>
            </a:pPr>
            <a:r>
              <a:rPr lang="en-IN" sz="1300" dirty="0">
                <a:solidFill>
                  <a:schemeClr val="accent1"/>
                </a:solidFill>
              </a:rPr>
              <a:t>8</a:t>
            </a:r>
            <a:r>
              <a:rPr lang="en-IN" sz="1300" b="1" dirty="0">
                <a:solidFill>
                  <a:schemeClr val="accent1"/>
                </a:solidFill>
              </a:rPr>
              <a:t>.      Future scope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2"/>
          <p:cNvSpPr txBox="1">
            <a:spLocks noGrp="1"/>
          </p:cNvSpPr>
          <p:nvPr>
            <p:ph type="ctrTitle"/>
          </p:nvPr>
        </p:nvSpPr>
        <p:spPr>
          <a:xfrm>
            <a:off x="4113600" y="1330025"/>
            <a:ext cx="4505700" cy="156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300"/>
              <a:t>DESIGN</a:t>
            </a:r>
            <a:endParaRPr sz="4300"/>
          </a:p>
        </p:txBody>
      </p:sp>
      <p:sp>
        <p:nvSpPr>
          <p:cNvPr id="421" name="Google Shape;421;p42"/>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30</a:t>
            </a:fld>
            <a:endParaRPr/>
          </a:p>
        </p:txBody>
      </p:sp>
      <p:sp>
        <p:nvSpPr>
          <p:cNvPr id="422" name="Google Shape;422;p42"/>
          <p:cNvSpPr txBox="1"/>
          <p:nvPr/>
        </p:nvSpPr>
        <p:spPr>
          <a:xfrm>
            <a:off x="0" y="503350"/>
            <a:ext cx="3471300" cy="381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0">
                <a:solidFill>
                  <a:schemeClr val="accent2"/>
                </a:solidFill>
                <a:latin typeface="Roboto Slab"/>
                <a:ea typeface="Roboto Slab"/>
                <a:cs typeface="Roboto Slab"/>
                <a:sym typeface="Roboto Slab"/>
              </a:rPr>
              <a:t>4</a:t>
            </a:r>
            <a:endParaRPr sz="20000">
              <a:solidFill>
                <a:schemeClr val="accent2"/>
              </a:solidFill>
              <a:latin typeface="Roboto Slab"/>
              <a:ea typeface="Roboto Slab"/>
              <a:cs typeface="Roboto Slab"/>
              <a:sym typeface="Roboto Slab"/>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3"/>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HIGH LEVEL DESIGN</a:t>
            </a:r>
            <a:endParaRPr/>
          </a:p>
        </p:txBody>
      </p:sp>
      <p:grpSp>
        <p:nvGrpSpPr>
          <p:cNvPr id="428" name="Google Shape;428;p43"/>
          <p:cNvGrpSpPr/>
          <p:nvPr/>
        </p:nvGrpSpPr>
        <p:grpSpPr>
          <a:xfrm>
            <a:off x="333623" y="861852"/>
            <a:ext cx="366458" cy="366437"/>
            <a:chOff x="1923675" y="1633650"/>
            <a:chExt cx="436000" cy="435975"/>
          </a:xfrm>
        </p:grpSpPr>
        <p:sp>
          <p:nvSpPr>
            <p:cNvPr id="429" name="Google Shape;429;p43"/>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3"/>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3"/>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3"/>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3"/>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3"/>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43"/>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31</a:t>
            </a:fld>
            <a:endParaRPr/>
          </a:p>
        </p:txBody>
      </p:sp>
      <p:sp>
        <p:nvSpPr>
          <p:cNvPr id="12" name="TextBox 11">
            <a:extLst>
              <a:ext uri="{FF2B5EF4-FFF2-40B4-BE49-F238E27FC236}">
                <a16:creationId xmlns:a16="http://schemas.microsoft.com/office/drawing/2014/main" id="{33686606-DF05-4EAE-B4AB-8352FB35DCC0}"/>
              </a:ext>
            </a:extLst>
          </p:cNvPr>
          <p:cNvSpPr txBox="1"/>
          <p:nvPr/>
        </p:nvSpPr>
        <p:spPr>
          <a:xfrm>
            <a:off x="486142" y="2131749"/>
            <a:ext cx="4597976" cy="1600438"/>
          </a:xfrm>
          <a:prstGeom prst="rect">
            <a:avLst/>
          </a:prstGeom>
          <a:noFill/>
        </p:spPr>
        <p:txBody>
          <a:bodyPr wrap="square">
            <a:spAutoFit/>
          </a:bodyPr>
          <a:lstStyle/>
          <a:p>
            <a:pPr rtl="0">
              <a:spcBef>
                <a:spcPts val="0"/>
              </a:spcBef>
              <a:spcAft>
                <a:spcPts val="0"/>
              </a:spcAft>
            </a:pPr>
            <a:r>
              <a:rPr lang="en-US" sz="1400" b="0" i="0" u="none" strike="noStrike" dirty="0">
                <a:solidFill>
                  <a:srgbClr val="000000"/>
                </a:solidFill>
                <a:effectLst/>
                <a:latin typeface="Nixie One" panose="020B0604020202020204" charset="0"/>
              </a:rPr>
              <a:t>The architecture that would be used to construct a system is described in the high-level design. The architecture diagram depicts the overall system, defining the main components and their interfaces that will be produced for the product.</a:t>
            </a:r>
            <a:endParaRPr lang="en-US" b="0" dirty="0">
              <a:effectLst/>
            </a:endParaRPr>
          </a:p>
          <a:p>
            <a:br>
              <a:rPr lang="en-US" dirty="0"/>
            </a:br>
            <a:endParaRPr lang="en-IN" dirty="0"/>
          </a:p>
        </p:txBody>
      </p:sp>
      <p:pic>
        <p:nvPicPr>
          <p:cNvPr id="1026" name="Picture 2">
            <a:extLst>
              <a:ext uri="{FF2B5EF4-FFF2-40B4-BE49-F238E27FC236}">
                <a16:creationId xmlns:a16="http://schemas.microsoft.com/office/drawing/2014/main" id="{BE3BFA01-C92C-4D8E-B95E-B315F25B7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5136" y="1942667"/>
            <a:ext cx="4140895" cy="23176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6"/>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ARCHITECTURE</a:t>
            </a:r>
            <a:endParaRPr/>
          </a:p>
        </p:txBody>
      </p:sp>
      <p:sp>
        <p:nvSpPr>
          <p:cNvPr id="357" name="Google Shape;357;p36"/>
          <p:cNvSpPr txBox="1">
            <a:spLocks noGrp="1"/>
          </p:cNvSpPr>
          <p:nvPr>
            <p:ph type="body" idx="1"/>
          </p:nvPr>
        </p:nvSpPr>
        <p:spPr>
          <a:xfrm>
            <a:off x="596174" y="1623387"/>
            <a:ext cx="4112734" cy="3557689"/>
          </a:xfrm>
          <a:prstGeom prst="rect">
            <a:avLst/>
          </a:prstGeom>
        </p:spPr>
        <p:txBody>
          <a:bodyPr spcFirstLastPara="1" wrap="square" lIns="91425" tIns="91425" rIns="91425" bIns="91425" anchor="t" anchorCtr="0">
            <a:noAutofit/>
          </a:bodyPr>
          <a:lstStyle/>
          <a:p>
            <a:pPr marL="114300" lvl="0" indent="0" algn="l" rtl="0">
              <a:lnSpc>
                <a:spcPct val="115000"/>
              </a:lnSpc>
              <a:spcBef>
                <a:spcPts val="300"/>
              </a:spcBef>
              <a:spcAft>
                <a:spcPts val="0"/>
              </a:spcAft>
              <a:buClr>
                <a:schemeClr val="accent1"/>
              </a:buClr>
              <a:buSzPts val="1800"/>
              <a:buNone/>
            </a:pPr>
            <a:r>
              <a:rPr lang="en-US" sz="1200" b="1" u="sng" dirty="0">
                <a:solidFill>
                  <a:srgbClr val="000000"/>
                </a:solidFill>
              </a:rPr>
              <a:t>Layered Architecture: </a:t>
            </a:r>
          </a:p>
          <a:p>
            <a:pPr marL="457200" lvl="0" indent="-342900" algn="l" rtl="0">
              <a:lnSpc>
                <a:spcPct val="115000"/>
              </a:lnSpc>
              <a:spcBef>
                <a:spcPts val="300"/>
              </a:spcBef>
              <a:spcAft>
                <a:spcPts val="0"/>
              </a:spcAft>
              <a:buClr>
                <a:schemeClr val="accent1"/>
              </a:buClr>
              <a:buSzPts val="1800"/>
              <a:buChar char="●"/>
            </a:pPr>
            <a:r>
              <a:rPr lang="en-US" sz="1200" dirty="0">
                <a:solidFill>
                  <a:srgbClr val="000000"/>
                </a:solidFill>
              </a:rPr>
              <a:t>As the name says, the architecture has components that are horizontally layered on top of each other.</a:t>
            </a:r>
          </a:p>
          <a:p>
            <a:pPr marL="457200" lvl="0" indent="-342900" algn="l" rtl="0">
              <a:lnSpc>
                <a:spcPct val="115000"/>
              </a:lnSpc>
              <a:spcBef>
                <a:spcPts val="300"/>
              </a:spcBef>
              <a:spcAft>
                <a:spcPts val="0"/>
              </a:spcAft>
              <a:buClr>
                <a:schemeClr val="accent1"/>
              </a:buClr>
              <a:buSzPts val="1800"/>
              <a:buChar char="●"/>
            </a:pPr>
            <a:r>
              <a:rPr lang="en-US" sz="1200" dirty="0">
                <a:solidFill>
                  <a:srgbClr val="000000"/>
                </a:solidFill>
              </a:rPr>
              <a:t>This approach is the most </a:t>
            </a:r>
            <a:r>
              <a:rPr lang="en-US" sz="1200" dirty="0" err="1">
                <a:solidFill>
                  <a:srgbClr val="000000"/>
                </a:solidFill>
              </a:rPr>
              <a:t>favourable</a:t>
            </a:r>
            <a:r>
              <a:rPr lang="en-US" sz="1200" dirty="0">
                <a:solidFill>
                  <a:srgbClr val="000000"/>
                </a:solidFill>
              </a:rPr>
              <a:t> approach to building software and here the team is to be self-independent.</a:t>
            </a:r>
          </a:p>
          <a:p>
            <a:pPr marL="457200" lvl="0" indent="-342900" algn="l" rtl="0">
              <a:lnSpc>
                <a:spcPct val="115000"/>
              </a:lnSpc>
              <a:spcBef>
                <a:spcPts val="300"/>
              </a:spcBef>
              <a:spcAft>
                <a:spcPts val="0"/>
              </a:spcAft>
              <a:buClr>
                <a:schemeClr val="accent1"/>
              </a:buClr>
              <a:buSzPts val="1800"/>
              <a:buChar char="●"/>
            </a:pPr>
            <a:r>
              <a:rPr lang="en-US" sz="1200" dirty="0">
                <a:solidFill>
                  <a:srgbClr val="000000"/>
                </a:solidFill>
              </a:rPr>
              <a:t>This means that the components are interconnected and are not dependent on each other.</a:t>
            </a:r>
          </a:p>
          <a:p>
            <a:pPr marL="457200" lvl="0" indent="-342900" algn="l" rtl="0">
              <a:lnSpc>
                <a:spcPct val="115000"/>
              </a:lnSpc>
              <a:spcBef>
                <a:spcPts val="300"/>
              </a:spcBef>
              <a:spcAft>
                <a:spcPts val="0"/>
              </a:spcAft>
              <a:buClr>
                <a:schemeClr val="accent1"/>
              </a:buClr>
              <a:buSzPts val="1800"/>
              <a:buChar char="●"/>
            </a:pPr>
            <a:r>
              <a:rPr lang="en-US" sz="1200" dirty="0">
                <a:solidFill>
                  <a:srgbClr val="000000"/>
                </a:solidFill>
              </a:rPr>
              <a:t>This architecture allows a clean separation of components and also helps gather code in one location</a:t>
            </a:r>
          </a:p>
        </p:txBody>
      </p:sp>
      <p:grpSp>
        <p:nvGrpSpPr>
          <p:cNvPr id="358" name="Google Shape;358;p36"/>
          <p:cNvGrpSpPr/>
          <p:nvPr/>
        </p:nvGrpSpPr>
        <p:grpSpPr>
          <a:xfrm>
            <a:off x="333623" y="861852"/>
            <a:ext cx="366458" cy="366437"/>
            <a:chOff x="1923675" y="1633650"/>
            <a:chExt cx="436000" cy="435975"/>
          </a:xfrm>
        </p:grpSpPr>
        <p:sp>
          <p:nvSpPr>
            <p:cNvPr id="359" name="Google Shape;359;p36"/>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32</a:t>
            </a:fld>
            <a:endParaRPr/>
          </a:p>
        </p:txBody>
      </p:sp>
      <p:pic>
        <p:nvPicPr>
          <p:cNvPr id="7" name="Picture 6" descr="Diagram&#10;&#10;Description automatically generated with low confidence">
            <a:extLst>
              <a:ext uri="{FF2B5EF4-FFF2-40B4-BE49-F238E27FC236}">
                <a16:creationId xmlns:a16="http://schemas.microsoft.com/office/drawing/2014/main" id="{28FA6C3F-71E3-4B9C-8735-54B20A1AC55B}"/>
              </a:ext>
            </a:extLst>
          </p:cNvPr>
          <p:cNvPicPr>
            <a:picLocks noChangeAspect="1"/>
          </p:cNvPicPr>
          <p:nvPr/>
        </p:nvPicPr>
        <p:blipFill>
          <a:blip r:embed="rId3"/>
          <a:stretch>
            <a:fillRect/>
          </a:stretch>
        </p:blipFill>
        <p:spPr>
          <a:xfrm>
            <a:off x="4619118" y="1733376"/>
            <a:ext cx="4358474" cy="2156287"/>
          </a:xfrm>
          <a:prstGeom prst="rect">
            <a:avLst/>
          </a:prstGeom>
        </p:spPr>
      </p:pic>
    </p:spTree>
    <p:extLst>
      <p:ext uri="{BB962C8B-B14F-4D97-AF65-F5344CB8AC3E}">
        <p14:creationId xmlns:p14="http://schemas.microsoft.com/office/powerpoint/2010/main" val="2989250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504" name="Google Shape;504;p49"/>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33</a:t>
            </a:fld>
            <a:endParaRPr/>
          </a:p>
        </p:txBody>
      </p:sp>
      <p:sp>
        <p:nvSpPr>
          <p:cNvPr id="16" name="Google Shape;169;p21">
            <a:extLst>
              <a:ext uri="{FF2B5EF4-FFF2-40B4-BE49-F238E27FC236}">
                <a16:creationId xmlns:a16="http://schemas.microsoft.com/office/drawing/2014/main" id="{C38745E4-6BF7-4932-9237-4EDB24DDD576}"/>
              </a:ext>
            </a:extLst>
          </p:cNvPr>
          <p:cNvSpPr txBox="1">
            <a:spLocks/>
          </p:cNvSpPr>
          <p:nvPr/>
        </p:nvSpPr>
        <p:spPr>
          <a:xfrm>
            <a:off x="561102" y="1039086"/>
            <a:ext cx="8156871" cy="178377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42900" algn="just">
              <a:lnSpc>
                <a:spcPct val="115000"/>
              </a:lnSpc>
              <a:spcBef>
                <a:spcPts val="300"/>
              </a:spcBef>
              <a:buClr>
                <a:schemeClr val="accent1"/>
              </a:buClr>
              <a:buSzPts val="1800"/>
              <a:buFont typeface="Arial"/>
              <a:buChar char="●"/>
            </a:pPr>
            <a:endParaRPr lang="en-US" sz="1800" dirty="0">
              <a:solidFill>
                <a:schemeClr val="accent1"/>
              </a:solidFill>
              <a:latin typeface="Nixie One"/>
              <a:sym typeface="Nixie One"/>
            </a:endParaRPr>
          </a:p>
        </p:txBody>
      </p:sp>
      <p:sp>
        <p:nvSpPr>
          <p:cNvPr id="7" name="TextBox 6">
            <a:extLst>
              <a:ext uri="{FF2B5EF4-FFF2-40B4-BE49-F238E27FC236}">
                <a16:creationId xmlns:a16="http://schemas.microsoft.com/office/drawing/2014/main" id="{DCE0614F-FC85-4BFB-9553-1B7099BB5A75}"/>
              </a:ext>
            </a:extLst>
          </p:cNvPr>
          <p:cNvSpPr txBox="1"/>
          <p:nvPr/>
        </p:nvSpPr>
        <p:spPr>
          <a:xfrm>
            <a:off x="155865" y="678874"/>
            <a:ext cx="8728363" cy="2601738"/>
          </a:xfrm>
          <a:prstGeom prst="rect">
            <a:avLst/>
          </a:prstGeom>
          <a:noFill/>
        </p:spPr>
        <p:txBody>
          <a:bodyPr wrap="square">
            <a:spAutoFit/>
          </a:bodyPr>
          <a:lstStyle/>
          <a:p>
            <a:pPr marL="457200" marR="0" lvl="0" indent="-342900" algn="l" defTabSz="914400" rtl="0" eaLnBrk="1" fontAlgn="auto" latinLnBrk="0" hangingPunct="1">
              <a:lnSpc>
                <a:spcPct val="115000"/>
              </a:lnSpc>
              <a:spcBef>
                <a:spcPts val="300"/>
              </a:spcBef>
              <a:spcAft>
                <a:spcPts val="0"/>
              </a:spcAft>
              <a:buClr>
                <a:srgbClr val="114454"/>
              </a:buClr>
              <a:buSzPts val="1800"/>
              <a:buFont typeface="Nixie One"/>
              <a:buChar char="●"/>
              <a:tabLst/>
              <a:defRPr/>
            </a:pPr>
            <a:r>
              <a:rPr kumimoji="0" lang="en-US" sz="1200" b="0" i="0" u="none" strike="noStrike" kern="0" cap="none" spc="0" normalizeH="0" baseline="0" noProof="0" dirty="0">
                <a:ln>
                  <a:noFill/>
                </a:ln>
                <a:solidFill>
                  <a:srgbClr val="000000"/>
                </a:solidFill>
                <a:effectLst/>
                <a:uLnTx/>
                <a:uFillTx/>
                <a:latin typeface="Nixie One"/>
                <a:sym typeface="Nixie One"/>
              </a:rPr>
              <a:t>It mainly contains 4 layers they are Presentation Layer, Business Layer, Persistent Layer and Database Layer.</a:t>
            </a:r>
          </a:p>
          <a:p>
            <a:pPr marL="457200" marR="0" lvl="0" indent="-342900" algn="l" defTabSz="914400" rtl="0" eaLnBrk="1" fontAlgn="auto" latinLnBrk="0" hangingPunct="1">
              <a:lnSpc>
                <a:spcPct val="115000"/>
              </a:lnSpc>
              <a:spcBef>
                <a:spcPts val="300"/>
              </a:spcBef>
              <a:spcAft>
                <a:spcPts val="0"/>
              </a:spcAft>
              <a:buClr>
                <a:srgbClr val="114454"/>
              </a:buClr>
              <a:buSzPts val="1800"/>
              <a:buFont typeface="Nixie One"/>
              <a:buChar char="●"/>
              <a:tabLst/>
              <a:defRPr/>
            </a:pPr>
            <a:r>
              <a:rPr kumimoji="0" lang="en-US" sz="1200" b="1" i="0" u="none" strike="noStrike" kern="0" cap="none" spc="0" normalizeH="0" baseline="0" noProof="0" dirty="0">
                <a:ln>
                  <a:noFill/>
                </a:ln>
                <a:solidFill>
                  <a:srgbClr val="000000"/>
                </a:solidFill>
                <a:effectLst/>
                <a:uLnTx/>
                <a:uFillTx/>
                <a:latin typeface="Nixie One"/>
                <a:sym typeface="Nixie One"/>
              </a:rPr>
              <a:t>Presentation Layer</a:t>
            </a:r>
            <a:r>
              <a:rPr kumimoji="0" lang="en-US" sz="1200" b="0" i="0" u="none" strike="noStrike" kern="0" cap="none" spc="0" normalizeH="0" baseline="0" noProof="0" dirty="0">
                <a:ln>
                  <a:noFill/>
                </a:ln>
                <a:solidFill>
                  <a:srgbClr val="000000"/>
                </a:solidFill>
                <a:effectLst/>
                <a:uLnTx/>
                <a:uFillTx/>
                <a:latin typeface="Nixie One"/>
                <a:sym typeface="Nixie One"/>
              </a:rPr>
              <a:t>: It contains everything related to the views and the design of the game</a:t>
            </a:r>
          </a:p>
          <a:p>
            <a:pPr marL="457200" marR="0" lvl="0" indent="-342900" algn="l" defTabSz="914400" rtl="0" eaLnBrk="1" fontAlgn="auto" latinLnBrk="0" hangingPunct="1">
              <a:lnSpc>
                <a:spcPct val="115000"/>
              </a:lnSpc>
              <a:spcBef>
                <a:spcPts val="300"/>
              </a:spcBef>
              <a:spcAft>
                <a:spcPts val="0"/>
              </a:spcAft>
              <a:buClr>
                <a:srgbClr val="114454"/>
              </a:buClr>
              <a:buSzPts val="1800"/>
              <a:buFont typeface="Nixie One"/>
              <a:buChar char="●"/>
              <a:tabLst/>
              <a:defRPr/>
            </a:pPr>
            <a:r>
              <a:rPr kumimoji="0" lang="en-US" sz="1200" b="1" i="0" u="none" strike="noStrike" kern="0" cap="none" spc="0" normalizeH="0" baseline="0" noProof="0" dirty="0">
                <a:ln>
                  <a:noFill/>
                </a:ln>
                <a:solidFill>
                  <a:srgbClr val="000000"/>
                </a:solidFill>
                <a:effectLst/>
                <a:uLnTx/>
                <a:uFillTx/>
                <a:latin typeface="Nixie One"/>
                <a:sym typeface="Nixie One"/>
              </a:rPr>
              <a:t>Business Layer</a:t>
            </a:r>
            <a:r>
              <a:rPr kumimoji="0" lang="en-US" sz="1200" b="0" i="0" u="none" strike="noStrike" kern="0" cap="none" spc="0" normalizeH="0" baseline="0" noProof="0" dirty="0">
                <a:ln>
                  <a:noFill/>
                </a:ln>
                <a:solidFill>
                  <a:srgbClr val="000000"/>
                </a:solidFill>
                <a:effectLst/>
                <a:uLnTx/>
                <a:uFillTx/>
                <a:latin typeface="Nixie One"/>
                <a:sym typeface="Nixie One"/>
              </a:rPr>
              <a:t>: This part contains the business logic.</a:t>
            </a:r>
          </a:p>
          <a:p>
            <a:pPr marL="457200" marR="0" lvl="0" indent="-342900" algn="l" defTabSz="914400" rtl="0" eaLnBrk="1" fontAlgn="auto" latinLnBrk="0" hangingPunct="1">
              <a:lnSpc>
                <a:spcPct val="115000"/>
              </a:lnSpc>
              <a:spcBef>
                <a:spcPts val="300"/>
              </a:spcBef>
              <a:spcAft>
                <a:spcPts val="0"/>
              </a:spcAft>
              <a:buClr>
                <a:srgbClr val="114454"/>
              </a:buClr>
              <a:buSzPts val="1800"/>
              <a:buFont typeface="Nixie One"/>
              <a:buChar char="●"/>
              <a:tabLst/>
              <a:defRPr/>
            </a:pPr>
            <a:r>
              <a:rPr kumimoji="0" lang="en-US" sz="1200" b="1" i="0" u="none" strike="noStrike" kern="0" cap="none" spc="0" normalizeH="0" baseline="0" noProof="0" dirty="0">
                <a:ln>
                  <a:noFill/>
                </a:ln>
                <a:solidFill>
                  <a:srgbClr val="000000"/>
                </a:solidFill>
                <a:effectLst/>
                <a:uLnTx/>
                <a:uFillTx/>
                <a:latin typeface="Nixie One"/>
                <a:sym typeface="Nixie One"/>
              </a:rPr>
              <a:t>Persistence Layer</a:t>
            </a:r>
            <a:r>
              <a:rPr kumimoji="0" lang="en-US" sz="1200" b="0" i="0" u="none" strike="noStrike" kern="0" cap="none" spc="0" normalizeH="0" baseline="0" noProof="0" dirty="0">
                <a:ln>
                  <a:noFill/>
                </a:ln>
                <a:solidFill>
                  <a:srgbClr val="000000"/>
                </a:solidFill>
                <a:effectLst/>
                <a:uLnTx/>
                <a:uFillTx/>
                <a:latin typeface="Nixie One"/>
                <a:sym typeface="Nixie One"/>
              </a:rPr>
              <a:t>: All the object-oriented mapping function is done in the persistence layer.</a:t>
            </a:r>
          </a:p>
          <a:p>
            <a:pPr marL="457200" marR="0" lvl="0" indent="-342900" algn="l" defTabSz="914400" rtl="0" eaLnBrk="1" fontAlgn="auto" latinLnBrk="0" hangingPunct="1">
              <a:lnSpc>
                <a:spcPct val="115000"/>
              </a:lnSpc>
              <a:spcBef>
                <a:spcPts val="300"/>
              </a:spcBef>
              <a:spcAft>
                <a:spcPts val="0"/>
              </a:spcAft>
              <a:buClr>
                <a:srgbClr val="114454"/>
              </a:buClr>
              <a:buSzPts val="1800"/>
              <a:buFont typeface="Nixie One"/>
              <a:buChar char="●"/>
              <a:tabLst/>
              <a:defRPr/>
            </a:pPr>
            <a:r>
              <a:rPr kumimoji="0" lang="en-US" sz="1200" b="1" i="0" u="none" strike="noStrike" kern="0" cap="none" spc="0" normalizeH="0" baseline="0" noProof="0" dirty="0">
                <a:ln>
                  <a:noFill/>
                </a:ln>
                <a:solidFill>
                  <a:srgbClr val="000000"/>
                </a:solidFill>
                <a:effectLst/>
                <a:uLnTx/>
                <a:uFillTx/>
                <a:latin typeface="Nixie One"/>
                <a:sym typeface="Nixie One"/>
              </a:rPr>
              <a:t>Database Layer</a:t>
            </a:r>
            <a:r>
              <a:rPr kumimoji="0" lang="en-US" sz="1200" b="0" i="0" u="none" strike="noStrike" kern="0" cap="none" spc="0" normalizeH="0" baseline="0" noProof="0" dirty="0">
                <a:ln>
                  <a:noFill/>
                </a:ln>
                <a:solidFill>
                  <a:srgbClr val="000000"/>
                </a:solidFill>
                <a:effectLst/>
                <a:uLnTx/>
                <a:uFillTx/>
                <a:latin typeface="Nixie One"/>
                <a:sym typeface="Nixie One"/>
              </a:rPr>
              <a:t>: As the name says, it will contain references to the database, and it will be the location where the data will be stored.</a:t>
            </a:r>
          </a:p>
          <a:p>
            <a:pPr marL="457200" marR="0" lvl="0" indent="-342900" algn="l" defTabSz="914400" rtl="0" eaLnBrk="1" fontAlgn="auto" latinLnBrk="0" hangingPunct="1">
              <a:lnSpc>
                <a:spcPct val="115000"/>
              </a:lnSpc>
              <a:spcBef>
                <a:spcPts val="300"/>
              </a:spcBef>
              <a:spcAft>
                <a:spcPts val="0"/>
              </a:spcAft>
              <a:buClr>
                <a:srgbClr val="114454"/>
              </a:buClr>
              <a:buSzPts val="1800"/>
              <a:buFont typeface="Nixie One"/>
              <a:buChar char="●"/>
              <a:tabLst/>
              <a:defRPr/>
            </a:pPr>
            <a:r>
              <a:rPr kumimoji="0" lang="en-US" sz="1200" b="0" i="0" u="none" strike="noStrike" kern="0" cap="none" spc="0" normalizeH="0" baseline="0" noProof="0" dirty="0">
                <a:ln>
                  <a:noFill/>
                </a:ln>
                <a:solidFill>
                  <a:srgbClr val="000000"/>
                </a:solidFill>
                <a:effectLst/>
                <a:uLnTx/>
                <a:uFillTx/>
                <a:latin typeface="Nixie One"/>
                <a:sym typeface="Nixie One"/>
              </a:rPr>
              <a:t>Along with these layers, many other layers can be added to the architecture, like the service layer. After adding layers, it will turn into a hybrid architecture. This architecture is mainly used where the user count is low. There is one catch here the development team should be sure that requirements won’t be more after the game goes live</a:t>
            </a:r>
          </a:p>
        </p:txBody>
      </p:sp>
    </p:spTree>
    <p:extLst>
      <p:ext uri="{BB962C8B-B14F-4D97-AF65-F5344CB8AC3E}">
        <p14:creationId xmlns:p14="http://schemas.microsoft.com/office/powerpoint/2010/main" val="117284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504" name="Google Shape;504;p49"/>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34</a:t>
            </a:fld>
            <a:endParaRPr/>
          </a:p>
        </p:txBody>
      </p:sp>
      <p:sp>
        <p:nvSpPr>
          <p:cNvPr id="16" name="Google Shape;169;p21">
            <a:extLst>
              <a:ext uri="{FF2B5EF4-FFF2-40B4-BE49-F238E27FC236}">
                <a16:creationId xmlns:a16="http://schemas.microsoft.com/office/drawing/2014/main" id="{C38745E4-6BF7-4932-9237-4EDB24DDD576}"/>
              </a:ext>
            </a:extLst>
          </p:cNvPr>
          <p:cNvSpPr txBox="1">
            <a:spLocks/>
          </p:cNvSpPr>
          <p:nvPr/>
        </p:nvSpPr>
        <p:spPr>
          <a:xfrm>
            <a:off x="561102" y="1039086"/>
            <a:ext cx="8156871" cy="178377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42900" algn="just">
              <a:lnSpc>
                <a:spcPct val="115000"/>
              </a:lnSpc>
              <a:spcBef>
                <a:spcPts val="300"/>
              </a:spcBef>
              <a:buClr>
                <a:schemeClr val="accent1"/>
              </a:buClr>
              <a:buSzPts val="1800"/>
              <a:buFont typeface="Arial"/>
              <a:buChar char="●"/>
            </a:pPr>
            <a:endParaRPr lang="en-US" sz="1800" dirty="0">
              <a:solidFill>
                <a:schemeClr val="accent1"/>
              </a:solidFill>
              <a:latin typeface="Nixie One"/>
              <a:sym typeface="Nixie One"/>
            </a:endParaRPr>
          </a:p>
        </p:txBody>
      </p:sp>
      <p:sp>
        <p:nvSpPr>
          <p:cNvPr id="8" name="TextBox 7">
            <a:extLst>
              <a:ext uri="{FF2B5EF4-FFF2-40B4-BE49-F238E27FC236}">
                <a16:creationId xmlns:a16="http://schemas.microsoft.com/office/drawing/2014/main" id="{5749BA43-24CD-4EA5-A9FC-14C86DE06C4A}"/>
              </a:ext>
            </a:extLst>
          </p:cNvPr>
          <p:cNvSpPr txBox="1"/>
          <p:nvPr/>
        </p:nvSpPr>
        <p:spPr>
          <a:xfrm>
            <a:off x="349828" y="460663"/>
            <a:ext cx="8607136" cy="2031325"/>
          </a:xfrm>
          <a:prstGeom prst="rect">
            <a:avLst/>
          </a:prstGeom>
          <a:noFill/>
        </p:spPr>
        <p:txBody>
          <a:bodyPr wrap="square">
            <a:spAutoFit/>
          </a:bodyPr>
          <a:lstStyle/>
          <a:p>
            <a:r>
              <a:rPr lang="en-US" b="1" dirty="0">
                <a:latin typeface="Nixie One" panose="020B0604020202020204" charset="0"/>
              </a:rPr>
              <a:t>PROS:</a:t>
            </a:r>
          </a:p>
          <a:p>
            <a:r>
              <a:rPr lang="en-US" dirty="0">
                <a:latin typeface="Nixie One" panose="020B0604020202020204" charset="0"/>
              </a:rPr>
              <a:t>It is easy to implement and also easy to test. The reason why it is easy to test is that there are different layers, and they can be tested separately is simple and easy to implement because naturally, all the applications work in layers.</a:t>
            </a:r>
          </a:p>
          <a:p>
            <a:endParaRPr lang="en-US" dirty="0">
              <a:latin typeface="Nixie One" panose="020B0604020202020204" charset="0"/>
            </a:endParaRPr>
          </a:p>
          <a:p>
            <a:r>
              <a:rPr lang="en-US" b="1" dirty="0">
                <a:latin typeface="Nixie One" panose="020B0604020202020204" charset="0"/>
              </a:rPr>
              <a:t>CONS:</a:t>
            </a:r>
          </a:p>
          <a:p>
            <a:r>
              <a:rPr lang="en-US" dirty="0">
                <a:latin typeface="Nixie One" panose="020B0604020202020204" charset="0"/>
              </a:rPr>
              <a:t>Changes cannot be done easily, because the application is in a single unit. The larger the software is, the more requests will be done throughout the layers and if the application is on a large scale, it may cause performance issues.</a:t>
            </a:r>
            <a:endParaRPr lang="en-IN" dirty="0">
              <a:latin typeface="Nixie One" panose="020B0604020202020204" charset="0"/>
            </a:endParaRPr>
          </a:p>
        </p:txBody>
      </p:sp>
    </p:spTree>
    <p:extLst>
      <p:ext uri="{BB962C8B-B14F-4D97-AF65-F5344CB8AC3E}">
        <p14:creationId xmlns:p14="http://schemas.microsoft.com/office/powerpoint/2010/main" val="3607946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7"/>
          <p:cNvSpPr txBox="1">
            <a:spLocks noGrp="1"/>
          </p:cNvSpPr>
          <p:nvPr>
            <p:ph type="ctrTitle"/>
          </p:nvPr>
        </p:nvSpPr>
        <p:spPr>
          <a:xfrm>
            <a:off x="4113600" y="1330025"/>
            <a:ext cx="4505700" cy="156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300"/>
              <a:t>TESTING</a:t>
            </a:r>
            <a:endParaRPr sz="4300"/>
          </a:p>
        </p:txBody>
      </p:sp>
      <p:sp>
        <p:nvSpPr>
          <p:cNvPr id="472" name="Google Shape;472;p47"/>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35</a:t>
            </a:fld>
            <a:endParaRPr/>
          </a:p>
        </p:txBody>
      </p:sp>
      <p:sp>
        <p:nvSpPr>
          <p:cNvPr id="473" name="Google Shape;473;p47"/>
          <p:cNvSpPr txBox="1"/>
          <p:nvPr/>
        </p:nvSpPr>
        <p:spPr>
          <a:xfrm>
            <a:off x="0" y="503350"/>
            <a:ext cx="3471300" cy="381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0" dirty="0">
                <a:solidFill>
                  <a:schemeClr val="accent2"/>
                </a:solidFill>
                <a:latin typeface="Roboto Slab"/>
                <a:ea typeface="Roboto Slab"/>
                <a:cs typeface="Roboto Slab"/>
                <a:sym typeface="Roboto Slab"/>
              </a:rPr>
              <a:t>5</a:t>
            </a:r>
            <a:endParaRPr sz="20000" dirty="0">
              <a:solidFill>
                <a:schemeClr val="accent2"/>
              </a:solidFill>
              <a:latin typeface="Roboto Slab"/>
              <a:ea typeface="Roboto Slab"/>
              <a:cs typeface="Roboto Slab"/>
              <a:sym typeface="Roboto Slab"/>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8"/>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TESTING</a:t>
            </a:r>
            <a:endParaRPr/>
          </a:p>
        </p:txBody>
      </p:sp>
      <p:grpSp>
        <p:nvGrpSpPr>
          <p:cNvPr id="479" name="Google Shape;479;p48"/>
          <p:cNvGrpSpPr/>
          <p:nvPr/>
        </p:nvGrpSpPr>
        <p:grpSpPr>
          <a:xfrm>
            <a:off x="333623" y="861852"/>
            <a:ext cx="366458" cy="366437"/>
            <a:chOff x="1923675" y="1633650"/>
            <a:chExt cx="436000" cy="435975"/>
          </a:xfrm>
        </p:grpSpPr>
        <p:sp>
          <p:nvSpPr>
            <p:cNvPr id="480" name="Google Shape;480;p4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48"/>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36</a:t>
            </a:fld>
            <a:endParaRPr/>
          </a:p>
        </p:txBody>
      </p:sp>
      <p:sp>
        <p:nvSpPr>
          <p:cNvPr id="487" name="Google Shape;487;p48"/>
          <p:cNvSpPr txBox="1">
            <a:spLocks noGrp="1"/>
          </p:cNvSpPr>
          <p:nvPr>
            <p:ph type="body" idx="1"/>
          </p:nvPr>
        </p:nvSpPr>
        <p:spPr>
          <a:xfrm>
            <a:off x="1069825" y="1870375"/>
            <a:ext cx="7187400" cy="3055500"/>
          </a:xfrm>
          <a:prstGeom prst="rect">
            <a:avLst/>
          </a:prstGeom>
        </p:spPr>
        <p:txBody>
          <a:bodyPr spcFirstLastPara="1" wrap="square" lIns="91425" tIns="91425" rIns="91425" bIns="91425" anchor="t" anchorCtr="0">
            <a:noAutofit/>
          </a:bodyPr>
          <a:lstStyle/>
          <a:p>
            <a:pPr rtl="0" fontAlgn="base">
              <a:spcBef>
                <a:spcPts val="600"/>
              </a:spcBef>
              <a:spcAft>
                <a:spcPts val="0"/>
              </a:spcAft>
              <a:buFont typeface="Arial" panose="020B0604020202020204" pitchFamily="34" charset="0"/>
              <a:buChar char="•"/>
            </a:pPr>
            <a:r>
              <a:rPr lang="en-US" sz="1800" b="0" i="0" u="none" strike="noStrike" dirty="0">
                <a:solidFill>
                  <a:srgbClr val="000000"/>
                </a:solidFill>
                <a:effectLst/>
                <a:latin typeface="Nixie One" panose="020B0604020202020204" charset="0"/>
              </a:rPr>
              <a:t>The Unity test runner was used to run units on the game</a:t>
            </a:r>
            <a:endParaRPr lang="en-US" sz="1800" b="0" i="0" u="none" strike="noStrike" dirty="0">
              <a:solidFill>
                <a:srgbClr val="114454"/>
              </a:solidFill>
              <a:effectLst/>
              <a:latin typeface="Nixie One" panose="020B060402020202020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Nixie One" panose="020B0604020202020204" charset="0"/>
              </a:rPr>
              <a:t>It allows to test on standalone platform</a:t>
            </a:r>
            <a:endParaRPr lang="en-US" sz="1800" b="0" i="0" u="none" strike="noStrike" dirty="0">
              <a:solidFill>
                <a:srgbClr val="114454"/>
              </a:solidFill>
              <a:effectLst/>
              <a:latin typeface="Nixie One" panose="020B060402020202020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Nixie One" panose="020B0604020202020204" charset="0"/>
              </a:rPr>
              <a:t>We can also test in both edit and play mode</a:t>
            </a:r>
            <a:endParaRPr lang="en-US" sz="1800" b="0" i="0" u="none" strike="noStrike" dirty="0">
              <a:solidFill>
                <a:srgbClr val="114454"/>
              </a:solidFill>
              <a:effectLst/>
              <a:latin typeface="Nixie One" panose="020B060402020202020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Nixie One" panose="020B0604020202020204" charset="0"/>
              </a:rPr>
              <a:t>After every sprint testing was conducted</a:t>
            </a:r>
            <a:endParaRPr lang="en-US" sz="1800" b="0" i="0" u="none" strike="noStrike" dirty="0">
              <a:solidFill>
                <a:srgbClr val="114454"/>
              </a:solidFill>
              <a:effectLst/>
              <a:latin typeface="Nixie One" panose="020B0604020202020204" charset="0"/>
            </a:endParaRPr>
          </a:p>
          <a:p>
            <a:pPr marL="50800" indent="0">
              <a:buNone/>
            </a:pPr>
            <a:br>
              <a:rPr lang="en-US" sz="1200" b="0" dirty="0">
                <a:effectLst/>
              </a:rPr>
            </a:br>
            <a:endParaRPr sz="1800" dirty="0">
              <a:solidFill>
                <a:srgbClr val="000000"/>
              </a:solidFill>
            </a:endParaRPr>
          </a:p>
          <a:p>
            <a:pPr marL="0" lvl="0" indent="0" algn="l" rtl="0">
              <a:spcBef>
                <a:spcPts val="600"/>
              </a:spcBef>
              <a:spcAft>
                <a:spcPts val="0"/>
              </a:spcAft>
              <a:buNone/>
            </a:pPr>
            <a:endParaRPr sz="1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9"/>
          <p:cNvSpPr txBox="1">
            <a:spLocks noGrp="1"/>
          </p:cNvSpPr>
          <p:nvPr>
            <p:ph type="ctrTitle" idx="4294967295"/>
          </p:nvPr>
        </p:nvSpPr>
        <p:spPr>
          <a:xfrm>
            <a:off x="1219200" y="1735750"/>
            <a:ext cx="41532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6"/>
                </a:solidFill>
              </a:rPr>
              <a:t>DEMO</a:t>
            </a:r>
            <a:endParaRPr sz="6000" dirty="0">
              <a:solidFill>
                <a:schemeClr val="accent6"/>
              </a:solidFill>
            </a:endParaRPr>
          </a:p>
        </p:txBody>
      </p:sp>
      <p:sp>
        <p:nvSpPr>
          <p:cNvPr id="493" name="Google Shape;493;p49"/>
          <p:cNvSpPr/>
          <p:nvPr/>
        </p:nvSpPr>
        <p:spPr>
          <a:xfrm>
            <a:off x="7214073" y="747704"/>
            <a:ext cx="354081" cy="33809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49"/>
          <p:cNvGrpSpPr/>
          <p:nvPr/>
        </p:nvGrpSpPr>
        <p:grpSpPr>
          <a:xfrm>
            <a:off x="6372292" y="1484384"/>
            <a:ext cx="2174700" cy="2174833"/>
            <a:chOff x="6643075" y="3664250"/>
            <a:chExt cx="407950" cy="407975"/>
          </a:xfrm>
        </p:grpSpPr>
        <p:sp>
          <p:nvSpPr>
            <p:cNvPr id="495" name="Google Shape;495;p4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49"/>
          <p:cNvGrpSpPr/>
          <p:nvPr/>
        </p:nvGrpSpPr>
        <p:grpSpPr>
          <a:xfrm>
            <a:off x="4995953" y="3119892"/>
            <a:ext cx="981407" cy="981351"/>
            <a:chOff x="576250" y="4319400"/>
            <a:chExt cx="442075" cy="442050"/>
          </a:xfrm>
        </p:grpSpPr>
        <p:sp>
          <p:nvSpPr>
            <p:cNvPr id="498" name="Google Shape;498;p4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2" name="Google Shape;502;p49"/>
          <p:cNvSpPr/>
          <p:nvPr/>
        </p:nvSpPr>
        <p:spPr>
          <a:xfrm>
            <a:off x="5392191" y="1829072"/>
            <a:ext cx="585164" cy="55873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9"/>
          <p:cNvSpPr/>
          <p:nvPr/>
        </p:nvSpPr>
        <p:spPr>
          <a:xfrm rot="2384392">
            <a:off x="7003547" y="3733235"/>
            <a:ext cx="354079" cy="33808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9"/>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50"/>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a:t>
            </a:r>
            <a:endParaRPr/>
          </a:p>
        </p:txBody>
      </p:sp>
      <p:grpSp>
        <p:nvGrpSpPr>
          <p:cNvPr id="510" name="Google Shape;510;p50"/>
          <p:cNvGrpSpPr/>
          <p:nvPr/>
        </p:nvGrpSpPr>
        <p:grpSpPr>
          <a:xfrm>
            <a:off x="333623" y="861852"/>
            <a:ext cx="366458" cy="366437"/>
            <a:chOff x="1923675" y="1633650"/>
            <a:chExt cx="436000" cy="435975"/>
          </a:xfrm>
        </p:grpSpPr>
        <p:sp>
          <p:nvSpPr>
            <p:cNvPr id="511" name="Google Shape;511;p50"/>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0"/>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0"/>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0"/>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0"/>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0"/>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7" name="Google Shape;517;p50"/>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38</a:t>
            </a:fld>
            <a:endParaRPr/>
          </a:p>
        </p:txBody>
      </p:sp>
      <p:sp>
        <p:nvSpPr>
          <p:cNvPr id="518" name="Google Shape;518;p50"/>
          <p:cNvSpPr txBox="1">
            <a:spLocks noGrp="1"/>
          </p:cNvSpPr>
          <p:nvPr>
            <p:ph type="body" idx="1"/>
          </p:nvPr>
        </p:nvSpPr>
        <p:spPr>
          <a:xfrm>
            <a:off x="1069825" y="1870375"/>
            <a:ext cx="6951900" cy="3055500"/>
          </a:xfrm>
          <a:prstGeom prst="rect">
            <a:avLst/>
          </a:prstGeom>
        </p:spPr>
        <p:txBody>
          <a:bodyPr spcFirstLastPara="1" wrap="square" lIns="91425" tIns="91425" rIns="91425" bIns="91425" anchor="t" anchorCtr="0">
            <a:noAutofit/>
          </a:bodyPr>
          <a:lstStyle/>
          <a:p>
            <a:pPr marL="457200" lvl="0" indent="-342900" algn="just" rtl="0">
              <a:lnSpc>
                <a:spcPct val="115000"/>
              </a:lnSpc>
              <a:spcBef>
                <a:spcPts val="300"/>
              </a:spcBef>
              <a:spcAft>
                <a:spcPts val="0"/>
              </a:spcAft>
              <a:buClr>
                <a:schemeClr val="accent1"/>
              </a:buClr>
              <a:buSzPts val="1800"/>
              <a:buChar char="●"/>
            </a:pPr>
            <a:r>
              <a:rPr lang="en" sz="1800">
                <a:solidFill>
                  <a:srgbClr val="000000"/>
                </a:solidFill>
              </a:rPr>
              <a:t>By using the Software Engineering methodologies and various technologies, we are able to successfully develop a mobile AR game that fulfils all the customer’s requirements.</a:t>
            </a:r>
            <a:endParaRPr sz="1800">
              <a:solidFill>
                <a:srgbClr val="000000"/>
              </a:solidFill>
            </a:endParaRPr>
          </a:p>
          <a:p>
            <a:pPr marL="0" lvl="0" indent="0" algn="just" rtl="0">
              <a:lnSpc>
                <a:spcPct val="115000"/>
              </a:lnSpc>
              <a:spcBef>
                <a:spcPts val="300"/>
              </a:spcBef>
              <a:spcAft>
                <a:spcPts val="0"/>
              </a:spcAft>
              <a:buNone/>
            </a:pPr>
            <a:endParaRPr sz="1800">
              <a:solidFill>
                <a:srgbClr val="000000"/>
              </a:solidFill>
            </a:endParaRPr>
          </a:p>
          <a:p>
            <a:pPr marL="0" lvl="0" indent="0" algn="just" rtl="0">
              <a:lnSpc>
                <a:spcPct val="115000"/>
              </a:lnSpc>
              <a:spcBef>
                <a:spcPts val="300"/>
              </a:spcBef>
              <a:spcAft>
                <a:spcPts val="0"/>
              </a:spcAft>
              <a:buNone/>
            </a:pP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51"/>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FUTURE SCOPE</a:t>
            </a:r>
            <a:endParaRPr/>
          </a:p>
        </p:txBody>
      </p:sp>
      <p:grpSp>
        <p:nvGrpSpPr>
          <p:cNvPr id="524" name="Google Shape;524;p51"/>
          <p:cNvGrpSpPr/>
          <p:nvPr/>
        </p:nvGrpSpPr>
        <p:grpSpPr>
          <a:xfrm>
            <a:off x="333623" y="861852"/>
            <a:ext cx="366458" cy="366437"/>
            <a:chOff x="1923675" y="1633650"/>
            <a:chExt cx="436000" cy="435975"/>
          </a:xfrm>
        </p:grpSpPr>
        <p:sp>
          <p:nvSpPr>
            <p:cNvPr id="525" name="Google Shape;525;p51"/>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1"/>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1"/>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1"/>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1"/>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1"/>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1" name="Google Shape;531;p51"/>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39</a:t>
            </a:fld>
            <a:endParaRPr/>
          </a:p>
        </p:txBody>
      </p:sp>
      <p:sp>
        <p:nvSpPr>
          <p:cNvPr id="532" name="Google Shape;532;p51"/>
          <p:cNvSpPr txBox="1">
            <a:spLocks noGrp="1"/>
          </p:cNvSpPr>
          <p:nvPr>
            <p:ph type="body" idx="1"/>
          </p:nvPr>
        </p:nvSpPr>
        <p:spPr>
          <a:xfrm>
            <a:off x="1069825" y="1870375"/>
            <a:ext cx="7242900" cy="30555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Clr>
                <a:srgbClr val="000000"/>
              </a:buClr>
              <a:buSzPts val="1800"/>
              <a:buChar char="●"/>
            </a:pPr>
            <a:r>
              <a:rPr lang="en" sz="1800">
                <a:solidFill>
                  <a:srgbClr val="000000"/>
                </a:solidFill>
              </a:rPr>
              <a:t>We will implement reward system, where the user could earn rewards on scoring a certain number of points in the game.</a:t>
            </a:r>
            <a:endParaRPr sz="1800">
              <a:solidFill>
                <a:srgbClr val="000000"/>
              </a:solidFill>
            </a:endParaRPr>
          </a:p>
          <a:p>
            <a:pPr marL="457200" lvl="0" indent="-342900" algn="l" rtl="0">
              <a:spcBef>
                <a:spcPts val="1000"/>
              </a:spcBef>
              <a:spcAft>
                <a:spcPts val="0"/>
              </a:spcAft>
              <a:buClr>
                <a:srgbClr val="000000"/>
              </a:buClr>
              <a:buSzPts val="1800"/>
              <a:buChar char="●"/>
            </a:pPr>
            <a:r>
              <a:rPr lang="en" sz="1800">
                <a:solidFill>
                  <a:srgbClr val="000000"/>
                </a:solidFill>
              </a:rPr>
              <a:t>We are planning to expand our AR Arcade by adding more games like Jenga, Racing, Beyblade in the multiplayer section and Plants vs zombies, horde mode, maze in the single player game section.</a:t>
            </a:r>
            <a:endParaRPr sz="1800">
              <a:solidFill>
                <a:srgbClr val="000000"/>
              </a:solidFill>
            </a:endParaRPr>
          </a:p>
          <a:p>
            <a:pPr marL="0" lvl="0" indent="0" algn="l" rtl="0">
              <a:spcBef>
                <a:spcPts val="1000"/>
              </a:spcBef>
              <a:spcAft>
                <a:spcPts val="0"/>
              </a:spcAft>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6"/>
          <p:cNvSpPr txBox="1">
            <a:spLocks noGrp="1"/>
          </p:cNvSpPr>
          <p:nvPr>
            <p:ph type="ctrTitle"/>
          </p:nvPr>
        </p:nvSpPr>
        <p:spPr>
          <a:xfrm>
            <a:off x="3805225" y="1735750"/>
            <a:ext cx="5154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300"/>
              <a:t>INTRODUCTION</a:t>
            </a:r>
            <a:endParaRPr sz="4300"/>
          </a:p>
        </p:txBody>
      </p:sp>
      <p:sp>
        <p:nvSpPr>
          <p:cNvPr id="133" name="Google Shape;133;p16"/>
          <p:cNvSpPr txBox="1"/>
          <p:nvPr/>
        </p:nvSpPr>
        <p:spPr>
          <a:xfrm>
            <a:off x="0" y="503350"/>
            <a:ext cx="3471300" cy="381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0">
                <a:solidFill>
                  <a:schemeClr val="accent2"/>
                </a:solidFill>
                <a:latin typeface="Roboto Slab"/>
                <a:ea typeface="Roboto Slab"/>
                <a:cs typeface="Roboto Slab"/>
                <a:sym typeface="Roboto Slab"/>
              </a:rPr>
              <a:t>1</a:t>
            </a:r>
            <a:endParaRPr sz="20000">
              <a:solidFill>
                <a:schemeClr val="accent2"/>
              </a:solidFill>
              <a:latin typeface="Roboto Slab"/>
              <a:ea typeface="Roboto Slab"/>
              <a:cs typeface="Roboto Slab"/>
              <a:sym typeface="Roboto Slab"/>
            </a:endParaRPr>
          </a:p>
        </p:txBody>
      </p:sp>
      <p:sp>
        <p:nvSpPr>
          <p:cNvPr id="134" name="Google Shape;134;p16"/>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52"/>
          <p:cNvSpPr txBox="1">
            <a:spLocks noGrp="1"/>
          </p:cNvSpPr>
          <p:nvPr>
            <p:ph type="subTitle" idx="4294967295"/>
          </p:nvPr>
        </p:nvSpPr>
        <p:spPr>
          <a:xfrm>
            <a:off x="685800" y="505225"/>
            <a:ext cx="7884600" cy="38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800" b="1">
                <a:solidFill>
                  <a:schemeClr val="lt1"/>
                </a:solidFill>
                <a:latin typeface="Roboto Slab"/>
                <a:ea typeface="Roboto Slab"/>
                <a:cs typeface="Roboto Slab"/>
                <a:sym typeface="Roboto Slab"/>
              </a:rPr>
              <a:t>THANKS!</a:t>
            </a:r>
            <a:endParaRPr sz="3600" b="1">
              <a:solidFill>
                <a:srgbClr val="FFFFFF"/>
              </a:solidFill>
            </a:endParaRPr>
          </a:p>
          <a:p>
            <a:pPr marL="0" lvl="0" indent="0" algn="l" rtl="0">
              <a:spcBef>
                <a:spcPts val="600"/>
              </a:spcBef>
              <a:spcAft>
                <a:spcPts val="0"/>
              </a:spcAft>
              <a:buNone/>
            </a:pPr>
            <a:r>
              <a:rPr lang="en" sz="3600" b="1">
                <a:solidFill>
                  <a:srgbClr val="FFFFFF"/>
                </a:solidFill>
              </a:rPr>
              <a:t>Any questions?</a:t>
            </a:r>
            <a:endParaRPr sz="2400" b="1">
              <a:solidFill>
                <a:srgbClr val="FFFFFF"/>
              </a:solidFill>
            </a:endParaRPr>
          </a:p>
        </p:txBody>
      </p:sp>
      <p:sp>
        <p:nvSpPr>
          <p:cNvPr id="538" name="Google Shape;538;p52"/>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40</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8"/>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NEED OF THE CUSTOMER</a:t>
            </a:r>
            <a:endParaRPr/>
          </a:p>
        </p:txBody>
      </p:sp>
      <p:sp>
        <p:nvSpPr>
          <p:cNvPr id="147" name="Google Shape;147;p18"/>
          <p:cNvSpPr txBox="1">
            <a:spLocks noGrp="1"/>
          </p:cNvSpPr>
          <p:nvPr>
            <p:ph type="body" idx="1"/>
          </p:nvPr>
        </p:nvSpPr>
        <p:spPr>
          <a:xfrm>
            <a:off x="1040050" y="1867475"/>
            <a:ext cx="7293600" cy="3158700"/>
          </a:xfrm>
          <a:prstGeom prst="rect">
            <a:avLst/>
          </a:prstGeom>
        </p:spPr>
        <p:txBody>
          <a:bodyPr spcFirstLastPara="1" wrap="square" lIns="91425" tIns="91425" rIns="91425" bIns="91425" anchor="t" anchorCtr="0">
            <a:noAutofit/>
          </a:bodyPr>
          <a:lstStyle/>
          <a:p>
            <a:pPr marL="457200" lvl="0" indent="-342900" algn="just" rtl="0">
              <a:lnSpc>
                <a:spcPct val="115000"/>
              </a:lnSpc>
              <a:spcBef>
                <a:spcPts val="300"/>
              </a:spcBef>
              <a:spcAft>
                <a:spcPts val="0"/>
              </a:spcAft>
              <a:buClr>
                <a:schemeClr val="accent1"/>
              </a:buClr>
              <a:buSzPts val="1800"/>
              <a:buFont typeface="Nixie One"/>
              <a:buChar char="●"/>
            </a:pPr>
            <a:r>
              <a:rPr lang="en" sz="1800" dirty="0"/>
              <a:t>The need of the  customer is to be offered a game which is  based on omniverses or metaverses.</a:t>
            </a:r>
            <a:endParaRPr sz="1800" dirty="0"/>
          </a:p>
          <a:p>
            <a:pPr marL="457200" lvl="0" indent="-342900" algn="just" rtl="0">
              <a:lnSpc>
                <a:spcPct val="115000"/>
              </a:lnSpc>
              <a:spcBef>
                <a:spcPts val="300"/>
              </a:spcBef>
              <a:spcAft>
                <a:spcPts val="0"/>
              </a:spcAft>
              <a:buClr>
                <a:schemeClr val="accent1"/>
              </a:buClr>
              <a:buSzPts val="1800"/>
              <a:buFont typeface="Nixie One"/>
              <a:buChar char="●"/>
            </a:pPr>
            <a:r>
              <a:rPr lang="en" sz="1800" dirty="0"/>
              <a:t>The game should be innovative enough to keep the users entertained.  </a:t>
            </a:r>
            <a:endParaRPr sz="1800" dirty="0"/>
          </a:p>
          <a:p>
            <a:pPr marL="457200" lvl="0" indent="-342900" algn="just" rtl="0">
              <a:lnSpc>
                <a:spcPct val="115000"/>
              </a:lnSpc>
              <a:spcBef>
                <a:spcPts val="300"/>
              </a:spcBef>
              <a:spcAft>
                <a:spcPts val="0"/>
              </a:spcAft>
              <a:buClr>
                <a:schemeClr val="accent1"/>
              </a:buClr>
              <a:buSzPts val="1800"/>
              <a:buFont typeface="Arial"/>
              <a:buChar char="●"/>
            </a:pPr>
            <a:r>
              <a:rPr lang="en" sz="1800" dirty="0"/>
              <a:t>And, it should include real time surroundings</a:t>
            </a:r>
            <a:endParaRPr sz="1800" dirty="0"/>
          </a:p>
        </p:txBody>
      </p:sp>
      <p:sp>
        <p:nvSpPr>
          <p:cNvPr id="148" name="Google Shape;148;p18"/>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WE OFFER</a:t>
            </a:r>
            <a:endParaRPr/>
          </a:p>
        </p:txBody>
      </p:sp>
      <p:sp>
        <p:nvSpPr>
          <p:cNvPr id="154" name="Google Shape;154;p19"/>
          <p:cNvSpPr txBox="1">
            <a:spLocks noGrp="1"/>
          </p:cNvSpPr>
          <p:nvPr>
            <p:ph type="body" idx="1"/>
          </p:nvPr>
        </p:nvSpPr>
        <p:spPr>
          <a:xfrm>
            <a:off x="692289" y="1729174"/>
            <a:ext cx="4565511" cy="3265389"/>
          </a:xfrm>
          <a:prstGeom prst="rect">
            <a:avLst/>
          </a:prstGeom>
        </p:spPr>
        <p:txBody>
          <a:bodyPr spcFirstLastPara="1" wrap="square" lIns="91425" tIns="91425" rIns="91425" bIns="91425" anchor="t" anchorCtr="0">
            <a:noAutofit/>
          </a:bodyPr>
          <a:lstStyle/>
          <a:p>
            <a:pPr indent="-342900">
              <a:lnSpc>
                <a:spcPct val="90000"/>
              </a:lnSpc>
              <a:spcBef>
                <a:spcPts val="1000"/>
              </a:spcBef>
              <a:buClr>
                <a:schemeClr val="accent1"/>
              </a:buClr>
              <a:buSzPts val="1800"/>
              <a:buFont typeface="Nixie One"/>
              <a:buChar char="●"/>
            </a:pPr>
            <a:r>
              <a:rPr lang="en-US" sz="1800" dirty="0">
                <a:solidFill>
                  <a:schemeClr val="dk1"/>
                </a:solidFill>
              </a:rPr>
              <a:t>Our objective is to bring interesting games to one application and add augmented reality features to make them stand out.</a:t>
            </a:r>
            <a:endParaRPr lang="en" sz="1800" dirty="0">
              <a:solidFill>
                <a:srgbClr val="000000"/>
              </a:solidFill>
            </a:endParaRPr>
          </a:p>
          <a:p>
            <a:pPr marL="457200" lvl="0" indent="-342900" algn="l" rtl="0">
              <a:lnSpc>
                <a:spcPct val="90000"/>
              </a:lnSpc>
              <a:spcBef>
                <a:spcPts val="1000"/>
              </a:spcBef>
              <a:spcAft>
                <a:spcPts val="0"/>
              </a:spcAft>
              <a:buClr>
                <a:schemeClr val="accent1"/>
              </a:buClr>
              <a:buSzPts val="1800"/>
              <a:buChar char="●"/>
            </a:pPr>
            <a:r>
              <a:rPr lang="en" sz="1800" dirty="0">
                <a:solidFill>
                  <a:srgbClr val="000000"/>
                </a:solidFill>
              </a:rPr>
              <a:t>We are offering 2 single-player mobile games using AR.</a:t>
            </a:r>
            <a:endParaRPr sz="1800" dirty="0">
              <a:solidFill>
                <a:srgbClr val="000000"/>
              </a:solidFill>
            </a:endParaRPr>
          </a:p>
          <a:p>
            <a:pPr marL="457200" lvl="0" indent="0" algn="l" rtl="0">
              <a:lnSpc>
                <a:spcPct val="90000"/>
              </a:lnSpc>
              <a:spcBef>
                <a:spcPts val="1000"/>
              </a:spcBef>
              <a:spcAft>
                <a:spcPts val="0"/>
              </a:spcAft>
              <a:buNone/>
            </a:pPr>
            <a:r>
              <a:rPr lang="en" sz="1800" dirty="0">
                <a:solidFill>
                  <a:srgbClr val="000000"/>
                </a:solidFill>
              </a:rPr>
              <a:t>1. Beer Pong</a:t>
            </a:r>
            <a:endParaRPr sz="1800" dirty="0">
              <a:solidFill>
                <a:srgbClr val="000000"/>
              </a:solidFill>
            </a:endParaRPr>
          </a:p>
          <a:p>
            <a:pPr indent="0">
              <a:lnSpc>
                <a:spcPct val="90000"/>
              </a:lnSpc>
              <a:spcBef>
                <a:spcPts val="1000"/>
              </a:spcBef>
              <a:buNone/>
            </a:pPr>
            <a:r>
              <a:rPr lang="en-IN" sz="1800" dirty="0">
                <a:solidFill>
                  <a:srgbClr val="000000"/>
                </a:solidFill>
                <a:latin typeface="Nixie One" panose="020B0604020202020204" charset="0"/>
              </a:rPr>
              <a:t>2. Fruit Slasher</a:t>
            </a:r>
            <a:endParaRPr sz="1800" dirty="0">
              <a:solidFill>
                <a:srgbClr val="000000"/>
              </a:solidFill>
              <a:latin typeface="Nixie One" panose="020B0604020202020204" charset="0"/>
              <a:ea typeface="Calibri"/>
              <a:cs typeface="Calibri"/>
              <a:sym typeface="Calibri"/>
            </a:endParaRPr>
          </a:p>
          <a:p>
            <a:pPr marL="457200" lvl="0" indent="0" algn="l" rtl="0">
              <a:lnSpc>
                <a:spcPct val="90000"/>
              </a:lnSpc>
              <a:spcBef>
                <a:spcPts val="1000"/>
              </a:spcBef>
              <a:spcAft>
                <a:spcPts val="0"/>
              </a:spcAft>
              <a:buNone/>
            </a:pPr>
            <a:endParaRPr sz="1400" dirty="0">
              <a:solidFill>
                <a:srgbClr val="000000"/>
              </a:solidFill>
              <a:latin typeface="Arial"/>
              <a:ea typeface="Arial"/>
              <a:cs typeface="Arial"/>
              <a:sym typeface="Arial"/>
            </a:endParaRPr>
          </a:p>
          <a:p>
            <a:pPr marL="457200" lvl="0" indent="0" algn="l" rtl="0">
              <a:lnSpc>
                <a:spcPct val="90000"/>
              </a:lnSpc>
              <a:spcBef>
                <a:spcPts val="1000"/>
              </a:spcBef>
              <a:spcAft>
                <a:spcPts val="0"/>
              </a:spcAft>
              <a:buNone/>
            </a:pPr>
            <a:endParaRPr sz="1400" dirty="0">
              <a:solidFill>
                <a:srgbClr val="000000"/>
              </a:solidFill>
              <a:latin typeface="Arial"/>
              <a:ea typeface="Arial"/>
              <a:cs typeface="Arial"/>
              <a:sym typeface="Arial"/>
            </a:endParaRPr>
          </a:p>
          <a:p>
            <a:pPr marL="457200" lvl="0" indent="0" algn="l" rtl="0">
              <a:lnSpc>
                <a:spcPct val="90000"/>
              </a:lnSpc>
              <a:spcBef>
                <a:spcPts val="1000"/>
              </a:spcBef>
              <a:spcAft>
                <a:spcPts val="0"/>
              </a:spcAft>
              <a:buNone/>
            </a:pPr>
            <a:endParaRPr sz="1400" dirty="0">
              <a:solidFill>
                <a:srgbClr val="000000"/>
              </a:solidFill>
              <a:latin typeface="Arial"/>
              <a:ea typeface="Arial"/>
              <a:cs typeface="Arial"/>
              <a:sym typeface="Arial"/>
            </a:endParaRPr>
          </a:p>
          <a:p>
            <a:pPr marL="457200" lvl="0" indent="0" algn="l" rtl="0">
              <a:lnSpc>
                <a:spcPct val="90000"/>
              </a:lnSpc>
              <a:spcBef>
                <a:spcPts val="1000"/>
              </a:spcBef>
              <a:spcAft>
                <a:spcPts val="0"/>
              </a:spcAft>
              <a:buNone/>
            </a:pPr>
            <a:endParaRPr sz="1400" dirty="0">
              <a:solidFill>
                <a:srgbClr val="000000"/>
              </a:solidFill>
              <a:latin typeface="Calibri"/>
              <a:ea typeface="Calibri"/>
              <a:cs typeface="Calibri"/>
              <a:sym typeface="Calibri"/>
            </a:endParaRPr>
          </a:p>
          <a:p>
            <a:pPr marL="0" lvl="0" indent="0" algn="l" rtl="0">
              <a:spcBef>
                <a:spcPts val="600"/>
              </a:spcBef>
              <a:spcAft>
                <a:spcPts val="0"/>
              </a:spcAft>
              <a:buNone/>
            </a:pPr>
            <a:endParaRPr dirty="0"/>
          </a:p>
        </p:txBody>
      </p:sp>
      <p:sp>
        <p:nvSpPr>
          <p:cNvPr id="155" name="Google Shape;155;p19"/>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pic>
        <p:nvPicPr>
          <p:cNvPr id="156" name="Google Shape;156;p19"/>
          <p:cNvPicPr preferRelativeResize="0"/>
          <p:nvPr/>
        </p:nvPicPr>
        <p:blipFill>
          <a:blip r:embed="rId3">
            <a:alphaModFix/>
          </a:blip>
          <a:stretch>
            <a:fillRect/>
          </a:stretch>
        </p:blipFill>
        <p:spPr>
          <a:xfrm>
            <a:off x="5763491" y="3131127"/>
            <a:ext cx="2890727" cy="1850273"/>
          </a:xfrm>
          <a:prstGeom prst="rect">
            <a:avLst/>
          </a:prstGeom>
          <a:noFill/>
          <a:ln>
            <a:noFill/>
          </a:ln>
        </p:spPr>
      </p:pic>
      <p:pic>
        <p:nvPicPr>
          <p:cNvPr id="3" name="Picture 2" descr="A picture containing text, cup, indoor, red&#10;&#10;Description automatically generated">
            <a:extLst>
              <a:ext uri="{FF2B5EF4-FFF2-40B4-BE49-F238E27FC236}">
                <a16:creationId xmlns:a16="http://schemas.microsoft.com/office/drawing/2014/main" id="{CF95D405-34AB-4B68-9E02-6698E6F46D3D}"/>
              </a:ext>
            </a:extLst>
          </p:cNvPr>
          <p:cNvPicPr>
            <a:picLocks noChangeAspect="1"/>
          </p:cNvPicPr>
          <p:nvPr/>
        </p:nvPicPr>
        <p:blipFill>
          <a:blip r:embed="rId4"/>
          <a:stretch>
            <a:fillRect/>
          </a:stretch>
        </p:blipFill>
        <p:spPr>
          <a:xfrm>
            <a:off x="5753982" y="530725"/>
            <a:ext cx="2881746" cy="192285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MARKET RESEARCH</a:t>
            </a:r>
            <a:endParaRPr/>
          </a:p>
        </p:txBody>
      </p:sp>
      <p:sp>
        <p:nvSpPr>
          <p:cNvPr id="162" name="Google Shape;162;p20"/>
          <p:cNvSpPr txBox="1">
            <a:spLocks noGrp="1"/>
          </p:cNvSpPr>
          <p:nvPr>
            <p:ph type="body" idx="1"/>
          </p:nvPr>
        </p:nvSpPr>
        <p:spPr>
          <a:xfrm>
            <a:off x="1059875" y="1839200"/>
            <a:ext cx="7304700" cy="3086700"/>
          </a:xfrm>
          <a:prstGeom prst="rect">
            <a:avLst/>
          </a:prstGeom>
        </p:spPr>
        <p:txBody>
          <a:bodyPr spcFirstLastPara="1" wrap="square" lIns="91425" tIns="91425" rIns="91425" bIns="91425" anchor="t" anchorCtr="0">
            <a:noAutofit/>
          </a:bodyPr>
          <a:lstStyle/>
          <a:p>
            <a:pPr marL="0" lvl="0" indent="0" algn="just" rtl="0">
              <a:lnSpc>
                <a:spcPct val="115000"/>
              </a:lnSpc>
              <a:spcBef>
                <a:spcPts val="300"/>
              </a:spcBef>
              <a:spcAft>
                <a:spcPts val="0"/>
              </a:spcAft>
              <a:buNone/>
            </a:pPr>
            <a:r>
              <a:rPr lang="en" sz="1800" b="1" u="sng" dirty="0"/>
              <a:t>The demand for AR mobile games:</a:t>
            </a:r>
            <a:endParaRPr sz="1800" b="1" u="sng" dirty="0"/>
          </a:p>
          <a:p>
            <a:pPr marL="457200" lvl="0" indent="-342900" algn="just" rtl="0">
              <a:lnSpc>
                <a:spcPct val="115000"/>
              </a:lnSpc>
              <a:spcBef>
                <a:spcPts val="300"/>
              </a:spcBef>
              <a:spcAft>
                <a:spcPts val="0"/>
              </a:spcAft>
              <a:buClr>
                <a:schemeClr val="accent1"/>
              </a:buClr>
              <a:buSzPts val="1800"/>
              <a:buChar char="●"/>
            </a:pPr>
            <a:r>
              <a:rPr lang="en" sz="1800" dirty="0"/>
              <a:t>Nowadays, mobile is the most common device, which makes AR mobile games one of the best choices that provide real world experience to the users. In this way, without spending a lot of money, the users can get an unforgettable experience.</a:t>
            </a:r>
            <a:endParaRPr sz="1800" dirty="0"/>
          </a:p>
          <a:p>
            <a:pPr marL="457200" lvl="0" indent="-342900" algn="just" rtl="0">
              <a:lnSpc>
                <a:spcPct val="115000"/>
              </a:lnSpc>
              <a:spcBef>
                <a:spcPts val="300"/>
              </a:spcBef>
              <a:spcAft>
                <a:spcPts val="0"/>
              </a:spcAft>
              <a:buClr>
                <a:schemeClr val="accent1"/>
              </a:buClr>
              <a:buSzPts val="1800"/>
              <a:buChar char="●"/>
            </a:pPr>
            <a:r>
              <a:rPr lang="en" sz="1800" dirty="0"/>
              <a:t>The ability to combine digital information and real-time in one game will be a game-changer for game developers.</a:t>
            </a:r>
            <a:endParaRPr sz="1800" dirty="0"/>
          </a:p>
        </p:txBody>
      </p:sp>
      <p:sp>
        <p:nvSpPr>
          <p:cNvPr id="163" name="Google Shape;163;p20"/>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504" name="Google Shape;504;p49"/>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
        <p:nvSpPr>
          <p:cNvPr id="16" name="Google Shape;169;p21">
            <a:extLst>
              <a:ext uri="{FF2B5EF4-FFF2-40B4-BE49-F238E27FC236}">
                <a16:creationId xmlns:a16="http://schemas.microsoft.com/office/drawing/2014/main" id="{C38745E4-6BF7-4932-9237-4EDB24DDD576}"/>
              </a:ext>
            </a:extLst>
          </p:cNvPr>
          <p:cNvSpPr txBox="1">
            <a:spLocks/>
          </p:cNvSpPr>
          <p:nvPr/>
        </p:nvSpPr>
        <p:spPr>
          <a:xfrm>
            <a:off x="619984" y="1821868"/>
            <a:ext cx="7176662" cy="178377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42900" algn="just">
              <a:lnSpc>
                <a:spcPct val="115000"/>
              </a:lnSpc>
              <a:spcBef>
                <a:spcPts val="300"/>
              </a:spcBef>
              <a:buClr>
                <a:schemeClr val="accent1"/>
              </a:buClr>
              <a:buSzPts val="1800"/>
              <a:buFont typeface="Arial"/>
              <a:buChar char="●"/>
            </a:pPr>
            <a:r>
              <a:rPr lang="en-US" sz="1800" dirty="0">
                <a:solidFill>
                  <a:schemeClr val="accent1"/>
                </a:solidFill>
                <a:latin typeface="Nixie One"/>
                <a:sym typeface="Nixie One"/>
              </a:rPr>
              <a:t>The rising usage of gaming has an impact on family bonding, and cultural decorum appears to be gradually being abandoned.</a:t>
            </a:r>
          </a:p>
          <a:p>
            <a:pPr marL="457200" indent="-342900" algn="just">
              <a:lnSpc>
                <a:spcPct val="115000"/>
              </a:lnSpc>
              <a:spcBef>
                <a:spcPts val="300"/>
              </a:spcBef>
              <a:buClr>
                <a:schemeClr val="accent1"/>
              </a:buClr>
              <a:buSzPts val="1800"/>
              <a:buFont typeface="Arial"/>
              <a:buChar char="●"/>
            </a:pPr>
            <a:r>
              <a:rPr lang="en-US" sz="1800" dirty="0">
                <a:solidFill>
                  <a:schemeClr val="accent1"/>
                </a:solidFill>
                <a:latin typeface="Nixie One"/>
                <a:sym typeface="Nixie One"/>
              </a:rPr>
              <a:t>As a result, we chose to fix the problem by utilizing the source of the problem, namely the mobile device.</a:t>
            </a:r>
          </a:p>
        </p:txBody>
      </p:sp>
      <p:sp>
        <p:nvSpPr>
          <p:cNvPr id="18" name="TextBox 17">
            <a:extLst>
              <a:ext uri="{FF2B5EF4-FFF2-40B4-BE49-F238E27FC236}">
                <a16:creationId xmlns:a16="http://schemas.microsoft.com/office/drawing/2014/main" id="{69A67533-E1E0-4166-9F52-938205FD39BC}"/>
              </a:ext>
            </a:extLst>
          </p:cNvPr>
          <p:cNvSpPr txBox="1"/>
          <p:nvPr/>
        </p:nvSpPr>
        <p:spPr>
          <a:xfrm>
            <a:off x="771527" y="914642"/>
            <a:ext cx="4597976" cy="369332"/>
          </a:xfrm>
          <a:prstGeom prst="rect">
            <a:avLst/>
          </a:prstGeom>
          <a:noFill/>
        </p:spPr>
        <p:txBody>
          <a:bodyPr wrap="square">
            <a:spAutoFit/>
          </a:bodyPr>
          <a:lstStyle/>
          <a:p>
            <a:r>
              <a:rPr lang="en" sz="1800" b="1" u="sng" dirty="0">
                <a:solidFill>
                  <a:schemeClr val="tx1"/>
                </a:solidFill>
                <a:latin typeface="Nixie One" panose="020B0604020202020204" charset="0"/>
              </a:rPr>
              <a:t>Present gaming market:</a:t>
            </a:r>
            <a:endParaRPr lang="en-IN" sz="1800" b="1" u="sng" dirty="0">
              <a:solidFill>
                <a:schemeClr val="tx1"/>
              </a:solidFill>
              <a:latin typeface="Nixie One" panose="020B0604020202020204" charset="0"/>
            </a:endParaRPr>
          </a:p>
        </p:txBody>
      </p:sp>
    </p:spTree>
    <p:extLst>
      <p:ext uri="{BB962C8B-B14F-4D97-AF65-F5344CB8AC3E}">
        <p14:creationId xmlns:p14="http://schemas.microsoft.com/office/powerpoint/2010/main" val="3427745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504" name="Google Shape;504;p49"/>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sp>
        <p:nvSpPr>
          <p:cNvPr id="16" name="Google Shape;169;p21">
            <a:extLst>
              <a:ext uri="{FF2B5EF4-FFF2-40B4-BE49-F238E27FC236}">
                <a16:creationId xmlns:a16="http://schemas.microsoft.com/office/drawing/2014/main" id="{C38745E4-6BF7-4932-9237-4EDB24DDD576}"/>
              </a:ext>
            </a:extLst>
          </p:cNvPr>
          <p:cNvSpPr txBox="1">
            <a:spLocks/>
          </p:cNvSpPr>
          <p:nvPr/>
        </p:nvSpPr>
        <p:spPr>
          <a:xfrm>
            <a:off x="561102" y="1039086"/>
            <a:ext cx="8156871" cy="178377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42900" algn="just">
              <a:lnSpc>
                <a:spcPct val="115000"/>
              </a:lnSpc>
              <a:spcBef>
                <a:spcPts val="300"/>
              </a:spcBef>
              <a:buClr>
                <a:schemeClr val="accent1"/>
              </a:buClr>
              <a:buSzPts val="1800"/>
              <a:buFont typeface="Arial"/>
              <a:buChar char="●"/>
            </a:pPr>
            <a:r>
              <a:rPr lang="en-US" sz="1800" dirty="0">
                <a:solidFill>
                  <a:schemeClr val="accent1"/>
                </a:solidFill>
                <a:latin typeface="Nixie One"/>
                <a:sym typeface="Nixie One"/>
              </a:rPr>
              <a:t>With technological advancements, our application will need to keep up with the current modifications.</a:t>
            </a:r>
          </a:p>
          <a:p>
            <a:pPr marL="457200" indent="-342900" algn="just">
              <a:lnSpc>
                <a:spcPct val="115000"/>
              </a:lnSpc>
              <a:spcBef>
                <a:spcPts val="300"/>
              </a:spcBef>
              <a:buClr>
                <a:schemeClr val="accent1"/>
              </a:buClr>
              <a:buSzPts val="1800"/>
              <a:buFont typeface="Arial"/>
              <a:buChar char="●"/>
            </a:pPr>
            <a:r>
              <a:rPr lang="en-US" sz="1800" dirty="0">
                <a:solidFill>
                  <a:schemeClr val="accent1"/>
                </a:solidFill>
                <a:latin typeface="Nixie One"/>
                <a:sym typeface="Nixie One"/>
              </a:rPr>
              <a:t>Dealing with storage costs will also be a constant risk in the market.</a:t>
            </a:r>
          </a:p>
          <a:p>
            <a:pPr marL="457200" indent="-342900" algn="just">
              <a:lnSpc>
                <a:spcPct val="115000"/>
              </a:lnSpc>
              <a:spcBef>
                <a:spcPts val="300"/>
              </a:spcBef>
              <a:buClr>
                <a:schemeClr val="accent1"/>
              </a:buClr>
              <a:buSzPts val="1800"/>
              <a:buFont typeface="Arial"/>
              <a:buChar char="●"/>
            </a:pPr>
            <a:endParaRPr lang="en-US" sz="1800" dirty="0">
              <a:solidFill>
                <a:schemeClr val="accent1"/>
              </a:solidFill>
              <a:latin typeface="Nixie One"/>
              <a:sym typeface="Nixie One"/>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1" i="0" u="sng" strike="noStrike" kern="0" cap="none" spc="0" normalizeH="0" baseline="0" noProof="0" dirty="0">
                <a:ln>
                  <a:noFill/>
                </a:ln>
                <a:solidFill>
                  <a:srgbClr val="114454"/>
                </a:solidFill>
                <a:effectLst/>
                <a:uLnTx/>
                <a:uFillTx/>
                <a:latin typeface="Nixie One" panose="020B0604020202020204" charset="0"/>
                <a:cs typeface="Arial"/>
                <a:sym typeface="Arial"/>
              </a:rPr>
              <a:t>Revenue strategy:</a:t>
            </a:r>
          </a:p>
          <a:p>
            <a:pPr marL="457200" indent="-342900" algn="just">
              <a:lnSpc>
                <a:spcPct val="115000"/>
              </a:lnSpc>
              <a:spcBef>
                <a:spcPts val="300"/>
              </a:spcBef>
              <a:buClr>
                <a:schemeClr val="accent1"/>
              </a:buClr>
              <a:buSzPts val="1800"/>
              <a:buFont typeface="Arial"/>
              <a:buChar char="●"/>
            </a:pPr>
            <a:endParaRPr lang="en-US" sz="1800" dirty="0">
              <a:solidFill>
                <a:schemeClr val="accent1"/>
              </a:solidFill>
              <a:latin typeface="Nixie One"/>
              <a:sym typeface="Nixie One"/>
            </a:endParaRPr>
          </a:p>
        </p:txBody>
      </p:sp>
      <p:sp>
        <p:nvSpPr>
          <p:cNvPr id="18" name="TextBox 17">
            <a:extLst>
              <a:ext uri="{FF2B5EF4-FFF2-40B4-BE49-F238E27FC236}">
                <a16:creationId xmlns:a16="http://schemas.microsoft.com/office/drawing/2014/main" id="{69A67533-E1E0-4166-9F52-938205FD39BC}"/>
              </a:ext>
            </a:extLst>
          </p:cNvPr>
          <p:cNvSpPr txBox="1"/>
          <p:nvPr/>
        </p:nvSpPr>
        <p:spPr>
          <a:xfrm>
            <a:off x="688399" y="505933"/>
            <a:ext cx="4597976" cy="369332"/>
          </a:xfrm>
          <a:prstGeom prst="rect">
            <a:avLst/>
          </a:prstGeom>
          <a:noFill/>
        </p:spPr>
        <p:txBody>
          <a:bodyPr wrap="square">
            <a:spAutoFit/>
          </a:bodyPr>
          <a:lstStyle/>
          <a:p>
            <a:r>
              <a:rPr lang="en-IN" sz="1800" b="1" u="sng" dirty="0">
                <a:solidFill>
                  <a:schemeClr val="tx1"/>
                </a:solidFill>
                <a:latin typeface="Nixie One" panose="020B0604020202020204" charset="0"/>
              </a:rPr>
              <a:t>Market risk: </a:t>
            </a:r>
          </a:p>
        </p:txBody>
      </p:sp>
      <p:sp>
        <p:nvSpPr>
          <p:cNvPr id="13" name="TextBox 12">
            <a:extLst>
              <a:ext uri="{FF2B5EF4-FFF2-40B4-BE49-F238E27FC236}">
                <a16:creationId xmlns:a16="http://schemas.microsoft.com/office/drawing/2014/main" id="{440B790F-3A3D-44B5-82E7-CD2030B6D533}"/>
              </a:ext>
            </a:extLst>
          </p:cNvPr>
          <p:cNvSpPr txBox="1"/>
          <p:nvPr/>
        </p:nvSpPr>
        <p:spPr>
          <a:xfrm>
            <a:off x="561102" y="3432463"/>
            <a:ext cx="7990616" cy="1096519"/>
          </a:xfrm>
          <a:prstGeom prst="rect">
            <a:avLst/>
          </a:prstGeom>
          <a:noFill/>
        </p:spPr>
        <p:txBody>
          <a:bodyPr wrap="square">
            <a:spAutoFit/>
          </a:bodyPr>
          <a:lstStyle/>
          <a:p>
            <a:pPr marL="457200" marR="0" lvl="0" indent="-342900" algn="just" defTabSz="914400" rtl="0" eaLnBrk="1" fontAlgn="auto" latinLnBrk="0" hangingPunct="1">
              <a:lnSpc>
                <a:spcPct val="115000"/>
              </a:lnSpc>
              <a:spcBef>
                <a:spcPts val="300"/>
              </a:spcBef>
              <a:spcAft>
                <a:spcPts val="0"/>
              </a:spcAft>
              <a:buClr>
                <a:srgbClr val="114454"/>
              </a:buClr>
              <a:buSzPts val="1800"/>
              <a:buFont typeface="Arial"/>
              <a:buChar char="●"/>
              <a:tabLst/>
              <a:defRPr/>
            </a:pPr>
            <a:r>
              <a:rPr kumimoji="0" lang="en-US" sz="1800" b="0" i="0" u="none" strike="noStrike" kern="0" cap="none" spc="0" normalizeH="0" baseline="0" noProof="0" dirty="0">
                <a:ln>
                  <a:noFill/>
                </a:ln>
                <a:solidFill>
                  <a:srgbClr val="114454"/>
                </a:solidFill>
                <a:effectLst/>
                <a:uLnTx/>
                <a:uFillTx/>
                <a:latin typeface="Nixie One"/>
                <a:cs typeface="Arial"/>
                <a:sym typeface="Nixie One"/>
              </a:rPr>
              <a:t>Advertising and marketing promotions</a:t>
            </a:r>
          </a:p>
          <a:p>
            <a:pPr marL="457200" marR="0" lvl="0" indent="-342900" algn="just" defTabSz="914400" rtl="0" eaLnBrk="1" fontAlgn="auto" latinLnBrk="0" hangingPunct="1">
              <a:lnSpc>
                <a:spcPct val="115000"/>
              </a:lnSpc>
              <a:spcBef>
                <a:spcPts val="300"/>
              </a:spcBef>
              <a:spcAft>
                <a:spcPts val="0"/>
              </a:spcAft>
              <a:buClr>
                <a:srgbClr val="114454"/>
              </a:buClr>
              <a:buSzPts val="1800"/>
              <a:buFont typeface="Arial"/>
              <a:buChar char="●"/>
              <a:tabLst/>
              <a:defRPr/>
            </a:pPr>
            <a:r>
              <a:rPr kumimoji="0" lang="en-US" sz="1800" b="0" i="0" u="none" strike="noStrike" kern="0" cap="none" spc="0" normalizeH="0" baseline="0" noProof="0" dirty="0">
                <a:ln>
                  <a:noFill/>
                </a:ln>
                <a:solidFill>
                  <a:srgbClr val="114454"/>
                </a:solidFill>
                <a:effectLst/>
                <a:uLnTx/>
                <a:uFillTx/>
                <a:latin typeface="Nixie One"/>
                <a:cs typeface="Arial"/>
                <a:sym typeface="Nixie One"/>
              </a:rPr>
              <a:t>Premium version</a:t>
            </a:r>
          </a:p>
          <a:p>
            <a:pPr marL="457200" marR="0" lvl="0" indent="-342900" algn="just" defTabSz="914400" rtl="0" eaLnBrk="1" fontAlgn="auto" latinLnBrk="0" hangingPunct="1">
              <a:lnSpc>
                <a:spcPct val="115000"/>
              </a:lnSpc>
              <a:spcBef>
                <a:spcPts val="300"/>
              </a:spcBef>
              <a:spcAft>
                <a:spcPts val="0"/>
              </a:spcAft>
              <a:buClr>
                <a:srgbClr val="114454"/>
              </a:buClr>
              <a:buSzPts val="1800"/>
              <a:buFont typeface="Arial"/>
              <a:buChar char="●"/>
              <a:tabLst/>
              <a:defRPr/>
            </a:pPr>
            <a:endParaRPr kumimoji="0" lang="en-US" sz="1800" b="0" i="0" u="none" strike="noStrike" kern="0" cap="none" spc="0" normalizeH="0" baseline="0" noProof="0" dirty="0">
              <a:ln>
                <a:noFill/>
              </a:ln>
              <a:solidFill>
                <a:srgbClr val="114454"/>
              </a:solidFill>
              <a:effectLst/>
              <a:uLnTx/>
              <a:uFillTx/>
              <a:latin typeface="Nixie One"/>
              <a:cs typeface="Arial"/>
              <a:sym typeface="Nixie One"/>
            </a:endParaRPr>
          </a:p>
        </p:txBody>
      </p:sp>
    </p:spTree>
    <p:extLst>
      <p:ext uri="{BB962C8B-B14F-4D97-AF65-F5344CB8AC3E}">
        <p14:creationId xmlns:p14="http://schemas.microsoft.com/office/powerpoint/2010/main" val="864011633"/>
      </p:ext>
    </p:extLst>
  </p:cSld>
  <p:clrMapOvr>
    <a:masterClrMapping/>
  </p:clrMapOvr>
</p:sld>
</file>

<file path=ppt/theme/theme1.xml><?xml version="1.0" encoding="utf-8"?>
<a:theme xmlns:a="http://schemas.openxmlformats.org/drawingml/2006/main" name="Warwick template">
  <a:themeElements>
    <a:clrScheme name="Custom 347">
      <a:dk1>
        <a:srgbClr val="114454"/>
      </a:dk1>
      <a:lt1>
        <a:srgbClr val="FFFFFF"/>
      </a:lt1>
      <a:dk2>
        <a:srgbClr val="5F6C70"/>
      </a:dk2>
      <a:lt2>
        <a:srgbClr val="CED5D8"/>
      </a:lt2>
      <a:accent1>
        <a:srgbClr val="114454"/>
      </a:accent1>
      <a:accent2>
        <a:srgbClr val="18637B"/>
      </a:accent2>
      <a:accent3>
        <a:srgbClr val="309AAD"/>
      </a:accent3>
      <a:accent4>
        <a:srgbClr val="165751"/>
      </a:accent4>
      <a:accent5>
        <a:srgbClr val="3B8D61"/>
      </a:accent5>
      <a:accent6>
        <a:srgbClr val="94BF6E"/>
      </a:accent6>
      <a:hlink>
        <a:srgbClr val="11445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C6FB7E4E9F7940B39FF4A60664DB6C" ma:contentTypeVersion="13" ma:contentTypeDescription="Create a new document." ma:contentTypeScope="" ma:versionID="70e14d114e667d06d69222ace9fe7786">
  <xsd:schema xmlns:xsd="http://www.w3.org/2001/XMLSchema" xmlns:xs="http://www.w3.org/2001/XMLSchema" xmlns:p="http://schemas.microsoft.com/office/2006/metadata/properties" xmlns:ns3="f4276b07-df57-4fec-a970-3c5788e34100" xmlns:ns4="774666a7-170d-45b1-a884-c7f35d3f259b" targetNamespace="http://schemas.microsoft.com/office/2006/metadata/properties" ma:root="true" ma:fieldsID="7439b6a1dcc3bebe35997b7878e94aca" ns3:_="" ns4:_="">
    <xsd:import namespace="f4276b07-df57-4fec-a970-3c5788e34100"/>
    <xsd:import namespace="774666a7-170d-45b1-a884-c7f35d3f259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276b07-df57-4fec-a970-3c5788e341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74666a7-170d-45b1-a884-c7f35d3f259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74B44E9-E7A8-46B3-A116-C6A069168C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276b07-df57-4fec-a970-3c5788e34100"/>
    <ds:schemaRef ds:uri="774666a7-170d-45b1-a884-c7f35d3f25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9ADECE-5BDB-4E21-8EBE-330664A623D7}">
  <ds:schemaRefs>
    <ds:schemaRef ds:uri="http://schemas.microsoft.com/sharepoint/v3/contenttype/forms"/>
  </ds:schemaRefs>
</ds:datastoreItem>
</file>

<file path=customXml/itemProps3.xml><?xml version="1.0" encoding="utf-8"?>
<ds:datastoreItem xmlns:ds="http://schemas.openxmlformats.org/officeDocument/2006/customXml" ds:itemID="{F593081B-B0E4-4604-8BEA-B35C22DE3D33}">
  <ds:schemaRefs>
    <ds:schemaRef ds:uri="f4276b07-df57-4fec-a970-3c5788e34100"/>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774666a7-170d-45b1-a884-c7f35d3f259b"/>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593</TotalTime>
  <Words>1578</Words>
  <Application>Microsoft Office PowerPoint</Application>
  <PresentationFormat>On-screen Show (16:9)</PresentationFormat>
  <Paragraphs>244</Paragraphs>
  <Slides>40</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Nixie One</vt:lpstr>
      <vt:lpstr>Calibri</vt:lpstr>
      <vt:lpstr>Impact</vt:lpstr>
      <vt:lpstr>Roboto Slab</vt:lpstr>
      <vt:lpstr>Warwick template</vt:lpstr>
      <vt:lpstr>AR ARCADE</vt:lpstr>
      <vt:lpstr>PowerPoint Presentation</vt:lpstr>
      <vt:lpstr>OUTLINE</vt:lpstr>
      <vt:lpstr>INTRODUCTION</vt:lpstr>
      <vt:lpstr>NEED OF THE CUSTOMER</vt:lpstr>
      <vt:lpstr>WHAT WE OFFER</vt:lpstr>
      <vt:lpstr>MARKET RESEARCH</vt:lpstr>
      <vt:lpstr>PowerPoint Presentation</vt:lpstr>
      <vt:lpstr>PowerPoint Presentation</vt:lpstr>
      <vt:lpstr>SOLUTION</vt:lpstr>
      <vt:lpstr>TECHNOLOGIES USED</vt:lpstr>
      <vt:lpstr>WHY UNITY?</vt:lpstr>
      <vt:lpstr>TECHNOLOGIES USED</vt:lpstr>
      <vt:lpstr>WHY JIRA?</vt:lpstr>
      <vt:lpstr>Augmented Reality</vt:lpstr>
      <vt:lpstr>GAME FEATURES</vt:lpstr>
      <vt:lpstr>METHODOLOGY</vt:lpstr>
      <vt:lpstr>LIFECYCLE USED</vt:lpstr>
      <vt:lpstr>AGILE-SCRUM</vt:lpstr>
      <vt:lpstr>WHY SCRUM?</vt:lpstr>
      <vt:lpstr>Sprint-1</vt:lpstr>
      <vt:lpstr>Sprint-2</vt:lpstr>
      <vt:lpstr>RISK MANAGEMENT</vt:lpstr>
      <vt:lpstr>RISK ANALYSIS</vt:lpstr>
      <vt:lpstr>RISK ANALYSIS</vt:lpstr>
      <vt:lpstr>RISK MITIGATION</vt:lpstr>
      <vt:lpstr>QUALITY MANAGEMENT</vt:lpstr>
      <vt:lpstr>Gantt Chart</vt:lpstr>
      <vt:lpstr>Pert Chart</vt:lpstr>
      <vt:lpstr>DESIGN</vt:lpstr>
      <vt:lpstr>HIGH LEVEL DESIGN</vt:lpstr>
      <vt:lpstr>ARCHITECTURE</vt:lpstr>
      <vt:lpstr>PowerPoint Presentation</vt:lpstr>
      <vt:lpstr>PowerPoint Presentation</vt:lpstr>
      <vt:lpstr>TESTING</vt:lpstr>
      <vt:lpstr>TESTING</vt:lpstr>
      <vt:lpstr>DEMO</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 ARCADE</dc:title>
  <dc:creator>Dhruvi</dc:creator>
  <cp:lastModifiedBy>Dhruvi Jyotindra Patel</cp:lastModifiedBy>
  <cp:revision>8</cp:revision>
  <dcterms:modified xsi:type="dcterms:W3CDTF">2022-04-06T13:23:03Z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0x0101006DC6FB7E4E9F7940B39FF4A60664DB6C</vt:lpwstr>
  </property>
</Properties>
</file>