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Fira Code"/>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iraCode-bold.fntdata"/><Relationship Id="rId30" Type="http://schemas.openxmlformats.org/officeDocument/2006/relationships/font" Target="fonts/FiraCode-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e7b51334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e7b51334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239d360db5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1239d360db5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e7f9c668d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e7f9c668d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a:t>
            </a:r>
            <a:endParaRPr/>
          </a:p>
          <a:p>
            <a:pPr indent="0" lvl="0" marL="0" rtl="0" algn="l">
              <a:spcBef>
                <a:spcPts val="0"/>
              </a:spcBef>
              <a:spcAft>
                <a:spcPts val="0"/>
              </a:spcAft>
              <a:buNone/>
            </a:pPr>
            <a:r>
              <a:rPr lang="en"/>
              <a:t>As stated before, our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2504473f5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12504473f5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a:t>
            </a:r>
            <a:endParaRPr/>
          </a:p>
          <a:p>
            <a:pPr indent="0" lvl="0" marL="0" rtl="0" algn="l">
              <a:spcBef>
                <a:spcPts val="0"/>
              </a:spcBef>
              <a:spcAft>
                <a:spcPts val="0"/>
              </a:spcAft>
              <a:buNone/>
            </a:pPr>
            <a:r>
              <a:rPr lang="en"/>
              <a:t>So we are bounded by only looking at one PQC algorithm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12504473f5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12504473f5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a:t>
            </a:r>
            <a:endParaRPr/>
          </a:p>
          <a:p>
            <a:pPr indent="0" lvl="0" marL="0" rtl="0" algn="l">
              <a:spcBef>
                <a:spcPts val="0"/>
              </a:spcBef>
              <a:spcAft>
                <a:spcPts val="0"/>
              </a:spcAft>
              <a:buNone/>
            </a:pPr>
            <a:r>
              <a:rPr lang="en">
                <a:solidFill>
                  <a:schemeClr val="dk1"/>
                </a:solidFill>
              </a:rPr>
              <a:t>…be determined prior to the commercialization of these computers</a:t>
            </a:r>
            <a:endParaRPr>
              <a:solidFill>
                <a:schemeClr val="dk1"/>
              </a:solidFill>
            </a:endParaRPr>
          </a:p>
          <a:p>
            <a:pPr indent="0" lvl="0" marL="0" rtl="0" algn="l">
              <a:lnSpc>
                <a:spcPct val="115000"/>
              </a:lnSpc>
              <a:spcBef>
                <a:spcPts val="0"/>
              </a:spcBef>
              <a:spcAft>
                <a:spcPts val="1200"/>
              </a:spcAft>
              <a:buNone/>
            </a:pPr>
            <a:r>
              <a:rPr lang="en" sz="1400">
                <a:solidFill>
                  <a:schemeClr val="dk1"/>
                </a:solidFill>
                <a:latin typeface="Fira Code"/>
                <a:ea typeface="Fira Code"/>
                <a:cs typeface="Fira Code"/>
                <a:sym typeface="Fira Code"/>
              </a:rPr>
              <a:t>The possible use of the CRYSTALS algorithms to show ZKP quantum resilience may i</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1239d360db5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1239d360db5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Preston</a:t>
            </a:r>
            <a:endParaRPr/>
          </a:p>
          <a:p>
            <a:pPr indent="0" lvl="0" marL="0" rtl="0" algn="l">
              <a:spcBef>
                <a:spcPts val="0"/>
              </a:spcBef>
              <a:spcAft>
                <a:spcPts val="0"/>
              </a:spcAft>
              <a:buNone/>
            </a:pPr>
            <a:r>
              <a:rPr lang="en"/>
              <a:t>Academia is large and all-encompassing. As such, it is highly unlikely that any good work is unrelated to another work. Let’s talk about what work is related to ours.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12504473f5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12504473f5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PReston</a:t>
            </a:r>
            <a:endParaRPr/>
          </a:p>
          <a:p>
            <a:pPr indent="0" lvl="0" marL="0" rtl="0" algn="l">
              <a:spcBef>
                <a:spcPts val="0"/>
              </a:spcBef>
              <a:spcAft>
                <a:spcPts val="0"/>
              </a:spcAft>
              <a:buNone/>
            </a:pPr>
            <a:r>
              <a:rPr lang="en"/>
              <a:t>Cryptocurrency is big right now. Some of you may have heard of it, others may have invested in it or mined it.</a:t>
            </a:r>
            <a:endParaRPr/>
          </a:p>
          <a:p>
            <a:pPr indent="0" lvl="0" marL="0" rtl="0" algn="l">
              <a:spcBef>
                <a:spcPts val="0"/>
              </a:spcBef>
              <a:spcAft>
                <a:spcPts val="0"/>
              </a:spcAft>
              <a:buNone/>
            </a:pPr>
            <a:r>
              <a:rPr lang="en"/>
              <a:t>However, cryptocurrency is not the only implementation that these </a:t>
            </a:r>
            <a:r>
              <a:rPr lang="en"/>
              <a:t>algorithms can be used for.</a:t>
            </a:r>
            <a:endParaRPr/>
          </a:p>
          <a:p>
            <a:pPr indent="0" lvl="0" marL="0" rtl="0" algn="l">
              <a:spcBef>
                <a:spcPts val="0"/>
              </a:spcBef>
              <a:spcAft>
                <a:spcPts val="0"/>
              </a:spcAft>
              <a:buNone/>
            </a:pPr>
            <a:r>
              <a:rPr lang="en"/>
              <a:t>Whether you all can believe it or not, security is one of the biggest driving factors behind the development of these algorithms.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1250535529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1250535529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PReston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1239d360db5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1239d360db5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I will now be talking to you about our </a:t>
            </a:r>
            <a:r>
              <a:rPr lang="en"/>
              <a:t>Research</a:t>
            </a:r>
            <a:r>
              <a:rPr lang="en"/>
              <a:t> and Design Methods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12504473f5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12504473f5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Bryan</a:t>
            </a:r>
            <a:endParaRPr/>
          </a:p>
          <a:p>
            <a:pPr indent="0" lvl="0" marL="0" rtl="0" algn="l">
              <a:spcBef>
                <a:spcPts val="0"/>
              </a:spcBef>
              <a:spcAft>
                <a:spcPts val="0"/>
              </a:spcAft>
              <a:buNone/>
            </a:pPr>
            <a:r>
              <a:rPr lang="en"/>
              <a:t>While </a:t>
            </a:r>
            <a:r>
              <a:rPr lang="en">
                <a:solidFill>
                  <a:schemeClr val="dk1"/>
                </a:solidFill>
              </a:rPr>
              <a:t>conducting our research w</a:t>
            </a:r>
            <a:r>
              <a:rPr lang="en"/>
              <a:t>e ran into some limitations </a:t>
            </a:r>
            <a:endParaRPr/>
          </a:p>
          <a:p>
            <a:pPr indent="0" lvl="0" marL="0" rtl="0" algn="l">
              <a:spcBef>
                <a:spcPts val="0"/>
              </a:spcBef>
              <a:spcAft>
                <a:spcPts val="0"/>
              </a:spcAft>
              <a:buNone/>
            </a:pPr>
            <a:r>
              <a:rPr lang="en"/>
              <a:t>since CRYSTALS has not yet been </a:t>
            </a:r>
            <a:r>
              <a:rPr lang="en"/>
              <a:t>standardized</a:t>
            </a:r>
            <a:r>
              <a:rPr lang="en"/>
              <a:t> by NIST there is a limited amount of </a:t>
            </a:r>
            <a:r>
              <a:rPr lang="en"/>
              <a:t>research</a:t>
            </a:r>
            <a:r>
              <a:rPr lang="en"/>
              <a:t> on it, </a:t>
            </a:r>
            <a:endParaRPr/>
          </a:p>
          <a:p>
            <a:pPr indent="0" lvl="0" marL="0" rtl="0" algn="l">
              <a:spcBef>
                <a:spcPts val="0"/>
              </a:spcBef>
              <a:spcAft>
                <a:spcPts val="0"/>
              </a:spcAft>
              <a:buNone/>
            </a:pPr>
            <a:r>
              <a:rPr lang="en"/>
              <a:t>In addition to this we are only able to to </a:t>
            </a:r>
            <a:r>
              <a:rPr lang="en"/>
              <a:t>obtain</a:t>
            </a:r>
            <a:r>
              <a:rPr lang="en"/>
              <a:t> information from free public sources and what was available to us as RIT students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12504473f5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12504473f5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procedures for conducting </a:t>
            </a:r>
            <a:r>
              <a:rPr lang="en"/>
              <a:t>research</a:t>
            </a:r>
            <a:r>
              <a:rPr lang="en"/>
              <a:t> included using platforms such as google scholar and the RIT library to find relevant articles, reaching out to </a:t>
            </a:r>
            <a:r>
              <a:rPr lang="en"/>
              <a:t>professors and peers more knowledgeable on the subject to obtain more sources, and establishing a good understanding of cryptography to gain a better understanding of Zero Knowledge Protocols and Post Quantum Algorithms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e7b3cc9d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e7b3cc9d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12504473f5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12504473f5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Lastly we also  used comments from industry professionals that were posted on the NIST competition site, and we used NIST competition guidelines to enhance our understanding of the objectives these types of cryptosystems have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1239d360db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1239d360db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Bryan</a:t>
            </a:r>
            <a:endParaRPr/>
          </a:p>
          <a:p>
            <a:pPr indent="0" lvl="0" marL="0" rtl="0" algn="l">
              <a:spcBef>
                <a:spcPts val="0"/>
              </a:spcBef>
              <a:spcAft>
                <a:spcPts val="0"/>
              </a:spcAft>
              <a:buNone/>
            </a:pPr>
            <a:r>
              <a:rPr lang="en"/>
              <a:t>In conclusion, more </a:t>
            </a:r>
            <a:r>
              <a:rPr lang="en"/>
              <a:t>research</a:t>
            </a:r>
            <a:r>
              <a:rPr lang="en"/>
              <a:t> is needed to make a final judgment on if zero </a:t>
            </a:r>
            <a:r>
              <a:rPr lang="en"/>
              <a:t>knowledge</a:t>
            </a:r>
            <a:r>
              <a:rPr lang="en"/>
              <a:t> protocols are the solution in the post quantum era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e7f9c668d6_0_1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e7f9c668d6_0_1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12504473f5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12504473f5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12505355295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12505355295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12504473f5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12504473f5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239d360db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239d360db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e7f9c668d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e7f9c668d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250535529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250535529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Jay</a:t>
            </a:r>
            <a:endParaRPr/>
          </a:p>
          <a:p>
            <a:pPr indent="0" lvl="0" marL="0" rtl="0" algn="l">
              <a:spcBef>
                <a:spcPts val="0"/>
              </a:spcBef>
              <a:spcAft>
                <a:spcPts val="0"/>
              </a:spcAft>
              <a:buNone/>
            </a:pPr>
            <a:r>
              <a:rPr lang="en"/>
              <a:t>Quantum computers will pose a significant threat for cyber security. When large fault-tolerant quantum computers are constructed the most commonly used cryptosystems will break. Therefore dealing with this threat is crucial and timely.</a:t>
            </a:r>
            <a:endParaRPr/>
          </a:p>
          <a:p>
            <a:pPr indent="0" lvl="0" marL="0" rtl="0" algn="l">
              <a:spcBef>
                <a:spcPts val="0"/>
              </a:spcBef>
              <a:spcAft>
                <a:spcPts val="0"/>
              </a:spcAft>
              <a:buNone/>
            </a:pPr>
            <a:r>
              <a:rPr lang="en"/>
              <a:t>We aim to find if zero knowledge proof is efficient in post quantum era and what would be the possible solution for encryption and digital signature in post quantum era.</a:t>
            </a:r>
            <a:endParaRPr/>
          </a:p>
          <a:p>
            <a:pPr indent="0" lvl="0" marL="0" rtl="0" algn="l">
              <a:spcBef>
                <a:spcPts val="0"/>
              </a:spcBef>
              <a:spcAft>
                <a:spcPts val="0"/>
              </a:spcAft>
              <a:buNone/>
            </a:pPr>
            <a:r>
              <a:rPr lang="en"/>
              <a:t>In order to understand the standing of Zero knowledge proofs in quantum era, </a:t>
            </a:r>
            <a:r>
              <a:rPr lang="en"/>
              <a:t>first</a:t>
            </a:r>
            <a:r>
              <a:rPr lang="en"/>
              <a:t> we need to understand how ZKP works in classical cryptosystem. Also, we need to understand current state of quantum cryptography.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250535529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250535529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Jay</a:t>
            </a:r>
            <a:endParaRPr/>
          </a:p>
          <a:p>
            <a:pPr indent="0" lvl="0" marL="0" rtl="0" algn="l">
              <a:spcBef>
                <a:spcPts val="0"/>
              </a:spcBef>
              <a:spcAft>
                <a:spcPts val="0"/>
              </a:spcAft>
              <a:buNone/>
            </a:pPr>
            <a:r>
              <a:rPr lang="en"/>
              <a:t>ZKP work in three phase.</a:t>
            </a:r>
            <a:endParaRPr/>
          </a:p>
          <a:p>
            <a:pPr indent="0" lvl="0" marL="0" rtl="0" algn="l">
              <a:spcBef>
                <a:spcPts val="0"/>
              </a:spcBef>
              <a:spcAft>
                <a:spcPts val="0"/>
              </a:spcAft>
              <a:buNone/>
            </a:pPr>
            <a:r>
              <a:rPr lang="en"/>
              <a:t> Witness phase - </a:t>
            </a:r>
            <a:r>
              <a:rPr lang="en">
                <a:solidFill>
                  <a:schemeClr val="dk1"/>
                </a:solidFill>
              </a:rPr>
              <a:t>The prover computes a proof that contains its statement.</a:t>
            </a:r>
            <a:endParaRPr/>
          </a:p>
          <a:p>
            <a:pPr indent="0" lvl="0" marL="0" rtl="0" algn="l">
              <a:spcBef>
                <a:spcPts val="0"/>
              </a:spcBef>
              <a:spcAft>
                <a:spcPts val="0"/>
              </a:spcAft>
              <a:buNone/>
            </a:pPr>
            <a:r>
              <a:rPr lang="en"/>
              <a:t>Challenge phase - </a:t>
            </a:r>
            <a:r>
              <a:rPr lang="en">
                <a:solidFill>
                  <a:schemeClr val="dk1"/>
                </a:solidFill>
              </a:rPr>
              <a:t>The verifier asks the prover several questions as challenge.</a:t>
            </a:r>
            <a:endParaRPr/>
          </a:p>
          <a:p>
            <a:pPr indent="0" lvl="0" marL="0" rtl="0" algn="l">
              <a:spcBef>
                <a:spcPts val="0"/>
              </a:spcBef>
              <a:spcAft>
                <a:spcPts val="0"/>
              </a:spcAft>
              <a:buNone/>
            </a:pPr>
            <a:r>
              <a:rPr lang="en"/>
              <a:t>Response phase - </a:t>
            </a:r>
            <a:r>
              <a:rPr lang="en"/>
              <a:t>The prover answers and verifier accepts it or rejects it. </a:t>
            </a:r>
            <a:endParaRPr/>
          </a:p>
          <a:p>
            <a:pPr indent="0" lvl="0" marL="0" rtl="0" algn="l">
              <a:spcBef>
                <a:spcPts val="0"/>
              </a:spcBef>
              <a:spcAft>
                <a:spcPts val="0"/>
              </a:spcAft>
              <a:buNone/>
            </a:pPr>
            <a:r>
              <a:rPr lang="en"/>
              <a:t>There are several zkp models and each is used in different applications. </a:t>
            </a:r>
            <a:endParaRPr/>
          </a:p>
          <a:p>
            <a:pPr indent="0" lvl="0" marL="0" rtl="0" algn="l">
              <a:spcBef>
                <a:spcPts val="0"/>
              </a:spcBef>
              <a:spcAft>
                <a:spcPts val="0"/>
              </a:spcAft>
              <a:buNone/>
            </a:pPr>
            <a:r>
              <a:rPr lang="en"/>
              <a:t>Example of ZKP use in classical application are Anonymous verifiable voting, Secure exchange of digital assets, secure auction.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250535529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250535529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Jay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ZKP work in three phase.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Witness phase - The prover computes a proof that contains its statement.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Challenge phase - The verifier asks the prover several questions as challenge.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Response phase - The prover answers and verifier accepts it or rejects it.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2504473f5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12504473f5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rapid explosion towards quantum computers has put many of the classical systems we rely on at risk. Something that many used to believe was impossible is now a threat that must be taken seriously. While quantum computers are not yet generally available, nor do they have the qubits necessary for many tasks, Algorithms like Shors and Grovers threaten the encryption systems used across the world.</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Because of this, NIST has begun a process to evaluate and standardize a quantum resistant public key cryptographic algorithm. This process has been ongoing since 2017 and is currently analyzing candidates in the third round of evaluations. In round 3 remains 4 public key encryption algorithms and 3 digital signature algorithms.</a:t>
            </a:r>
            <a:endParaRPr sz="12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239d360db5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1239d360db5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Post quantum encryption deals with cryptographic algorithms that are thought to be secure against attacks by quantum computers.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We can break this down to asymmetric and symmetric encryption.</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Most asymmetric classical encryption algorithms rely the hard mathematical problems like integer factorizatieon, the discrete log problem, or the elliptic curve discrete log problem. These algorithms can be easily solved with a sufficiently powerful quantum computer. Asymmetric quantum resistant cryptography that aims to stop this has a few main approaches. These include lattice-based cryptography, hash-based cryptography, code based cryptography, and multivariate cryptography,</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In regard to symmetric algorithms and hash functions,most are considered relatively secure against quantum threats. Grovers algorithm does speed up attacks on these, but adaptions like doubling block size can effectively block this. Some security researchers even recommend the use of symmetric key management, like Kerberos, as a way of resistance to post quantum attacks.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0" y="0"/>
            <a:ext cx="4572000" cy="592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 name="Google Shape;14;p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4" name="Shape 164"/>
        <p:cNvGrpSpPr/>
        <p:nvPr/>
      </p:nvGrpSpPr>
      <p:grpSpPr>
        <a:xfrm>
          <a:off x="0" y="0"/>
          <a:ext cx="0" cy="0"/>
          <a:chOff x="0" y="0"/>
          <a:chExt cx="0" cy="0"/>
        </a:xfrm>
      </p:grpSpPr>
      <p:sp>
        <p:nvSpPr>
          <p:cNvPr id="165" name="Google Shape;165;p1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txBox="1"/>
          <p:nvPr>
            <p:ph hasCustomPrompt="1" type="title"/>
          </p:nvPr>
        </p:nvSpPr>
        <p:spPr>
          <a:xfrm>
            <a:off x="1084225" y="1311425"/>
            <a:ext cx="6379200" cy="1018500"/>
          </a:xfrm>
          <a:prstGeom prst="rect">
            <a:avLst/>
          </a:prstGeom>
        </p:spPr>
        <p:txBody>
          <a:bodyPr anchorCtr="0" anchor="ctr" bIns="91425" lIns="91425" spcFirstLastPara="1" rIns="91425" wrap="square" tIns="91425">
            <a:noAutofit/>
          </a:bodyPr>
          <a:lstStyle>
            <a:lvl1pPr lvl="0">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68" name="Google Shape;168;p11"/>
          <p:cNvSpPr txBox="1"/>
          <p:nvPr>
            <p:ph idx="1" type="body"/>
          </p:nvPr>
        </p:nvSpPr>
        <p:spPr>
          <a:xfrm>
            <a:off x="1554225" y="2486925"/>
            <a:ext cx="6689100" cy="5280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sz="1800">
                <a:solidFill>
                  <a:schemeClr val="accent3"/>
                </a:solidFill>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169" name="Google Shape;169;p1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70" name="Google Shape;170;p1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71" name="Google Shape;171;p1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2" name="Google Shape;172;p1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73" name="Google Shape;173;p1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74" name="Google Shape;174;p1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75" name="Google Shape;175;p1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76" name="Google Shape;176;p1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77" name="Google Shape;177;p1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78" name="Google Shape;178;p1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79" name="Google Shape;179;p1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80" name="Google Shape;180;p1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81" name="Google Shape;181;p1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82" name="Google Shape;182;p1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183" name="Shape 1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84"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txBox="1"/>
          <p:nvPr>
            <p:ph hasCustomPrompt="1" type="title"/>
          </p:nvPr>
        </p:nvSpPr>
        <p:spPr>
          <a:xfrm flipH="1">
            <a:off x="1460450" y="1436713"/>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88" name="Google Shape;188;p13"/>
          <p:cNvSpPr txBox="1"/>
          <p:nvPr>
            <p:ph idx="1" type="subTitle"/>
          </p:nvPr>
        </p:nvSpPr>
        <p:spPr>
          <a:xfrm>
            <a:off x="2332550" y="177511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89" name="Google Shape;189;p13"/>
          <p:cNvSpPr txBox="1"/>
          <p:nvPr>
            <p:ph idx="2" type="subTitle"/>
          </p:nvPr>
        </p:nvSpPr>
        <p:spPr>
          <a:xfrm>
            <a:off x="2332550" y="1436725"/>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accent1"/>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0" name="Google Shape;190;p13"/>
          <p:cNvSpPr txBox="1"/>
          <p:nvPr>
            <p:ph hasCustomPrompt="1" idx="3" type="title"/>
          </p:nvPr>
        </p:nvSpPr>
        <p:spPr>
          <a:xfrm flipH="1">
            <a:off x="2850125" y="241986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91" name="Google Shape;191;p13"/>
          <p:cNvSpPr txBox="1"/>
          <p:nvPr>
            <p:ph idx="4" type="subTitle"/>
          </p:nvPr>
        </p:nvSpPr>
        <p:spPr>
          <a:xfrm>
            <a:off x="3722225" y="275546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92" name="Google Shape;192;p13"/>
          <p:cNvSpPr txBox="1"/>
          <p:nvPr>
            <p:ph idx="5" type="subTitle"/>
          </p:nvPr>
        </p:nvSpPr>
        <p:spPr>
          <a:xfrm>
            <a:off x="3722225" y="241985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lt2"/>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3" name="Google Shape;193;p13"/>
          <p:cNvSpPr txBox="1"/>
          <p:nvPr>
            <p:ph hasCustomPrompt="1" idx="6" type="title"/>
          </p:nvPr>
        </p:nvSpPr>
        <p:spPr>
          <a:xfrm flipH="1">
            <a:off x="4242875" y="340021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94" name="Google Shape;194;p13"/>
          <p:cNvSpPr txBox="1"/>
          <p:nvPr>
            <p:ph idx="7" type="subTitle"/>
          </p:nvPr>
        </p:nvSpPr>
        <p:spPr>
          <a:xfrm>
            <a:off x="5114975" y="373859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95" name="Google Shape;195;p13"/>
          <p:cNvSpPr txBox="1"/>
          <p:nvPr>
            <p:ph idx="8" type="subTitle"/>
          </p:nvPr>
        </p:nvSpPr>
        <p:spPr>
          <a:xfrm>
            <a:off x="5114975" y="340020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6" name="Google Shape;196;p1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p:nvPr>
            <p:ph idx="9"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211" name="Shape 211"/>
        <p:cNvGrpSpPr/>
        <p:nvPr/>
      </p:nvGrpSpPr>
      <p:grpSpPr>
        <a:xfrm>
          <a:off x="0" y="0"/>
          <a:ext cx="0" cy="0"/>
          <a:chOff x="0" y="0"/>
          <a:chExt cx="0" cy="0"/>
        </a:xfrm>
      </p:grpSpPr>
      <p:sp>
        <p:nvSpPr>
          <p:cNvPr id="212" name="Google Shape;212;p1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txBox="1"/>
          <p:nvPr>
            <p:ph type="title"/>
          </p:nvPr>
        </p:nvSpPr>
        <p:spPr>
          <a:xfrm>
            <a:off x="1752950" y="3005100"/>
            <a:ext cx="6109200" cy="37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4200"/>
              <a:buNone/>
              <a:defRPr sz="1800">
                <a:solidFill>
                  <a:schemeClr val="dk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15" name="Google Shape;215;p14"/>
          <p:cNvSpPr txBox="1"/>
          <p:nvPr>
            <p:ph idx="1" type="subTitle"/>
          </p:nvPr>
        </p:nvSpPr>
        <p:spPr>
          <a:xfrm>
            <a:off x="1752950" y="1764900"/>
            <a:ext cx="6109200" cy="1240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2000">
                <a:solidFill>
                  <a:schemeClr val="accent3"/>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6" name="Google Shape;216;p1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17" name="Google Shape;217;p1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18" name="Google Shape;218;p1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19" name="Google Shape;219;p1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20" name="Google Shape;220;p1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21" name="Google Shape;221;p1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22" name="Google Shape;222;p1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23" name="Google Shape;223;p1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4" name="Google Shape;224;p1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25" name="Google Shape;225;p1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26" name="Google Shape;226;p1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27" name="Google Shape;227;p1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28" name="Google Shape;228;p1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29" name="Google Shape;229;p1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30" name="Shape 230"/>
        <p:cNvGrpSpPr/>
        <p:nvPr/>
      </p:nvGrpSpPr>
      <p:grpSpPr>
        <a:xfrm>
          <a:off x="0" y="0"/>
          <a:ext cx="0" cy="0"/>
          <a:chOff x="0" y="0"/>
          <a:chExt cx="0" cy="0"/>
        </a:xfrm>
      </p:grpSpPr>
      <p:sp>
        <p:nvSpPr>
          <p:cNvPr id="231" name="Google Shape;231;p1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txBox="1"/>
          <p:nvPr>
            <p:ph idx="1" type="subTitle"/>
          </p:nvPr>
        </p:nvSpPr>
        <p:spPr>
          <a:xfrm>
            <a:off x="3443750" y="3621269"/>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4" name="Google Shape;234;p15"/>
          <p:cNvSpPr txBox="1"/>
          <p:nvPr>
            <p:ph idx="2" type="subTitle"/>
          </p:nvPr>
        </p:nvSpPr>
        <p:spPr>
          <a:xfrm>
            <a:off x="3051250" y="26383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5" name="Google Shape;235;p15"/>
          <p:cNvSpPr txBox="1"/>
          <p:nvPr>
            <p:ph idx="3" type="subTitle"/>
          </p:nvPr>
        </p:nvSpPr>
        <p:spPr>
          <a:xfrm>
            <a:off x="3051250" y="23304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6" name="Google Shape;236;p15"/>
          <p:cNvSpPr txBox="1"/>
          <p:nvPr>
            <p:ph idx="4" type="subTitle"/>
          </p:nvPr>
        </p:nvSpPr>
        <p:spPr>
          <a:xfrm>
            <a:off x="2624725" y="16554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7" name="Google Shape;237;p15"/>
          <p:cNvSpPr txBox="1"/>
          <p:nvPr>
            <p:ph idx="5" type="subTitle"/>
          </p:nvPr>
        </p:nvSpPr>
        <p:spPr>
          <a:xfrm>
            <a:off x="2624725" y="13475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8" name="Google Shape;238;p15"/>
          <p:cNvSpPr txBox="1"/>
          <p:nvPr>
            <p:ph idx="6" type="subTitle"/>
          </p:nvPr>
        </p:nvSpPr>
        <p:spPr>
          <a:xfrm>
            <a:off x="3443750" y="3313350"/>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9" name="Google Shape;239;p1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4" name="Google Shape;244;p1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5" name="Google Shape;245;p1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6" name="Google Shape;246;p1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7" name="Google Shape;247;p1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48" name="Google Shape;248;p1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9" name="Google Shape;249;p1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0" name="Google Shape;250;p1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1" name="Google Shape;251;p1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2" name="Google Shape;252;p1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3" name="Google Shape;253;p15"/>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54" name="Shape 254"/>
        <p:cNvGrpSpPr/>
        <p:nvPr/>
      </p:nvGrpSpPr>
      <p:grpSpPr>
        <a:xfrm>
          <a:off x="0" y="0"/>
          <a:ext cx="0" cy="0"/>
          <a:chOff x="0" y="0"/>
          <a:chExt cx="0" cy="0"/>
        </a:xfrm>
      </p:grpSpPr>
      <p:sp>
        <p:nvSpPr>
          <p:cNvPr id="255" name="Google Shape;255;p1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txBox="1"/>
          <p:nvPr>
            <p:ph idx="1" type="subTitle"/>
          </p:nvPr>
        </p:nvSpPr>
        <p:spPr>
          <a:xfrm>
            <a:off x="5596231" y="1767554"/>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58" name="Google Shape;258;p16"/>
          <p:cNvSpPr txBox="1"/>
          <p:nvPr>
            <p:ph idx="2" type="subTitle"/>
          </p:nvPr>
        </p:nvSpPr>
        <p:spPr>
          <a:xfrm>
            <a:off x="2494725" y="1767558"/>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59" name="Google Shape;259;p16"/>
          <p:cNvSpPr txBox="1"/>
          <p:nvPr>
            <p:ph idx="3" type="subTitle"/>
          </p:nvPr>
        </p:nvSpPr>
        <p:spPr>
          <a:xfrm>
            <a:off x="24947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0" name="Google Shape;260;p16"/>
          <p:cNvSpPr txBox="1"/>
          <p:nvPr>
            <p:ph idx="4" type="subTitle"/>
          </p:nvPr>
        </p:nvSpPr>
        <p:spPr>
          <a:xfrm>
            <a:off x="55962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1" name="Google Shape;261;p16"/>
          <p:cNvSpPr txBox="1"/>
          <p:nvPr>
            <p:ph idx="5" type="subTitle"/>
          </p:nvPr>
        </p:nvSpPr>
        <p:spPr>
          <a:xfrm>
            <a:off x="6030031" y="3371329"/>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62" name="Google Shape;262;p16"/>
          <p:cNvSpPr txBox="1"/>
          <p:nvPr>
            <p:ph idx="6" type="subTitle"/>
          </p:nvPr>
        </p:nvSpPr>
        <p:spPr>
          <a:xfrm>
            <a:off x="2928525" y="3371333"/>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63" name="Google Shape;263;p16"/>
          <p:cNvSpPr txBox="1"/>
          <p:nvPr>
            <p:ph idx="7" type="subTitle"/>
          </p:nvPr>
        </p:nvSpPr>
        <p:spPr>
          <a:xfrm>
            <a:off x="29285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4" name="Google Shape;264;p16"/>
          <p:cNvSpPr txBox="1"/>
          <p:nvPr>
            <p:ph idx="8" type="subTitle"/>
          </p:nvPr>
        </p:nvSpPr>
        <p:spPr>
          <a:xfrm>
            <a:off x="60300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5" name="Google Shape;265;p1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66" name="Google Shape;266;p1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67" name="Google Shape;267;p1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68" name="Google Shape;268;p1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69" name="Google Shape;269;p1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70" name="Google Shape;270;p1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71" name="Google Shape;271;p1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72" name="Google Shape;272;p1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73" name="Google Shape;273;p1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74" name="Google Shape;274;p1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75" name="Google Shape;275;p1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76" name="Google Shape;276;p1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77" name="Google Shape;277;p1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8" name="Google Shape;278;p1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79" name="Google Shape;279;p1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280" name="Shape 280"/>
        <p:cNvGrpSpPr/>
        <p:nvPr/>
      </p:nvGrpSpPr>
      <p:grpSpPr>
        <a:xfrm>
          <a:off x="0" y="0"/>
          <a:ext cx="0" cy="0"/>
          <a:chOff x="0" y="0"/>
          <a:chExt cx="0" cy="0"/>
        </a:xfrm>
      </p:grpSpPr>
      <p:sp>
        <p:nvSpPr>
          <p:cNvPr id="281" name="Google Shape;281;p1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7"/>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txBox="1"/>
          <p:nvPr>
            <p:ph idx="1" type="subTitle"/>
          </p:nvPr>
        </p:nvSpPr>
        <p:spPr>
          <a:xfrm>
            <a:off x="1679425" y="1587644"/>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4" name="Google Shape;284;p17"/>
          <p:cNvSpPr txBox="1"/>
          <p:nvPr>
            <p:ph idx="2" type="subTitle"/>
          </p:nvPr>
        </p:nvSpPr>
        <p:spPr>
          <a:xfrm>
            <a:off x="1679425" y="126990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5" name="Google Shape;285;p17"/>
          <p:cNvSpPr txBox="1"/>
          <p:nvPr>
            <p:ph idx="3" type="subTitle"/>
          </p:nvPr>
        </p:nvSpPr>
        <p:spPr>
          <a:xfrm>
            <a:off x="2536285" y="3541351"/>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6" name="Google Shape;286;p17"/>
          <p:cNvSpPr txBox="1"/>
          <p:nvPr>
            <p:ph idx="4" type="subTitle"/>
          </p:nvPr>
        </p:nvSpPr>
        <p:spPr>
          <a:xfrm>
            <a:off x="2536286" y="322145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7" name="Google Shape;287;p17"/>
          <p:cNvSpPr txBox="1"/>
          <p:nvPr>
            <p:ph idx="5" type="subTitle"/>
          </p:nvPr>
        </p:nvSpPr>
        <p:spPr>
          <a:xfrm>
            <a:off x="4994100" y="1577676"/>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8" name="Google Shape;288;p17"/>
          <p:cNvSpPr txBox="1"/>
          <p:nvPr>
            <p:ph idx="6" type="subTitle"/>
          </p:nvPr>
        </p:nvSpPr>
        <p:spPr>
          <a:xfrm>
            <a:off x="4994100" y="12577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9" name="Google Shape;289;p17"/>
          <p:cNvSpPr txBox="1"/>
          <p:nvPr>
            <p:ph idx="7" type="subTitle"/>
          </p:nvPr>
        </p:nvSpPr>
        <p:spPr>
          <a:xfrm>
            <a:off x="2099975"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0" name="Google Shape;290;p17"/>
          <p:cNvSpPr txBox="1"/>
          <p:nvPr>
            <p:ph idx="8" type="subTitle"/>
          </p:nvPr>
        </p:nvSpPr>
        <p:spPr>
          <a:xfrm>
            <a:off x="2099975"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1" name="Google Shape;291;p17"/>
          <p:cNvSpPr txBox="1"/>
          <p:nvPr>
            <p:ph idx="9" type="subTitle"/>
          </p:nvPr>
        </p:nvSpPr>
        <p:spPr>
          <a:xfrm>
            <a:off x="5414650"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2" name="Google Shape;292;p17"/>
          <p:cNvSpPr txBox="1"/>
          <p:nvPr>
            <p:ph idx="13" type="subTitle"/>
          </p:nvPr>
        </p:nvSpPr>
        <p:spPr>
          <a:xfrm>
            <a:off x="5414650"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3" name="Google Shape;293;p17"/>
          <p:cNvSpPr txBox="1"/>
          <p:nvPr>
            <p:ph idx="14" type="subTitle"/>
          </p:nvPr>
        </p:nvSpPr>
        <p:spPr>
          <a:xfrm>
            <a:off x="5846735" y="355131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4" name="Google Shape;294;p17"/>
          <p:cNvSpPr txBox="1"/>
          <p:nvPr>
            <p:ph idx="15" type="subTitle"/>
          </p:nvPr>
        </p:nvSpPr>
        <p:spPr>
          <a:xfrm>
            <a:off x="5846736" y="32335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5" name="Google Shape;295;p1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96" name="Google Shape;296;p1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97" name="Google Shape;297;p1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98" name="Google Shape;298;p1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99" name="Google Shape;299;p1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00" name="Google Shape;300;p1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01" name="Google Shape;301;p1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02" name="Google Shape;302;p1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03" name="Google Shape;303;p1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04" name="Google Shape;304;p1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05" name="Google Shape;305;p1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06" name="Google Shape;306;p1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07" name="Google Shape;307;p1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08" name="Google Shape;308;p1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09" name="Google Shape;309;p17"/>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310" name="Shape 310"/>
        <p:cNvGrpSpPr/>
        <p:nvPr/>
      </p:nvGrpSpPr>
      <p:grpSpPr>
        <a:xfrm>
          <a:off x="0" y="0"/>
          <a:ext cx="0" cy="0"/>
          <a:chOff x="0" y="0"/>
          <a:chExt cx="0" cy="0"/>
        </a:xfrm>
      </p:grpSpPr>
      <p:sp>
        <p:nvSpPr>
          <p:cNvPr id="311" name="Google Shape;311;p1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8"/>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8"/>
          <p:cNvSpPr txBox="1"/>
          <p:nvPr>
            <p:ph hasCustomPrompt="1" type="title"/>
          </p:nvPr>
        </p:nvSpPr>
        <p:spPr>
          <a:xfrm>
            <a:off x="1134200" y="686250"/>
            <a:ext cx="5341200" cy="6375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50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14" name="Google Shape;314;p18"/>
          <p:cNvSpPr txBox="1"/>
          <p:nvPr>
            <p:ph idx="1" type="subTitle"/>
          </p:nvPr>
        </p:nvSpPr>
        <p:spPr>
          <a:xfrm>
            <a:off x="1664475" y="1323750"/>
            <a:ext cx="48108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8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15" name="Google Shape;315;p1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16" name="Google Shape;316;p1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17" name="Google Shape;317;p1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18" name="Google Shape;318;p1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19" name="Google Shape;319;p1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20" name="Google Shape;320;p1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21" name="Google Shape;321;p1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22" name="Google Shape;322;p1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23" name="Google Shape;323;p1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24" name="Google Shape;324;p1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25" name="Google Shape;325;p1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26" name="Google Shape;326;p1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27" name="Google Shape;327;p1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28" name="Google Shape;328;p1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29" name="Google Shape;329;p18"/>
          <p:cNvSpPr txBox="1"/>
          <p:nvPr>
            <p:ph hasCustomPrompt="1" idx="2" type="title"/>
          </p:nvPr>
        </p:nvSpPr>
        <p:spPr>
          <a:xfrm>
            <a:off x="2100875" y="2016175"/>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0" name="Google Shape;330;p18"/>
          <p:cNvSpPr txBox="1"/>
          <p:nvPr>
            <p:ph idx="3" type="subTitle"/>
          </p:nvPr>
        </p:nvSpPr>
        <p:spPr>
          <a:xfrm>
            <a:off x="2100875" y="2506366"/>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31" name="Google Shape;331;p18"/>
          <p:cNvSpPr txBox="1"/>
          <p:nvPr>
            <p:ph hasCustomPrompt="1" idx="4" type="title"/>
          </p:nvPr>
        </p:nvSpPr>
        <p:spPr>
          <a:xfrm>
            <a:off x="2100875" y="3013959"/>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2" name="Google Shape;332;p18"/>
          <p:cNvSpPr txBox="1"/>
          <p:nvPr>
            <p:ph idx="5" type="subTitle"/>
          </p:nvPr>
        </p:nvSpPr>
        <p:spPr>
          <a:xfrm>
            <a:off x="2100875" y="3504150"/>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8">
    <p:spTree>
      <p:nvGrpSpPr>
        <p:cNvPr id="333" name="Shape 333"/>
        <p:cNvGrpSpPr/>
        <p:nvPr/>
      </p:nvGrpSpPr>
      <p:grpSpPr>
        <a:xfrm>
          <a:off x="0" y="0"/>
          <a:ext cx="0" cy="0"/>
          <a:chOff x="0" y="0"/>
          <a:chExt cx="0" cy="0"/>
        </a:xfrm>
      </p:grpSpPr>
      <p:sp>
        <p:nvSpPr>
          <p:cNvPr id="334" name="Google Shape;334;p1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9"/>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
          <p:cNvSpPr txBox="1"/>
          <p:nvPr>
            <p:ph idx="1" type="body"/>
          </p:nvPr>
        </p:nvSpPr>
        <p:spPr>
          <a:xfrm>
            <a:off x="3306200" y="2227588"/>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37" name="Google Shape;337;p1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38" name="Google Shape;338;p1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39" name="Google Shape;339;p1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40" name="Google Shape;340;p1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41" name="Google Shape;341;p1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42" name="Google Shape;342;p1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43" name="Google Shape;343;p1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44" name="Google Shape;344;p1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45" name="Google Shape;345;p1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46" name="Google Shape;346;p1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47" name="Google Shape;347;p1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48" name="Google Shape;348;p1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49" name="Google Shape;349;p1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50" name="Google Shape;350;p1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51" name="Google Shape;351;p19"/>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2" name="Google Shape;352;p19"/>
          <p:cNvSpPr txBox="1"/>
          <p:nvPr>
            <p:ph hasCustomPrompt="1" idx="2" type="title"/>
          </p:nvPr>
        </p:nvSpPr>
        <p:spPr>
          <a:xfrm flipH="1">
            <a:off x="2091200" y="2372263"/>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353" name="Google Shape;353;p19"/>
          <p:cNvSpPr txBox="1"/>
          <p:nvPr>
            <p:ph idx="3" type="body"/>
          </p:nvPr>
        </p:nvSpPr>
        <p:spPr>
          <a:xfrm>
            <a:off x="3739600" y="3164425"/>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54" name="Google Shape;354;p19"/>
          <p:cNvSpPr txBox="1"/>
          <p:nvPr>
            <p:ph hasCustomPrompt="1" idx="4" type="title"/>
          </p:nvPr>
        </p:nvSpPr>
        <p:spPr>
          <a:xfrm flipH="1">
            <a:off x="2524600" y="3309175"/>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355" name="Google Shape;355;p19"/>
          <p:cNvSpPr txBox="1"/>
          <p:nvPr>
            <p:ph idx="5" type="subTitle"/>
          </p:nvPr>
        </p:nvSpPr>
        <p:spPr>
          <a:xfrm>
            <a:off x="1672200" y="1245150"/>
            <a:ext cx="5922000" cy="54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9_1">
    <p:spTree>
      <p:nvGrpSpPr>
        <p:cNvPr id="356" name="Shape 356"/>
        <p:cNvGrpSpPr/>
        <p:nvPr/>
      </p:nvGrpSpPr>
      <p:grpSpPr>
        <a:xfrm>
          <a:off x="0" y="0"/>
          <a:ext cx="0" cy="0"/>
          <a:chOff x="0" y="0"/>
          <a:chExt cx="0" cy="0"/>
        </a:xfrm>
      </p:grpSpPr>
      <p:sp>
        <p:nvSpPr>
          <p:cNvPr id="357" name="Google Shape;357;p20"/>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0"/>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0"/>
          <p:cNvSpPr txBox="1"/>
          <p:nvPr>
            <p:ph idx="1" type="subTitle"/>
          </p:nvPr>
        </p:nvSpPr>
        <p:spPr>
          <a:xfrm>
            <a:off x="1667256" y="2355825"/>
            <a:ext cx="2891100" cy="1566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360" name="Google Shape;360;p20"/>
          <p:cNvSpPr txBox="1"/>
          <p:nvPr>
            <p:ph type="title"/>
          </p:nvPr>
        </p:nvSpPr>
        <p:spPr>
          <a:xfrm>
            <a:off x="1121875" y="1183920"/>
            <a:ext cx="2891100" cy="1122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1" name="Google Shape;361;p20"/>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2" name="Google Shape;362;p20"/>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3" name="Google Shape;363;p20"/>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4" name="Google Shape;364;p20"/>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5" name="Google Shape;365;p20"/>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6" name="Google Shape;366;p20"/>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7" name="Google Shape;367;p20"/>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8" name="Google Shape;368;p20"/>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9" name="Google Shape;369;p20"/>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70" name="Google Shape;370;p20"/>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1" name="Google Shape;371;p20"/>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2" name="Google Shape;372;p20"/>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3" name="Google Shape;373;p20"/>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4" name="Google Shape;374;p20"/>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txBox="1"/>
          <p:nvPr>
            <p:ph hasCustomPrompt="1" type="title"/>
          </p:nvPr>
        </p:nvSpPr>
        <p:spPr>
          <a:xfrm flipH="1">
            <a:off x="2054663" y="586975"/>
            <a:ext cx="1842300" cy="11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0000"/>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p:nvPr>
            <p:ph idx="2" type="title"/>
          </p:nvPr>
        </p:nvSpPr>
        <p:spPr>
          <a:xfrm>
            <a:off x="2605788" y="1846623"/>
            <a:ext cx="5377200" cy="5355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3" name="Google Shape;33;p3"/>
          <p:cNvSpPr txBox="1"/>
          <p:nvPr>
            <p:ph idx="1" type="subTitle"/>
          </p:nvPr>
        </p:nvSpPr>
        <p:spPr>
          <a:xfrm>
            <a:off x="3038363" y="2448125"/>
            <a:ext cx="3960900" cy="78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accent3"/>
                </a:solidFill>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4" name="Google Shape;34;p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_1_1">
    <p:spTree>
      <p:nvGrpSpPr>
        <p:cNvPr id="375" name="Shape 375"/>
        <p:cNvGrpSpPr/>
        <p:nvPr/>
      </p:nvGrpSpPr>
      <p:grpSpPr>
        <a:xfrm>
          <a:off x="0" y="0"/>
          <a:ext cx="0" cy="0"/>
          <a:chOff x="0" y="0"/>
          <a:chExt cx="0" cy="0"/>
        </a:xfrm>
      </p:grpSpPr>
      <p:sp>
        <p:nvSpPr>
          <p:cNvPr id="376" name="Google Shape;376;p2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1"/>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79" name="Google Shape;379;p2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80" name="Google Shape;380;p2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81" name="Google Shape;381;p2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2" name="Google Shape;382;p2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83" name="Google Shape;383;p2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84" name="Google Shape;384;p2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85" name="Google Shape;385;p2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86" name="Google Shape;386;p2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87" name="Google Shape;387;p2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88" name="Google Shape;388;p2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89" name="Google Shape;389;p2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90" name="Google Shape;390;p2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91" name="Google Shape;391;p2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92" name="Google Shape;392;p21"/>
          <p:cNvSpPr txBox="1"/>
          <p:nvPr>
            <p:ph idx="1" type="body"/>
          </p:nvPr>
        </p:nvSpPr>
        <p:spPr>
          <a:xfrm>
            <a:off x="2090500" y="1956600"/>
            <a:ext cx="5111400" cy="2109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3"/>
              </a:buClr>
              <a:buSzPts val="1400"/>
              <a:buChar char="∗"/>
              <a:defRPr sz="2000">
                <a:solidFill>
                  <a:schemeClr val="accent3"/>
                </a:solidFill>
              </a:defRPr>
            </a:lvl1pPr>
            <a:lvl2pPr indent="-330200" lvl="1" marL="914400" rtl="0">
              <a:lnSpc>
                <a:spcPct val="100000"/>
              </a:lnSpc>
              <a:spcBef>
                <a:spcPts val="0"/>
              </a:spcBef>
              <a:spcAft>
                <a:spcPts val="0"/>
              </a:spcAft>
              <a:buClr>
                <a:schemeClr val="accent3"/>
              </a:buClr>
              <a:buSzPts val="1600"/>
              <a:buFont typeface="Montserrat"/>
              <a:buChar char="○"/>
              <a:defRPr sz="1200">
                <a:solidFill>
                  <a:schemeClr val="accent3"/>
                </a:solidFill>
              </a:defRPr>
            </a:lvl2pPr>
            <a:lvl3pPr indent="-330200" lvl="2" marL="1371600" rtl="0">
              <a:spcBef>
                <a:spcPts val="0"/>
              </a:spcBef>
              <a:spcAft>
                <a:spcPts val="0"/>
              </a:spcAft>
              <a:buClr>
                <a:schemeClr val="accent3"/>
              </a:buClr>
              <a:buSzPts val="1600"/>
              <a:buFont typeface="Montserrat"/>
              <a:buChar char="■"/>
              <a:defRPr>
                <a:solidFill>
                  <a:schemeClr val="accent3"/>
                </a:solidFill>
              </a:defRPr>
            </a:lvl3pPr>
            <a:lvl4pPr indent="-330200" lvl="3" marL="1828800" rtl="0">
              <a:spcBef>
                <a:spcPts val="0"/>
              </a:spcBef>
              <a:spcAft>
                <a:spcPts val="0"/>
              </a:spcAft>
              <a:buClr>
                <a:schemeClr val="accent3"/>
              </a:buClr>
              <a:buSzPts val="1600"/>
              <a:buFont typeface="Montserrat"/>
              <a:buChar char="●"/>
              <a:defRPr>
                <a:solidFill>
                  <a:schemeClr val="accent3"/>
                </a:solidFill>
              </a:defRPr>
            </a:lvl4pPr>
            <a:lvl5pPr indent="-330200" lvl="4" marL="2286000" rtl="0">
              <a:spcBef>
                <a:spcPts val="0"/>
              </a:spcBef>
              <a:spcAft>
                <a:spcPts val="0"/>
              </a:spcAft>
              <a:buClr>
                <a:schemeClr val="accent3"/>
              </a:buClr>
              <a:buSzPts val="1600"/>
              <a:buFont typeface="Montserrat"/>
              <a:buChar char="○"/>
              <a:defRPr>
                <a:solidFill>
                  <a:schemeClr val="accent3"/>
                </a:solidFill>
              </a:defRPr>
            </a:lvl5pPr>
            <a:lvl6pPr indent="-330200" lvl="5" marL="2743200" rtl="0">
              <a:spcBef>
                <a:spcPts val="0"/>
              </a:spcBef>
              <a:spcAft>
                <a:spcPts val="0"/>
              </a:spcAft>
              <a:buClr>
                <a:schemeClr val="accent3"/>
              </a:buClr>
              <a:buSzPts val="1600"/>
              <a:buFont typeface="Montserrat"/>
              <a:buChar char="■"/>
              <a:defRPr>
                <a:solidFill>
                  <a:schemeClr val="accent3"/>
                </a:solidFill>
              </a:defRPr>
            </a:lvl6pPr>
            <a:lvl7pPr indent="-330200" lvl="6" marL="3200400" rtl="0">
              <a:spcBef>
                <a:spcPts val="0"/>
              </a:spcBef>
              <a:spcAft>
                <a:spcPts val="0"/>
              </a:spcAft>
              <a:buClr>
                <a:schemeClr val="accent3"/>
              </a:buClr>
              <a:buSzPts val="1600"/>
              <a:buFont typeface="Montserrat"/>
              <a:buChar char="●"/>
              <a:defRPr>
                <a:solidFill>
                  <a:schemeClr val="accent3"/>
                </a:solidFill>
              </a:defRPr>
            </a:lvl7pPr>
            <a:lvl8pPr indent="-330200" lvl="7" marL="3657600" rtl="0">
              <a:spcBef>
                <a:spcPts val="0"/>
              </a:spcBef>
              <a:spcAft>
                <a:spcPts val="0"/>
              </a:spcAft>
              <a:buClr>
                <a:schemeClr val="accent3"/>
              </a:buClr>
              <a:buSzPts val="1600"/>
              <a:buFont typeface="Montserrat"/>
              <a:buChar char="○"/>
              <a:defRPr>
                <a:solidFill>
                  <a:schemeClr val="accent3"/>
                </a:solidFill>
              </a:defRPr>
            </a:lvl8pPr>
            <a:lvl9pPr indent="-330200" lvl="8" marL="4114800" rtl="0">
              <a:spcBef>
                <a:spcPts val="0"/>
              </a:spcBef>
              <a:spcAft>
                <a:spcPts val="0"/>
              </a:spcAft>
              <a:buClr>
                <a:schemeClr val="accent3"/>
              </a:buClr>
              <a:buSzPts val="1600"/>
              <a:buFont typeface="Montserrat"/>
              <a:buChar char="■"/>
              <a:defRPr>
                <a:solidFill>
                  <a:schemeClr val="accent3"/>
                </a:solidFill>
              </a:defRPr>
            </a:lvl9pPr>
          </a:lstStyle>
          <a:p/>
        </p:txBody>
      </p:sp>
      <p:sp>
        <p:nvSpPr>
          <p:cNvPr id="393" name="Google Shape;393;p21"/>
          <p:cNvSpPr txBox="1"/>
          <p:nvPr>
            <p:ph idx="2" type="subTitle"/>
          </p:nvPr>
        </p:nvSpPr>
        <p:spPr>
          <a:xfrm>
            <a:off x="1676975" y="1309850"/>
            <a:ext cx="5450700" cy="4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rtl="0" algn="ctr">
              <a:lnSpc>
                <a:spcPct val="100000"/>
              </a:lnSpc>
              <a:spcBef>
                <a:spcPts val="0"/>
              </a:spcBef>
              <a:spcAft>
                <a:spcPts val="0"/>
              </a:spcAft>
              <a:buClr>
                <a:schemeClr val="accent3"/>
              </a:buClr>
              <a:buSzPts val="2000"/>
              <a:buNone/>
              <a:defRPr b="1" sz="2000">
                <a:solidFill>
                  <a:schemeClr val="accent3"/>
                </a:solidFill>
              </a:defRPr>
            </a:lvl2pPr>
            <a:lvl3pPr lvl="2" rtl="0" algn="ctr">
              <a:lnSpc>
                <a:spcPct val="100000"/>
              </a:lnSpc>
              <a:spcBef>
                <a:spcPts val="0"/>
              </a:spcBef>
              <a:spcAft>
                <a:spcPts val="0"/>
              </a:spcAft>
              <a:buClr>
                <a:schemeClr val="accent3"/>
              </a:buClr>
              <a:buSzPts val="2000"/>
              <a:buNone/>
              <a:defRPr b="1" sz="2000">
                <a:solidFill>
                  <a:schemeClr val="accent3"/>
                </a:solidFill>
              </a:defRPr>
            </a:lvl3pPr>
            <a:lvl4pPr lvl="3" rtl="0" algn="ctr">
              <a:lnSpc>
                <a:spcPct val="100000"/>
              </a:lnSpc>
              <a:spcBef>
                <a:spcPts val="0"/>
              </a:spcBef>
              <a:spcAft>
                <a:spcPts val="0"/>
              </a:spcAft>
              <a:buClr>
                <a:schemeClr val="accent3"/>
              </a:buClr>
              <a:buSzPts val="2000"/>
              <a:buNone/>
              <a:defRPr b="1" sz="2000">
                <a:solidFill>
                  <a:schemeClr val="accent3"/>
                </a:solidFill>
              </a:defRPr>
            </a:lvl4pPr>
            <a:lvl5pPr lvl="4" rtl="0" algn="ctr">
              <a:lnSpc>
                <a:spcPct val="100000"/>
              </a:lnSpc>
              <a:spcBef>
                <a:spcPts val="0"/>
              </a:spcBef>
              <a:spcAft>
                <a:spcPts val="0"/>
              </a:spcAft>
              <a:buClr>
                <a:schemeClr val="accent3"/>
              </a:buClr>
              <a:buSzPts val="2000"/>
              <a:buNone/>
              <a:defRPr b="1" sz="2000">
                <a:solidFill>
                  <a:schemeClr val="accent3"/>
                </a:solidFill>
              </a:defRPr>
            </a:lvl5pPr>
            <a:lvl6pPr lvl="5" rtl="0" algn="ctr">
              <a:lnSpc>
                <a:spcPct val="100000"/>
              </a:lnSpc>
              <a:spcBef>
                <a:spcPts val="0"/>
              </a:spcBef>
              <a:spcAft>
                <a:spcPts val="0"/>
              </a:spcAft>
              <a:buClr>
                <a:schemeClr val="accent3"/>
              </a:buClr>
              <a:buSzPts val="2000"/>
              <a:buNone/>
              <a:defRPr b="1" sz="2000">
                <a:solidFill>
                  <a:schemeClr val="accent3"/>
                </a:solidFill>
              </a:defRPr>
            </a:lvl6pPr>
            <a:lvl7pPr lvl="6" rtl="0" algn="ctr">
              <a:lnSpc>
                <a:spcPct val="100000"/>
              </a:lnSpc>
              <a:spcBef>
                <a:spcPts val="0"/>
              </a:spcBef>
              <a:spcAft>
                <a:spcPts val="0"/>
              </a:spcAft>
              <a:buClr>
                <a:schemeClr val="accent3"/>
              </a:buClr>
              <a:buSzPts val="2000"/>
              <a:buNone/>
              <a:defRPr b="1" sz="2000">
                <a:solidFill>
                  <a:schemeClr val="accent3"/>
                </a:solidFill>
              </a:defRPr>
            </a:lvl7pPr>
            <a:lvl8pPr lvl="7" rtl="0" algn="ctr">
              <a:lnSpc>
                <a:spcPct val="100000"/>
              </a:lnSpc>
              <a:spcBef>
                <a:spcPts val="0"/>
              </a:spcBef>
              <a:spcAft>
                <a:spcPts val="0"/>
              </a:spcAft>
              <a:buClr>
                <a:schemeClr val="accent3"/>
              </a:buClr>
              <a:buSzPts val="2000"/>
              <a:buNone/>
              <a:defRPr b="1" sz="2000">
                <a:solidFill>
                  <a:schemeClr val="accent3"/>
                </a:solidFill>
              </a:defRPr>
            </a:lvl8pPr>
            <a:lvl9pPr lvl="8" rtl="0" algn="ctr">
              <a:lnSpc>
                <a:spcPct val="100000"/>
              </a:lnSpc>
              <a:spcBef>
                <a:spcPts val="0"/>
              </a:spcBef>
              <a:spcAft>
                <a:spcPts val="0"/>
              </a:spcAft>
              <a:buClr>
                <a:schemeClr val="accent3"/>
              </a:buClr>
              <a:buSzPts val="2000"/>
              <a:buNone/>
              <a:defRPr b="1" sz="2000">
                <a:solidFill>
                  <a:schemeClr val="accent3"/>
                </a:solidFill>
              </a:defRPr>
            </a:lvl9pPr>
          </a:lstStyle>
          <a:p/>
        </p:txBody>
      </p:sp>
      <p:sp>
        <p:nvSpPr>
          <p:cNvPr id="394" name="Google Shape;394;p21"/>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395" name="Shape 395"/>
        <p:cNvGrpSpPr/>
        <p:nvPr/>
      </p:nvGrpSpPr>
      <p:grpSpPr>
        <a:xfrm>
          <a:off x="0" y="0"/>
          <a:ext cx="0" cy="0"/>
          <a:chOff x="0" y="0"/>
          <a:chExt cx="0" cy="0"/>
        </a:xfrm>
      </p:grpSpPr>
      <p:sp>
        <p:nvSpPr>
          <p:cNvPr id="396" name="Google Shape;396;p22"/>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txBox="1"/>
          <p:nvPr>
            <p:ph type="ctrTitle"/>
          </p:nvPr>
        </p:nvSpPr>
        <p:spPr>
          <a:xfrm>
            <a:off x="1139125" y="582056"/>
            <a:ext cx="3064500" cy="539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5200"/>
              <a:buN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99" name="Google Shape;399;p22"/>
          <p:cNvSpPr txBox="1"/>
          <p:nvPr>
            <p:ph idx="1" type="subTitle"/>
          </p:nvPr>
        </p:nvSpPr>
        <p:spPr>
          <a:xfrm>
            <a:off x="2064825" y="1695725"/>
            <a:ext cx="3720600" cy="70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0" name="Google Shape;400;p22"/>
          <p:cNvSpPr txBox="1"/>
          <p:nvPr>
            <p:ph idx="2" type="subTitle"/>
          </p:nvPr>
        </p:nvSpPr>
        <p:spPr>
          <a:xfrm>
            <a:off x="1570575" y="1261025"/>
            <a:ext cx="4572000" cy="43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20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1" name="Google Shape;401;p2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02" name="Google Shape;402;p2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03" name="Google Shape;403;p2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04" name="Google Shape;404;p2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05" name="Google Shape;405;p2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06" name="Google Shape;406;p2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7" name="Google Shape;407;p2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08" name="Google Shape;408;p2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09" name="Google Shape;409;p2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10" name="Google Shape;410;p2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11" name="Google Shape;411;p2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12" name="Google Shape;412;p2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13" name="Google Shape;413;p2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14" name="Google Shape;414;p2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15" name="Google Shape;415;p22"/>
          <p:cNvSpPr txBox="1"/>
          <p:nvPr/>
        </p:nvSpPr>
        <p:spPr>
          <a:xfrm>
            <a:off x="2912425" y="3087263"/>
            <a:ext cx="4418100" cy="63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200">
                <a:solidFill>
                  <a:schemeClr val="accent3"/>
                </a:solidFill>
                <a:latin typeface="Fira Code"/>
                <a:ea typeface="Fira Code"/>
                <a:cs typeface="Fira Code"/>
                <a:sym typeface="Fira Code"/>
              </a:rPr>
              <a:t>CREDITS: This presentation template was created by </a:t>
            </a:r>
            <a:r>
              <a:rPr b="1" lang="en" sz="1200">
                <a:solidFill>
                  <a:schemeClr val="accent3"/>
                </a:solidFill>
                <a:uFill>
                  <a:noFill/>
                </a:uFill>
                <a:latin typeface="Fira Code"/>
                <a:ea typeface="Fira Code"/>
                <a:cs typeface="Fira Code"/>
                <a:sym typeface="Fira Code"/>
                <a:hlinkClick r:id="rId2">
                  <a:extLst>
                    <a:ext uri="{A12FA001-AC4F-418D-AE19-62706E023703}">
                      <ahyp:hlinkClr val="tx"/>
                    </a:ext>
                  </a:extLst>
                </a:hlinkClick>
              </a:rPr>
              <a:t>Slidesgo</a:t>
            </a:r>
            <a:r>
              <a:rPr lang="en" sz="1200">
                <a:solidFill>
                  <a:schemeClr val="accent3"/>
                </a:solidFill>
                <a:latin typeface="Fira Code"/>
                <a:ea typeface="Fira Code"/>
                <a:cs typeface="Fira Code"/>
                <a:sym typeface="Fira Code"/>
              </a:rPr>
              <a:t>, including icons by </a:t>
            </a:r>
            <a:r>
              <a:rPr b="1" lang="en" sz="1200">
                <a:solidFill>
                  <a:schemeClr val="accent3"/>
                </a:solidFill>
                <a:uFill>
                  <a:noFill/>
                </a:uFill>
                <a:latin typeface="Fira Code"/>
                <a:ea typeface="Fira Code"/>
                <a:cs typeface="Fira Code"/>
                <a:sym typeface="Fira Code"/>
                <a:hlinkClick r:id="rId3">
                  <a:extLst>
                    <a:ext uri="{A12FA001-AC4F-418D-AE19-62706E023703}">
                      <ahyp:hlinkClr val="tx"/>
                    </a:ext>
                  </a:extLst>
                </a:hlinkClick>
              </a:rPr>
              <a:t>Flaticon</a:t>
            </a:r>
            <a:r>
              <a:rPr lang="en" sz="1200">
                <a:solidFill>
                  <a:schemeClr val="accent3"/>
                </a:solidFill>
                <a:latin typeface="Fira Code"/>
                <a:ea typeface="Fira Code"/>
                <a:cs typeface="Fira Code"/>
                <a:sym typeface="Fira Code"/>
              </a:rPr>
              <a:t>, and infographics &amp; images by </a:t>
            </a:r>
            <a:r>
              <a:rPr b="1" lang="en" sz="1200">
                <a:solidFill>
                  <a:schemeClr val="accent3"/>
                </a:solidFill>
                <a:uFill>
                  <a:noFill/>
                </a:uFill>
                <a:latin typeface="Fira Code"/>
                <a:ea typeface="Fira Code"/>
                <a:cs typeface="Fira Code"/>
                <a:sym typeface="Fira Code"/>
                <a:hlinkClick r:id="rId4">
                  <a:extLst>
                    <a:ext uri="{A12FA001-AC4F-418D-AE19-62706E023703}">
                      <ahyp:hlinkClr val="tx"/>
                    </a:ext>
                  </a:extLst>
                </a:hlinkClick>
              </a:rPr>
              <a:t>Freepik</a:t>
            </a:r>
            <a:endParaRPr b="1" sz="1200" u="sng">
              <a:solidFill>
                <a:schemeClr val="accent3"/>
              </a:solidFill>
              <a:latin typeface="Fira Code"/>
              <a:ea typeface="Fira Code"/>
              <a:cs typeface="Fira Code"/>
              <a:sym typeface="Fira Cod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9">
    <p:spTree>
      <p:nvGrpSpPr>
        <p:cNvPr id="416"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2">
    <p:spTree>
      <p:nvGrpSpPr>
        <p:cNvPr id="433"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8" name="Shape 48"/>
        <p:cNvGrpSpPr/>
        <p:nvPr/>
      </p:nvGrpSpPr>
      <p:grpSpPr>
        <a:xfrm>
          <a:off x="0" y="0"/>
          <a:ext cx="0" cy="0"/>
          <a:chOff x="0" y="0"/>
          <a:chExt cx="0" cy="0"/>
        </a:xfrm>
      </p:grpSpPr>
      <p:sp>
        <p:nvSpPr>
          <p:cNvPr id="49" name="Google Shape;49;p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2" name="Google Shape;52;p4"/>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sz="10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3" name="Google Shape;53;p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4" name="Google Shape;54;p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5" name="Google Shape;55;p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6" name="Google Shape;56;p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7" name="Google Shape;57;p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8" name="Google Shape;58;p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9" name="Google Shape;59;p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 name="Google Shape;60;p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1" name="Google Shape;61;p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 name="Google Shape;62;p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3" name="Google Shape;63;p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4" name="Google Shape;64;p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 name="Google Shape;65;p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6" name="Google Shape;66;p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txBox="1"/>
          <p:nvPr>
            <p:ph idx="1" type="subTitle"/>
          </p:nvPr>
        </p:nvSpPr>
        <p:spPr>
          <a:xfrm>
            <a:off x="2240150" y="3143327"/>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1" name="Google Shape;71;p5"/>
          <p:cNvSpPr txBox="1"/>
          <p:nvPr>
            <p:ph idx="2" type="subTitle"/>
          </p:nvPr>
        </p:nvSpPr>
        <p:spPr>
          <a:xfrm>
            <a:off x="2240150" y="1151940"/>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2" name="Google Shape;72;p5"/>
          <p:cNvSpPr txBox="1"/>
          <p:nvPr>
            <p:ph idx="3" type="subTitle"/>
          </p:nvPr>
        </p:nvSpPr>
        <p:spPr>
          <a:xfrm>
            <a:off x="1143250" y="2612625"/>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3" name="Google Shape;73;p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4" name="Google Shape;74;p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5" name="Google Shape;75;p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6" name="Google Shape;76;p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7" name="Google Shape;77;p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8" name="Google Shape;78;p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9" name="Google Shape;79;p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0" name="Google Shape;80;p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1" name="Google Shape;81;p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2" name="Google Shape;82;p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3" name="Google Shape;83;p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4" name="Google Shape;84;p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5" name="Google Shape;85;p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6" name="Google Shape;86;p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7" name="Google Shape;87;p5"/>
          <p:cNvSpPr txBox="1"/>
          <p:nvPr>
            <p:ph type="title"/>
          </p:nvPr>
        </p:nvSpPr>
        <p:spPr>
          <a:xfrm>
            <a:off x="1143250" y="621240"/>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6" name="Shape 106"/>
        <p:cNvGrpSpPr/>
        <p:nvPr/>
      </p:nvGrpSpPr>
      <p:grpSpPr>
        <a:xfrm>
          <a:off x="0" y="0"/>
          <a:ext cx="0" cy="0"/>
          <a:chOff x="0" y="0"/>
          <a:chExt cx="0" cy="0"/>
        </a:xfrm>
      </p:grpSpPr>
      <p:sp>
        <p:nvSpPr>
          <p:cNvPr id="107" name="Google Shape;107;p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txBox="1"/>
          <p:nvPr>
            <p:ph idx="1" type="subTitle"/>
          </p:nvPr>
        </p:nvSpPr>
        <p:spPr>
          <a:xfrm>
            <a:off x="1674500" y="2736550"/>
            <a:ext cx="3627600" cy="101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110" name="Google Shape;110;p7"/>
          <p:cNvSpPr txBox="1"/>
          <p:nvPr>
            <p:ph type="title"/>
          </p:nvPr>
        </p:nvSpPr>
        <p:spPr>
          <a:xfrm>
            <a:off x="1154275" y="1137700"/>
            <a:ext cx="3969900" cy="142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1" name="Google Shape;111;p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2" name="Google Shape;112;p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3" name="Google Shape;113;p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14" name="Google Shape;114;p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15" name="Google Shape;115;p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16" name="Google Shape;116;p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17" name="Google Shape;117;p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5" name="Shape 125"/>
        <p:cNvGrpSpPr/>
        <p:nvPr/>
      </p:nvGrpSpPr>
      <p:grpSpPr>
        <a:xfrm>
          <a:off x="0" y="0"/>
          <a:ext cx="0" cy="0"/>
          <a:chOff x="0" y="0"/>
          <a:chExt cx="0" cy="0"/>
        </a:xfrm>
      </p:grpSpPr>
      <p:sp>
        <p:nvSpPr>
          <p:cNvPr id="126" name="Google Shape;126;p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txBox="1"/>
          <p:nvPr>
            <p:ph type="title"/>
          </p:nvPr>
        </p:nvSpPr>
        <p:spPr>
          <a:xfrm>
            <a:off x="2673350" y="1194150"/>
            <a:ext cx="4281300" cy="16257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9" name="Google Shape;129;p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0" name="Google Shape;130;p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1" name="Google Shape;131;p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2" name="Google Shape;132;p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33" name="Google Shape;133;p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34" name="Google Shape;134;p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35" name="Google Shape;135;p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36" name="Google Shape;136;p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37" name="Google Shape;137;p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38" name="Google Shape;138;p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39" name="Google Shape;139;p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0" name="Google Shape;140;p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1" name="Google Shape;141;p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2" name="Google Shape;142;p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3" name="Shape 143"/>
        <p:cNvGrpSpPr/>
        <p:nvPr/>
      </p:nvGrpSpPr>
      <p:grpSpPr>
        <a:xfrm>
          <a:off x="0" y="0"/>
          <a:ext cx="0" cy="0"/>
          <a:chOff x="0" y="0"/>
          <a:chExt cx="0" cy="0"/>
        </a:xfrm>
      </p:grpSpPr>
      <p:sp>
        <p:nvSpPr>
          <p:cNvPr id="144" name="Google Shape;144;p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
          <p:cNvSpPr txBox="1"/>
          <p:nvPr>
            <p:ph type="title"/>
          </p:nvPr>
        </p:nvSpPr>
        <p:spPr>
          <a:xfrm>
            <a:off x="1131500" y="621250"/>
            <a:ext cx="4045200" cy="5307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47" name="Google Shape;147;p9"/>
          <p:cNvSpPr txBox="1"/>
          <p:nvPr>
            <p:ph idx="1" type="subTitle"/>
          </p:nvPr>
        </p:nvSpPr>
        <p:spPr>
          <a:xfrm>
            <a:off x="1593350" y="1574450"/>
            <a:ext cx="5539200" cy="1404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8" name="Google Shape;148;p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49" name="Google Shape;149;p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0" name="Google Shape;150;p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1" name="Google Shape;151;p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2" name="Google Shape;152;p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3" name="Google Shape;153;p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54" name="Google Shape;154;p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10"/>
          <p:cNvSpPr txBox="1"/>
          <p:nvPr>
            <p:ph type="title"/>
          </p:nvPr>
        </p:nvSpPr>
        <p:spPr>
          <a:xfrm>
            <a:off x="710125" y="542575"/>
            <a:ext cx="3861900" cy="14250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indent="-317500" lvl="1" marL="9144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indent="-317500" lvl="2" marL="13716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indent="-317500" lvl="3" marL="18288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indent="-317500" lvl="4" marL="22860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indent="-317500" lvl="5" marL="27432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indent="-317500" lvl="6" marL="32004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indent="-317500" lvl="7" marL="36576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indent="-317500" lvl="8" marL="41148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25"/>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Post</a:t>
            </a:r>
            <a:r>
              <a:rPr lang="en"/>
              <a:t> </a:t>
            </a:r>
            <a:r>
              <a:rPr lang="en">
                <a:solidFill>
                  <a:schemeClr val="accent2"/>
                </a:solidFill>
              </a:rPr>
              <a:t>Quantum </a:t>
            </a:r>
            <a:r>
              <a:rPr lang="en">
                <a:solidFill>
                  <a:schemeClr val="accent3"/>
                </a:solidFill>
              </a:rPr>
              <a:t>{</a:t>
            </a:r>
            <a:endParaRPr>
              <a:solidFill>
                <a:schemeClr val="accent3"/>
              </a:solidFill>
            </a:endParaRPr>
          </a:p>
        </p:txBody>
      </p:sp>
      <p:sp>
        <p:nvSpPr>
          <p:cNvPr id="455" name="Google Shape;455;p25"/>
          <p:cNvSpPr txBox="1"/>
          <p:nvPr>
            <p:ph idx="1" type="subTitle"/>
          </p:nvPr>
        </p:nvSpPr>
        <p:spPr>
          <a:xfrm>
            <a:off x="1088025" y="2484650"/>
            <a:ext cx="6202800" cy="2026800"/>
          </a:xfrm>
          <a:prstGeom prst="rect">
            <a:avLst/>
          </a:prstGeom>
        </p:spPr>
        <p:txBody>
          <a:bodyPr anchorCtr="0" anchor="ctr" bIns="91425" lIns="91425" spcFirstLastPara="1" rIns="91425" wrap="square" tIns="91425">
            <a:noAutofit/>
          </a:bodyPr>
          <a:lstStyle/>
          <a:p>
            <a:pPr indent="0" lvl="0" marL="0" rtl="0" algn="l">
              <a:lnSpc>
                <a:spcPct val="110000"/>
              </a:lnSpc>
              <a:spcBef>
                <a:spcPts val="0"/>
              </a:spcBef>
              <a:spcAft>
                <a:spcPts val="0"/>
              </a:spcAft>
              <a:buNone/>
            </a:pPr>
            <a:r>
              <a:rPr lang="en" sz="1400"/>
              <a:t>/**</a:t>
            </a:r>
            <a:endParaRPr sz="1400"/>
          </a:p>
          <a:p>
            <a:pPr indent="0" lvl="0" marL="0" rtl="0" algn="l">
              <a:lnSpc>
                <a:spcPct val="110000"/>
              </a:lnSpc>
              <a:spcBef>
                <a:spcPts val="0"/>
              </a:spcBef>
              <a:spcAft>
                <a:spcPts val="0"/>
              </a:spcAft>
              <a:buNone/>
            </a:pPr>
            <a:r>
              <a:rPr lang="en" sz="1400"/>
              <a:t>  * Authors:</a:t>
            </a:r>
            <a:endParaRPr sz="1400"/>
          </a:p>
          <a:p>
            <a:pPr indent="0" lvl="0" marL="0" rtl="0" algn="l">
              <a:lnSpc>
                <a:spcPct val="105000"/>
              </a:lnSpc>
              <a:spcBef>
                <a:spcPts val="0"/>
              </a:spcBef>
              <a:spcAft>
                <a:spcPts val="0"/>
              </a:spcAft>
              <a:buNone/>
            </a:pPr>
            <a:r>
              <a:rPr lang="en" sz="1400"/>
              <a:t>  * Sam Benoist</a:t>
            </a:r>
            <a:endParaRPr sz="1400"/>
          </a:p>
          <a:p>
            <a:pPr indent="0" lvl="0" marL="0" rtl="0" algn="l">
              <a:lnSpc>
                <a:spcPct val="110000"/>
              </a:lnSpc>
              <a:spcBef>
                <a:spcPts val="0"/>
              </a:spcBef>
              <a:spcAft>
                <a:spcPts val="0"/>
              </a:spcAft>
              <a:buNone/>
            </a:pPr>
            <a:r>
              <a:rPr lang="en" sz="1400"/>
              <a:t>  * Alexa Krempa</a:t>
            </a:r>
            <a:endParaRPr sz="1400"/>
          </a:p>
          <a:p>
            <a:pPr indent="0" lvl="0" marL="0" rtl="0" algn="l">
              <a:lnSpc>
                <a:spcPct val="110000"/>
              </a:lnSpc>
              <a:spcBef>
                <a:spcPts val="0"/>
              </a:spcBef>
              <a:spcAft>
                <a:spcPts val="0"/>
              </a:spcAft>
              <a:buNone/>
            </a:pPr>
            <a:r>
              <a:rPr lang="en" sz="1400"/>
              <a:t>  * Bryan Richez</a:t>
            </a:r>
            <a:endParaRPr sz="1400"/>
          </a:p>
          <a:p>
            <a:pPr indent="0" lvl="0" marL="0" rtl="0" algn="l">
              <a:lnSpc>
                <a:spcPct val="110000"/>
              </a:lnSpc>
              <a:spcBef>
                <a:spcPts val="0"/>
              </a:spcBef>
              <a:spcAft>
                <a:spcPts val="0"/>
              </a:spcAft>
              <a:buNone/>
            </a:pPr>
            <a:r>
              <a:rPr lang="en" sz="1400"/>
              <a:t>  * Preston Sergent</a:t>
            </a:r>
            <a:endParaRPr sz="1400"/>
          </a:p>
          <a:p>
            <a:pPr indent="0" lvl="0" marL="0" rtl="0" algn="l">
              <a:lnSpc>
                <a:spcPct val="110000"/>
              </a:lnSpc>
              <a:spcBef>
                <a:spcPts val="0"/>
              </a:spcBef>
              <a:spcAft>
                <a:spcPts val="0"/>
              </a:spcAft>
              <a:buNone/>
            </a:pPr>
            <a:r>
              <a:rPr lang="en" sz="1400"/>
              <a:t>  * Jay Shah</a:t>
            </a:r>
            <a:endParaRPr sz="1400"/>
          </a:p>
          <a:p>
            <a:pPr indent="0" lvl="0" marL="0" rtl="0" algn="l">
              <a:lnSpc>
                <a:spcPct val="110000"/>
              </a:lnSpc>
              <a:spcBef>
                <a:spcPts val="0"/>
              </a:spcBef>
              <a:spcAft>
                <a:spcPts val="0"/>
              </a:spcAft>
              <a:buNone/>
            </a:pPr>
            <a:r>
              <a:rPr lang="en" sz="1400"/>
              <a:t>*/</a:t>
            </a:r>
            <a:endParaRPr sz="1400"/>
          </a:p>
        </p:txBody>
      </p:sp>
      <p:sp>
        <p:nvSpPr>
          <p:cNvPr id="456" name="Google Shape;456;p25"/>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rPr>
              <a:t>[</a:t>
            </a:r>
            <a:r>
              <a:rPr lang="en">
                <a:solidFill>
                  <a:schemeClr val="accent1"/>
                </a:solidFill>
              </a:rPr>
              <a:t>Zero</a:t>
            </a:r>
            <a:r>
              <a:rPr lang="en">
                <a:solidFill>
                  <a:schemeClr val="accent1"/>
                </a:solidFill>
              </a:rPr>
              <a:t> Knowledge</a:t>
            </a:r>
            <a:r>
              <a:rPr lang="en">
                <a:solidFill>
                  <a:schemeClr val="lt1"/>
                </a:solidFill>
              </a:rPr>
              <a:t> </a:t>
            </a:r>
            <a:r>
              <a:rPr lang="en">
                <a:solidFill>
                  <a:schemeClr val="lt2"/>
                </a:solidFill>
              </a:rPr>
              <a:t>Proofs</a:t>
            </a:r>
            <a:r>
              <a:rPr lang="en">
                <a:solidFill>
                  <a:schemeClr val="accent6"/>
                </a:solidFill>
              </a:rPr>
              <a:t>] </a:t>
            </a:r>
            <a:endParaRPr>
              <a:solidFill>
                <a:schemeClr val="accent6"/>
              </a:solidFill>
            </a:endParaRPr>
          </a:p>
        </p:txBody>
      </p:sp>
      <p:grpSp>
        <p:nvGrpSpPr>
          <p:cNvPr id="457" name="Google Shape;457;p25"/>
          <p:cNvGrpSpPr/>
          <p:nvPr/>
        </p:nvGrpSpPr>
        <p:grpSpPr>
          <a:xfrm>
            <a:off x="1247425" y="1302574"/>
            <a:ext cx="536000" cy="1296099"/>
            <a:chOff x="1552225" y="1759900"/>
            <a:chExt cx="536000" cy="1763400"/>
          </a:xfrm>
        </p:grpSpPr>
        <p:cxnSp>
          <p:nvCxnSpPr>
            <p:cNvPr id="458" name="Google Shape;458;p25"/>
            <p:cNvCxnSpPr/>
            <p:nvPr/>
          </p:nvCxnSpPr>
          <p:spPr>
            <a:xfrm>
              <a:off x="1552225" y="1759900"/>
              <a:ext cx="0" cy="1763400"/>
            </a:xfrm>
            <a:prstGeom prst="straightConnector1">
              <a:avLst/>
            </a:prstGeom>
            <a:noFill/>
            <a:ln cap="flat" cmpd="sng" w="9525">
              <a:solidFill>
                <a:schemeClr val="accent4"/>
              </a:solidFill>
              <a:prstDash val="solid"/>
              <a:round/>
              <a:headEnd len="med" w="med" type="none"/>
              <a:tailEnd len="med" w="med" type="none"/>
            </a:ln>
          </p:spPr>
        </p:cxnSp>
        <p:sp>
          <p:nvSpPr>
            <p:cNvPr id="459" name="Google Shape;459;p25"/>
            <p:cNvSpPr txBox="1"/>
            <p:nvPr/>
          </p:nvSpPr>
          <p:spPr>
            <a:xfrm>
              <a:off x="1557525" y="2554834"/>
              <a:ext cx="530700" cy="87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sp>
        <p:nvSpPr>
          <p:cNvPr id="460" name="Google Shape;460;p25"/>
          <p:cNvSpPr txBox="1"/>
          <p:nvPr>
            <p:ph idx="1"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presentation</a:t>
            </a:r>
            <a:r>
              <a:rPr lang="en" sz="1400">
                <a:solidFill>
                  <a:schemeClr val="accent3"/>
                </a:solidFill>
              </a:rPr>
              <a:t>.html</a:t>
            </a:r>
            <a:endParaRPr sz="1400">
              <a:solidFill>
                <a:schemeClr val="accent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000"/>
                                        <p:tgtEl>
                                          <p:spTgt spid="4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34"/>
          <p:cNvSpPr txBox="1"/>
          <p:nvPr>
            <p:ph type="title"/>
          </p:nvPr>
        </p:nvSpPr>
        <p:spPr>
          <a:xfrm flipH="1">
            <a:off x="2054663" y="586975"/>
            <a:ext cx="1842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02 </a:t>
            </a:r>
            <a:r>
              <a:rPr lang="en" sz="5000">
                <a:solidFill>
                  <a:schemeClr val="accent6"/>
                </a:solidFill>
              </a:rPr>
              <a:t>{</a:t>
            </a:r>
            <a:endParaRPr sz="5000">
              <a:solidFill>
                <a:schemeClr val="accent6"/>
              </a:solidFill>
            </a:endParaRPr>
          </a:p>
        </p:txBody>
      </p:sp>
      <p:sp>
        <p:nvSpPr>
          <p:cNvPr id="555" name="Google Shape;555;p34"/>
          <p:cNvSpPr txBox="1"/>
          <p:nvPr>
            <p:ph idx="2" type="title"/>
          </p:nvPr>
        </p:nvSpPr>
        <p:spPr>
          <a:xfrm>
            <a:off x="2605800" y="1599126"/>
            <a:ext cx="5377200" cy="78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rPr>
              <a:t>[</a:t>
            </a:r>
            <a:r>
              <a:rPr lang="en">
                <a:solidFill>
                  <a:schemeClr val="lt2"/>
                </a:solidFill>
              </a:rPr>
              <a:t>Background and Significance</a:t>
            </a:r>
            <a:r>
              <a:rPr lang="en">
                <a:solidFill>
                  <a:schemeClr val="accent6"/>
                </a:solidFill>
              </a:rPr>
              <a:t>]</a:t>
            </a:r>
            <a:r>
              <a:rPr lang="en">
                <a:solidFill>
                  <a:schemeClr val="accent1"/>
                </a:solidFill>
              </a:rPr>
              <a:t> </a:t>
            </a:r>
            <a:endParaRPr>
              <a:solidFill>
                <a:schemeClr val="accent3"/>
              </a:solidFill>
            </a:endParaRPr>
          </a:p>
        </p:txBody>
      </p:sp>
      <p:sp>
        <p:nvSpPr>
          <p:cNvPr id="556" name="Google Shape;556;p34"/>
          <p:cNvSpPr txBox="1"/>
          <p:nvPr>
            <p:ph idx="1" type="subTitle"/>
          </p:nvPr>
        </p:nvSpPr>
        <p:spPr>
          <a:xfrm>
            <a:off x="3038377" y="2676725"/>
            <a:ext cx="4572000" cy="78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&lt;</a:t>
            </a:r>
            <a:r>
              <a:rPr lang="en"/>
              <a:t>Introduce our core research problem and importance of this research </a:t>
            </a:r>
            <a:r>
              <a:rPr lang="en"/>
              <a:t>&gt;</a:t>
            </a:r>
            <a:endParaRPr/>
          </a:p>
        </p:txBody>
      </p:sp>
      <p:sp>
        <p:nvSpPr>
          <p:cNvPr id="557" name="Google Shape;557;p34"/>
          <p:cNvSpPr txBox="1"/>
          <p:nvPr/>
        </p:nvSpPr>
        <p:spPr>
          <a:xfrm>
            <a:off x="2127375"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58" name="Google Shape;558;p34"/>
          <p:cNvCxnSpPr>
            <a:endCxn id="557" idx="0"/>
          </p:cNvCxnSpPr>
          <p:nvPr/>
        </p:nvCxnSpPr>
        <p:spPr>
          <a:xfrm>
            <a:off x="2380425" y="1478475"/>
            <a:ext cx="0" cy="2108100"/>
          </a:xfrm>
          <a:prstGeom prst="straightConnector1">
            <a:avLst/>
          </a:prstGeom>
          <a:noFill/>
          <a:ln cap="flat" cmpd="sng" w="9525">
            <a:solidFill>
              <a:schemeClr val="accent4"/>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35"/>
          <p:cNvSpPr txBox="1"/>
          <p:nvPr>
            <p:ph idx="1" type="body"/>
          </p:nvPr>
        </p:nvSpPr>
        <p:spPr>
          <a:xfrm>
            <a:off x="1886350" y="2401600"/>
            <a:ext cx="5804400" cy="1324500"/>
          </a:xfrm>
          <a:prstGeom prst="rect">
            <a:avLst/>
          </a:prstGeom>
        </p:spPr>
        <p:txBody>
          <a:bodyPr anchorCtr="0" anchor="ctr" bIns="91425" lIns="91425" spcFirstLastPara="1" rIns="91425" wrap="square" tIns="91425">
            <a:noAutofit/>
          </a:bodyPr>
          <a:lstStyle/>
          <a:p>
            <a:pPr indent="-265184" lvl="0" marL="341342" rtl="0" algn="l">
              <a:lnSpc>
                <a:spcPct val="115000"/>
              </a:lnSpc>
              <a:spcBef>
                <a:spcPts val="0"/>
              </a:spcBef>
              <a:spcAft>
                <a:spcPts val="0"/>
              </a:spcAft>
              <a:buSzPts val="1200"/>
              <a:buChar char="∗"/>
            </a:pPr>
            <a:r>
              <a:rPr lang="en">
                <a:solidFill>
                  <a:schemeClr val="accent3"/>
                </a:solidFill>
              </a:rPr>
              <a:t>Whether the CRYSTALS algorithms comprehensively satisfies the objectives of ZKP</a:t>
            </a:r>
            <a:endParaRPr>
              <a:solidFill>
                <a:schemeClr val="accent3"/>
              </a:solidFill>
            </a:endParaRPr>
          </a:p>
          <a:p>
            <a:pPr indent="-265184" lvl="0" marL="341342" rtl="0" algn="l">
              <a:lnSpc>
                <a:spcPct val="115000"/>
              </a:lnSpc>
              <a:spcBef>
                <a:spcPts val="0"/>
              </a:spcBef>
              <a:spcAft>
                <a:spcPts val="0"/>
              </a:spcAft>
              <a:buSzPts val="1200"/>
              <a:buChar char="∗"/>
            </a:pPr>
            <a:r>
              <a:rPr lang="en">
                <a:solidFill>
                  <a:schemeClr val="accent3"/>
                </a:solidFill>
              </a:rPr>
              <a:t>Any possible improvements that can be made to make ZKP quantum resilient</a:t>
            </a:r>
            <a:endParaRPr>
              <a:solidFill>
                <a:schemeClr val="accent3"/>
              </a:solidFill>
            </a:endParaRPr>
          </a:p>
          <a:p>
            <a:pPr indent="-265184" lvl="0" marL="341342" rtl="0" algn="l">
              <a:lnSpc>
                <a:spcPct val="115000"/>
              </a:lnSpc>
              <a:spcBef>
                <a:spcPts val="0"/>
              </a:spcBef>
              <a:spcAft>
                <a:spcPts val="0"/>
              </a:spcAft>
              <a:buSzPts val="1200"/>
              <a:buChar char="∗"/>
            </a:pPr>
            <a:r>
              <a:rPr lang="en">
                <a:solidFill>
                  <a:schemeClr val="accent3"/>
                </a:solidFill>
              </a:rPr>
              <a:t>The </a:t>
            </a:r>
            <a:r>
              <a:rPr lang="en">
                <a:solidFill>
                  <a:schemeClr val="accent3"/>
                </a:solidFill>
              </a:rPr>
              <a:t>efficiency</a:t>
            </a:r>
            <a:r>
              <a:rPr lang="en">
                <a:solidFill>
                  <a:schemeClr val="accent3"/>
                </a:solidFill>
              </a:rPr>
              <a:t> of ZKP and post-quantum algorithms</a:t>
            </a:r>
            <a:endParaRPr>
              <a:solidFill>
                <a:schemeClr val="accent3"/>
              </a:solidFill>
            </a:endParaRPr>
          </a:p>
        </p:txBody>
      </p:sp>
      <p:sp>
        <p:nvSpPr>
          <p:cNvPr id="564" name="Google Shape;564;p35"/>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Background &amp; Significance</a:t>
            </a:r>
            <a:r>
              <a:rPr lang="en"/>
              <a:t> </a:t>
            </a:r>
            <a:r>
              <a:rPr lang="en">
                <a:solidFill>
                  <a:schemeClr val="accent6"/>
                </a:solidFill>
              </a:rPr>
              <a:t>{</a:t>
            </a:r>
            <a:endParaRPr>
              <a:solidFill>
                <a:schemeClr val="accent6"/>
              </a:solidFill>
            </a:endParaRPr>
          </a:p>
        </p:txBody>
      </p:sp>
      <p:sp>
        <p:nvSpPr>
          <p:cNvPr id="565" name="Google Shape;565;p35"/>
          <p:cNvSpPr txBox="1"/>
          <p:nvPr>
            <p:ph idx="5" type="subTitle"/>
          </p:nvPr>
        </p:nvSpPr>
        <p:spPr>
          <a:xfrm>
            <a:off x="1672200" y="1245150"/>
            <a:ext cx="5922000" cy="54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&lt; Our core research </a:t>
            </a:r>
            <a:r>
              <a:rPr lang="en"/>
              <a:t>problem</a:t>
            </a:r>
            <a:r>
              <a:rPr lang="en"/>
              <a:t> is whether Zero-Knowledge proofs (ZKP) have quantum resilient implementations </a:t>
            </a:r>
            <a:r>
              <a:rPr lang="en"/>
              <a:t>&gt;</a:t>
            </a:r>
            <a:endParaRPr/>
          </a:p>
        </p:txBody>
      </p:sp>
      <p:grpSp>
        <p:nvGrpSpPr>
          <p:cNvPr id="566" name="Google Shape;566;p35"/>
          <p:cNvGrpSpPr/>
          <p:nvPr/>
        </p:nvGrpSpPr>
        <p:grpSpPr>
          <a:xfrm>
            <a:off x="1084825" y="1123900"/>
            <a:ext cx="506100" cy="3417500"/>
            <a:chOff x="1084825" y="1152525"/>
            <a:chExt cx="506100" cy="3417500"/>
          </a:xfrm>
        </p:grpSpPr>
        <p:sp>
          <p:nvSpPr>
            <p:cNvPr id="567" name="Google Shape;567;p35"/>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568" name="Google Shape;568;p35"/>
            <p:cNvCxnSpPr/>
            <p:nvPr/>
          </p:nvCxnSpPr>
          <p:spPr>
            <a:xfrm>
              <a:off x="1337875" y="1152525"/>
              <a:ext cx="0" cy="2781000"/>
            </a:xfrm>
            <a:prstGeom prst="straightConnector1">
              <a:avLst/>
            </a:prstGeom>
            <a:noFill/>
            <a:ln cap="flat" cmpd="sng" w="9525">
              <a:solidFill>
                <a:schemeClr val="accent4"/>
              </a:solidFill>
              <a:prstDash val="solid"/>
              <a:round/>
              <a:headEnd len="med" w="med" type="none"/>
              <a:tailEnd len="med" w="med" type="none"/>
            </a:ln>
          </p:spPr>
        </p:cxnSp>
      </p:grpSp>
      <p:sp>
        <p:nvSpPr>
          <p:cNvPr id="569" name="Google Shape;569;p35"/>
          <p:cNvSpPr txBox="1"/>
          <p:nvPr>
            <p:ph idx="5" type="subTitle"/>
          </p:nvPr>
        </p:nvSpPr>
        <p:spPr>
          <a:xfrm>
            <a:off x="1827550" y="1907600"/>
            <a:ext cx="5922000" cy="54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&lt; We also aim to determine: &gt;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3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Background &amp; Significance</a:t>
            </a:r>
            <a:r>
              <a:rPr lang="en"/>
              <a:t> </a:t>
            </a:r>
            <a:r>
              <a:rPr lang="en">
                <a:solidFill>
                  <a:schemeClr val="accent6"/>
                </a:solidFill>
              </a:rPr>
              <a:t>{</a:t>
            </a:r>
            <a:endParaRPr>
              <a:solidFill>
                <a:schemeClr val="accent6"/>
              </a:solidFill>
            </a:endParaRPr>
          </a:p>
          <a:p>
            <a:pPr indent="0" lvl="0" marL="0" rtl="0" algn="l">
              <a:spcBef>
                <a:spcPts val="0"/>
              </a:spcBef>
              <a:spcAft>
                <a:spcPts val="0"/>
              </a:spcAft>
              <a:buNone/>
            </a:pPr>
            <a:r>
              <a:t/>
            </a:r>
            <a:endParaRPr/>
          </a:p>
        </p:txBody>
      </p:sp>
      <p:grpSp>
        <p:nvGrpSpPr>
          <p:cNvPr id="575" name="Google Shape;575;p36"/>
          <p:cNvGrpSpPr/>
          <p:nvPr/>
        </p:nvGrpSpPr>
        <p:grpSpPr>
          <a:xfrm>
            <a:off x="1084825" y="1123900"/>
            <a:ext cx="506100" cy="3417500"/>
            <a:chOff x="1084825" y="1152525"/>
            <a:chExt cx="506100" cy="3417500"/>
          </a:xfrm>
        </p:grpSpPr>
        <p:sp>
          <p:nvSpPr>
            <p:cNvPr id="576" name="Google Shape;576;p36"/>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577" name="Google Shape;577;p36"/>
            <p:cNvCxnSpPr/>
            <p:nvPr/>
          </p:nvCxnSpPr>
          <p:spPr>
            <a:xfrm>
              <a:off x="1337875" y="1152525"/>
              <a:ext cx="0" cy="2781000"/>
            </a:xfrm>
            <a:prstGeom prst="straightConnector1">
              <a:avLst/>
            </a:prstGeom>
            <a:noFill/>
            <a:ln cap="flat" cmpd="sng" w="9525">
              <a:solidFill>
                <a:schemeClr val="accent4"/>
              </a:solidFill>
              <a:prstDash val="solid"/>
              <a:round/>
              <a:headEnd len="med" w="med" type="none"/>
              <a:tailEnd len="med" w="med" type="none"/>
            </a:ln>
          </p:spPr>
        </p:cxnSp>
      </p:grpSp>
      <p:sp>
        <p:nvSpPr>
          <p:cNvPr id="578" name="Google Shape;578;p36"/>
          <p:cNvSpPr txBox="1"/>
          <p:nvPr>
            <p:ph idx="1" type="body"/>
          </p:nvPr>
        </p:nvSpPr>
        <p:spPr>
          <a:xfrm>
            <a:off x="1789800" y="1786350"/>
            <a:ext cx="5922000" cy="2259900"/>
          </a:xfrm>
          <a:prstGeom prst="rect">
            <a:avLst/>
          </a:prstGeom>
        </p:spPr>
        <p:txBody>
          <a:bodyPr anchorCtr="0" anchor="ctr" bIns="91425" lIns="91425" spcFirstLastPara="1" rIns="91425" wrap="square" tIns="91425">
            <a:noAutofit/>
          </a:bodyPr>
          <a:lstStyle/>
          <a:p>
            <a:pPr indent="-265184" lvl="0" marL="341342" rtl="0" algn="l">
              <a:lnSpc>
                <a:spcPct val="115000"/>
              </a:lnSpc>
              <a:spcBef>
                <a:spcPts val="0"/>
              </a:spcBef>
              <a:spcAft>
                <a:spcPts val="0"/>
              </a:spcAft>
              <a:buSzPts val="1200"/>
              <a:buChar char="∗"/>
            </a:pPr>
            <a:r>
              <a:rPr lang="en">
                <a:solidFill>
                  <a:schemeClr val="accent3"/>
                </a:solidFill>
              </a:rPr>
              <a:t>We focus specifically on the lattice-based CRYSTALS algorithms from NIST’s 3rd round of post-quantum cryptography (PQC)</a:t>
            </a:r>
            <a:endParaRPr>
              <a:solidFill>
                <a:schemeClr val="accent3"/>
              </a:solidFill>
            </a:endParaRPr>
          </a:p>
          <a:p>
            <a:pPr indent="-265184" lvl="0" marL="341342" rtl="0" algn="l">
              <a:lnSpc>
                <a:spcPct val="115000"/>
              </a:lnSpc>
              <a:spcBef>
                <a:spcPts val="0"/>
              </a:spcBef>
              <a:spcAft>
                <a:spcPts val="0"/>
              </a:spcAft>
              <a:buSzPts val="1200"/>
              <a:buChar char="∗"/>
            </a:pPr>
            <a:r>
              <a:rPr lang="en">
                <a:solidFill>
                  <a:schemeClr val="accent3"/>
                </a:solidFill>
              </a:rPr>
              <a:t>We chose </a:t>
            </a:r>
            <a:r>
              <a:rPr lang="en">
                <a:solidFill>
                  <a:schemeClr val="accent3"/>
                </a:solidFill>
              </a:rPr>
              <a:t>CRYSTALS because </a:t>
            </a:r>
            <a:r>
              <a:rPr lang="en">
                <a:solidFill>
                  <a:schemeClr val="accent3"/>
                </a:solidFill>
              </a:rPr>
              <a:t>it provides both a public-key encryption algorithm (CRYSTALS-KYBER) and a digital signature algorithm (CRYSTALS-DILITHIUM)</a:t>
            </a:r>
            <a:endParaRPr>
              <a:solidFill>
                <a:schemeClr val="accent3"/>
              </a:solidFill>
            </a:endParaRPr>
          </a:p>
        </p:txBody>
      </p:sp>
      <p:sp>
        <p:nvSpPr>
          <p:cNvPr id="579" name="Google Shape;579;p36"/>
          <p:cNvSpPr txBox="1"/>
          <p:nvPr>
            <p:ph idx="5" type="subTitle"/>
          </p:nvPr>
        </p:nvSpPr>
        <p:spPr>
          <a:xfrm>
            <a:off x="1672200" y="1245150"/>
            <a:ext cx="5922000" cy="54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&lt; Boundaries of our research: &gt;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37"/>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Background &amp; Significance</a:t>
            </a:r>
            <a:r>
              <a:rPr lang="en"/>
              <a:t> </a:t>
            </a:r>
            <a:r>
              <a:rPr lang="en">
                <a:solidFill>
                  <a:schemeClr val="accent6"/>
                </a:solidFill>
              </a:rPr>
              <a:t>{</a:t>
            </a:r>
            <a:endParaRPr>
              <a:solidFill>
                <a:schemeClr val="accent6"/>
              </a:solidFill>
            </a:endParaRPr>
          </a:p>
          <a:p>
            <a:pPr indent="0" lvl="0" marL="0" rtl="0" algn="l">
              <a:spcBef>
                <a:spcPts val="0"/>
              </a:spcBef>
              <a:spcAft>
                <a:spcPts val="0"/>
              </a:spcAft>
              <a:buNone/>
            </a:pPr>
            <a:r>
              <a:t/>
            </a:r>
            <a:endParaRPr/>
          </a:p>
        </p:txBody>
      </p:sp>
      <p:grpSp>
        <p:nvGrpSpPr>
          <p:cNvPr id="585" name="Google Shape;585;p37"/>
          <p:cNvGrpSpPr/>
          <p:nvPr/>
        </p:nvGrpSpPr>
        <p:grpSpPr>
          <a:xfrm>
            <a:off x="1084825" y="1123900"/>
            <a:ext cx="506100" cy="3417500"/>
            <a:chOff x="1084825" y="1152525"/>
            <a:chExt cx="506100" cy="3417500"/>
          </a:xfrm>
        </p:grpSpPr>
        <p:sp>
          <p:nvSpPr>
            <p:cNvPr id="586" name="Google Shape;586;p37"/>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587" name="Google Shape;587;p37"/>
            <p:cNvCxnSpPr/>
            <p:nvPr/>
          </p:nvCxnSpPr>
          <p:spPr>
            <a:xfrm>
              <a:off x="1337875" y="1152525"/>
              <a:ext cx="0" cy="2781000"/>
            </a:xfrm>
            <a:prstGeom prst="straightConnector1">
              <a:avLst/>
            </a:prstGeom>
            <a:noFill/>
            <a:ln cap="flat" cmpd="sng" w="9525">
              <a:solidFill>
                <a:schemeClr val="accent4"/>
              </a:solidFill>
              <a:prstDash val="solid"/>
              <a:round/>
              <a:headEnd len="med" w="med" type="none"/>
              <a:tailEnd len="med" w="med" type="none"/>
            </a:ln>
          </p:spPr>
        </p:cxnSp>
      </p:grpSp>
      <p:sp>
        <p:nvSpPr>
          <p:cNvPr id="588" name="Google Shape;588;p37"/>
          <p:cNvSpPr txBox="1"/>
          <p:nvPr>
            <p:ph idx="1" type="body"/>
          </p:nvPr>
        </p:nvSpPr>
        <p:spPr>
          <a:xfrm>
            <a:off x="1789800" y="1786350"/>
            <a:ext cx="5804400" cy="2340000"/>
          </a:xfrm>
          <a:prstGeom prst="rect">
            <a:avLst/>
          </a:prstGeom>
        </p:spPr>
        <p:txBody>
          <a:bodyPr anchorCtr="0" anchor="ctr" bIns="91425" lIns="91425" spcFirstLastPara="1" rIns="91425" wrap="square" tIns="91425">
            <a:noAutofit/>
          </a:bodyPr>
          <a:lstStyle/>
          <a:p>
            <a:pPr indent="-277884" lvl="0" marL="341342" rtl="0" algn="l">
              <a:lnSpc>
                <a:spcPct val="115000"/>
              </a:lnSpc>
              <a:spcBef>
                <a:spcPts val="0"/>
              </a:spcBef>
              <a:spcAft>
                <a:spcPts val="0"/>
              </a:spcAft>
              <a:buSzPts val="1400"/>
              <a:buChar char="∗"/>
            </a:pPr>
            <a:r>
              <a:rPr lang="en">
                <a:solidFill>
                  <a:schemeClr val="accent3"/>
                </a:solidFill>
              </a:rPr>
              <a:t>Given the impending creation of commercial quantum computers, it’s vital that the quantum resilience of protocols be determined </a:t>
            </a:r>
            <a:endParaRPr>
              <a:solidFill>
                <a:schemeClr val="accent3"/>
              </a:solidFill>
            </a:endParaRPr>
          </a:p>
          <a:p>
            <a:pPr indent="-265184" lvl="0" marL="341342" rtl="0" algn="l">
              <a:lnSpc>
                <a:spcPct val="115000"/>
              </a:lnSpc>
              <a:spcBef>
                <a:spcPts val="0"/>
              </a:spcBef>
              <a:spcAft>
                <a:spcPts val="0"/>
              </a:spcAft>
              <a:buSzPts val="1200"/>
              <a:buChar char="∗"/>
            </a:pPr>
            <a:r>
              <a:rPr lang="en">
                <a:solidFill>
                  <a:schemeClr val="accent3"/>
                </a:solidFill>
              </a:rPr>
              <a:t>It may </a:t>
            </a:r>
            <a:r>
              <a:rPr lang="en">
                <a:solidFill>
                  <a:schemeClr val="accent3"/>
                </a:solidFill>
              </a:rPr>
              <a:t>increase CRYSTALS’ likelihood of being chosen by NIST for Post-Quantum Cryptography Standardization</a:t>
            </a:r>
            <a:endParaRPr>
              <a:solidFill>
                <a:schemeClr val="accent3"/>
              </a:solidFill>
            </a:endParaRPr>
          </a:p>
          <a:p>
            <a:pPr indent="-265184" lvl="0" marL="341342" rtl="0" algn="l">
              <a:lnSpc>
                <a:spcPct val="115000"/>
              </a:lnSpc>
              <a:spcBef>
                <a:spcPts val="0"/>
              </a:spcBef>
              <a:spcAft>
                <a:spcPts val="0"/>
              </a:spcAft>
              <a:buSzPts val="1200"/>
              <a:buChar char="∗"/>
            </a:pPr>
            <a:r>
              <a:rPr lang="en">
                <a:solidFill>
                  <a:schemeClr val="accent3"/>
                </a:solidFill>
              </a:rPr>
              <a:t>This could also lead to further research on NIST’s other final candidates related to ZKP</a:t>
            </a:r>
            <a:endParaRPr>
              <a:solidFill>
                <a:schemeClr val="accent3"/>
              </a:solidFill>
            </a:endParaRPr>
          </a:p>
        </p:txBody>
      </p:sp>
      <p:sp>
        <p:nvSpPr>
          <p:cNvPr id="589" name="Google Shape;589;p37"/>
          <p:cNvSpPr txBox="1"/>
          <p:nvPr>
            <p:ph idx="5" type="subTitle"/>
          </p:nvPr>
        </p:nvSpPr>
        <p:spPr>
          <a:xfrm>
            <a:off x="1672200" y="1245150"/>
            <a:ext cx="5922000" cy="54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&lt; Importance of our research: &gt;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38"/>
          <p:cNvSpPr txBox="1"/>
          <p:nvPr>
            <p:ph type="title"/>
          </p:nvPr>
        </p:nvSpPr>
        <p:spPr>
          <a:xfrm flipH="1">
            <a:off x="2054663" y="586975"/>
            <a:ext cx="1842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03 </a:t>
            </a:r>
            <a:r>
              <a:rPr lang="en" sz="5000">
                <a:solidFill>
                  <a:schemeClr val="accent6"/>
                </a:solidFill>
              </a:rPr>
              <a:t>{</a:t>
            </a:r>
            <a:endParaRPr sz="5000">
              <a:solidFill>
                <a:schemeClr val="accent6"/>
              </a:solidFill>
            </a:endParaRPr>
          </a:p>
        </p:txBody>
      </p:sp>
      <p:sp>
        <p:nvSpPr>
          <p:cNvPr id="595" name="Google Shape;595;p38"/>
          <p:cNvSpPr txBox="1"/>
          <p:nvPr>
            <p:ph idx="2" type="title"/>
          </p:nvPr>
        </p:nvSpPr>
        <p:spPr>
          <a:xfrm>
            <a:off x="2605800" y="1599126"/>
            <a:ext cx="5377200" cy="78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rPr>
              <a:t>[</a:t>
            </a:r>
            <a:r>
              <a:rPr lang="en"/>
              <a:t>Related Work</a:t>
            </a:r>
            <a:r>
              <a:rPr lang="en">
                <a:solidFill>
                  <a:schemeClr val="accent6"/>
                </a:solidFill>
              </a:rPr>
              <a:t>]</a:t>
            </a:r>
            <a:r>
              <a:rPr lang="en">
                <a:solidFill>
                  <a:schemeClr val="accent1"/>
                </a:solidFill>
              </a:rPr>
              <a:t> </a:t>
            </a:r>
            <a:endParaRPr>
              <a:solidFill>
                <a:schemeClr val="accent3"/>
              </a:solidFill>
            </a:endParaRPr>
          </a:p>
        </p:txBody>
      </p:sp>
      <p:sp>
        <p:nvSpPr>
          <p:cNvPr id="596" name="Google Shape;596;p38"/>
          <p:cNvSpPr txBox="1"/>
          <p:nvPr>
            <p:ph idx="1" type="subTitle"/>
          </p:nvPr>
        </p:nvSpPr>
        <p:spPr>
          <a:xfrm>
            <a:off x="3038363" y="2448125"/>
            <a:ext cx="3960900" cy="78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&lt;What other work has been done?&gt;</a:t>
            </a:r>
            <a:endParaRPr/>
          </a:p>
        </p:txBody>
      </p:sp>
      <p:sp>
        <p:nvSpPr>
          <p:cNvPr id="597" name="Google Shape;597;p38"/>
          <p:cNvSpPr txBox="1"/>
          <p:nvPr/>
        </p:nvSpPr>
        <p:spPr>
          <a:xfrm>
            <a:off x="2127375"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98" name="Google Shape;598;p38"/>
          <p:cNvCxnSpPr>
            <a:endCxn id="597" idx="0"/>
          </p:cNvCxnSpPr>
          <p:nvPr/>
        </p:nvCxnSpPr>
        <p:spPr>
          <a:xfrm>
            <a:off x="2380425" y="1478475"/>
            <a:ext cx="0" cy="2108100"/>
          </a:xfrm>
          <a:prstGeom prst="straightConnector1">
            <a:avLst/>
          </a:prstGeom>
          <a:noFill/>
          <a:ln cap="flat" cmpd="sng" w="9525">
            <a:solidFill>
              <a:schemeClr val="accent4"/>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39"/>
          <p:cNvSpPr txBox="1"/>
          <p:nvPr>
            <p:ph idx="2" type="title"/>
          </p:nvPr>
        </p:nvSpPr>
        <p:spPr>
          <a:xfrm>
            <a:off x="1143250" y="582700"/>
            <a:ext cx="7290600" cy="54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Related Works</a:t>
            </a:r>
            <a:r>
              <a:rPr lang="en"/>
              <a:t> </a:t>
            </a:r>
            <a:r>
              <a:rPr lang="en">
                <a:solidFill>
                  <a:schemeClr val="accent6"/>
                </a:solidFill>
              </a:rPr>
              <a:t>{</a:t>
            </a:r>
            <a:endParaRPr/>
          </a:p>
        </p:txBody>
      </p:sp>
      <p:grpSp>
        <p:nvGrpSpPr>
          <p:cNvPr id="604" name="Google Shape;604;p39"/>
          <p:cNvGrpSpPr/>
          <p:nvPr/>
        </p:nvGrpSpPr>
        <p:grpSpPr>
          <a:xfrm>
            <a:off x="1084825" y="1123900"/>
            <a:ext cx="506100" cy="3417500"/>
            <a:chOff x="1084825" y="1152525"/>
            <a:chExt cx="506100" cy="3417500"/>
          </a:xfrm>
        </p:grpSpPr>
        <p:sp>
          <p:nvSpPr>
            <p:cNvPr id="605" name="Google Shape;605;p39"/>
            <p:cNvSpPr txBox="1"/>
            <p:nvPr/>
          </p:nvSpPr>
          <p:spPr>
            <a:xfrm>
              <a:off x="1084825" y="3954425"/>
              <a:ext cx="506100" cy="6156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06" name="Google Shape;606;p39"/>
            <p:cNvCxnSpPr/>
            <p:nvPr/>
          </p:nvCxnSpPr>
          <p:spPr>
            <a:xfrm>
              <a:off x="1337875" y="1152525"/>
              <a:ext cx="0" cy="2781000"/>
            </a:xfrm>
            <a:prstGeom prst="straightConnector1">
              <a:avLst/>
            </a:prstGeom>
            <a:noFill/>
            <a:ln>
              <a:noFill/>
            </a:ln>
          </p:spPr>
        </p:cxnSp>
      </p:grpSp>
      <p:sp>
        <p:nvSpPr>
          <p:cNvPr id="607" name="Google Shape;607;p39"/>
          <p:cNvSpPr txBox="1"/>
          <p:nvPr>
            <p:ph idx="4294967295" type="subTitle"/>
          </p:nvPr>
        </p:nvSpPr>
        <p:spPr>
          <a:xfrm>
            <a:off x="1672200" y="1930950"/>
            <a:ext cx="5922000" cy="1680900"/>
          </a:xfrm>
          <a:prstGeom prst="rect">
            <a:avLst/>
          </a:prstGeom>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chemeClr val="accent1"/>
              </a:buClr>
              <a:buSzPts val="1400"/>
              <a:buChar char="●"/>
            </a:pPr>
            <a:r>
              <a:rPr lang="en">
                <a:solidFill>
                  <a:schemeClr val="accent3"/>
                </a:solidFill>
              </a:rPr>
              <a:t>Other reviews have focused more-so on the impacts PQC will have with cryptocurrency</a:t>
            </a:r>
            <a:endParaRPr>
              <a:solidFill>
                <a:schemeClr val="accent3"/>
              </a:solidFill>
            </a:endParaRPr>
          </a:p>
          <a:p>
            <a:pPr indent="-317500" lvl="0" marL="457200" rtl="0" algn="l">
              <a:lnSpc>
                <a:spcPct val="115000"/>
              </a:lnSpc>
              <a:spcBef>
                <a:spcPts val="0"/>
              </a:spcBef>
              <a:spcAft>
                <a:spcPts val="0"/>
              </a:spcAft>
              <a:buClr>
                <a:schemeClr val="accent1"/>
              </a:buClr>
              <a:buSzPts val="1400"/>
              <a:buChar char="●"/>
            </a:pPr>
            <a:r>
              <a:rPr lang="en">
                <a:solidFill>
                  <a:schemeClr val="accent3"/>
                </a:solidFill>
              </a:rPr>
              <a:t>While </a:t>
            </a:r>
            <a:r>
              <a:rPr lang="en">
                <a:solidFill>
                  <a:schemeClr val="accent3"/>
                </a:solidFill>
              </a:rPr>
              <a:t>popular right now, cryptocurrency is not the only application of PQC algorithms.</a:t>
            </a:r>
            <a:endParaRPr>
              <a:solidFill>
                <a:schemeClr val="accent3"/>
              </a:solidFill>
            </a:endParaRPr>
          </a:p>
          <a:p>
            <a:pPr indent="-317500" lvl="0" marL="457200" rtl="0" algn="l">
              <a:lnSpc>
                <a:spcPct val="115000"/>
              </a:lnSpc>
              <a:spcBef>
                <a:spcPts val="0"/>
              </a:spcBef>
              <a:spcAft>
                <a:spcPts val="0"/>
              </a:spcAft>
              <a:buClr>
                <a:schemeClr val="accent1"/>
              </a:buClr>
              <a:buSzPts val="1400"/>
              <a:buChar char="●"/>
            </a:pPr>
            <a:r>
              <a:rPr lang="en">
                <a:solidFill>
                  <a:schemeClr val="accent3"/>
                </a:solidFill>
              </a:rPr>
              <a:t>Our focus on one single family of algorithms also differentiates our research.</a:t>
            </a:r>
            <a:endParaRPr>
              <a:solidFill>
                <a:schemeClr val="accent3"/>
              </a:solidFill>
            </a:endParaRPr>
          </a:p>
        </p:txBody>
      </p:sp>
      <p:sp>
        <p:nvSpPr>
          <p:cNvPr id="608" name="Google Shape;608;p39"/>
          <p:cNvSpPr txBox="1"/>
          <p:nvPr>
            <p:ph idx="4294967295" type="subTitle"/>
          </p:nvPr>
        </p:nvSpPr>
        <p:spPr>
          <a:xfrm>
            <a:off x="1672200" y="1321350"/>
            <a:ext cx="5922000" cy="5412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1200"/>
              </a:spcAft>
              <a:buNone/>
            </a:pPr>
            <a:r>
              <a:rPr lang="en">
                <a:solidFill>
                  <a:schemeClr val="accent3"/>
                </a:solidFill>
              </a:rPr>
              <a:t>&lt; What differentiates our core question? &gt;</a:t>
            </a:r>
            <a:endParaRPr>
              <a:solidFill>
                <a:schemeClr val="accent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40"/>
          <p:cNvSpPr txBox="1"/>
          <p:nvPr>
            <p:ph idx="4294967295" type="subTitle"/>
          </p:nvPr>
        </p:nvSpPr>
        <p:spPr>
          <a:xfrm>
            <a:off x="1672200" y="2007150"/>
            <a:ext cx="5922000" cy="2090100"/>
          </a:xfrm>
          <a:prstGeom prst="rect">
            <a:avLst/>
          </a:prstGeom>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chemeClr val="accent1"/>
              </a:buClr>
              <a:buSzPts val="1400"/>
              <a:buChar char="●"/>
            </a:pPr>
            <a:r>
              <a:rPr lang="en">
                <a:solidFill>
                  <a:schemeClr val="accent3"/>
                </a:solidFill>
              </a:rPr>
              <a:t>Other researchers have </a:t>
            </a:r>
            <a:r>
              <a:rPr lang="en">
                <a:solidFill>
                  <a:schemeClr val="accent3"/>
                </a:solidFill>
              </a:rPr>
              <a:t>taken approaches such as data mining and snowball sampling to find relevant papers, and then from there did a basic review.</a:t>
            </a:r>
            <a:endParaRPr>
              <a:solidFill>
                <a:schemeClr val="accent3"/>
              </a:solidFill>
            </a:endParaRPr>
          </a:p>
          <a:p>
            <a:pPr indent="-317500" lvl="0" marL="457200" rtl="0" algn="l">
              <a:lnSpc>
                <a:spcPct val="115000"/>
              </a:lnSpc>
              <a:spcBef>
                <a:spcPts val="0"/>
              </a:spcBef>
              <a:spcAft>
                <a:spcPts val="0"/>
              </a:spcAft>
              <a:buClr>
                <a:schemeClr val="accent3"/>
              </a:buClr>
              <a:buSzPts val="1400"/>
              <a:buChar char="●"/>
            </a:pPr>
            <a:r>
              <a:rPr lang="en">
                <a:solidFill>
                  <a:schemeClr val="accent3"/>
                </a:solidFill>
              </a:rPr>
              <a:t>Only included papers from the last five years.</a:t>
            </a:r>
            <a:endParaRPr>
              <a:solidFill>
                <a:schemeClr val="accent3"/>
              </a:solidFill>
            </a:endParaRPr>
          </a:p>
          <a:p>
            <a:pPr indent="-317500" lvl="0" marL="457200" rtl="0" algn="l">
              <a:lnSpc>
                <a:spcPct val="115000"/>
              </a:lnSpc>
              <a:spcBef>
                <a:spcPts val="0"/>
              </a:spcBef>
              <a:spcAft>
                <a:spcPts val="0"/>
              </a:spcAft>
              <a:buClr>
                <a:schemeClr val="accent1"/>
              </a:buClr>
              <a:buSzPts val="1400"/>
              <a:buChar char="●"/>
            </a:pPr>
            <a:r>
              <a:rPr lang="en">
                <a:solidFill>
                  <a:schemeClr val="accent3"/>
                </a:solidFill>
              </a:rPr>
              <a:t>We manually used the search engines that google scholar and the RIT library </a:t>
            </a:r>
            <a:r>
              <a:rPr lang="en">
                <a:solidFill>
                  <a:schemeClr val="accent3"/>
                </a:solidFill>
              </a:rPr>
              <a:t>system provide. We also manually reviewed each paper, and noted inconsistencies that may disqualify one piece of literature from being valid.</a:t>
            </a:r>
            <a:endParaRPr>
              <a:solidFill>
                <a:schemeClr val="accent3"/>
              </a:solidFill>
            </a:endParaRPr>
          </a:p>
        </p:txBody>
      </p:sp>
      <p:sp>
        <p:nvSpPr>
          <p:cNvPr id="614" name="Google Shape;614;p40"/>
          <p:cNvSpPr txBox="1"/>
          <p:nvPr>
            <p:ph idx="2" type="title"/>
          </p:nvPr>
        </p:nvSpPr>
        <p:spPr>
          <a:xfrm>
            <a:off x="1143250" y="582700"/>
            <a:ext cx="7290600" cy="54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Related Works </a:t>
            </a:r>
            <a:r>
              <a:rPr lang="en">
                <a:solidFill>
                  <a:schemeClr val="accent6"/>
                </a:solidFill>
              </a:rPr>
              <a:t>{</a:t>
            </a:r>
            <a:endParaRPr/>
          </a:p>
        </p:txBody>
      </p:sp>
      <p:grpSp>
        <p:nvGrpSpPr>
          <p:cNvPr id="615" name="Google Shape;615;p40"/>
          <p:cNvGrpSpPr/>
          <p:nvPr/>
        </p:nvGrpSpPr>
        <p:grpSpPr>
          <a:xfrm>
            <a:off x="1084825" y="1123900"/>
            <a:ext cx="506100" cy="3417500"/>
            <a:chOff x="1084825" y="1152525"/>
            <a:chExt cx="506100" cy="3417500"/>
          </a:xfrm>
        </p:grpSpPr>
        <p:sp>
          <p:nvSpPr>
            <p:cNvPr id="616" name="Google Shape;616;p40"/>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17" name="Google Shape;617;p40"/>
            <p:cNvCxnSpPr/>
            <p:nvPr/>
          </p:nvCxnSpPr>
          <p:spPr>
            <a:xfrm>
              <a:off x="1337875" y="1152525"/>
              <a:ext cx="0" cy="2781000"/>
            </a:xfrm>
            <a:prstGeom prst="straightConnector1">
              <a:avLst/>
            </a:prstGeom>
            <a:noFill/>
            <a:ln cap="flat" cmpd="sng" w="9525">
              <a:solidFill>
                <a:schemeClr val="accent4"/>
              </a:solidFill>
              <a:prstDash val="solid"/>
              <a:round/>
              <a:headEnd len="med" w="med" type="none"/>
              <a:tailEnd len="med" w="med" type="none"/>
            </a:ln>
          </p:spPr>
        </p:cxnSp>
      </p:grpSp>
      <p:sp>
        <p:nvSpPr>
          <p:cNvPr id="618" name="Google Shape;618;p40"/>
          <p:cNvSpPr txBox="1"/>
          <p:nvPr>
            <p:ph idx="4294967295" type="subTitle"/>
          </p:nvPr>
        </p:nvSpPr>
        <p:spPr>
          <a:xfrm>
            <a:off x="1672200" y="1321350"/>
            <a:ext cx="5922000" cy="5412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1200"/>
              </a:spcAft>
              <a:buNone/>
            </a:pPr>
            <a:r>
              <a:rPr lang="en">
                <a:solidFill>
                  <a:schemeClr val="accent3"/>
                </a:solidFill>
              </a:rPr>
              <a:t>&lt; What differentiates our </a:t>
            </a:r>
            <a:r>
              <a:rPr lang="en">
                <a:solidFill>
                  <a:schemeClr val="accent3"/>
                </a:solidFill>
              </a:rPr>
              <a:t>methodologies</a:t>
            </a:r>
            <a:r>
              <a:rPr lang="en">
                <a:solidFill>
                  <a:schemeClr val="accent3"/>
                </a:solidFill>
              </a:rPr>
              <a:t>? &gt;</a:t>
            </a:r>
            <a:endParaRPr>
              <a:solidFill>
                <a:schemeClr val="accent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41"/>
          <p:cNvSpPr txBox="1"/>
          <p:nvPr>
            <p:ph type="title"/>
          </p:nvPr>
        </p:nvSpPr>
        <p:spPr>
          <a:xfrm flipH="1">
            <a:off x="2054663" y="586975"/>
            <a:ext cx="1842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04 </a:t>
            </a:r>
            <a:r>
              <a:rPr lang="en" sz="5000">
                <a:solidFill>
                  <a:schemeClr val="accent6"/>
                </a:solidFill>
              </a:rPr>
              <a:t>{</a:t>
            </a:r>
            <a:endParaRPr sz="5000">
              <a:solidFill>
                <a:schemeClr val="accent6"/>
              </a:solidFill>
            </a:endParaRPr>
          </a:p>
        </p:txBody>
      </p:sp>
      <p:sp>
        <p:nvSpPr>
          <p:cNvPr id="624" name="Google Shape;624;p41"/>
          <p:cNvSpPr txBox="1"/>
          <p:nvPr>
            <p:ph idx="2" type="title"/>
          </p:nvPr>
        </p:nvSpPr>
        <p:spPr>
          <a:xfrm>
            <a:off x="2605788" y="1846623"/>
            <a:ext cx="53772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rPr>
              <a:t>[</a:t>
            </a:r>
            <a:r>
              <a:rPr lang="en">
                <a:solidFill>
                  <a:schemeClr val="accent1"/>
                </a:solidFill>
              </a:rPr>
              <a:t>Research and Design Methods</a:t>
            </a:r>
            <a:r>
              <a:rPr lang="en">
                <a:solidFill>
                  <a:schemeClr val="accent6"/>
                </a:solidFill>
              </a:rPr>
              <a:t>]</a:t>
            </a:r>
            <a:r>
              <a:rPr lang="en">
                <a:solidFill>
                  <a:schemeClr val="accent1"/>
                </a:solidFill>
              </a:rPr>
              <a:t> </a:t>
            </a:r>
            <a:endParaRPr>
              <a:solidFill>
                <a:schemeClr val="accent3"/>
              </a:solidFill>
            </a:endParaRPr>
          </a:p>
        </p:txBody>
      </p:sp>
      <p:sp>
        <p:nvSpPr>
          <p:cNvPr id="625" name="Google Shape;625;p41"/>
          <p:cNvSpPr txBox="1"/>
          <p:nvPr>
            <p:ph idx="1" type="subTitle"/>
          </p:nvPr>
        </p:nvSpPr>
        <p:spPr>
          <a:xfrm>
            <a:off x="3038378" y="2448125"/>
            <a:ext cx="5026500" cy="78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&lt;How did we perform our research?&gt;</a:t>
            </a:r>
            <a:endParaRPr/>
          </a:p>
        </p:txBody>
      </p:sp>
      <p:sp>
        <p:nvSpPr>
          <p:cNvPr id="626" name="Google Shape;626;p41"/>
          <p:cNvSpPr txBox="1"/>
          <p:nvPr/>
        </p:nvSpPr>
        <p:spPr>
          <a:xfrm>
            <a:off x="2127375"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27" name="Google Shape;627;p41"/>
          <p:cNvCxnSpPr>
            <a:endCxn id="626" idx="0"/>
          </p:cNvCxnSpPr>
          <p:nvPr/>
        </p:nvCxnSpPr>
        <p:spPr>
          <a:xfrm>
            <a:off x="2380425" y="1478475"/>
            <a:ext cx="0" cy="2108100"/>
          </a:xfrm>
          <a:prstGeom prst="straightConnector1">
            <a:avLst/>
          </a:prstGeom>
          <a:noFill/>
          <a:ln cap="flat" cmpd="sng" w="9525">
            <a:solidFill>
              <a:schemeClr val="accent4"/>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42"/>
          <p:cNvSpPr txBox="1"/>
          <p:nvPr>
            <p:ph idx="2" type="title"/>
          </p:nvPr>
        </p:nvSpPr>
        <p:spPr>
          <a:xfrm>
            <a:off x="1143250" y="582700"/>
            <a:ext cx="7290600" cy="54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1"/>
                </a:solidFill>
              </a:rPr>
              <a:t>Research &amp; Design Methods</a:t>
            </a:r>
            <a:r>
              <a:rPr lang="en"/>
              <a:t> </a:t>
            </a:r>
            <a:r>
              <a:rPr lang="en">
                <a:solidFill>
                  <a:schemeClr val="accent6"/>
                </a:solidFill>
              </a:rPr>
              <a:t>{</a:t>
            </a:r>
            <a:endParaRPr/>
          </a:p>
        </p:txBody>
      </p:sp>
      <p:grpSp>
        <p:nvGrpSpPr>
          <p:cNvPr id="633" name="Google Shape;633;p42"/>
          <p:cNvGrpSpPr/>
          <p:nvPr/>
        </p:nvGrpSpPr>
        <p:grpSpPr>
          <a:xfrm>
            <a:off x="1084825" y="1123900"/>
            <a:ext cx="506100" cy="3417500"/>
            <a:chOff x="1084825" y="1152525"/>
            <a:chExt cx="506100" cy="3417500"/>
          </a:xfrm>
        </p:grpSpPr>
        <p:sp>
          <p:nvSpPr>
            <p:cNvPr id="634" name="Google Shape;634;p42"/>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35" name="Google Shape;635;p42"/>
            <p:cNvCxnSpPr/>
            <p:nvPr/>
          </p:nvCxnSpPr>
          <p:spPr>
            <a:xfrm>
              <a:off x="1337875" y="1152525"/>
              <a:ext cx="0" cy="2781000"/>
            </a:xfrm>
            <a:prstGeom prst="straightConnector1">
              <a:avLst/>
            </a:prstGeom>
            <a:noFill/>
            <a:ln cap="flat" cmpd="sng" w="9525">
              <a:solidFill>
                <a:schemeClr val="accent4"/>
              </a:solidFill>
              <a:prstDash val="solid"/>
              <a:round/>
              <a:headEnd len="med" w="med" type="none"/>
              <a:tailEnd len="med" w="med" type="none"/>
            </a:ln>
          </p:spPr>
        </p:cxnSp>
      </p:grpSp>
      <p:sp>
        <p:nvSpPr>
          <p:cNvPr id="636" name="Google Shape;636;p42"/>
          <p:cNvSpPr txBox="1"/>
          <p:nvPr>
            <p:ph idx="4294967295" type="body"/>
          </p:nvPr>
        </p:nvSpPr>
        <p:spPr>
          <a:xfrm>
            <a:off x="1789800" y="1723775"/>
            <a:ext cx="5804400" cy="2340000"/>
          </a:xfrm>
          <a:prstGeom prst="rect">
            <a:avLst/>
          </a:prstGeom>
        </p:spPr>
        <p:txBody>
          <a:bodyPr anchorCtr="0" anchor="ctr" bIns="91425" lIns="91425" spcFirstLastPara="1" rIns="91425" wrap="square" tIns="91425">
            <a:noAutofit/>
          </a:bodyPr>
          <a:lstStyle/>
          <a:p>
            <a:pPr indent="-277884" lvl="0" marL="341342" rtl="0" algn="l">
              <a:lnSpc>
                <a:spcPct val="115000"/>
              </a:lnSpc>
              <a:spcBef>
                <a:spcPts val="0"/>
              </a:spcBef>
              <a:spcAft>
                <a:spcPts val="0"/>
              </a:spcAft>
              <a:buClr>
                <a:schemeClr val="accent1"/>
              </a:buClr>
              <a:buSzPts val="1400"/>
              <a:buChar char="●"/>
            </a:pPr>
            <a:r>
              <a:rPr lang="en">
                <a:solidFill>
                  <a:schemeClr val="accent3"/>
                </a:solidFill>
              </a:rPr>
              <a:t>We were only able to obtain free public information or information made available to RIT students</a:t>
            </a:r>
            <a:r>
              <a:rPr lang="en">
                <a:solidFill>
                  <a:schemeClr val="accent3"/>
                </a:solidFill>
              </a:rPr>
              <a:t> </a:t>
            </a:r>
            <a:endParaRPr>
              <a:solidFill>
                <a:schemeClr val="accent3"/>
              </a:solidFill>
            </a:endParaRPr>
          </a:p>
          <a:p>
            <a:pPr indent="-277884" lvl="0" marL="341342" rtl="0" algn="l">
              <a:lnSpc>
                <a:spcPct val="115000"/>
              </a:lnSpc>
              <a:spcBef>
                <a:spcPts val="0"/>
              </a:spcBef>
              <a:spcAft>
                <a:spcPts val="0"/>
              </a:spcAft>
              <a:buClr>
                <a:schemeClr val="accent1"/>
              </a:buClr>
              <a:buSzPts val="1400"/>
              <a:buChar char="●"/>
            </a:pPr>
            <a:r>
              <a:rPr lang="en">
                <a:solidFill>
                  <a:schemeClr val="accent3"/>
                </a:solidFill>
              </a:rPr>
              <a:t>Since CRYSTALS hasn’t been standardized by NIST yet, there is a limited amount of research on it</a:t>
            </a:r>
            <a:endParaRPr>
              <a:solidFill>
                <a:schemeClr val="accent3"/>
              </a:solidFill>
            </a:endParaRPr>
          </a:p>
          <a:p>
            <a:pPr indent="-277884" lvl="0" marL="341342" rtl="0" algn="l">
              <a:lnSpc>
                <a:spcPct val="115000"/>
              </a:lnSpc>
              <a:spcBef>
                <a:spcPts val="0"/>
              </a:spcBef>
              <a:spcAft>
                <a:spcPts val="0"/>
              </a:spcAft>
              <a:buClr>
                <a:schemeClr val="accent1"/>
              </a:buClr>
              <a:buSzPts val="1400"/>
              <a:buChar char="●"/>
            </a:pPr>
            <a:r>
              <a:rPr lang="en">
                <a:solidFill>
                  <a:schemeClr val="accent3"/>
                </a:solidFill>
              </a:rPr>
              <a:t>We had no previous knowledge of this topic other than the basis of </a:t>
            </a:r>
            <a:r>
              <a:rPr lang="en">
                <a:solidFill>
                  <a:schemeClr val="accent3"/>
                </a:solidFill>
              </a:rPr>
              <a:t>cryptography</a:t>
            </a:r>
            <a:endParaRPr>
              <a:solidFill>
                <a:schemeClr val="accent3"/>
              </a:solidFill>
            </a:endParaRPr>
          </a:p>
          <a:p>
            <a:pPr indent="-277884" lvl="0" marL="341342" rtl="0" algn="l">
              <a:lnSpc>
                <a:spcPct val="115000"/>
              </a:lnSpc>
              <a:spcBef>
                <a:spcPts val="0"/>
              </a:spcBef>
              <a:spcAft>
                <a:spcPts val="0"/>
              </a:spcAft>
              <a:buClr>
                <a:schemeClr val="accent1"/>
              </a:buClr>
              <a:buSzPts val="1400"/>
              <a:buChar char="●"/>
            </a:pPr>
            <a:r>
              <a:rPr lang="en">
                <a:solidFill>
                  <a:schemeClr val="accent3"/>
                </a:solidFill>
              </a:rPr>
              <a:t>Only a semester to complete this paper</a:t>
            </a:r>
            <a:endParaRPr>
              <a:solidFill>
                <a:schemeClr val="accent3"/>
              </a:solidFill>
            </a:endParaRPr>
          </a:p>
        </p:txBody>
      </p:sp>
      <p:sp>
        <p:nvSpPr>
          <p:cNvPr id="637" name="Google Shape;637;p42"/>
          <p:cNvSpPr txBox="1"/>
          <p:nvPr>
            <p:ph idx="4294967295" type="subTitle"/>
          </p:nvPr>
        </p:nvSpPr>
        <p:spPr>
          <a:xfrm>
            <a:off x="1672200" y="1245150"/>
            <a:ext cx="5922000" cy="5412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solidFill>
                  <a:schemeClr val="accent3"/>
                </a:solidFill>
              </a:rPr>
              <a:t>&lt; Limitations &amp; Risks &gt;</a:t>
            </a:r>
            <a:endParaRPr>
              <a:solidFill>
                <a:schemeClr val="accent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43"/>
          <p:cNvSpPr txBox="1"/>
          <p:nvPr>
            <p:ph idx="2" type="title"/>
          </p:nvPr>
        </p:nvSpPr>
        <p:spPr>
          <a:xfrm>
            <a:off x="1143250" y="582700"/>
            <a:ext cx="7290600" cy="54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1"/>
                </a:solidFill>
              </a:rPr>
              <a:t>Research &amp; Design Methods</a:t>
            </a:r>
            <a:r>
              <a:rPr lang="en"/>
              <a:t> </a:t>
            </a:r>
            <a:r>
              <a:rPr lang="en">
                <a:solidFill>
                  <a:schemeClr val="accent6"/>
                </a:solidFill>
              </a:rPr>
              <a:t>{</a:t>
            </a:r>
            <a:endParaRPr/>
          </a:p>
        </p:txBody>
      </p:sp>
      <p:grpSp>
        <p:nvGrpSpPr>
          <p:cNvPr id="643" name="Google Shape;643;p43"/>
          <p:cNvGrpSpPr/>
          <p:nvPr/>
        </p:nvGrpSpPr>
        <p:grpSpPr>
          <a:xfrm>
            <a:off x="1084825" y="1123900"/>
            <a:ext cx="506100" cy="3417500"/>
            <a:chOff x="1084825" y="1152525"/>
            <a:chExt cx="506100" cy="3417500"/>
          </a:xfrm>
        </p:grpSpPr>
        <p:sp>
          <p:nvSpPr>
            <p:cNvPr id="644" name="Google Shape;644;p43"/>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45" name="Google Shape;645;p43"/>
            <p:cNvCxnSpPr/>
            <p:nvPr/>
          </p:nvCxnSpPr>
          <p:spPr>
            <a:xfrm>
              <a:off x="1337875" y="1152525"/>
              <a:ext cx="0" cy="2781000"/>
            </a:xfrm>
            <a:prstGeom prst="straightConnector1">
              <a:avLst/>
            </a:prstGeom>
            <a:noFill/>
            <a:ln cap="flat" cmpd="sng" w="9525">
              <a:solidFill>
                <a:schemeClr val="accent4"/>
              </a:solidFill>
              <a:prstDash val="solid"/>
              <a:round/>
              <a:headEnd len="med" w="med" type="none"/>
              <a:tailEnd len="med" w="med" type="none"/>
            </a:ln>
          </p:spPr>
        </p:cxnSp>
      </p:grpSp>
      <p:sp>
        <p:nvSpPr>
          <p:cNvPr id="646" name="Google Shape;646;p43"/>
          <p:cNvSpPr txBox="1"/>
          <p:nvPr>
            <p:ph idx="4294967295" type="body"/>
          </p:nvPr>
        </p:nvSpPr>
        <p:spPr>
          <a:xfrm>
            <a:off x="1789800" y="1662650"/>
            <a:ext cx="5804400" cy="2340000"/>
          </a:xfrm>
          <a:prstGeom prst="rect">
            <a:avLst/>
          </a:prstGeom>
        </p:spPr>
        <p:txBody>
          <a:bodyPr anchorCtr="0" anchor="ctr" bIns="91425" lIns="91425" spcFirstLastPara="1" rIns="91425" wrap="square" tIns="91425">
            <a:noAutofit/>
          </a:bodyPr>
          <a:lstStyle/>
          <a:p>
            <a:pPr indent="-277884" lvl="0" marL="341342" rtl="0" algn="l">
              <a:lnSpc>
                <a:spcPct val="115000"/>
              </a:lnSpc>
              <a:spcBef>
                <a:spcPts val="0"/>
              </a:spcBef>
              <a:spcAft>
                <a:spcPts val="0"/>
              </a:spcAft>
              <a:buClr>
                <a:schemeClr val="accent1"/>
              </a:buClr>
              <a:buSzPts val="1400"/>
              <a:buChar char="●"/>
            </a:pPr>
            <a:r>
              <a:rPr lang="en">
                <a:solidFill>
                  <a:schemeClr val="accent3"/>
                </a:solidFill>
              </a:rPr>
              <a:t>Used google scholar and the RIT library journal search engine to find relevant papers</a:t>
            </a:r>
            <a:endParaRPr>
              <a:solidFill>
                <a:schemeClr val="accent3"/>
              </a:solidFill>
            </a:endParaRPr>
          </a:p>
          <a:p>
            <a:pPr indent="-277884" lvl="0" marL="341342" rtl="0" algn="l">
              <a:lnSpc>
                <a:spcPct val="115000"/>
              </a:lnSpc>
              <a:spcBef>
                <a:spcPts val="0"/>
              </a:spcBef>
              <a:spcAft>
                <a:spcPts val="0"/>
              </a:spcAft>
              <a:buClr>
                <a:schemeClr val="accent1"/>
              </a:buClr>
              <a:buSzPts val="1400"/>
              <a:buChar char="●"/>
            </a:pPr>
            <a:r>
              <a:rPr lang="en">
                <a:solidFill>
                  <a:schemeClr val="accent3"/>
                </a:solidFill>
              </a:rPr>
              <a:t>Reached out to professors </a:t>
            </a:r>
            <a:r>
              <a:rPr lang="en">
                <a:solidFill>
                  <a:schemeClr val="accent3"/>
                </a:solidFill>
              </a:rPr>
              <a:t>knowledgeable</a:t>
            </a:r>
            <a:r>
              <a:rPr lang="en">
                <a:solidFill>
                  <a:schemeClr val="accent3"/>
                </a:solidFill>
              </a:rPr>
              <a:t> on the subject to obtain more sources</a:t>
            </a:r>
            <a:endParaRPr>
              <a:solidFill>
                <a:schemeClr val="accent3"/>
              </a:solidFill>
            </a:endParaRPr>
          </a:p>
          <a:p>
            <a:pPr indent="-277884" lvl="0" marL="341342" rtl="0" algn="l">
              <a:lnSpc>
                <a:spcPct val="115000"/>
              </a:lnSpc>
              <a:spcBef>
                <a:spcPts val="0"/>
              </a:spcBef>
              <a:spcAft>
                <a:spcPts val="0"/>
              </a:spcAft>
              <a:buClr>
                <a:schemeClr val="accent1"/>
              </a:buClr>
              <a:buSzPts val="1400"/>
              <a:buChar char="●"/>
            </a:pPr>
            <a:r>
              <a:rPr lang="en">
                <a:solidFill>
                  <a:schemeClr val="accent3"/>
                </a:solidFill>
              </a:rPr>
              <a:t>First established a core set of knowledge to gain an understanding of ZKP and PQAs</a:t>
            </a:r>
            <a:endParaRPr>
              <a:solidFill>
                <a:schemeClr val="accent3"/>
              </a:solidFill>
            </a:endParaRPr>
          </a:p>
        </p:txBody>
      </p:sp>
      <p:sp>
        <p:nvSpPr>
          <p:cNvPr id="647" name="Google Shape;647;p43"/>
          <p:cNvSpPr txBox="1"/>
          <p:nvPr>
            <p:ph idx="4294967295" type="subTitle"/>
          </p:nvPr>
        </p:nvSpPr>
        <p:spPr>
          <a:xfrm>
            <a:off x="1672200" y="1245150"/>
            <a:ext cx="5922000" cy="5412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solidFill>
                  <a:schemeClr val="accent3"/>
                </a:solidFill>
              </a:rPr>
              <a:t>&lt; Procedures &gt;</a:t>
            </a:r>
            <a:endParaRPr>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26"/>
          <p:cNvSpPr txBox="1"/>
          <p:nvPr>
            <p:ph type="title"/>
          </p:nvPr>
        </p:nvSpPr>
        <p:spPr>
          <a:xfrm flipH="1">
            <a:off x="1460450" y="1436713"/>
            <a:ext cx="872100" cy="3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66" name="Google Shape;466;p26"/>
          <p:cNvSpPr txBox="1"/>
          <p:nvPr>
            <p:ph idx="1" type="subTitle"/>
          </p:nvPr>
        </p:nvSpPr>
        <p:spPr>
          <a:xfrm>
            <a:off x="2332550" y="1775113"/>
            <a:ext cx="3129000" cy="48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&lt; </a:t>
            </a:r>
            <a:r>
              <a:rPr lang="en"/>
              <a:t>Explanation</a:t>
            </a:r>
            <a:r>
              <a:rPr lang="en"/>
              <a:t> of ZKP and post-quantum algorithms &gt;</a:t>
            </a:r>
            <a:endParaRPr/>
          </a:p>
        </p:txBody>
      </p:sp>
      <p:sp>
        <p:nvSpPr>
          <p:cNvPr id="467" name="Google Shape;467;p26"/>
          <p:cNvSpPr txBox="1"/>
          <p:nvPr>
            <p:ph idx="2" type="subTitle"/>
          </p:nvPr>
        </p:nvSpPr>
        <p:spPr>
          <a:xfrm>
            <a:off x="2332550" y="1436725"/>
            <a:ext cx="31290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468" name="Google Shape;468;p26"/>
          <p:cNvSpPr txBox="1"/>
          <p:nvPr>
            <p:ph idx="3" type="title"/>
          </p:nvPr>
        </p:nvSpPr>
        <p:spPr>
          <a:xfrm flipH="1">
            <a:off x="2850125" y="2419862"/>
            <a:ext cx="872100" cy="3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a:t>
            </a:r>
            <a:r>
              <a:rPr lang="en"/>
              <a:t>2</a:t>
            </a:r>
            <a:endParaRPr/>
          </a:p>
        </p:txBody>
      </p:sp>
      <p:sp>
        <p:nvSpPr>
          <p:cNvPr id="469" name="Google Shape;469;p26"/>
          <p:cNvSpPr txBox="1"/>
          <p:nvPr>
            <p:ph idx="4" type="subTitle"/>
          </p:nvPr>
        </p:nvSpPr>
        <p:spPr>
          <a:xfrm>
            <a:off x="3722225" y="2755475"/>
            <a:ext cx="4267500" cy="48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&lt; Introduce our core research </a:t>
            </a:r>
            <a:r>
              <a:rPr lang="en"/>
              <a:t>problem</a:t>
            </a:r>
            <a:r>
              <a:rPr lang="en"/>
              <a:t> and importance of this research &gt;</a:t>
            </a:r>
            <a:endParaRPr/>
          </a:p>
        </p:txBody>
      </p:sp>
      <p:sp>
        <p:nvSpPr>
          <p:cNvPr id="470" name="Google Shape;470;p26"/>
          <p:cNvSpPr txBox="1"/>
          <p:nvPr>
            <p:ph idx="5" type="subTitle"/>
          </p:nvPr>
        </p:nvSpPr>
        <p:spPr>
          <a:xfrm>
            <a:off x="3722225" y="2419850"/>
            <a:ext cx="40731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Background and Significance</a:t>
            </a:r>
            <a:endParaRPr/>
          </a:p>
        </p:txBody>
      </p:sp>
      <p:sp>
        <p:nvSpPr>
          <p:cNvPr id="471" name="Google Shape;471;p26"/>
          <p:cNvSpPr txBox="1"/>
          <p:nvPr>
            <p:ph idx="6" type="title"/>
          </p:nvPr>
        </p:nvSpPr>
        <p:spPr>
          <a:xfrm flipH="1">
            <a:off x="4242875" y="3400212"/>
            <a:ext cx="872100" cy="3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472" name="Google Shape;472;p26"/>
          <p:cNvSpPr txBox="1"/>
          <p:nvPr>
            <p:ph idx="7" type="subTitle"/>
          </p:nvPr>
        </p:nvSpPr>
        <p:spPr>
          <a:xfrm>
            <a:off x="5114975" y="3738600"/>
            <a:ext cx="3318900" cy="48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&lt; Give examples of previous research done on this topic</a:t>
            </a:r>
            <a:r>
              <a:rPr lang="en"/>
              <a:t> &gt;</a:t>
            </a:r>
            <a:endParaRPr/>
          </a:p>
        </p:txBody>
      </p:sp>
      <p:sp>
        <p:nvSpPr>
          <p:cNvPr id="473" name="Google Shape;473;p26"/>
          <p:cNvSpPr txBox="1"/>
          <p:nvPr>
            <p:ph idx="8" type="subTitle"/>
          </p:nvPr>
        </p:nvSpPr>
        <p:spPr>
          <a:xfrm>
            <a:off x="5114975" y="3400200"/>
            <a:ext cx="31290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Related Work</a:t>
            </a:r>
            <a:endParaRPr/>
          </a:p>
        </p:txBody>
      </p:sp>
      <p:sp>
        <p:nvSpPr>
          <p:cNvPr id="474" name="Google Shape;474;p26"/>
          <p:cNvSpPr txBox="1"/>
          <p:nvPr>
            <p:ph idx="9"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able Of </a:t>
            </a:r>
            <a:r>
              <a:rPr lang="en">
                <a:solidFill>
                  <a:schemeClr val="accent2"/>
                </a:solidFill>
              </a:rPr>
              <a:t>‘Contents’</a:t>
            </a:r>
            <a:r>
              <a:rPr lang="en"/>
              <a:t> </a:t>
            </a:r>
            <a:r>
              <a:rPr lang="en">
                <a:solidFill>
                  <a:schemeClr val="accent6"/>
                </a:solidFill>
              </a:rPr>
              <a:t>{</a:t>
            </a:r>
            <a:endParaRPr>
              <a:solidFill>
                <a:schemeClr val="accent6"/>
              </a:solidFill>
            </a:endParaRPr>
          </a:p>
        </p:txBody>
      </p:sp>
      <p:grpSp>
        <p:nvGrpSpPr>
          <p:cNvPr id="475" name="Google Shape;475;p26"/>
          <p:cNvGrpSpPr/>
          <p:nvPr/>
        </p:nvGrpSpPr>
        <p:grpSpPr>
          <a:xfrm>
            <a:off x="1084825" y="1168950"/>
            <a:ext cx="506100" cy="3401075"/>
            <a:chOff x="1084825" y="1168950"/>
            <a:chExt cx="506100" cy="3401075"/>
          </a:xfrm>
        </p:grpSpPr>
        <p:sp>
          <p:nvSpPr>
            <p:cNvPr id="476" name="Google Shape;476;p26"/>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477" name="Google Shape;477;p26"/>
            <p:cNvCxnSpPr/>
            <p:nvPr/>
          </p:nvCxnSpPr>
          <p:spPr>
            <a:xfrm>
              <a:off x="1337875" y="1168950"/>
              <a:ext cx="0" cy="2764500"/>
            </a:xfrm>
            <a:prstGeom prst="straightConnector1">
              <a:avLst/>
            </a:prstGeom>
            <a:noFill/>
            <a:ln cap="flat" cmpd="sng" w="9525">
              <a:solidFill>
                <a:schemeClr val="accent4"/>
              </a:solidFill>
              <a:prstDash val="solid"/>
              <a:round/>
              <a:headEnd len="med" w="med" type="none"/>
              <a:tailEnd len="med" w="med" type="none"/>
            </a:ln>
          </p:spPr>
        </p:cxnSp>
      </p:grpSp>
      <p:sp>
        <p:nvSpPr>
          <p:cNvPr id="478" name="Google Shape;478;p26"/>
          <p:cNvSpPr txBox="1"/>
          <p:nvPr>
            <p:ph idx="1" type="subTitle"/>
          </p:nvPr>
        </p:nvSpPr>
        <p:spPr>
          <a:xfrm>
            <a:off x="4572000" y="0"/>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presentation</a:t>
            </a:r>
            <a:r>
              <a:rPr lang="en" sz="1400">
                <a:solidFill>
                  <a:schemeClr val="accent3"/>
                </a:solidFill>
              </a:rPr>
              <a:t>.html</a:t>
            </a:r>
            <a:endParaRPr sz="1400">
              <a:solidFill>
                <a:schemeClr val="accent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44"/>
          <p:cNvSpPr txBox="1"/>
          <p:nvPr>
            <p:ph idx="2" type="title"/>
          </p:nvPr>
        </p:nvSpPr>
        <p:spPr>
          <a:xfrm>
            <a:off x="1143250" y="582700"/>
            <a:ext cx="7290600" cy="54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1"/>
                </a:solidFill>
              </a:rPr>
              <a:t>Research &amp; Design Methods</a:t>
            </a:r>
            <a:r>
              <a:rPr lang="en"/>
              <a:t> </a:t>
            </a:r>
            <a:r>
              <a:rPr lang="en">
                <a:solidFill>
                  <a:schemeClr val="accent6"/>
                </a:solidFill>
              </a:rPr>
              <a:t>{</a:t>
            </a:r>
            <a:endParaRPr/>
          </a:p>
        </p:txBody>
      </p:sp>
      <p:grpSp>
        <p:nvGrpSpPr>
          <p:cNvPr id="653" name="Google Shape;653;p44"/>
          <p:cNvGrpSpPr/>
          <p:nvPr/>
        </p:nvGrpSpPr>
        <p:grpSpPr>
          <a:xfrm>
            <a:off x="1084825" y="1123900"/>
            <a:ext cx="506100" cy="3417500"/>
            <a:chOff x="1084825" y="1152525"/>
            <a:chExt cx="506100" cy="3417500"/>
          </a:xfrm>
        </p:grpSpPr>
        <p:sp>
          <p:nvSpPr>
            <p:cNvPr id="654" name="Google Shape;654;p44"/>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55" name="Google Shape;655;p44"/>
            <p:cNvCxnSpPr/>
            <p:nvPr/>
          </p:nvCxnSpPr>
          <p:spPr>
            <a:xfrm>
              <a:off x="1337875" y="1152525"/>
              <a:ext cx="0" cy="2781000"/>
            </a:xfrm>
            <a:prstGeom prst="straightConnector1">
              <a:avLst/>
            </a:prstGeom>
            <a:noFill/>
            <a:ln cap="flat" cmpd="sng" w="9525">
              <a:solidFill>
                <a:schemeClr val="accent4"/>
              </a:solidFill>
              <a:prstDash val="solid"/>
              <a:round/>
              <a:headEnd len="med" w="med" type="none"/>
              <a:tailEnd len="med" w="med" type="none"/>
            </a:ln>
          </p:spPr>
        </p:cxnSp>
      </p:grpSp>
      <p:sp>
        <p:nvSpPr>
          <p:cNvPr id="656" name="Google Shape;656;p44"/>
          <p:cNvSpPr txBox="1"/>
          <p:nvPr>
            <p:ph idx="4294967295" type="body"/>
          </p:nvPr>
        </p:nvSpPr>
        <p:spPr>
          <a:xfrm>
            <a:off x="1789800" y="1755875"/>
            <a:ext cx="5804400" cy="2340000"/>
          </a:xfrm>
          <a:prstGeom prst="rect">
            <a:avLst/>
          </a:prstGeom>
        </p:spPr>
        <p:txBody>
          <a:bodyPr anchorCtr="0" anchor="ctr" bIns="91425" lIns="91425" spcFirstLastPara="1" rIns="91425" wrap="square" tIns="91425">
            <a:noAutofit/>
          </a:bodyPr>
          <a:lstStyle/>
          <a:p>
            <a:pPr indent="-277884" lvl="0" marL="341342" rtl="0" algn="l">
              <a:lnSpc>
                <a:spcPct val="115000"/>
              </a:lnSpc>
              <a:spcBef>
                <a:spcPts val="0"/>
              </a:spcBef>
              <a:spcAft>
                <a:spcPts val="0"/>
              </a:spcAft>
              <a:buClr>
                <a:schemeClr val="accent1"/>
              </a:buClr>
              <a:buSzPts val="1400"/>
              <a:buChar char="●"/>
            </a:pPr>
            <a:r>
              <a:rPr lang="en">
                <a:solidFill>
                  <a:schemeClr val="accent3"/>
                </a:solidFill>
              </a:rPr>
              <a:t>We used comments from industry professionals that were posted on the NIST competition site to guide our thought processes</a:t>
            </a:r>
            <a:r>
              <a:rPr lang="en">
                <a:solidFill>
                  <a:schemeClr val="accent3"/>
                </a:solidFill>
              </a:rPr>
              <a:t> </a:t>
            </a:r>
            <a:endParaRPr>
              <a:solidFill>
                <a:schemeClr val="accent3"/>
              </a:solidFill>
            </a:endParaRPr>
          </a:p>
          <a:p>
            <a:pPr indent="-277884" lvl="0" marL="341342" rtl="0" algn="l">
              <a:lnSpc>
                <a:spcPct val="115000"/>
              </a:lnSpc>
              <a:spcBef>
                <a:spcPts val="0"/>
              </a:spcBef>
              <a:spcAft>
                <a:spcPts val="0"/>
              </a:spcAft>
              <a:buClr>
                <a:schemeClr val="accent1"/>
              </a:buClr>
              <a:buSzPts val="1400"/>
              <a:buChar char="●"/>
            </a:pPr>
            <a:r>
              <a:rPr lang="en">
                <a:solidFill>
                  <a:schemeClr val="accent3"/>
                </a:solidFill>
              </a:rPr>
              <a:t>We also used the NIST competition </a:t>
            </a:r>
            <a:r>
              <a:rPr lang="en">
                <a:solidFill>
                  <a:schemeClr val="accent3"/>
                </a:solidFill>
              </a:rPr>
              <a:t>guidelines</a:t>
            </a:r>
            <a:r>
              <a:rPr lang="en">
                <a:solidFill>
                  <a:schemeClr val="accent3"/>
                </a:solidFill>
              </a:rPr>
              <a:t> to enhance our understanding of the objectives such cryptosystem may </a:t>
            </a:r>
            <a:r>
              <a:rPr lang="en">
                <a:solidFill>
                  <a:schemeClr val="accent3"/>
                </a:solidFill>
              </a:rPr>
              <a:t>have</a:t>
            </a:r>
            <a:endParaRPr>
              <a:solidFill>
                <a:schemeClr val="accent3"/>
              </a:solidFill>
            </a:endParaRPr>
          </a:p>
        </p:txBody>
      </p:sp>
      <p:sp>
        <p:nvSpPr>
          <p:cNvPr id="657" name="Google Shape;657;p44"/>
          <p:cNvSpPr txBox="1"/>
          <p:nvPr>
            <p:ph idx="4294967295" type="subTitle"/>
          </p:nvPr>
        </p:nvSpPr>
        <p:spPr>
          <a:xfrm>
            <a:off x="1672200" y="1245150"/>
            <a:ext cx="5922000" cy="5412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solidFill>
                  <a:schemeClr val="accent3"/>
                </a:solidFill>
              </a:rPr>
              <a:t>&lt; Novel Techniques &gt;</a:t>
            </a:r>
            <a:endParaRPr>
              <a:solidFill>
                <a:schemeClr val="accent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45"/>
          <p:cNvSpPr txBox="1"/>
          <p:nvPr>
            <p:ph type="title"/>
          </p:nvPr>
        </p:nvSpPr>
        <p:spPr>
          <a:xfrm flipH="1">
            <a:off x="2054663" y="586975"/>
            <a:ext cx="1842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05 </a:t>
            </a:r>
            <a:r>
              <a:rPr lang="en" sz="5000">
                <a:solidFill>
                  <a:schemeClr val="accent6"/>
                </a:solidFill>
              </a:rPr>
              <a:t>{</a:t>
            </a:r>
            <a:endParaRPr sz="5000">
              <a:solidFill>
                <a:schemeClr val="accent6"/>
              </a:solidFill>
            </a:endParaRPr>
          </a:p>
        </p:txBody>
      </p:sp>
      <p:sp>
        <p:nvSpPr>
          <p:cNvPr id="663" name="Google Shape;663;p45"/>
          <p:cNvSpPr txBox="1"/>
          <p:nvPr>
            <p:ph idx="2" type="title"/>
          </p:nvPr>
        </p:nvSpPr>
        <p:spPr>
          <a:xfrm>
            <a:off x="2605800" y="1599126"/>
            <a:ext cx="5377200" cy="78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rPr>
              <a:t>[</a:t>
            </a:r>
            <a:r>
              <a:rPr lang="en">
                <a:solidFill>
                  <a:schemeClr val="lt2"/>
                </a:solidFill>
              </a:rPr>
              <a:t>Conclusion</a:t>
            </a:r>
            <a:r>
              <a:rPr lang="en">
                <a:solidFill>
                  <a:schemeClr val="accent6"/>
                </a:solidFill>
              </a:rPr>
              <a:t>]</a:t>
            </a:r>
            <a:r>
              <a:rPr lang="en">
                <a:solidFill>
                  <a:schemeClr val="accent1"/>
                </a:solidFill>
              </a:rPr>
              <a:t> </a:t>
            </a:r>
            <a:endParaRPr>
              <a:solidFill>
                <a:schemeClr val="accent3"/>
              </a:solidFill>
            </a:endParaRPr>
          </a:p>
        </p:txBody>
      </p:sp>
      <p:sp>
        <p:nvSpPr>
          <p:cNvPr id="664" name="Google Shape;664;p45"/>
          <p:cNvSpPr txBox="1"/>
          <p:nvPr>
            <p:ph idx="1" type="subTitle"/>
          </p:nvPr>
        </p:nvSpPr>
        <p:spPr>
          <a:xfrm>
            <a:off x="3038363" y="2448125"/>
            <a:ext cx="3960900" cy="78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&lt; There are more research needed to make a judgement if the ZKP is the solution for post </a:t>
            </a:r>
            <a:r>
              <a:rPr lang="en"/>
              <a:t>quantum</a:t>
            </a:r>
            <a:r>
              <a:rPr lang="en"/>
              <a:t> era &gt;</a:t>
            </a:r>
            <a:endParaRPr/>
          </a:p>
        </p:txBody>
      </p:sp>
      <p:sp>
        <p:nvSpPr>
          <p:cNvPr id="665" name="Google Shape;665;p45"/>
          <p:cNvSpPr txBox="1"/>
          <p:nvPr/>
        </p:nvSpPr>
        <p:spPr>
          <a:xfrm>
            <a:off x="2127375"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66" name="Google Shape;666;p45"/>
          <p:cNvCxnSpPr>
            <a:endCxn id="665" idx="0"/>
          </p:cNvCxnSpPr>
          <p:nvPr/>
        </p:nvCxnSpPr>
        <p:spPr>
          <a:xfrm>
            <a:off x="2380425" y="1478475"/>
            <a:ext cx="0" cy="2108100"/>
          </a:xfrm>
          <a:prstGeom prst="straightConnector1">
            <a:avLst/>
          </a:prstGeom>
          <a:noFill/>
          <a:ln cap="flat" cmpd="sng" w="9525">
            <a:solidFill>
              <a:schemeClr val="accent4"/>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46"/>
          <p:cNvSpPr txBox="1"/>
          <p:nvPr>
            <p:ph type="title"/>
          </p:nvPr>
        </p:nvSpPr>
        <p:spPr>
          <a:xfrm>
            <a:off x="2056050" y="1499275"/>
            <a:ext cx="5946300" cy="16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solidFill>
                  <a:schemeClr val="accent2"/>
                </a:solidFill>
              </a:rPr>
              <a:t>Questions?</a:t>
            </a:r>
            <a:r>
              <a:rPr lang="en" sz="5000">
                <a:solidFill>
                  <a:schemeClr val="accent2"/>
                </a:solidFill>
              </a:rPr>
              <a:t> </a:t>
            </a:r>
            <a:endParaRPr sz="5000">
              <a:solidFill>
                <a:schemeClr val="accent2"/>
              </a:solidFill>
            </a:endParaRPr>
          </a:p>
        </p:txBody>
      </p:sp>
      <p:sp>
        <p:nvSpPr>
          <p:cNvPr id="672" name="Google Shape;672;p46"/>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Questions</a:t>
            </a:r>
            <a:r>
              <a:rPr lang="en" sz="1400">
                <a:solidFill>
                  <a:schemeClr val="accent3"/>
                </a:solidFill>
              </a:rPr>
              <a:t>.</a:t>
            </a:r>
            <a:r>
              <a:rPr lang="en">
                <a:solidFill>
                  <a:schemeClr val="accent3"/>
                </a:solidFill>
              </a:rPr>
              <a:t>o</a:t>
            </a:r>
            <a:endParaRPr sz="1400">
              <a:solidFill>
                <a:schemeClr val="accent3"/>
              </a:solidFill>
            </a:endParaRPr>
          </a:p>
        </p:txBody>
      </p:sp>
      <p:sp>
        <p:nvSpPr>
          <p:cNvPr id="673" name="Google Shape;673;p46"/>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thanks-for-watch</a:t>
            </a:r>
            <a:r>
              <a:rPr lang="en" sz="1400">
                <a:solidFill>
                  <a:schemeClr val="accent3"/>
                </a:solidFill>
              </a:rPr>
              <a:t>.</a:t>
            </a:r>
            <a:r>
              <a:rPr lang="en">
                <a:solidFill>
                  <a:schemeClr val="accent3"/>
                </a:solidFill>
              </a:rPr>
              <a:t>ng</a:t>
            </a:r>
            <a:endParaRPr sz="1400">
              <a:solidFill>
                <a:schemeClr val="accent3"/>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47"/>
          <p:cNvSpPr txBox="1"/>
          <p:nvPr>
            <p:ph idx="2" type="title"/>
          </p:nvPr>
        </p:nvSpPr>
        <p:spPr>
          <a:xfrm>
            <a:off x="1143250" y="582700"/>
            <a:ext cx="7290600" cy="54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2"/>
                </a:solidFill>
              </a:rPr>
              <a:t>Conclusion</a:t>
            </a:r>
            <a:r>
              <a:rPr lang="en"/>
              <a:t> </a:t>
            </a:r>
            <a:r>
              <a:rPr lang="en">
                <a:solidFill>
                  <a:schemeClr val="accent6"/>
                </a:solidFill>
              </a:rPr>
              <a:t>{</a:t>
            </a:r>
            <a:endParaRPr/>
          </a:p>
        </p:txBody>
      </p:sp>
      <p:grpSp>
        <p:nvGrpSpPr>
          <p:cNvPr id="679" name="Google Shape;679;p47"/>
          <p:cNvGrpSpPr/>
          <p:nvPr/>
        </p:nvGrpSpPr>
        <p:grpSpPr>
          <a:xfrm>
            <a:off x="1084825" y="1123900"/>
            <a:ext cx="506100" cy="3417500"/>
            <a:chOff x="1084825" y="1152525"/>
            <a:chExt cx="506100" cy="3417500"/>
          </a:xfrm>
        </p:grpSpPr>
        <p:sp>
          <p:nvSpPr>
            <p:cNvPr id="680" name="Google Shape;680;p47"/>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81" name="Google Shape;681;p47"/>
            <p:cNvCxnSpPr/>
            <p:nvPr/>
          </p:nvCxnSpPr>
          <p:spPr>
            <a:xfrm>
              <a:off x="1337875" y="1152525"/>
              <a:ext cx="0" cy="2781000"/>
            </a:xfrm>
            <a:prstGeom prst="straightConnector1">
              <a:avLst/>
            </a:prstGeom>
            <a:noFill/>
            <a:ln cap="flat" cmpd="sng" w="9525">
              <a:solidFill>
                <a:schemeClr val="accent4"/>
              </a:solidFill>
              <a:prstDash val="solid"/>
              <a:round/>
              <a:headEnd len="med" w="med" type="none"/>
              <a:tailEnd len="med" w="med" type="none"/>
            </a:ln>
          </p:spPr>
        </p:cxnSp>
      </p:grpSp>
      <p:sp>
        <p:nvSpPr>
          <p:cNvPr id="682" name="Google Shape;682;p47"/>
          <p:cNvSpPr txBox="1"/>
          <p:nvPr>
            <p:ph idx="4294967295" type="body"/>
          </p:nvPr>
        </p:nvSpPr>
        <p:spPr>
          <a:xfrm>
            <a:off x="1789800" y="1832075"/>
            <a:ext cx="5804400" cy="2340000"/>
          </a:xfrm>
          <a:prstGeom prst="rect">
            <a:avLst/>
          </a:prstGeom>
        </p:spPr>
        <p:txBody>
          <a:bodyPr anchorCtr="0" anchor="ctr" bIns="91425" lIns="91425" spcFirstLastPara="1" rIns="91425" wrap="square" tIns="91425">
            <a:noAutofit/>
          </a:bodyPr>
          <a:lstStyle/>
          <a:p>
            <a:pPr indent="-277884" lvl="0" marL="341342" rtl="0" algn="l">
              <a:lnSpc>
                <a:spcPct val="115000"/>
              </a:lnSpc>
              <a:spcBef>
                <a:spcPts val="0"/>
              </a:spcBef>
              <a:spcAft>
                <a:spcPts val="0"/>
              </a:spcAft>
              <a:buClr>
                <a:schemeClr val="accent1"/>
              </a:buClr>
              <a:buSzPts val="1400"/>
              <a:buChar char="●"/>
            </a:pPr>
            <a:r>
              <a:rPr lang="en">
                <a:solidFill>
                  <a:schemeClr val="accent3"/>
                </a:solidFill>
              </a:rPr>
              <a:t>In a post-quantum world, many of our cryptosystems will be easily broken</a:t>
            </a:r>
            <a:endParaRPr>
              <a:solidFill>
                <a:schemeClr val="accent3"/>
              </a:solidFill>
            </a:endParaRPr>
          </a:p>
          <a:p>
            <a:pPr indent="-277884" lvl="0" marL="341342" rtl="0" algn="l">
              <a:lnSpc>
                <a:spcPct val="115000"/>
              </a:lnSpc>
              <a:spcBef>
                <a:spcPts val="0"/>
              </a:spcBef>
              <a:spcAft>
                <a:spcPts val="0"/>
              </a:spcAft>
              <a:buClr>
                <a:schemeClr val="accent1"/>
              </a:buClr>
              <a:buSzPts val="1400"/>
              <a:buChar char="●"/>
            </a:pPr>
            <a:r>
              <a:rPr lang="en">
                <a:solidFill>
                  <a:schemeClr val="accent3"/>
                </a:solidFill>
              </a:rPr>
              <a:t>CRYSTALS is an </a:t>
            </a:r>
            <a:r>
              <a:rPr lang="en">
                <a:solidFill>
                  <a:schemeClr val="accent3"/>
                </a:solidFill>
              </a:rPr>
              <a:t>algorithm</a:t>
            </a:r>
            <a:r>
              <a:rPr lang="en">
                <a:solidFill>
                  <a:schemeClr val="accent3"/>
                </a:solidFill>
              </a:rPr>
              <a:t> </a:t>
            </a:r>
            <a:r>
              <a:rPr lang="en">
                <a:solidFill>
                  <a:schemeClr val="accent3"/>
                </a:solidFill>
              </a:rPr>
              <a:t>family </a:t>
            </a:r>
            <a:r>
              <a:rPr lang="en">
                <a:solidFill>
                  <a:schemeClr val="accent3"/>
                </a:solidFill>
              </a:rPr>
              <a:t>that looks posed to be both effective and comparatively </a:t>
            </a:r>
            <a:r>
              <a:rPr lang="en">
                <a:solidFill>
                  <a:schemeClr val="accent3"/>
                </a:solidFill>
              </a:rPr>
              <a:t>easily</a:t>
            </a:r>
            <a:r>
              <a:rPr lang="en">
                <a:solidFill>
                  <a:schemeClr val="accent3"/>
                </a:solidFill>
              </a:rPr>
              <a:t> implementable</a:t>
            </a:r>
            <a:endParaRPr>
              <a:solidFill>
                <a:schemeClr val="accent3"/>
              </a:solidFill>
            </a:endParaRPr>
          </a:p>
          <a:p>
            <a:pPr indent="-277884" lvl="0" marL="341342" rtl="0" algn="l">
              <a:lnSpc>
                <a:spcPct val="115000"/>
              </a:lnSpc>
              <a:spcBef>
                <a:spcPts val="0"/>
              </a:spcBef>
              <a:spcAft>
                <a:spcPts val="0"/>
              </a:spcAft>
              <a:buClr>
                <a:schemeClr val="accent1"/>
              </a:buClr>
              <a:buSzPts val="1400"/>
              <a:buChar char="●"/>
            </a:pPr>
            <a:r>
              <a:rPr lang="en">
                <a:solidFill>
                  <a:schemeClr val="accent3"/>
                </a:solidFill>
              </a:rPr>
              <a:t>Knowing the effectiveness of this cryptosystem allows </a:t>
            </a:r>
            <a:r>
              <a:rPr lang="en">
                <a:solidFill>
                  <a:schemeClr val="accent3"/>
                </a:solidFill>
              </a:rPr>
              <a:t>developers</a:t>
            </a:r>
            <a:r>
              <a:rPr lang="en">
                <a:solidFill>
                  <a:schemeClr val="accent3"/>
                </a:solidFill>
              </a:rPr>
              <a:t> to make a decision on whether to implement the system in their products.</a:t>
            </a:r>
            <a:endParaRPr>
              <a:solidFill>
                <a:schemeClr val="accent3"/>
              </a:solidFill>
            </a:endParaRPr>
          </a:p>
        </p:txBody>
      </p:sp>
      <p:sp>
        <p:nvSpPr>
          <p:cNvPr id="683" name="Google Shape;683;p47"/>
          <p:cNvSpPr txBox="1"/>
          <p:nvPr>
            <p:ph idx="4294967295" type="subTitle"/>
          </p:nvPr>
        </p:nvSpPr>
        <p:spPr>
          <a:xfrm>
            <a:off x="1672200" y="1245150"/>
            <a:ext cx="5922000" cy="5412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solidFill>
                  <a:schemeClr val="accent3"/>
                </a:solidFill>
              </a:rPr>
              <a:t>&lt; Why should this research have been done? &gt;</a:t>
            </a:r>
            <a:endParaRPr>
              <a:solidFill>
                <a:schemeClr val="accent3"/>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48"/>
          <p:cNvSpPr txBox="1"/>
          <p:nvPr>
            <p:ph idx="2" type="title"/>
          </p:nvPr>
        </p:nvSpPr>
        <p:spPr>
          <a:xfrm>
            <a:off x="1143250" y="582700"/>
            <a:ext cx="7290600" cy="54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2"/>
                </a:solidFill>
              </a:rPr>
              <a:t>Conclusion</a:t>
            </a:r>
            <a:r>
              <a:rPr lang="en"/>
              <a:t> </a:t>
            </a:r>
            <a:r>
              <a:rPr lang="en">
                <a:solidFill>
                  <a:schemeClr val="accent6"/>
                </a:solidFill>
              </a:rPr>
              <a:t>{</a:t>
            </a:r>
            <a:endParaRPr/>
          </a:p>
        </p:txBody>
      </p:sp>
      <p:grpSp>
        <p:nvGrpSpPr>
          <p:cNvPr id="689" name="Google Shape;689;p48"/>
          <p:cNvGrpSpPr/>
          <p:nvPr/>
        </p:nvGrpSpPr>
        <p:grpSpPr>
          <a:xfrm>
            <a:off x="1084825" y="1123900"/>
            <a:ext cx="506100" cy="3417500"/>
            <a:chOff x="1084825" y="1152525"/>
            <a:chExt cx="506100" cy="3417500"/>
          </a:xfrm>
        </p:grpSpPr>
        <p:sp>
          <p:nvSpPr>
            <p:cNvPr id="690" name="Google Shape;690;p48"/>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91" name="Google Shape;691;p48"/>
            <p:cNvCxnSpPr/>
            <p:nvPr/>
          </p:nvCxnSpPr>
          <p:spPr>
            <a:xfrm>
              <a:off x="1337875" y="1152525"/>
              <a:ext cx="0" cy="2781000"/>
            </a:xfrm>
            <a:prstGeom prst="straightConnector1">
              <a:avLst/>
            </a:prstGeom>
            <a:noFill/>
            <a:ln cap="flat" cmpd="sng" w="9525">
              <a:solidFill>
                <a:schemeClr val="accent4"/>
              </a:solidFill>
              <a:prstDash val="solid"/>
              <a:round/>
              <a:headEnd len="med" w="med" type="none"/>
              <a:tailEnd len="med" w="med" type="none"/>
            </a:ln>
          </p:spPr>
        </p:cxnSp>
      </p:grpSp>
      <p:sp>
        <p:nvSpPr>
          <p:cNvPr id="692" name="Google Shape;692;p48"/>
          <p:cNvSpPr txBox="1"/>
          <p:nvPr>
            <p:ph idx="4294967295" type="body"/>
          </p:nvPr>
        </p:nvSpPr>
        <p:spPr>
          <a:xfrm>
            <a:off x="1789800" y="1832075"/>
            <a:ext cx="5804400" cy="2340000"/>
          </a:xfrm>
          <a:prstGeom prst="rect">
            <a:avLst/>
          </a:prstGeom>
        </p:spPr>
        <p:txBody>
          <a:bodyPr anchorCtr="0" anchor="ctr" bIns="91425" lIns="91425" spcFirstLastPara="1" rIns="91425" wrap="square" tIns="91425">
            <a:noAutofit/>
          </a:bodyPr>
          <a:lstStyle/>
          <a:p>
            <a:pPr indent="-277884" lvl="0" marL="341342" rtl="0" algn="l">
              <a:lnSpc>
                <a:spcPct val="115000"/>
              </a:lnSpc>
              <a:spcBef>
                <a:spcPts val="0"/>
              </a:spcBef>
              <a:spcAft>
                <a:spcPts val="0"/>
              </a:spcAft>
              <a:buClr>
                <a:schemeClr val="accent1"/>
              </a:buClr>
              <a:buSzPts val="1400"/>
              <a:buChar char="●"/>
            </a:pPr>
            <a:r>
              <a:rPr lang="en">
                <a:solidFill>
                  <a:schemeClr val="accent3"/>
                </a:solidFill>
              </a:rPr>
              <a:t>Manually reviewing documents only allowed us to read so many, but was essential to ensuring accuracy</a:t>
            </a:r>
            <a:r>
              <a:rPr lang="en">
                <a:solidFill>
                  <a:schemeClr val="accent3"/>
                </a:solidFill>
              </a:rPr>
              <a:t> </a:t>
            </a:r>
            <a:endParaRPr>
              <a:solidFill>
                <a:schemeClr val="accent3"/>
              </a:solidFill>
            </a:endParaRPr>
          </a:p>
          <a:p>
            <a:pPr indent="-277884" lvl="0" marL="341342" rtl="0" algn="l">
              <a:lnSpc>
                <a:spcPct val="115000"/>
              </a:lnSpc>
              <a:spcBef>
                <a:spcPts val="0"/>
              </a:spcBef>
              <a:spcAft>
                <a:spcPts val="0"/>
              </a:spcAft>
              <a:buClr>
                <a:schemeClr val="accent1"/>
              </a:buClr>
              <a:buSzPts val="1400"/>
              <a:buChar char="●"/>
            </a:pPr>
            <a:r>
              <a:rPr lang="en">
                <a:solidFill>
                  <a:schemeClr val="accent3"/>
                </a:solidFill>
              </a:rPr>
              <a:t>The CRYSTALS family of algorithms is well-posed to become a leader in the world of Post-Quantum Cryptography</a:t>
            </a:r>
            <a:endParaRPr>
              <a:solidFill>
                <a:schemeClr val="accent3"/>
              </a:solidFill>
            </a:endParaRPr>
          </a:p>
          <a:p>
            <a:pPr indent="-277884" lvl="0" marL="341342" rtl="0" algn="l">
              <a:lnSpc>
                <a:spcPct val="115000"/>
              </a:lnSpc>
              <a:spcBef>
                <a:spcPts val="0"/>
              </a:spcBef>
              <a:spcAft>
                <a:spcPts val="0"/>
              </a:spcAft>
              <a:buClr>
                <a:schemeClr val="accent1"/>
              </a:buClr>
              <a:buSzPts val="1400"/>
              <a:buChar char="●"/>
            </a:pPr>
            <a:r>
              <a:rPr lang="en">
                <a:solidFill>
                  <a:schemeClr val="accent3"/>
                </a:solidFill>
              </a:rPr>
              <a:t>Post-Quantum Cryptosystems need to be implemented well to be effective.</a:t>
            </a:r>
            <a:endParaRPr>
              <a:solidFill>
                <a:schemeClr val="accent3"/>
              </a:solidFill>
            </a:endParaRPr>
          </a:p>
        </p:txBody>
      </p:sp>
      <p:sp>
        <p:nvSpPr>
          <p:cNvPr id="693" name="Google Shape;693;p48"/>
          <p:cNvSpPr txBox="1"/>
          <p:nvPr>
            <p:ph idx="4294967295" type="subTitle"/>
          </p:nvPr>
        </p:nvSpPr>
        <p:spPr>
          <a:xfrm>
            <a:off x="1672200" y="1245150"/>
            <a:ext cx="5922000" cy="5412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solidFill>
                  <a:schemeClr val="accent3"/>
                </a:solidFill>
              </a:rPr>
              <a:t>&lt; Findings and Implications &gt;</a:t>
            </a:r>
            <a:endParaRPr>
              <a:solidFill>
                <a:schemeClr val="accent3"/>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49"/>
          <p:cNvSpPr txBox="1"/>
          <p:nvPr>
            <p:ph idx="2" type="title"/>
          </p:nvPr>
        </p:nvSpPr>
        <p:spPr>
          <a:xfrm>
            <a:off x="1143250" y="582700"/>
            <a:ext cx="7290600" cy="54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2"/>
                </a:solidFill>
              </a:rPr>
              <a:t>Conclusion</a:t>
            </a:r>
            <a:r>
              <a:rPr lang="en"/>
              <a:t> </a:t>
            </a:r>
            <a:r>
              <a:rPr lang="en">
                <a:solidFill>
                  <a:schemeClr val="accent6"/>
                </a:solidFill>
              </a:rPr>
              <a:t>{</a:t>
            </a:r>
            <a:endParaRPr/>
          </a:p>
        </p:txBody>
      </p:sp>
      <p:sp>
        <p:nvSpPr>
          <p:cNvPr id="699" name="Google Shape;699;p49"/>
          <p:cNvSpPr txBox="1"/>
          <p:nvPr>
            <p:ph idx="4294967295" type="body"/>
          </p:nvPr>
        </p:nvSpPr>
        <p:spPr>
          <a:xfrm>
            <a:off x="1789800" y="1832075"/>
            <a:ext cx="5804400" cy="2340000"/>
          </a:xfrm>
          <a:prstGeom prst="rect">
            <a:avLst/>
          </a:prstGeom>
        </p:spPr>
        <p:txBody>
          <a:bodyPr anchorCtr="0" anchor="ctr" bIns="91425" lIns="91425" spcFirstLastPara="1" rIns="91425" wrap="square" tIns="91425">
            <a:noAutofit/>
          </a:bodyPr>
          <a:lstStyle/>
          <a:p>
            <a:pPr indent="-277884" lvl="0" marL="341342" rtl="0" algn="l">
              <a:lnSpc>
                <a:spcPct val="115000"/>
              </a:lnSpc>
              <a:spcBef>
                <a:spcPts val="0"/>
              </a:spcBef>
              <a:spcAft>
                <a:spcPts val="0"/>
              </a:spcAft>
              <a:buClr>
                <a:schemeClr val="accent1"/>
              </a:buClr>
              <a:buSzPts val="1400"/>
              <a:buChar char="●"/>
            </a:pPr>
            <a:r>
              <a:rPr lang="en">
                <a:solidFill>
                  <a:schemeClr val="accent3"/>
                </a:solidFill>
              </a:rPr>
              <a:t>TO OUR KNOWLEDGE</a:t>
            </a:r>
            <a:endParaRPr>
              <a:solidFill>
                <a:schemeClr val="accent3"/>
              </a:solidFill>
            </a:endParaRPr>
          </a:p>
          <a:p>
            <a:pPr indent="-317500" lvl="1" marL="914400" rtl="0" algn="l">
              <a:lnSpc>
                <a:spcPct val="115000"/>
              </a:lnSpc>
              <a:spcBef>
                <a:spcPts val="0"/>
              </a:spcBef>
              <a:spcAft>
                <a:spcPts val="0"/>
              </a:spcAft>
              <a:buSzPts val="1400"/>
              <a:buChar char="○"/>
            </a:pPr>
            <a:r>
              <a:rPr lang="en">
                <a:solidFill>
                  <a:schemeClr val="accent3"/>
                </a:solidFill>
              </a:rPr>
              <a:t>This literature review is the only formally-written review of a single PQC algorithm</a:t>
            </a:r>
            <a:endParaRPr>
              <a:solidFill>
                <a:schemeClr val="accent3"/>
              </a:solidFill>
            </a:endParaRPr>
          </a:p>
          <a:p>
            <a:pPr indent="-277884" lvl="0" marL="341342" rtl="0" algn="l">
              <a:lnSpc>
                <a:spcPct val="115000"/>
              </a:lnSpc>
              <a:spcBef>
                <a:spcPts val="0"/>
              </a:spcBef>
              <a:spcAft>
                <a:spcPts val="0"/>
              </a:spcAft>
              <a:buClr>
                <a:schemeClr val="accent1"/>
              </a:buClr>
              <a:buSzPts val="1400"/>
              <a:buChar char="●"/>
            </a:pPr>
            <a:r>
              <a:rPr lang="en">
                <a:solidFill>
                  <a:schemeClr val="accent3"/>
                </a:solidFill>
              </a:rPr>
              <a:t>Paper acts as a ‘launching point’ for those looking to understand the field</a:t>
            </a:r>
            <a:endParaRPr>
              <a:solidFill>
                <a:schemeClr val="accent3"/>
              </a:solidFill>
            </a:endParaRPr>
          </a:p>
          <a:p>
            <a:pPr indent="-277884" lvl="0" marL="341342" rtl="0" algn="l">
              <a:lnSpc>
                <a:spcPct val="115000"/>
              </a:lnSpc>
              <a:spcBef>
                <a:spcPts val="0"/>
              </a:spcBef>
              <a:spcAft>
                <a:spcPts val="0"/>
              </a:spcAft>
              <a:buClr>
                <a:schemeClr val="accent1"/>
              </a:buClr>
              <a:buSzPts val="1400"/>
              <a:buChar char="●"/>
            </a:pPr>
            <a:r>
              <a:rPr lang="en">
                <a:solidFill>
                  <a:schemeClr val="accent3"/>
                </a:solidFill>
              </a:rPr>
              <a:t>Free from d</a:t>
            </a:r>
            <a:r>
              <a:rPr lang="en">
                <a:solidFill>
                  <a:schemeClr val="accent3"/>
                </a:solidFill>
              </a:rPr>
              <a:t>ependen</a:t>
            </a:r>
            <a:r>
              <a:rPr lang="en">
                <a:solidFill>
                  <a:schemeClr val="accent3"/>
                </a:solidFill>
              </a:rPr>
              <a:t>cies that surround</a:t>
            </a:r>
            <a:r>
              <a:rPr lang="en">
                <a:solidFill>
                  <a:schemeClr val="accent3"/>
                </a:solidFill>
              </a:rPr>
              <a:t> grant or corporate funding</a:t>
            </a:r>
            <a:endParaRPr>
              <a:solidFill>
                <a:schemeClr val="accent3"/>
              </a:solidFill>
            </a:endParaRPr>
          </a:p>
        </p:txBody>
      </p:sp>
      <p:grpSp>
        <p:nvGrpSpPr>
          <p:cNvPr id="700" name="Google Shape;700;p49"/>
          <p:cNvGrpSpPr/>
          <p:nvPr/>
        </p:nvGrpSpPr>
        <p:grpSpPr>
          <a:xfrm>
            <a:off x="1084825" y="1123900"/>
            <a:ext cx="506100" cy="3417500"/>
            <a:chOff x="1084825" y="1152525"/>
            <a:chExt cx="506100" cy="3417500"/>
          </a:xfrm>
        </p:grpSpPr>
        <p:sp>
          <p:nvSpPr>
            <p:cNvPr id="701" name="Google Shape;701;p49"/>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02" name="Google Shape;702;p49"/>
            <p:cNvCxnSpPr/>
            <p:nvPr/>
          </p:nvCxnSpPr>
          <p:spPr>
            <a:xfrm>
              <a:off x="1337875" y="1152525"/>
              <a:ext cx="0" cy="2781000"/>
            </a:xfrm>
            <a:prstGeom prst="straightConnector1">
              <a:avLst/>
            </a:prstGeom>
            <a:noFill/>
            <a:ln cap="flat" cmpd="sng" w="9525">
              <a:solidFill>
                <a:schemeClr val="accent4"/>
              </a:solidFill>
              <a:prstDash val="solid"/>
              <a:round/>
              <a:headEnd len="med" w="med" type="none"/>
              <a:tailEnd len="med" w="med" type="none"/>
            </a:ln>
          </p:spPr>
        </p:cxnSp>
      </p:grpSp>
      <p:sp>
        <p:nvSpPr>
          <p:cNvPr id="703" name="Google Shape;703;p49"/>
          <p:cNvSpPr txBox="1"/>
          <p:nvPr>
            <p:ph idx="4294967295" type="subTitle"/>
          </p:nvPr>
        </p:nvSpPr>
        <p:spPr>
          <a:xfrm>
            <a:off x="1672200" y="1245150"/>
            <a:ext cx="5922000" cy="5412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solidFill>
                  <a:schemeClr val="accent3"/>
                </a:solidFill>
              </a:rPr>
              <a:t>&lt; How does this interact with other research? &gt;</a:t>
            </a:r>
            <a:endParaRPr>
              <a:solidFill>
                <a:schemeClr val="accent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27"/>
          <p:cNvSpPr txBox="1"/>
          <p:nvPr>
            <p:ph type="title"/>
          </p:nvPr>
        </p:nvSpPr>
        <p:spPr>
          <a:xfrm flipH="1">
            <a:off x="1460450" y="1436713"/>
            <a:ext cx="872100" cy="3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484" name="Google Shape;484;p27"/>
          <p:cNvSpPr txBox="1"/>
          <p:nvPr>
            <p:ph idx="1" type="subTitle"/>
          </p:nvPr>
        </p:nvSpPr>
        <p:spPr>
          <a:xfrm>
            <a:off x="2332550" y="1775125"/>
            <a:ext cx="3691200" cy="48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&lt; Show how we conducted research to gather our findings &gt;</a:t>
            </a:r>
            <a:endParaRPr/>
          </a:p>
        </p:txBody>
      </p:sp>
      <p:sp>
        <p:nvSpPr>
          <p:cNvPr id="485" name="Google Shape;485;p27"/>
          <p:cNvSpPr txBox="1"/>
          <p:nvPr>
            <p:ph idx="2" type="subTitle"/>
          </p:nvPr>
        </p:nvSpPr>
        <p:spPr>
          <a:xfrm>
            <a:off x="2332550" y="1436725"/>
            <a:ext cx="43539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Research and Design Methods</a:t>
            </a:r>
            <a:endParaRPr/>
          </a:p>
        </p:txBody>
      </p:sp>
      <p:sp>
        <p:nvSpPr>
          <p:cNvPr id="486" name="Google Shape;486;p27"/>
          <p:cNvSpPr txBox="1"/>
          <p:nvPr>
            <p:ph idx="3" type="title"/>
          </p:nvPr>
        </p:nvSpPr>
        <p:spPr>
          <a:xfrm flipH="1">
            <a:off x="2850125" y="2419862"/>
            <a:ext cx="872100" cy="3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487" name="Google Shape;487;p27"/>
          <p:cNvSpPr txBox="1"/>
          <p:nvPr>
            <p:ph idx="4" type="subTitle"/>
          </p:nvPr>
        </p:nvSpPr>
        <p:spPr>
          <a:xfrm>
            <a:off x="3722225" y="2755463"/>
            <a:ext cx="3129000" cy="48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&lt; Findings and </a:t>
            </a:r>
            <a:r>
              <a:rPr lang="en"/>
              <a:t>implications</a:t>
            </a:r>
            <a:r>
              <a:rPr lang="en"/>
              <a:t> for further research &gt;</a:t>
            </a:r>
            <a:endParaRPr/>
          </a:p>
        </p:txBody>
      </p:sp>
      <p:sp>
        <p:nvSpPr>
          <p:cNvPr id="488" name="Google Shape;488;p27"/>
          <p:cNvSpPr txBox="1"/>
          <p:nvPr>
            <p:ph idx="5" type="subTitle"/>
          </p:nvPr>
        </p:nvSpPr>
        <p:spPr>
          <a:xfrm>
            <a:off x="3722225" y="2419850"/>
            <a:ext cx="40731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489" name="Google Shape;489;p27"/>
          <p:cNvSpPr txBox="1"/>
          <p:nvPr>
            <p:ph idx="9"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a:t>
            </a:r>
            <a:r>
              <a:rPr lang="en">
                <a:solidFill>
                  <a:schemeClr val="accent2"/>
                </a:solidFill>
              </a:rPr>
              <a:t>‘Contents’</a:t>
            </a:r>
            <a:r>
              <a:rPr lang="en"/>
              <a:t> </a:t>
            </a:r>
            <a:r>
              <a:rPr lang="en">
                <a:solidFill>
                  <a:schemeClr val="accent6"/>
                </a:solidFill>
              </a:rPr>
              <a:t>{</a:t>
            </a:r>
            <a:endParaRPr>
              <a:solidFill>
                <a:schemeClr val="accent6"/>
              </a:solidFill>
            </a:endParaRPr>
          </a:p>
        </p:txBody>
      </p:sp>
      <p:grpSp>
        <p:nvGrpSpPr>
          <p:cNvPr id="490" name="Google Shape;490;p27"/>
          <p:cNvGrpSpPr/>
          <p:nvPr/>
        </p:nvGrpSpPr>
        <p:grpSpPr>
          <a:xfrm>
            <a:off x="1084825" y="1168950"/>
            <a:ext cx="506100" cy="3401075"/>
            <a:chOff x="1084825" y="1168950"/>
            <a:chExt cx="506100" cy="3401075"/>
          </a:xfrm>
        </p:grpSpPr>
        <p:sp>
          <p:nvSpPr>
            <p:cNvPr id="491" name="Google Shape;491;p27"/>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492" name="Google Shape;492;p27"/>
            <p:cNvCxnSpPr/>
            <p:nvPr/>
          </p:nvCxnSpPr>
          <p:spPr>
            <a:xfrm>
              <a:off x="1337875" y="1168950"/>
              <a:ext cx="0" cy="2764500"/>
            </a:xfrm>
            <a:prstGeom prst="straightConnector1">
              <a:avLst/>
            </a:prstGeom>
            <a:noFill/>
            <a:ln cap="flat" cmpd="sng" w="9525">
              <a:solidFill>
                <a:schemeClr val="accent4"/>
              </a:solidFill>
              <a:prstDash val="solid"/>
              <a:round/>
              <a:headEnd len="med" w="med" type="none"/>
              <a:tailEnd len="med" w="med" type="none"/>
            </a:ln>
          </p:spPr>
        </p:cxn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28"/>
          <p:cNvSpPr txBox="1"/>
          <p:nvPr>
            <p:ph type="title"/>
          </p:nvPr>
        </p:nvSpPr>
        <p:spPr>
          <a:xfrm flipH="1">
            <a:off x="2054663" y="586975"/>
            <a:ext cx="1842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01 </a:t>
            </a:r>
            <a:r>
              <a:rPr lang="en" sz="5000">
                <a:solidFill>
                  <a:schemeClr val="accent6"/>
                </a:solidFill>
              </a:rPr>
              <a:t>{</a:t>
            </a:r>
            <a:endParaRPr sz="5000">
              <a:solidFill>
                <a:schemeClr val="accent6"/>
              </a:solidFill>
            </a:endParaRPr>
          </a:p>
        </p:txBody>
      </p:sp>
      <p:sp>
        <p:nvSpPr>
          <p:cNvPr id="498" name="Google Shape;498;p28"/>
          <p:cNvSpPr txBox="1"/>
          <p:nvPr>
            <p:ph idx="2" type="title"/>
          </p:nvPr>
        </p:nvSpPr>
        <p:spPr>
          <a:xfrm>
            <a:off x="2605788" y="1846623"/>
            <a:ext cx="53772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rPr>
              <a:t>[</a:t>
            </a:r>
            <a:r>
              <a:rPr lang="en">
                <a:solidFill>
                  <a:schemeClr val="accent1"/>
                </a:solidFill>
              </a:rPr>
              <a:t>Introduction</a:t>
            </a:r>
            <a:r>
              <a:rPr lang="en">
                <a:solidFill>
                  <a:schemeClr val="accent6"/>
                </a:solidFill>
              </a:rPr>
              <a:t>]</a:t>
            </a:r>
            <a:r>
              <a:rPr lang="en">
                <a:solidFill>
                  <a:schemeClr val="accent1"/>
                </a:solidFill>
              </a:rPr>
              <a:t> </a:t>
            </a:r>
            <a:endParaRPr>
              <a:solidFill>
                <a:schemeClr val="accent3"/>
              </a:solidFill>
            </a:endParaRPr>
          </a:p>
        </p:txBody>
      </p:sp>
      <p:sp>
        <p:nvSpPr>
          <p:cNvPr id="499" name="Google Shape;499;p28"/>
          <p:cNvSpPr txBox="1"/>
          <p:nvPr>
            <p:ph idx="1" type="subTitle"/>
          </p:nvPr>
        </p:nvSpPr>
        <p:spPr>
          <a:xfrm>
            <a:off x="3038363" y="2448125"/>
            <a:ext cx="3960900" cy="78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&lt;</a:t>
            </a:r>
            <a:r>
              <a:rPr lang="en"/>
              <a:t>Explanation of Zero Knowledge Proof and post-quantum algorithms</a:t>
            </a:r>
            <a:r>
              <a:rPr lang="en"/>
              <a:t>&gt;</a:t>
            </a:r>
            <a:endParaRPr/>
          </a:p>
        </p:txBody>
      </p:sp>
      <p:sp>
        <p:nvSpPr>
          <p:cNvPr id="500" name="Google Shape;500;p28"/>
          <p:cNvSpPr txBox="1"/>
          <p:nvPr/>
        </p:nvSpPr>
        <p:spPr>
          <a:xfrm>
            <a:off x="2127375"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1" name="Google Shape;501;p28"/>
          <p:cNvCxnSpPr>
            <a:endCxn id="500" idx="0"/>
          </p:cNvCxnSpPr>
          <p:nvPr/>
        </p:nvCxnSpPr>
        <p:spPr>
          <a:xfrm>
            <a:off x="2380425" y="1478475"/>
            <a:ext cx="0" cy="2108100"/>
          </a:xfrm>
          <a:prstGeom prst="straightConnector1">
            <a:avLst/>
          </a:prstGeom>
          <a:noFill/>
          <a:ln cap="flat" cmpd="sng" w="9525">
            <a:solidFill>
              <a:schemeClr val="accent4"/>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29"/>
          <p:cNvSpPr txBox="1"/>
          <p:nvPr>
            <p:ph idx="1" type="body"/>
          </p:nvPr>
        </p:nvSpPr>
        <p:spPr>
          <a:xfrm>
            <a:off x="1886350" y="2401600"/>
            <a:ext cx="5804400" cy="1324500"/>
          </a:xfrm>
          <a:prstGeom prst="rect">
            <a:avLst/>
          </a:prstGeom>
        </p:spPr>
        <p:txBody>
          <a:bodyPr anchorCtr="0" anchor="ctr" bIns="91425" lIns="91425" spcFirstLastPara="1" rIns="91425" wrap="square" tIns="91425">
            <a:noAutofit/>
          </a:bodyPr>
          <a:lstStyle/>
          <a:p>
            <a:pPr indent="-265184" lvl="0" marL="341342" rtl="0" algn="l">
              <a:lnSpc>
                <a:spcPct val="115000"/>
              </a:lnSpc>
              <a:spcBef>
                <a:spcPts val="0"/>
              </a:spcBef>
              <a:spcAft>
                <a:spcPts val="0"/>
              </a:spcAft>
              <a:buSzPts val="1200"/>
              <a:buChar char="∗"/>
            </a:pPr>
            <a:r>
              <a:rPr lang="en">
                <a:solidFill>
                  <a:schemeClr val="accent3"/>
                </a:solidFill>
              </a:rPr>
              <a:t>What is the importance of this research</a:t>
            </a:r>
            <a:endParaRPr>
              <a:solidFill>
                <a:schemeClr val="accent3"/>
              </a:solidFill>
            </a:endParaRPr>
          </a:p>
          <a:p>
            <a:pPr indent="-265184" lvl="0" marL="341342" rtl="0" algn="l">
              <a:lnSpc>
                <a:spcPct val="115000"/>
              </a:lnSpc>
              <a:spcBef>
                <a:spcPts val="0"/>
              </a:spcBef>
              <a:spcAft>
                <a:spcPts val="0"/>
              </a:spcAft>
              <a:buSzPts val="1200"/>
              <a:buChar char="∗"/>
            </a:pPr>
            <a:r>
              <a:rPr lang="en">
                <a:solidFill>
                  <a:schemeClr val="accent3"/>
                </a:solidFill>
              </a:rPr>
              <a:t>What is the goal of this research</a:t>
            </a:r>
            <a:endParaRPr>
              <a:solidFill>
                <a:schemeClr val="accent3"/>
              </a:solidFill>
            </a:endParaRPr>
          </a:p>
          <a:p>
            <a:pPr indent="-265184" lvl="0" marL="341342" rtl="0" algn="l">
              <a:lnSpc>
                <a:spcPct val="115000"/>
              </a:lnSpc>
              <a:spcBef>
                <a:spcPts val="0"/>
              </a:spcBef>
              <a:spcAft>
                <a:spcPts val="0"/>
              </a:spcAft>
              <a:buSzPts val="1200"/>
              <a:buChar char="∗"/>
            </a:pPr>
            <a:r>
              <a:rPr lang="en">
                <a:solidFill>
                  <a:schemeClr val="accent3"/>
                </a:solidFill>
              </a:rPr>
              <a:t>What are the topics involved in this research</a:t>
            </a:r>
            <a:endParaRPr>
              <a:solidFill>
                <a:schemeClr val="accent3"/>
              </a:solidFill>
            </a:endParaRPr>
          </a:p>
        </p:txBody>
      </p:sp>
      <p:sp>
        <p:nvSpPr>
          <p:cNvPr id="507" name="Google Shape;507;p29"/>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Introduction</a:t>
            </a:r>
            <a:r>
              <a:rPr lang="en"/>
              <a:t> </a:t>
            </a:r>
            <a:r>
              <a:rPr lang="en">
                <a:solidFill>
                  <a:schemeClr val="accent6"/>
                </a:solidFill>
              </a:rPr>
              <a:t>{</a:t>
            </a:r>
            <a:endParaRPr>
              <a:solidFill>
                <a:schemeClr val="accent6"/>
              </a:solidFill>
            </a:endParaRPr>
          </a:p>
        </p:txBody>
      </p:sp>
      <p:sp>
        <p:nvSpPr>
          <p:cNvPr id="508" name="Google Shape;508;p29"/>
          <p:cNvSpPr txBox="1"/>
          <p:nvPr>
            <p:ph idx="5" type="subTitle"/>
          </p:nvPr>
        </p:nvSpPr>
        <p:spPr>
          <a:xfrm>
            <a:off x="1672200" y="1245150"/>
            <a:ext cx="5922000" cy="54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&lt; Our core research problem is whether Zero-Knowledge proofs (ZKP) have quantum resilient implementations &gt;</a:t>
            </a:r>
            <a:endParaRPr/>
          </a:p>
        </p:txBody>
      </p:sp>
      <p:grpSp>
        <p:nvGrpSpPr>
          <p:cNvPr id="509" name="Google Shape;509;p29"/>
          <p:cNvGrpSpPr/>
          <p:nvPr/>
        </p:nvGrpSpPr>
        <p:grpSpPr>
          <a:xfrm>
            <a:off x="1084825" y="1123900"/>
            <a:ext cx="506100" cy="3417500"/>
            <a:chOff x="1084825" y="1152525"/>
            <a:chExt cx="506100" cy="3417500"/>
          </a:xfrm>
        </p:grpSpPr>
        <p:sp>
          <p:nvSpPr>
            <p:cNvPr id="510" name="Google Shape;510;p29"/>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511" name="Google Shape;511;p29"/>
            <p:cNvCxnSpPr/>
            <p:nvPr/>
          </p:nvCxnSpPr>
          <p:spPr>
            <a:xfrm>
              <a:off x="1337875" y="1152525"/>
              <a:ext cx="0" cy="2781000"/>
            </a:xfrm>
            <a:prstGeom prst="straightConnector1">
              <a:avLst/>
            </a:prstGeom>
            <a:noFill/>
            <a:ln cap="flat" cmpd="sng" w="9525">
              <a:solidFill>
                <a:schemeClr val="accent4"/>
              </a:solidFill>
              <a:prstDash val="solid"/>
              <a:round/>
              <a:headEnd len="med" w="med" type="none"/>
              <a:tailEnd len="med" w="med" type="none"/>
            </a:ln>
          </p:spPr>
        </p:cxnSp>
      </p:grpSp>
      <p:sp>
        <p:nvSpPr>
          <p:cNvPr id="512" name="Google Shape;512;p29"/>
          <p:cNvSpPr txBox="1"/>
          <p:nvPr>
            <p:ph idx="5" type="subTitle"/>
          </p:nvPr>
        </p:nvSpPr>
        <p:spPr>
          <a:xfrm>
            <a:off x="1827550" y="1907600"/>
            <a:ext cx="5922000" cy="54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&lt; We also aim to determine: &gt;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30"/>
          <p:cNvSpPr txBox="1"/>
          <p:nvPr>
            <p:ph idx="1" type="body"/>
          </p:nvPr>
        </p:nvSpPr>
        <p:spPr>
          <a:xfrm>
            <a:off x="1886350" y="2401600"/>
            <a:ext cx="5804400" cy="1324500"/>
          </a:xfrm>
          <a:prstGeom prst="rect">
            <a:avLst/>
          </a:prstGeom>
        </p:spPr>
        <p:txBody>
          <a:bodyPr anchorCtr="0" anchor="ctr" bIns="91425" lIns="91425" spcFirstLastPara="1" rIns="91425" wrap="square" tIns="91425">
            <a:noAutofit/>
          </a:bodyPr>
          <a:lstStyle/>
          <a:p>
            <a:pPr indent="-265184" lvl="0" marL="341342" rtl="0" algn="l">
              <a:lnSpc>
                <a:spcPct val="115000"/>
              </a:lnSpc>
              <a:spcBef>
                <a:spcPts val="0"/>
              </a:spcBef>
              <a:spcAft>
                <a:spcPts val="0"/>
              </a:spcAft>
              <a:buSzPts val="1200"/>
              <a:buChar char="∗"/>
            </a:pPr>
            <a:r>
              <a:rPr lang="en">
                <a:solidFill>
                  <a:schemeClr val="accent3"/>
                </a:solidFill>
              </a:rPr>
              <a:t>Framework of ZKP</a:t>
            </a:r>
            <a:endParaRPr>
              <a:solidFill>
                <a:schemeClr val="accent3"/>
              </a:solidFill>
            </a:endParaRPr>
          </a:p>
          <a:p>
            <a:pPr indent="-265184" lvl="0" marL="341342" rtl="0" algn="l">
              <a:lnSpc>
                <a:spcPct val="115000"/>
              </a:lnSpc>
              <a:spcBef>
                <a:spcPts val="0"/>
              </a:spcBef>
              <a:spcAft>
                <a:spcPts val="0"/>
              </a:spcAft>
              <a:buSzPts val="1200"/>
              <a:buChar char="∗"/>
            </a:pPr>
            <a:r>
              <a:rPr lang="en">
                <a:solidFill>
                  <a:schemeClr val="accent3"/>
                </a:solidFill>
              </a:rPr>
              <a:t>ZKP models</a:t>
            </a:r>
            <a:endParaRPr>
              <a:solidFill>
                <a:schemeClr val="accent3"/>
              </a:solidFill>
            </a:endParaRPr>
          </a:p>
          <a:p>
            <a:pPr indent="-265184" lvl="0" marL="341342" rtl="0" algn="l">
              <a:lnSpc>
                <a:spcPct val="115000"/>
              </a:lnSpc>
              <a:spcBef>
                <a:spcPts val="0"/>
              </a:spcBef>
              <a:spcAft>
                <a:spcPts val="0"/>
              </a:spcAft>
              <a:buSzPts val="1200"/>
              <a:buChar char="∗"/>
            </a:pPr>
            <a:r>
              <a:rPr lang="en">
                <a:solidFill>
                  <a:schemeClr val="accent3"/>
                </a:solidFill>
              </a:rPr>
              <a:t>ZKP applications in different sector</a:t>
            </a:r>
            <a:endParaRPr>
              <a:solidFill>
                <a:schemeClr val="accent3"/>
              </a:solidFill>
            </a:endParaRPr>
          </a:p>
        </p:txBody>
      </p:sp>
      <p:sp>
        <p:nvSpPr>
          <p:cNvPr id="518" name="Google Shape;518;p30"/>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Introduction - ZKP</a:t>
            </a:r>
            <a:r>
              <a:rPr lang="en"/>
              <a:t> </a:t>
            </a:r>
            <a:r>
              <a:rPr lang="en">
                <a:solidFill>
                  <a:schemeClr val="accent6"/>
                </a:solidFill>
              </a:rPr>
              <a:t>{</a:t>
            </a:r>
            <a:endParaRPr>
              <a:solidFill>
                <a:schemeClr val="accent6"/>
              </a:solidFill>
            </a:endParaRPr>
          </a:p>
        </p:txBody>
      </p:sp>
      <p:sp>
        <p:nvSpPr>
          <p:cNvPr id="519" name="Google Shape;519;p30"/>
          <p:cNvSpPr txBox="1"/>
          <p:nvPr>
            <p:ph idx="5" type="subTitle"/>
          </p:nvPr>
        </p:nvSpPr>
        <p:spPr>
          <a:xfrm>
            <a:off x="1672200" y="1245150"/>
            <a:ext cx="5922000" cy="54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&lt; Our core research problem is whether Zero-Knowledge proofs (ZKP) have quantum resilient implementations &gt;</a:t>
            </a:r>
            <a:endParaRPr/>
          </a:p>
        </p:txBody>
      </p:sp>
      <p:grpSp>
        <p:nvGrpSpPr>
          <p:cNvPr id="520" name="Google Shape;520;p30"/>
          <p:cNvGrpSpPr/>
          <p:nvPr/>
        </p:nvGrpSpPr>
        <p:grpSpPr>
          <a:xfrm>
            <a:off x="1084825" y="1123900"/>
            <a:ext cx="506100" cy="3417500"/>
            <a:chOff x="1084825" y="1152525"/>
            <a:chExt cx="506100" cy="3417500"/>
          </a:xfrm>
        </p:grpSpPr>
        <p:sp>
          <p:nvSpPr>
            <p:cNvPr id="521" name="Google Shape;521;p30"/>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522" name="Google Shape;522;p30"/>
            <p:cNvCxnSpPr/>
            <p:nvPr/>
          </p:nvCxnSpPr>
          <p:spPr>
            <a:xfrm>
              <a:off x="1337875" y="1152525"/>
              <a:ext cx="0" cy="2781000"/>
            </a:xfrm>
            <a:prstGeom prst="straightConnector1">
              <a:avLst/>
            </a:prstGeom>
            <a:noFill/>
            <a:ln cap="flat" cmpd="sng" w="9525">
              <a:solidFill>
                <a:schemeClr val="accent4"/>
              </a:solidFill>
              <a:prstDash val="solid"/>
              <a:round/>
              <a:headEnd len="med" w="med" type="none"/>
              <a:tailEnd len="med" w="med" type="none"/>
            </a:ln>
          </p:spPr>
        </p:cxnSp>
      </p:grpSp>
      <p:sp>
        <p:nvSpPr>
          <p:cNvPr id="523" name="Google Shape;523;p30"/>
          <p:cNvSpPr txBox="1"/>
          <p:nvPr>
            <p:ph idx="5" type="subTitle"/>
          </p:nvPr>
        </p:nvSpPr>
        <p:spPr>
          <a:xfrm>
            <a:off x="1827550" y="1907600"/>
            <a:ext cx="5922000" cy="54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&lt; We also aim to determine: &gt;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31"/>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Introduction - ZKP</a:t>
            </a:r>
            <a:r>
              <a:rPr lang="en"/>
              <a:t> </a:t>
            </a:r>
            <a:r>
              <a:rPr lang="en">
                <a:solidFill>
                  <a:schemeClr val="accent6"/>
                </a:solidFill>
              </a:rPr>
              <a:t>{</a:t>
            </a:r>
            <a:endParaRPr>
              <a:solidFill>
                <a:schemeClr val="accent6"/>
              </a:solidFill>
            </a:endParaRPr>
          </a:p>
        </p:txBody>
      </p:sp>
      <p:sp>
        <p:nvSpPr>
          <p:cNvPr id="529" name="Google Shape;529;p31"/>
          <p:cNvSpPr txBox="1"/>
          <p:nvPr>
            <p:ph idx="5" type="subTitle"/>
          </p:nvPr>
        </p:nvSpPr>
        <p:spPr>
          <a:xfrm>
            <a:off x="1672200" y="1245150"/>
            <a:ext cx="5922000" cy="54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&lt; Framework of Zero Knowledge Proofs&gt;</a:t>
            </a:r>
            <a:endParaRPr/>
          </a:p>
        </p:txBody>
      </p:sp>
      <p:grpSp>
        <p:nvGrpSpPr>
          <p:cNvPr id="530" name="Google Shape;530;p31"/>
          <p:cNvGrpSpPr/>
          <p:nvPr/>
        </p:nvGrpSpPr>
        <p:grpSpPr>
          <a:xfrm>
            <a:off x="1084825" y="1123900"/>
            <a:ext cx="506100" cy="3417500"/>
            <a:chOff x="1084825" y="1152525"/>
            <a:chExt cx="506100" cy="3417500"/>
          </a:xfrm>
        </p:grpSpPr>
        <p:sp>
          <p:nvSpPr>
            <p:cNvPr id="531" name="Google Shape;531;p31"/>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532" name="Google Shape;532;p31"/>
            <p:cNvCxnSpPr/>
            <p:nvPr/>
          </p:nvCxnSpPr>
          <p:spPr>
            <a:xfrm>
              <a:off x="1337875" y="1152525"/>
              <a:ext cx="0" cy="2781000"/>
            </a:xfrm>
            <a:prstGeom prst="straightConnector1">
              <a:avLst/>
            </a:prstGeom>
            <a:noFill/>
            <a:ln cap="flat" cmpd="sng" w="9525">
              <a:solidFill>
                <a:schemeClr val="accent4"/>
              </a:solidFill>
              <a:prstDash val="solid"/>
              <a:round/>
              <a:headEnd len="med" w="med" type="none"/>
              <a:tailEnd len="med" w="med" type="none"/>
            </a:ln>
          </p:spPr>
        </p:cxnSp>
      </p:grpSp>
      <p:pic>
        <p:nvPicPr>
          <p:cNvPr id="533" name="Google Shape;533;p31"/>
          <p:cNvPicPr preferRelativeResize="0"/>
          <p:nvPr/>
        </p:nvPicPr>
        <p:blipFill>
          <a:blip r:embed="rId3">
            <a:alphaModFix/>
          </a:blip>
          <a:stretch>
            <a:fillRect/>
          </a:stretch>
        </p:blipFill>
        <p:spPr>
          <a:xfrm>
            <a:off x="1923000" y="1714500"/>
            <a:ext cx="4784949" cy="2768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32"/>
          <p:cNvSpPr txBox="1"/>
          <p:nvPr>
            <p:ph idx="2" type="title"/>
          </p:nvPr>
        </p:nvSpPr>
        <p:spPr>
          <a:xfrm>
            <a:off x="1143250" y="582700"/>
            <a:ext cx="7290600" cy="54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1"/>
                </a:solidFill>
              </a:rPr>
              <a:t>Introduction - Post Quantum</a:t>
            </a:r>
            <a:r>
              <a:rPr lang="en"/>
              <a:t> </a:t>
            </a:r>
            <a:r>
              <a:rPr lang="en">
                <a:solidFill>
                  <a:schemeClr val="accent6"/>
                </a:solidFill>
              </a:rPr>
              <a:t>{</a:t>
            </a:r>
            <a:endParaRPr/>
          </a:p>
        </p:txBody>
      </p:sp>
      <p:grpSp>
        <p:nvGrpSpPr>
          <p:cNvPr id="539" name="Google Shape;539;p32"/>
          <p:cNvGrpSpPr/>
          <p:nvPr/>
        </p:nvGrpSpPr>
        <p:grpSpPr>
          <a:xfrm>
            <a:off x="1084825" y="1123900"/>
            <a:ext cx="506100" cy="3417500"/>
            <a:chOff x="1084825" y="1152525"/>
            <a:chExt cx="506100" cy="3417500"/>
          </a:xfrm>
        </p:grpSpPr>
        <p:sp>
          <p:nvSpPr>
            <p:cNvPr id="540" name="Google Shape;540;p32"/>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541" name="Google Shape;541;p32"/>
            <p:cNvCxnSpPr/>
            <p:nvPr/>
          </p:nvCxnSpPr>
          <p:spPr>
            <a:xfrm>
              <a:off x="1337875" y="1152525"/>
              <a:ext cx="0" cy="2781000"/>
            </a:xfrm>
            <a:prstGeom prst="straightConnector1">
              <a:avLst/>
            </a:prstGeom>
            <a:noFill/>
            <a:ln cap="flat" cmpd="sng" w="9525">
              <a:solidFill>
                <a:schemeClr val="accent4"/>
              </a:solidFill>
              <a:prstDash val="solid"/>
              <a:round/>
              <a:headEnd len="med" w="med" type="none"/>
              <a:tailEnd len="med" w="med" type="none"/>
            </a:ln>
          </p:spPr>
        </p:cxnSp>
      </p:grpSp>
      <p:sp>
        <p:nvSpPr>
          <p:cNvPr id="542" name="Google Shape;542;p32"/>
          <p:cNvSpPr txBox="1"/>
          <p:nvPr>
            <p:ph idx="4294967295" type="body"/>
          </p:nvPr>
        </p:nvSpPr>
        <p:spPr>
          <a:xfrm>
            <a:off x="1780225" y="1325150"/>
            <a:ext cx="5804400" cy="2340000"/>
          </a:xfrm>
          <a:prstGeom prst="rect">
            <a:avLst/>
          </a:prstGeom>
        </p:spPr>
        <p:txBody>
          <a:bodyPr anchorCtr="0" anchor="ctr" bIns="91425" lIns="91425" spcFirstLastPara="1" rIns="91425" wrap="square" tIns="91425">
            <a:noAutofit/>
          </a:bodyPr>
          <a:lstStyle/>
          <a:p>
            <a:pPr indent="-277884" lvl="0" marL="341342" rtl="0" algn="l">
              <a:lnSpc>
                <a:spcPct val="115000"/>
              </a:lnSpc>
              <a:spcBef>
                <a:spcPts val="0"/>
              </a:spcBef>
              <a:spcAft>
                <a:spcPts val="0"/>
              </a:spcAft>
              <a:buClr>
                <a:schemeClr val="accent1"/>
              </a:buClr>
              <a:buSzPts val="1400"/>
              <a:buChar char="●"/>
            </a:pPr>
            <a:r>
              <a:rPr lang="en">
                <a:solidFill>
                  <a:schemeClr val="accent3"/>
                </a:solidFill>
              </a:rPr>
              <a:t>General purpose quantum computers are coming</a:t>
            </a:r>
            <a:endParaRPr>
              <a:solidFill>
                <a:schemeClr val="accent3"/>
              </a:solidFill>
            </a:endParaRPr>
          </a:p>
          <a:p>
            <a:pPr indent="0" lvl="0" marL="341342" rtl="0" algn="l">
              <a:lnSpc>
                <a:spcPct val="115000"/>
              </a:lnSpc>
              <a:spcBef>
                <a:spcPts val="1200"/>
              </a:spcBef>
              <a:spcAft>
                <a:spcPts val="0"/>
              </a:spcAft>
              <a:buNone/>
            </a:pPr>
            <a:r>
              <a:t/>
            </a:r>
            <a:endParaRPr>
              <a:solidFill>
                <a:schemeClr val="accent3"/>
              </a:solidFill>
            </a:endParaRPr>
          </a:p>
          <a:p>
            <a:pPr indent="-277884" lvl="0" marL="341342" rtl="0" algn="l">
              <a:lnSpc>
                <a:spcPct val="115000"/>
              </a:lnSpc>
              <a:spcBef>
                <a:spcPts val="1200"/>
              </a:spcBef>
              <a:spcAft>
                <a:spcPts val="0"/>
              </a:spcAft>
              <a:buClr>
                <a:schemeClr val="accent1"/>
              </a:buClr>
              <a:buSzPts val="1400"/>
              <a:buChar char="●"/>
            </a:pPr>
            <a:r>
              <a:rPr lang="en">
                <a:solidFill>
                  <a:schemeClr val="accent3"/>
                </a:solidFill>
              </a:rPr>
              <a:t>Quantum algorithms (Shors &amp; Grovers) are not to be taken lightly</a:t>
            </a:r>
            <a:endParaRPr>
              <a:solidFill>
                <a:schemeClr val="accent3"/>
              </a:solidFill>
            </a:endParaRPr>
          </a:p>
          <a:p>
            <a:pPr indent="0" lvl="0" marL="341342" rtl="0" algn="l">
              <a:lnSpc>
                <a:spcPct val="115000"/>
              </a:lnSpc>
              <a:spcBef>
                <a:spcPts val="1200"/>
              </a:spcBef>
              <a:spcAft>
                <a:spcPts val="0"/>
              </a:spcAft>
              <a:buNone/>
            </a:pPr>
            <a:r>
              <a:t/>
            </a:r>
            <a:endParaRPr>
              <a:solidFill>
                <a:schemeClr val="accent3"/>
              </a:solidFill>
            </a:endParaRPr>
          </a:p>
          <a:p>
            <a:pPr indent="-277884" lvl="0" marL="341342" rtl="0" algn="l">
              <a:lnSpc>
                <a:spcPct val="115000"/>
              </a:lnSpc>
              <a:spcBef>
                <a:spcPts val="1200"/>
              </a:spcBef>
              <a:spcAft>
                <a:spcPts val="0"/>
              </a:spcAft>
              <a:buClr>
                <a:schemeClr val="accent1"/>
              </a:buClr>
              <a:buSzPts val="1400"/>
              <a:buChar char="●"/>
            </a:pPr>
            <a:r>
              <a:rPr lang="en">
                <a:solidFill>
                  <a:schemeClr val="accent3"/>
                </a:solidFill>
              </a:rPr>
              <a:t>NIST Quantum Standardization</a:t>
            </a:r>
            <a:endParaRPr>
              <a:solidFill>
                <a:schemeClr val="accent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46" name="Shape 546"/>
        <p:cNvGrpSpPr/>
        <p:nvPr/>
      </p:nvGrpSpPr>
      <p:grpSpPr>
        <a:xfrm>
          <a:off x="0" y="0"/>
          <a:ext cx="0" cy="0"/>
          <a:chOff x="0" y="0"/>
          <a:chExt cx="0" cy="0"/>
        </a:xfrm>
      </p:grpSpPr>
      <p:sp>
        <p:nvSpPr>
          <p:cNvPr id="547" name="Google Shape;547;p33"/>
          <p:cNvSpPr txBox="1"/>
          <p:nvPr>
            <p:ph type="title"/>
          </p:nvPr>
        </p:nvSpPr>
        <p:spPr>
          <a:xfrm>
            <a:off x="710125" y="542575"/>
            <a:ext cx="6264000" cy="142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a:t>
            </a:r>
            <a:r>
              <a:rPr lang="en"/>
              <a:t> </a:t>
            </a:r>
            <a:r>
              <a:rPr lang="en">
                <a:solidFill>
                  <a:schemeClr val="accent2"/>
                </a:solidFill>
              </a:rPr>
              <a:t>‘Post-Quantum Encryption’</a:t>
            </a:r>
            <a:endParaRPr>
              <a:solidFill>
                <a:schemeClr val="accent1"/>
              </a:solidFill>
            </a:endParaRPr>
          </a:p>
        </p:txBody>
      </p:sp>
      <p:cxnSp>
        <p:nvCxnSpPr>
          <p:cNvPr id="548" name="Google Shape;548;p33"/>
          <p:cNvCxnSpPr>
            <a:endCxn id="549" idx="0"/>
          </p:cNvCxnSpPr>
          <p:nvPr/>
        </p:nvCxnSpPr>
        <p:spPr>
          <a:xfrm>
            <a:off x="963175" y="1954200"/>
            <a:ext cx="0" cy="441600"/>
          </a:xfrm>
          <a:prstGeom prst="straightConnector1">
            <a:avLst/>
          </a:prstGeom>
          <a:noFill/>
          <a:ln cap="flat" cmpd="sng" w="9525">
            <a:solidFill>
              <a:schemeClr val="accent4"/>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