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Robo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368AA7C-153C-4EE9-B56F-5A8658B4D687}">
  <a:tblStyle styleId="{C368AA7C-153C-4EE9-B56F-5A8658B4D68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492090F-5E85-4F71-AF74-FB6237C0B9E2}"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4.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Roboto-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8be8dea0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8be8dea0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we created clusters of users but we cannot perform clustering on words and for that we converted words into vectorized form using Tf-idf matrix. Tf-idf stands for….</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8c5a880c8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8c5a880c8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8cc4cfb2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8cc4cfb2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8c9474b7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8c9474b7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8c9474b7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8c9474b7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6ad4cd9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6ad4cd9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Trained on Wordnet</a:t>
            </a:r>
            <a:endParaRPr/>
          </a:p>
          <a:p>
            <a:pPr indent="0" lvl="0" marL="0" rtl="0" algn="l">
              <a:spcBef>
                <a:spcPts val="0"/>
              </a:spcBef>
              <a:spcAft>
                <a:spcPts val="0"/>
              </a:spcAft>
              <a:buNone/>
            </a:pPr>
            <a:r>
              <a:rPr lang="en"/>
              <a:t>Uses Pattern Analyzer</a:t>
            </a:r>
            <a:endParaRPr/>
          </a:p>
          <a:p>
            <a:pPr indent="0" lvl="0" marL="0" rtl="0" algn="l">
              <a:spcBef>
                <a:spcPts val="0"/>
              </a:spcBef>
              <a:spcAft>
                <a:spcPts val="0"/>
              </a:spcAft>
              <a:buNone/>
            </a:pPr>
            <a:r>
              <a:rPr lang="en"/>
              <a:t>All WordNet synsets automatically annotated for degrees of positivity, negativity, and neutrality/objectiveness</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8cc4cfb2c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8cc4cfb2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800"/>
              </a:spcBef>
              <a:spcAft>
                <a:spcPts val="0"/>
              </a:spcAft>
              <a:buNone/>
            </a:pPr>
            <a:r>
              <a:rPr lang="en" sz="1000">
                <a:solidFill>
                  <a:schemeClr val="dk1"/>
                </a:solidFill>
              </a:rPr>
              <a:t>Each </a:t>
            </a:r>
            <a:r>
              <a:rPr b="1" lang="en" sz="1000">
                <a:solidFill>
                  <a:schemeClr val="dk1"/>
                </a:solidFill>
              </a:rPr>
              <a:t>topic</a:t>
            </a:r>
            <a:r>
              <a:rPr lang="en" sz="1000">
                <a:solidFill>
                  <a:schemeClr val="dk1"/>
                </a:solidFill>
              </a:rPr>
              <a:t> is a distribution of words; each </a:t>
            </a:r>
            <a:r>
              <a:rPr b="1" lang="en" sz="1000">
                <a:solidFill>
                  <a:schemeClr val="dk1"/>
                </a:solidFill>
              </a:rPr>
              <a:t>document</a:t>
            </a:r>
            <a:r>
              <a:rPr lang="en" sz="1000">
                <a:solidFill>
                  <a:schemeClr val="dk1"/>
                </a:solidFill>
              </a:rPr>
              <a:t> is a mixture of corpus-wide topics; and each </a:t>
            </a:r>
            <a:r>
              <a:rPr b="1" lang="en" sz="1000">
                <a:solidFill>
                  <a:schemeClr val="dk1"/>
                </a:solidFill>
              </a:rPr>
              <a:t>word</a:t>
            </a:r>
            <a:r>
              <a:rPr lang="en" sz="1000">
                <a:solidFill>
                  <a:schemeClr val="dk1"/>
                </a:solidFill>
              </a:rPr>
              <a:t> is drawn from one of those topics.</a:t>
            </a:r>
            <a:endParaRPr sz="1000">
              <a:solidFill>
                <a:schemeClr val="dk1"/>
              </a:solidFill>
            </a:endParaRPr>
          </a:p>
          <a:p>
            <a:pPr indent="0" lvl="0" marL="0" rtl="0" algn="l">
              <a:lnSpc>
                <a:spcPct val="90000"/>
              </a:lnSpc>
              <a:spcBef>
                <a:spcPts val="800"/>
              </a:spcBef>
              <a:spcAft>
                <a:spcPts val="0"/>
              </a:spcAft>
              <a:buNone/>
            </a:pPr>
            <a:r>
              <a:rPr lang="en" sz="1000">
                <a:solidFill>
                  <a:schemeClr val="dk1"/>
                </a:solidFill>
              </a:rPr>
              <a:t>In reality, we only observe documents. The other structures are hidden variables. Our goal to infer the hidden variables.</a:t>
            </a:r>
            <a:endParaRPr sz="1000">
              <a:solidFill>
                <a:schemeClr val="dk1"/>
              </a:solidFill>
            </a:endParaRPr>
          </a:p>
          <a:p>
            <a:pPr indent="0" lvl="0" marL="0" rtl="0" algn="l">
              <a:lnSpc>
                <a:spcPct val="90000"/>
              </a:lnSpc>
              <a:spcBef>
                <a:spcPts val="80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8cc4cfb2c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8cc4cfb2c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Per-document topics proportions 𝜃_𝑑 is a multinomial distribution, which is generated from Dirichlet distribution parameterized by 𝛼.</a:t>
            </a:r>
            <a:endParaRPr/>
          </a:p>
          <a:p>
            <a:pPr indent="0" lvl="0" marL="0" rtl="0" algn="l">
              <a:spcBef>
                <a:spcPts val="0"/>
              </a:spcBef>
              <a:spcAft>
                <a:spcPts val="0"/>
              </a:spcAft>
              <a:buNone/>
            </a:pPr>
            <a:r>
              <a:rPr lang="en"/>
              <a:t>Smilarly, topics 𝛽_𝑘 is also a multinomial distribution, which is generated from Dirichlet distribution parameterized by 𝜂.</a:t>
            </a:r>
            <a:endParaRPr/>
          </a:p>
          <a:p>
            <a:pPr indent="0" lvl="0" marL="0" rtl="0" algn="l">
              <a:spcBef>
                <a:spcPts val="0"/>
              </a:spcBef>
              <a:spcAft>
                <a:spcPts val="0"/>
              </a:spcAft>
              <a:buNone/>
            </a:pPr>
            <a:r>
              <a:rPr lang="en"/>
              <a:t>For each word 𝑛, its topic 𝑍_(𝑑,𝑛) is drawn from document topic proportions 𝜃_𝑑.</a:t>
            </a:r>
            <a:endParaRPr/>
          </a:p>
          <a:p>
            <a:pPr indent="0" lvl="0" marL="0" rtl="0" algn="l">
              <a:spcBef>
                <a:spcPts val="0"/>
              </a:spcBef>
              <a:spcAft>
                <a:spcPts val="0"/>
              </a:spcAft>
              <a:buNone/>
            </a:pPr>
            <a:r>
              <a:rPr lang="en"/>
              <a:t>Then, we draw the word 𝑊_(𝑑,𝑛) from the topic 𝛽_𝑘, where 𝑘=𝑍_(𝑑,𝑛).</a:t>
            </a:r>
            <a:endParaRPr/>
          </a:p>
          <a:p>
            <a:pPr indent="0" lvl="0" marL="0" rtl="0" algn="l">
              <a:spcBef>
                <a:spcPts val="0"/>
              </a:spcBef>
              <a:spcAft>
                <a:spcPts val="0"/>
              </a:spcAft>
              <a:buNone/>
            </a:pPr>
            <a:r>
              <a:rPr lang="en"/>
              <a:t>Model intractable</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8cc4cfb2c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8cc4cfb2c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8cc4cfb2c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8cc4cfb2c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6a66027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6a66027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 : As we know there are thousands of sources available online from we can read news articles. These articles have wide range of topics and sometimes this can be overwhelming to readers. A key challenge of news service providers is to help user filter news article according to user’s interests. This can be advantageous to both users and news providers as users get to read what they like as well as news providers can retain and increase their customer base.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8cc4cfb2c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8cc4cfb2c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 Variational EM, Full Gibbs estimating LDA generative model</a:t>
            </a:r>
            <a:endParaRPr/>
          </a:p>
          <a:p>
            <a:pPr indent="0" lvl="0" marL="0" rtl="0" algn="l">
              <a:spcBef>
                <a:spcPts val="0"/>
              </a:spcBef>
              <a:spcAft>
                <a:spcPts val="0"/>
              </a:spcAft>
              <a:buNone/>
            </a:pPr>
            <a:r>
              <a:rPr lang="en"/>
              <a:t>The best performing coherence measure (the most left column) is a new combination found by systematic study of the conguration space of  coherence measures. This measure (CV ) combines the indirect cosine measure with the NPMI and the boolean sliding window. This combination has been overlooked so far in the literature. Also, the best direct coherence measure (CP ) found by our study is a new combination.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8cc4cfb2c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8cc4cfb2c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To use the visualization tool, click a circle in the left panel to select a topic, and the bar chart in the right panel will display the 30 most relevant terms for the selected topic, where we define the </a:t>
            </a:r>
            <a:r>
              <a:rPr i="1" lang="en">
                <a:solidFill>
                  <a:schemeClr val="dk1"/>
                </a:solidFill>
              </a:rPr>
              <a:t>relevance</a:t>
            </a:r>
            <a:r>
              <a:rPr lang="en">
                <a:solidFill>
                  <a:schemeClr val="dk1"/>
                </a:solidFill>
              </a:rPr>
              <a:t> of a term to a topic, given a weight parameter, 0 ≤ λ ≤ 1, as λ log(p(term | topic)) + (1 - λ) log(p(term | topic)/p(term)). The red bars represent the frequency of a term in a given topic, (proportional to p(term | topic)), and the blue bars represent a term's frequency across the entire corpus, (proportional to p(term)). Change the value of λ to adjust the term rankings -- small values of λ (near 0) highlight potentially rare, but exclusive terms for the selected topic, and large values of λ (near 1) highlight frequent, but not necessarily exclusive, terms for the selected topic. A user study described in our paper suggested that setting λ near 0.6 aids users in topic interpretation, although we expect this to vary across topics and data sets (hence our tool, which allows you to flexiby adjust λ).</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6ad4cd96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6ad4cd96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latin typeface="Roboto"/>
                <a:ea typeface="Roboto"/>
                <a:cs typeface="Roboto"/>
                <a:sym typeface="Roboto"/>
              </a:rPr>
              <a:t>Newspaper is a Python module used for extracting and parsing newspaper articles. Newspaper use advance algorithms with web scrapping to extract all the useful text from a website. It works amazingly well on online newspapers websites.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6ad4cd96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6ad4cd96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6ad4cd96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6ad4cd96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58cc4cfb2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58cc4cfb2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56ad4cd96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56ad4cd96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8c9474b7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8c9474b7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58cc4cfb2c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58cc4cfb2c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58cc4cfb2c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58cc4cfb2c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8be8dea0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8be8dea0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project objective is to build a hybrid-filtering personalized news article recommendation system which will suggest articles based on user’s activity on Twitter.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56ad4cd96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56ad4cd96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58cc4cfb2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58cc4cfb2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58c9474b7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58c9474b7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58c9474b7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58c9474b7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8be8dea0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8be8dea0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6a66027e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6a66027e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6a66027e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6a66027e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we need to train our algorithm and for that we need lots of data. We scraped Twitter using Tweepy library for that.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8cc4cfb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8cc4cfb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just a visual representation of how we are collecting data.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8be8dea0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8be8dea0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8c5a880c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8c5a880c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Inflectional : modification of a word</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20" Type="http://schemas.openxmlformats.org/officeDocument/2006/relationships/hyperlink" Target="https://www.cnn.com/2019/04/15/australia/australia-racism-media-christchurch-attack-intl/index.html" TargetMode="External"/><Relationship Id="rId11" Type="http://schemas.openxmlformats.org/officeDocument/2006/relationships/hyperlink" Target="http://www.nytimes.com/2019/04/24/us/politics/russia-2020-election-trump.html#commentsContainer" TargetMode="External"/><Relationship Id="rId22" Type="http://schemas.openxmlformats.org/officeDocument/2006/relationships/hyperlink" Target="http://www.nytimes.com/2019/04/24/opinion/rwanda-genocide.html" TargetMode="External"/><Relationship Id="rId10" Type="http://schemas.openxmlformats.org/officeDocument/2006/relationships/hyperlink" Target="http://www.nytimes.com/2019/04/24/us/politics/russia-2020-election-trump.html#commentsContainer" TargetMode="External"/><Relationship Id="rId21" Type="http://schemas.openxmlformats.org/officeDocument/2006/relationships/hyperlink" Target="https://www.cnn.com/2019/04/15/australia/australia-racism-media-christchurch-attack-intl/index.html" TargetMode="External"/><Relationship Id="rId13" Type="http://schemas.openxmlformats.org/officeDocument/2006/relationships/hyperlink" Target="https://www.cnn.com/2019/04/24/investing/ford-rivian/index.html" TargetMode="External"/><Relationship Id="rId12" Type="http://schemas.openxmlformats.org/officeDocument/2006/relationships/hyperlink" Target="https://www.cnn.com/2019/04/24/investing/ford-rivian/index.html" TargetMode="External"/><Relationship Id="rId23" Type="http://schemas.openxmlformats.org/officeDocument/2006/relationships/hyperlink" Target="http://www.nytimes.com/2019/04/24/opinion/rwanda-genocide.html" TargetMode="External"/><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5.png"/><Relationship Id="rId4" Type="http://schemas.openxmlformats.org/officeDocument/2006/relationships/hyperlink" Target="https://www.cnn.com/29019/04/24/entertainment/top-credit-cards-for-those-with-excellent-credit?" TargetMode="External"/><Relationship Id="rId9" Type="http://schemas.openxmlformats.org/officeDocument/2006/relationships/hyperlink" Target="https://www.cnn.com/2019/04/24/politics/presidential-tax-returns-states-2020-trump/index.html" TargetMode="External"/><Relationship Id="rId15" Type="http://schemas.openxmlformats.org/officeDocument/2006/relationships/hyperlink" Target="http://www.nytimes.com/interactive/2019/04/23/world/asia/sri-lanka-isis-religious-ethnic-tensions-map.html" TargetMode="External"/><Relationship Id="rId14" Type="http://schemas.openxmlformats.org/officeDocument/2006/relationships/hyperlink" Target="http://www.nytimes.com/interactive/2019/04/23/world/asia/sri-lanka-isis-religious-ethnic-tensions-map.html" TargetMode="External"/><Relationship Id="rId17" Type="http://schemas.openxmlformats.org/officeDocument/2006/relationships/hyperlink" Target="https://www.cnn.com/2019/01/30/business/kohls-weight-watchers/index.html" TargetMode="External"/><Relationship Id="rId16" Type="http://schemas.openxmlformats.org/officeDocument/2006/relationships/hyperlink" Target="https://www.cnn.com/2019/01/30/business/kohls-weight-watchers/index.html" TargetMode="External"/><Relationship Id="rId5" Type="http://schemas.openxmlformats.org/officeDocument/2006/relationships/hyperlink" Target="https://www.cnn.com/29019/04/24/entertainment/top-credit-cards-for-those-with-excellent-credit?" TargetMode="External"/><Relationship Id="rId19" Type="http://schemas.openxmlformats.org/officeDocument/2006/relationships/hyperlink" Target="http://www.nytimes.com/2019/04/24/sports/damian-lillard-portland-trail-blazers.html" TargetMode="External"/><Relationship Id="rId6" Type="http://schemas.openxmlformats.org/officeDocument/2006/relationships/hyperlink" Target="https://www.nytimes.com/2019/04/24/opinion/california-wildfire-climate.html" TargetMode="External"/><Relationship Id="rId18" Type="http://schemas.openxmlformats.org/officeDocument/2006/relationships/hyperlink" Target="http://www.nytimes.com/2019/04/24/sports/damian-lillard-portland-trail-blazers.html" TargetMode="External"/><Relationship Id="rId7" Type="http://schemas.openxmlformats.org/officeDocument/2006/relationships/hyperlink" Target="https://www.nytimes.com/2019/04/24/opinion/california-wildfire-climate.html" TargetMode="External"/><Relationship Id="rId8" Type="http://schemas.openxmlformats.org/officeDocument/2006/relationships/hyperlink" Target="https://www.cnn.com/2019/04/24/politics/presidential-tax-returns-states-2020-trump/index.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News Articles Recommendation</a:t>
            </a:r>
            <a:endParaRPr/>
          </a:p>
        </p:txBody>
      </p:sp>
      <p:sp>
        <p:nvSpPr>
          <p:cNvPr id="55" name="Google Shape;55;p13"/>
          <p:cNvSpPr txBox="1"/>
          <p:nvPr>
            <p:ph idx="1" type="subTitle"/>
          </p:nvPr>
        </p:nvSpPr>
        <p:spPr>
          <a:xfrm>
            <a:off x="76675" y="4280450"/>
            <a:ext cx="8913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Submitted by - Arch Desai, Sohil Parsana, Jay Shah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Cluster users according to their interests</a:t>
            </a:r>
            <a:endParaRPr/>
          </a:p>
        </p:txBody>
      </p:sp>
      <p:sp>
        <p:nvSpPr>
          <p:cNvPr id="139" name="Google Shape;13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cluster users based on their similarity of interests retrieved from their tweets and that requires vectorized </a:t>
            </a:r>
            <a:r>
              <a:rPr lang="en"/>
              <a:t>representation</a:t>
            </a:r>
            <a:r>
              <a:rPr lang="en"/>
              <a:t> of tweets.</a:t>
            </a:r>
            <a:endParaRPr/>
          </a:p>
          <a:p>
            <a:pPr indent="-342900" lvl="0" marL="457200" rtl="0" algn="l">
              <a:spcBef>
                <a:spcPts val="1600"/>
              </a:spcBef>
              <a:spcAft>
                <a:spcPts val="0"/>
              </a:spcAft>
              <a:buSzPts val="1800"/>
              <a:buChar char="-"/>
            </a:pPr>
            <a:r>
              <a:rPr lang="en"/>
              <a:t>Find TF-IDF matrix (</a:t>
            </a:r>
            <a:r>
              <a:rPr b="1" lang="en"/>
              <a:t>Library : </a:t>
            </a:r>
            <a:r>
              <a:rPr lang="en"/>
              <a:t>TfidfVectorizer </a:t>
            </a:r>
            <a:r>
              <a:rPr lang="en"/>
              <a:t>from sklearn)</a:t>
            </a:r>
            <a:endParaRPr/>
          </a:p>
          <a:p>
            <a:pPr indent="-317500" lvl="1" marL="914400" rtl="0" algn="l">
              <a:spcBef>
                <a:spcPts val="0"/>
              </a:spcBef>
              <a:spcAft>
                <a:spcPts val="0"/>
              </a:spcAft>
              <a:buSzPts val="1400"/>
              <a:buChar char="-"/>
            </a:pPr>
            <a:r>
              <a:rPr lang="en"/>
              <a:t>TF-IDF stands for Term Frequency- Inverse Document Frequency</a:t>
            </a:r>
            <a:endParaRPr/>
          </a:p>
          <a:p>
            <a:pPr indent="-317500" lvl="1" marL="914400" rtl="0" algn="l">
              <a:spcBef>
                <a:spcPts val="0"/>
              </a:spcBef>
              <a:spcAft>
                <a:spcPts val="0"/>
              </a:spcAft>
              <a:buSzPts val="1400"/>
              <a:buChar char="-"/>
            </a:pPr>
            <a:r>
              <a:rPr lang="en"/>
              <a:t>TF : Gives frequency of words in each user’s tweets</a:t>
            </a:r>
            <a:endParaRPr/>
          </a:p>
          <a:p>
            <a:pPr indent="-317500" lvl="1" marL="914400" rtl="0" algn="l">
              <a:spcBef>
                <a:spcPts val="0"/>
              </a:spcBef>
              <a:spcAft>
                <a:spcPts val="0"/>
              </a:spcAft>
              <a:buSzPts val="1400"/>
              <a:buChar char="-"/>
            </a:pPr>
            <a:r>
              <a:rPr lang="en"/>
              <a:t>IDF : Calculates the weight of rare words across all users’ tweets. The words that occur rarely in the corpus have a high IDF score.</a:t>
            </a:r>
            <a:endParaRPr/>
          </a:p>
          <a:p>
            <a:pPr indent="0" lvl="0" marL="457200" rtl="0" algn="l">
              <a:spcBef>
                <a:spcPts val="1600"/>
              </a:spcBef>
              <a:spcAft>
                <a:spcPts val="1600"/>
              </a:spcAft>
              <a:buNone/>
            </a:pPr>
            <a:r>
              <a:t/>
            </a:r>
            <a:endParaRPr/>
          </a:p>
        </p:txBody>
      </p:sp>
      <p:pic>
        <p:nvPicPr>
          <p:cNvPr id="140" name="Google Shape;140;p22"/>
          <p:cNvPicPr preferRelativeResize="0"/>
          <p:nvPr/>
        </p:nvPicPr>
        <p:blipFill>
          <a:blip r:embed="rId3">
            <a:alphaModFix/>
          </a:blip>
          <a:stretch>
            <a:fillRect/>
          </a:stretch>
        </p:blipFill>
        <p:spPr>
          <a:xfrm>
            <a:off x="3304135" y="3459600"/>
            <a:ext cx="2535725" cy="1589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3"/>
          <p:cNvSpPr txBox="1"/>
          <p:nvPr>
            <p:ph idx="1" type="body"/>
          </p:nvPr>
        </p:nvSpPr>
        <p:spPr>
          <a:xfrm>
            <a:off x="311700" y="360675"/>
            <a:ext cx="8520600" cy="4208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TF-IDF is a weight that ranks the importance of a term in its contextual document corpus.</a:t>
            </a:r>
            <a:endParaRPr/>
          </a:p>
          <a:p>
            <a:pPr indent="-342900" lvl="0" marL="457200" rtl="0" algn="l">
              <a:spcBef>
                <a:spcPts val="0"/>
              </a:spcBef>
              <a:spcAft>
                <a:spcPts val="0"/>
              </a:spcAft>
              <a:buSzPts val="1800"/>
              <a:buChar char="-"/>
            </a:pPr>
            <a:r>
              <a:rPr lang="en"/>
              <a:t>Perform K-means clustering to cluster users based on tf-idf matrix. </a:t>
            </a:r>
            <a:endParaRPr/>
          </a:p>
          <a:p>
            <a:pPr indent="-342900" lvl="0" marL="457200" rtl="0" algn="l">
              <a:spcBef>
                <a:spcPts val="0"/>
              </a:spcBef>
              <a:spcAft>
                <a:spcPts val="0"/>
              </a:spcAft>
              <a:buSzPts val="1800"/>
              <a:buChar char="-"/>
            </a:pPr>
            <a:r>
              <a:rPr lang="en"/>
              <a:t>To reduce the dimension of Tf-Idf matrix we define error term, distance matrix</a:t>
            </a:r>
            <a:endParaRPr/>
          </a:p>
          <a:p>
            <a:pPr indent="-317500" lvl="1" marL="914400" rtl="0" algn="l">
              <a:spcBef>
                <a:spcPts val="0"/>
              </a:spcBef>
              <a:spcAft>
                <a:spcPts val="0"/>
              </a:spcAft>
              <a:buSzPts val="1400"/>
              <a:buChar char="-"/>
            </a:pPr>
            <a:r>
              <a:rPr lang="en"/>
              <a:t>Distance Matrix = 1 - Cosine Similarity of users’ tweets</a:t>
            </a:r>
            <a:endParaRPr/>
          </a:p>
          <a:p>
            <a:pPr indent="-317500" lvl="1" marL="914400" rtl="0" algn="l">
              <a:spcBef>
                <a:spcPts val="0"/>
              </a:spcBef>
              <a:spcAft>
                <a:spcPts val="0"/>
              </a:spcAft>
              <a:buSzPts val="1400"/>
              <a:buChar char="-"/>
            </a:pPr>
            <a:r>
              <a:rPr lang="en"/>
              <a:t>Cosine similarity = (dot product of two vectors) / (product of vectors’ magnitudes)</a:t>
            </a:r>
            <a:endParaRPr/>
          </a:p>
          <a:p>
            <a:pPr indent="-317500" lvl="1" marL="914400" rtl="0" algn="l">
              <a:spcBef>
                <a:spcPts val="0"/>
              </a:spcBef>
              <a:spcAft>
                <a:spcPts val="0"/>
              </a:spcAft>
              <a:buSzPts val="1400"/>
              <a:buChar char="-"/>
            </a:pPr>
            <a:r>
              <a:rPr lang="en"/>
              <a:t>The cosine of the angle between the vectors is a good indicator of similarity </a:t>
            </a:r>
            <a:endParaRPr/>
          </a:p>
          <a:p>
            <a:pPr indent="0" lvl="0" marL="914400" rtl="0" algn="l">
              <a:spcBef>
                <a:spcPts val="1600"/>
              </a:spcBef>
              <a:spcAft>
                <a:spcPts val="0"/>
              </a:spcAft>
              <a:buNone/>
            </a:pPr>
            <a:r>
              <a:t/>
            </a:r>
            <a:endParaRPr/>
          </a:p>
          <a:p>
            <a:pPr indent="0" lvl="0" marL="914400" rtl="0" algn="l">
              <a:spcBef>
                <a:spcPts val="1600"/>
              </a:spcBef>
              <a:spcAft>
                <a:spcPts val="0"/>
              </a:spcAft>
              <a:buNone/>
            </a:pPr>
            <a:r>
              <a:t/>
            </a:r>
            <a:endParaRPr/>
          </a:p>
          <a:p>
            <a:pPr indent="0" lvl="0" marL="914400" rtl="0" algn="l">
              <a:spcBef>
                <a:spcPts val="1600"/>
              </a:spcBef>
              <a:spcAft>
                <a:spcPts val="0"/>
              </a:spcAft>
              <a:buNone/>
            </a:pPr>
            <a:r>
              <a:t/>
            </a:r>
            <a:endParaRPr sz="1800"/>
          </a:p>
          <a:p>
            <a:pPr indent="-317500" lvl="1" marL="457200" rtl="0" algn="l">
              <a:spcBef>
                <a:spcPts val="1600"/>
              </a:spcBef>
              <a:spcAft>
                <a:spcPts val="0"/>
              </a:spcAft>
              <a:buSzPts val="1400"/>
              <a:buChar char="-"/>
            </a:pPr>
            <a:r>
              <a:rPr lang="en" sz="1800"/>
              <a:t>Reduce dimension matrix using multi-dimension-scaling. (</a:t>
            </a:r>
            <a:r>
              <a:rPr b="1" lang="en" sz="1800"/>
              <a:t>Library:</a:t>
            </a:r>
            <a:r>
              <a:rPr lang="en" sz="1800"/>
              <a:t> Skleran’s MDS)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457200" marR="0" rtl="0" algn="l">
              <a:lnSpc>
                <a:spcPct val="115000"/>
              </a:lnSpc>
              <a:spcBef>
                <a:spcPts val="1600"/>
              </a:spcBef>
              <a:spcAft>
                <a:spcPts val="1600"/>
              </a:spcAft>
              <a:buNone/>
            </a:pPr>
            <a:r>
              <a:t/>
            </a:r>
            <a:endParaRPr/>
          </a:p>
        </p:txBody>
      </p:sp>
      <p:pic>
        <p:nvPicPr>
          <p:cNvPr id="146" name="Google Shape;146;p23"/>
          <p:cNvPicPr preferRelativeResize="0"/>
          <p:nvPr/>
        </p:nvPicPr>
        <p:blipFill>
          <a:blip r:embed="rId3">
            <a:alphaModFix/>
          </a:blip>
          <a:stretch>
            <a:fillRect/>
          </a:stretch>
        </p:blipFill>
        <p:spPr>
          <a:xfrm>
            <a:off x="2892375" y="2571750"/>
            <a:ext cx="2957975" cy="1459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 of optimal K with Elbow Method</a:t>
            </a:r>
            <a:endParaRPr/>
          </a:p>
        </p:txBody>
      </p:sp>
      <p:sp>
        <p:nvSpPr>
          <p:cNvPr id="152" name="Google Shape;15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highlight>
                  <a:srgbClr val="FFFFFF"/>
                </a:highlight>
              </a:rPr>
              <a:t>The elbow method, in which the sum of squares at each number of clusters is calculated and graphed, and the user looks for a change of slope from steep to shallow (an elbow) to determine the optimal number of clusters. </a:t>
            </a:r>
            <a:endParaRPr/>
          </a:p>
        </p:txBody>
      </p:sp>
      <p:pic>
        <p:nvPicPr>
          <p:cNvPr id="153" name="Google Shape;153;p24"/>
          <p:cNvPicPr preferRelativeResize="0"/>
          <p:nvPr/>
        </p:nvPicPr>
        <p:blipFill>
          <a:blip r:embed="rId3">
            <a:alphaModFix/>
          </a:blip>
          <a:stretch>
            <a:fillRect/>
          </a:stretch>
        </p:blipFill>
        <p:spPr>
          <a:xfrm>
            <a:off x="5016550" y="2035225"/>
            <a:ext cx="3733800" cy="2533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5"/>
          <p:cNvSpPr txBox="1"/>
          <p:nvPr>
            <p:ph idx="1" type="body"/>
          </p:nvPr>
        </p:nvSpPr>
        <p:spPr>
          <a:xfrm>
            <a:off x="311700" y="395650"/>
            <a:ext cx="8520600" cy="417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created 5 clusters and top words in 5 clusters are shown below.</a:t>
            </a:r>
            <a:endParaRPr/>
          </a:p>
          <a:p>
            <a:pPr indent="0" lvl="0" marL="0" rtl="0" algn="l">
              <a:spcBef>
                <a:spcPts val="1600"/>
              </a:spcBef>
              <a:spcAft>
                <a:spcPts val="1600"/>
              </a:spcAft>
              <a:buNone/>
            </a:pPr>
            <a:r>
              <a:t/>
            </a:r>
            <a:endParaRPr/>
          </a:p>
        </p:txBody>
      </p:sp>
      <p:pic>
        <p:nvPicPr>
          <p:cNvPr id="159" name="Google Shape;159;p25"/>
          <p:cNvPicPr preferRelativeResize="0"/>
          <p:nvPr/>
        </p:nvPicPr>
        <p:blipFill>
          <a:blip r:embed="rId3">
            <a:alphaModFix/>
          </a:blip>
          <a:stretch>
            <a:fillRect/>
          </a:stretch>
        </p:blipFill>
        <p:spPr>
          <a:xfrm>
            <a:off x="514350" y="1087188"/>
            <a:ext cx="7943850" cy="2638425"/>
          </a:xfrm>
          <a:prstGeom prst="rect">
            <a:avLst/>
          </a:prstGeom>
          <a:noFill/>
          <a:ln>
            <a:noFill/>
          </a:ln>
        </p:spPr>
      </p:pic>
      <p:sp>
        <p:nvSpPr>
          <p:cNvPr id="160" name="Google Shape;160;p25"/>
          <p:cNvSpPr/>
          <p:nvPr/>
        </p:nvSpPr>
        <p:spPr>
          <a:xfrm>
            <a:off x="573700" y="3847650"/>
            <a:ext cx="1016700" cy="488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Earth Day</a:t>
            </a:r>
            <a:endParaRPr/>
          </a:p>
        </p:txBody>
      </p:sp>
      <p:sp>
        <p:nvSpPr>
          <p:cNvPr id="161" name="Google Shape;161;p25"/>
          <p:cNvSpPr/>
          <p:nvPr/>
        </p:nvSpPr>
        <p:spPr>
          <a:xfrm>
            <a:off x="2250100" y="3847650"/>
            <a:ext cx="1016700" cy="488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Trump News</a:t>
            </a:r>
            <a:endParaRPr/>
          </a:p>
        </p:txBody>
      </p:sp>
      <p:sp>
        <p:nvSpPr>
          <p:cNvPr id="162" name="Google Shape;162;p25"/>
          <p:cNvSpPr/>
          <p:nvPr/>
        </p:nvSpPr>
        <p:spPr>
          <a:xfrm>
            <a:off x="4002700" y="3847650"/>
            <a:ext cx="1016700" cy="488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Terrorist</a:t>
            </a:r>
            <a:r>
              <a:rPr lang="en"/>
              <a:t> Attack</a:t>
            </a:r>
            <a:endParaRPr/>
          </a:p>
        </p:txBody>
      </p:sp>
      <p:sp>
        <p:nvSpPr>
          <p:cNvPr id="163" name="Google Shape;163;p25"/>
          <p:cNvSpPr/>
          <p:nvPr/>
        </p:nvSpPr>
        <p:spPr>
          <a:xfrm>
            <a:off x="5526700" y="3847650"/>
            <a:ext cx="1016700" cy="488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Daily Top News</a:t>
            </a:r>
            <a:endParaRPr/>
          </a:p>
        </p:txBody>
      </p:sp>
      <p:sp>
        <p:nvSpPr>
          <p:cNvPr id="164" name="Google Shape;164;p25"/>
          <p:cNvSpPr/>
          <p:nvPr/>
        </p:nvSpPr>
        <p:spPr>
          <a:xfrm>
            <a:off x="7126900" y="3847650"/>
            <a:ext cx="1016700" cy="488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World News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6"/>
          <p:cNvSpPr txBox="1"/>
          <p:nvPr>
            <p:ph idx="1" type="body"/>
          </p:nvPr>
        </p:nvSpPr>
        <p:spPr>
          <a:xfrm>
            <a:off x="311700" y="204650"/>
            <a:ext cx="8520600" cy="42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Cluster of Users</a:t>
            </a:r>
            <a:endParaRPr/>
          </a:p>
        </p:txBody>
      </p:sp>
      <p:pic>
        <p:nvPicPr>
          <p:cNvPr id="170" name="Google Shape;170;p26"/>
          <p:cNvPicPr preferRelativeResize="0"/>
          <p:nvPr/>
        </p:nvPicPr>
        <p:blipFill>
          <a:blip r:embed="rId3">
            <a:alphaModFix/>
          </a:blip>
          <a:stretch>
            <a:fillRect/>
          </a:stretch>
        </p:blipFill>
        <p:spPr>
          <a:xfrm>
            <a:off x="152400" y="627650"/>
            <a:ext cx="8770275" cy="4393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pic>
        <p:nvPicPr>
          <p:cNvPr id="175" name="Google Shape;175;p27"/>
          <p:cNvPicPr preferRelativeResize="0"/>
          <p:nvPr/>
        </p:nvPicPr>
        <p:blipFill>
          <a:blip r:embed="rId3">
            <a:alphaModFix/>
          </a:blip>
          <a:stretch>
            <a:fillRect/>
          </a:stretch>
        </p:blipFill>
        <p:spPr>
          <a:xfrm>
            <a:off x="4571998" y="4146400"/>
            <a:ext cx="4533775" cy="990600"/>
          </a:xfrm>
          <a:prstGeom prst="rect">
            <a:avLst/>
          </a:prstGeom>
          <a:noFill/>
          <a:ln>
            <a:noFill/>
          </a:ln>
        </p:spPr>
      </p:pic>
      <p:pic>
        <p:nvPicPr>
          <p:cNvPr id="176" name="Google Shape;176;p27"/>
          <p:cNvPicPr preferRelativeResize="0"/>
          <p:nvPr/>
        </p:nvPicPr>
        <p:blipFill>
          <a:blip r:embed="rId4">
            <a:alphaModFix/>
          </a:blip>
          <a:stretch>
            <a:fillRect/>
          </a:stretch>
        </p:blipFill>
        <p:spPr>
          <a:xfrm>
            <a:off x="4313200" y="1490700"/>
            <a:ext cx="4253175" cy="1277950"/>
          </a:xfrm>
          <a:prstGeom prst="rect">
            <a:avLst/>
          </a:prstGeom>
          <a:noFill/>
          <a:ln>
            <a:noFill/>
          </a:ln>
        </p:spPr>
      </p:pic>
      <p:sp>
        <p:nvSpPr>
          <p:cNvPr id="177" name="Google Shape;17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Perform Sentiment Analysis and Topic Modelling</a:t>
            </a:r>
            <a:endParaRPr/>
          </a:p>
        </p:txBody>
      </p:sp>
      <p:sp>
        <p:nvSpPr>
          <p:cNvPr id="178" name="Google Shape;178;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Sentiment analysis</a:t>
            </a:r>
            <a:r>
              <a:rPr lang="en" sz="1400"/>
              <a:t> -Computational study of opinions, sentiments, evaluations, attitudes, appraisal, affects, views, emotions, subjectivity, etc., expressed in text. </a:t>
            </a:r>
            <a:endParaRPr sz="1400"/>
          </a:p>
          <a:p>
            <a:pPr indent="0" lvl="0" marL="0" rtl="0" algn="l">
              <a:spcBef>
                <a:spcPts val="1600"/>
              </a:spcBef>
              <a:spcAft>
                <a:spcPts val="0"/>
              </a:spcAft>
              <a:buNone/>
            </a:pPr>
            <a:r>
              <a:rPr lang="en" sz="1400"/>
              <a:t>It is also called opinion mining</a:t>
            </a:r>
            <a:endParaRPr sz="1400"/>
          </a:p>
          <a:p>
            <a:pPr indent="0" lvl="0" marL="0" rtl="0" algn="l">
              <a:spcBef>
                <a:spcPts val="1600"/>
              </a:spcBef>
              <a:spcAft>
                <a:spcPts val="0"/>
              </a:spcAft>
              <a:buNone/>
            </a:pPr>
            <a:r>
              <a:rPr lang="en" sz="1400"/>
              <a:t>We have used pretrained model from Textblob library that gives two results:</a:t>
            </a:r>
            <a:endParaRPr sz="1400"/>
          </a:p>
          <a:p>
            <a:pPr indent="-317500" lvl="0" marL="457200" rtl="0" algn="l">
              <a:spcBef>
                <a:spcPts val="1600"/>
              </a:spcBef>
              <a:spcAft>
                <a:spcPts val="0"/>
              </a:spcAft>
              <a:buSzPts val="1400"/>
              <a:buChar char="-"/>
            </a:pPr>
            <a:r>
              <a:rPr lang="en" sz="1400"/>
              <a:t>Subjectivity</a:t>
            </a:r>
            <a:r>
              <a:rPr lang="en" sz="1400"/>
              <a:t> and Polarity</a:t>
            </a:r>
            <a:endParaRPr sz="1400"/>
          </a:p>
          <a:p>
            <a:pPr indent="-317500" lvl="0" marL="457200" rtl="0" algn="l">
              <a:spcBef>
                <a:spcPts val="0"/>
              </a:spcBef>
              <a:spcAft>
                <a:spcPts val="0"/>
              </a:spcAft>
              <a:buSzPts val="1400"/>
              <a:buChar char="-"/>
            </a:pPr>
            <a:r>
              <a:rPr b="1" lang="en" sz="1400"/>
              <a:t>Polarity</a:t>
            </a:r>
            <a:r>
              <a:rPr lang="en" sz="1400"/>
              <a:t> is score between [-1,1], </a:t>
            </a:r>
            <a:r>
              <a:rPr lang="en" sz="1400">
                <a:highlight>
                  <a:srgbClr val="FFFFFF"/>
                </a:highlight>
              </a:rPr>
              <a:t>where 0 indicates neutral, +1 indicates a very positive sentiment and -1 represents a very negative sentiment.</a:t>
            </a:r>
            <a:endParaRPr sz="1400">
              <a:highlight>
                <a:srgbClr val="FFFFFF"/>
              </a:highlight>
            </a:endParaRPr>
          </a:p>
          <a:p>
            <a:pPr indent="-317500" lvl="0" marL="457200" rtl="0" algn="l">
              <a:spcBef>
                <a:spcPts val="0"/>
              </a:spcBef>
              <a:spcAft>
                <a:spcPts val="1600"/>
              </a:spcAft>
              <a:buSzPts val="1400"/>
              <a:buChar char="-"/>
            </a:pPr>
            <a:r>
              <a:rPr b="1" lang="en" sz="1400"/>
              <a:t>Subjectivity </a:t>
            </a:r>
            <a:r>
              <a:rPr lang="en" sz="1400"/>
              <a:t>is score between [0,1], where 0.0 is very objective and 1.0 is very subjective. Subjective sentence expresses some personal feelings, views, beliefs, opinions, allegations, desires, beliefs, suspicions, and speculations where as Objective sentences are factual.</a:t>
            </a:r>
            <a:endParaRPr sz="1400">
              <a:highlight>
                <a:srgbClr val="FFFFFF"/>
              </a:highlight>
            </a:endParaRPr>
          </a:p>
        </p:txBody>
      </p:sp>
      <p:pic>
        <p:nvPicPr>
          <p:cNvPr id="179" name="Google Shape;179;p27"/>
          <p:cNvPicPr preferRelativeResize="0"/>
          <p:nvPr/>
        </p:nvPicPr>
        <p:blipFill>
          <a:blip r:embed="rId5">
            <a:alphaModFix/>
          </a:blip>
          <a:stretch>
            <a:fillRect/>
          </a:stretch>
        </p:blipFill>
        <p:spPr>
          <a:xfrm>
            <a:off x="105425" y="4251175"/>
            <a:ext cx="4533775" cy="885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209750" y="144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 Modelling Motivation</a:t>
            </a:r>
            <a:endParaRPr/>
          </a:p>
        </p:txBody>
      </p:sp>
      <p:sp>
        <p:nvSpPr>
          <p:cNvPr id="185" name="Google Shape;18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6" name="Google Shape;186;p28"/>
          <p:cNvPicPr preferRelativeResize="0"/>
          <p:nvPr/>
        </p:nvPicPr>
        <p:blipFill>
          <a:blip r:embed="rId3">
            <a:alphaModFix/>
          </a:blip>
          <a:stretch>
            <a:fillRect/>
          </a:stretch>
        </p:blipFill>
        <p:spPr>
          <a:xfrm>
            <a:off x="107800" y="717050"/>
            <a:ext cx="8724499" cy="4426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311700" y="106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Description</a:t>
            </a:r>
            <a:endParaRPr/>
          </a:p>
        </p:txBody>
      </p:sp>
      <p:pic>
        <p:nvPicPr>
          <p:cNvPr id="192" name="Google Shape;192;p29"/>
          <p:cNvPicPr preferRelativeResize="0"/>
          <p:nvPr/>
        </p:nvPicPr>
        <p:blipFill>
          <a:blip r:embed="rId3">
            <a:alphaModFix/>
          </a:blip>
          <a:stretch>
            <a:fillRect/>
          </a:stretch>
        </p:blipFill>
        <p:spPr>
          <a:xfrm>
            <a:off x="311699" y="736224"/>
            <a:ext cx="6296974" cy="4248900"/>
          </a:xfrm>
          <a:prstGeom prst="rect">
            <a:avLst/>
          </a:prstGeom>
          <a:noFill/>
          <a:ln>
            <a:noFill/>
          </a:ln>
        </p:spPr>
      </p:pic>
      <p:pic>
        <p:nvPicPr>
          <p:cNvPr id="193" name="Google Shape;193;p29"/>
          <p:cNvPicPr preferRelativeResize="0"/>
          <p:nvPr/>
        </p:nvPicPr>
        <p:blipFill>
          <a:blip r:embed="rId4">
            <a:alphaModFix/>
          </a:blip>
          <a:stretch>
            <a:fillRect/>
          </a:stretch>
        </p:blipFill>
        <p:spPr>
          <a:xfrm>
            <a:off x="6287621" y="736225"/>
            <a:ext cx="2856380" cy="24107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2000">
                <a:solidFill>
                  <a:srgbClr val="5F6368"/>
                </a:solidFill>
                <a:highlight>
                  <a:srgbClr val="FFFFFF"/>
                </a:highlight>
              </a:rPr>
              <a:t>Reading the news online has exploded as the web provides access to millions of news sources from around the world. The sheer volume of articles can be overwhelming to readers.</a:t>
            </a:r>
            <a:r>
              <a:rPr lang="en" sz="2000">
                <a:solidFill>
                  <a:srgbClr val="5F6368"/>
                </a:solidFill>
              </a:rPr>
              <a:t> </a:t>
            </a:r>
            <a:r>
              <a:rPr b="1" lang="en" sz="2000">
                <a:solidFill>
                  <a:srgbClr val="5F6368"/>
                </a:solidFill>
              </a:rPr>
              <a:t>A key challenge of news service website is help users to find news articles that are interesting to read</a:t>
            </a:r>
            <a:r>
              <a:rPr lang="en" sz="2000">
                <a:solidFill>
                  <a:srgbClr val="5F6368"/>
                </a:solidFill>
              </a:rPr>
              <a:t>. This is advantageous to both users and news service, as it enables the user to rapidly find what he or she needs and the news service to help retain and increase customer base.</a:t>
            </a:r>
            <a:endParaRPr sz="14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 in our problem</a:t>
            </a:r>
            <a:endParaRPr/>
          </a:p>
        </p:txBody>
      </p:sp>
      <p:sp>
        <p:nvSpPr>
          <p:cNvPr id="211" name="Google Shape;211;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Using LDA Mallet model for topic modelling of each individual cluster. It is more efficient than Gensim’s LDA package requiring </a:t>
            </a:r>
            <a:r>
              <a:rPr i="1" lang="en"/>
              <a:t>O(corpus).</a:t>
            </a:r>
            <a:endParaRPr/>
          </a:p>
          <a:p>
            <a:pPr indent="-342900" lvl="0" marL="457200" rtl="0" algn="l">
              <a:spcBef>
                <a:spcPts val="0"/>
              </a:spcBef>
              <a:spcAft>
                <a:spcPts val="0"/>
              </a:spcAft>
              <a:buSzPts val="1800"/>
              <a:buAutoNum type="arabicPeriod"/>
            </a:pPr>
            <a:r>
              <a:rPr lang="en"/>
              <a:t>Tuning of number of topic for each cluster accomplished using the coherence measure: using C_v measure (combining normalized pointwise similarity and cosine similarity)</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 Model </a:t>
            </a:r>
            <a:r>
              <a:rPr lang="en"/>
              <a:t>Visualization</a:t>
            </a:r>
            <a:endParaRPr/>
          </a:p>
        </p:txBody>
      </p:sp>
      <p:sp>
        <p:nvSpPr>
          <p:cNvPr id="217" name="Google Shape;217;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Interactive Viz-1</a:t>
            </a:r>
            <a:endParaRPr/>
          </a:p>
          <a:p>
            <a:pPr indent="0" lvl="0" marL="0" rtl="0" algn="l">
              <a:spcBef>
                <a:spcPts val="1600"/>
              </a:spcBef>
              <a:spcAft>
                <a:spcPts val="1600"/>
              </a:spcAft>
              <a:buClr>
                <a:schemeClr val="dk1"/>
              </a:buClr>
              <a:buSzPts val="1100"/>
              <a:buFont typeface="Arial"/>
              <a:buNone/>
            </a:pPr>
            <a:r>
              <a:rPr lang="en"/>
              <a:t>Interactive Viz-2</a:t>
            </a:r>
            <a:endParaRPr/>
          </a:p>
        </p:txBody>
      </p:sp>
      <p:pic>
        <p:nvPicPr>
          <p:cNvPr id="218" name="Google Shape;218;p33"/>
          <p:cNvPicPr preferRelativeResize="0"/>
          <p:nvPr/>
        </p:nvPicPr>
        <p:blipFill>
          <a:blip r:embed="rId3">
            <a:alphaModFix/>
          </a:blip>
          <a:stretch>
            <a:fillRect/>
          </a:stretch>
        </p:blipFill>
        <p:spPr>
          <a:xfrm>
            <a:off x="4082213" y="1200475"/>
            <a:ext cx="4695825" cy="2552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Collect articles</a:t>
            </a:r>
            <a:endParaRPr/>
          </a:p>
        </p:txBody>
      </p:sp>
      <p:sp>
        <p:nvSpPr>
          <p:cNvPr id="224" name="Google Shape;224;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scraped recent news articles from different news channels using python package : Newspaper3k.</a:t>
            </a:r>
            <a:endParaRPr/>
          </a:p>
          <a:p>
            <a:pPr indent="0" lvl="0" marL="0" rtl="0" algn="l">
              <a:spcBef>
                <a:spcPts val="1600"/>
              </a:spcBef>
              <a:spcAft>
                <a:spcPts val="1600"/>
              </a:spcAft>
              <a:buNone/>
            </a:pPr>
            <a:r>
              <a:rPr lang="en"/>
              <a:t>They have different categories so we can train our algorithm using all topics. And our algorithm can satisfy wide range of topics giving good and similar recommendations.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 </a:t>
            </a:r>
            <a:r>
              <a:rPr lang="en" sz="2400"/>
              <a:t>Get User’s Twitter Handle and Recommend News articles</a:t>
            </a:r>
            <a:endParaRPr sz="2400"/>
          </a:p>
        </p:txBody>
      </p:sp>
      <p:sp>
        <p:nvSpPr>
          <p:cNvPr id="230" name="Google Shape;230;p35"/>
          <p:cNvSpPr txBox="1"/>
          <p:nvPr>
            <p:ph idx="1" type="body"/>
          </p:nvPr>
        </p:nvSpPr>
        <p:spPr>
          <a:xfrm>
            <a:off x="311700" y="1183550"/>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t>There are two main types of collaborative filtering: user-based and item-based. Note that the two are entirely symmetric (or more precisely the transpose of each other)</a:t>
            </a:r>
            <a:endParaRPr u="sng"/>
          </a:p>
          <a:p>
            <a:pPr indent="-342900" lvl="0" marL="457200" rtl="0" algn="l">
              <a:spcBef>
                <a:spcPts val="0"/>
              </a:spcBef>
              <a:spcAft>
                <a:spcPts val="0"/>
              </a:spcAft>
              <a:buSzPts val="1800"/>
              <a:buAutoNum type="arabicParenBoth"/>
            </a:pPr>
            <a:r>
              <a:rPr lang="en" u="sng"/>
              <a:t>Content-based Filtering</a:t>
            </a:r>
            <a:endParaRPr sz="1400"/>
          </a:p>
          <a:p>
            <a:pPr indent="-317500" lvl="0" marL="457200" rtl="0" algn="l">
              <a:spcBef>
                <a:spcPts val="0"/>
              </a:spcBef>
              <a:spcAft>
                <a:spcPts val="0"/>
              </a:spcAft>
              <a:buSzPts val="1400"/>
              <a:buChar char="-"/>
            </a:pPr>
            <a:r>
              <a:rPr lang="en" sz="1400"/>
              <a:t>Based on the tweets of a user, we can identify his or her interests.</a:t>
            </a:r>
            <a:endParaRPr sz="1400"/>
          </a:p>
          <a:p>
            <a:pPr indent="-317500" lvl="0" marL="457200" rtl="0" algn="l">
              <a:spcBef>
                <a:spcPts val="0"/>
              </a:spcBef>
              <a:spcAft>
                <a:spcPts val="0"/>
              </a:spcAft>
              <a:buSzPts val="1400"/>
              <a:buChar char="-"/>
            </a:pPr>
            <a:r>
              <a:rPr lang="en" sz="1400"/>
              <a:t>Based on the similarity of user’s interests and news article’s content/tags/headlines, we can recommend news articles.</a:t>
            </a:r>
            <a:endParaRPr sz="1400"/>
          </a:p>
          <a:p>
            <a:pPr indent="-317500" lvl="0" marL="457200" rtl="0" algn="l">
              <a:spcBef>
                <a:spcPts val="0"/>
              </a:spcBef>
              <a:spcAft>
                <a:spcPts val="0"/>
              </a:spcAft>
              <a:buSzPts val="1400"/>
              <a:buChar char="-"/>
            </a:pPr>
            <a:r>
              <a:rPr lang="en" sz="1400"/>
              <a:t>The approach has intuitive appeal: If a user posts  ten tweets having the word “Clinton,” user would probably like future “Clinton”-tagged news articles. </a:t>
            </a:r>
            <a:endParaRPr sz="1400"/>
          </a:p>
          <a:p>
            <a:pPr indent="-317500" lvl="0" marL="457200" rtl="0" algn="l">
              <a:spcBef>
                <a:spcPts val="0"/>
              </a:spcBef>
              <a:spcAft>
                <a:spcPts val="0"/>
              </a:spcAft>
              <a:buSzPts val="1400"/>
              <a:buChar char="-"/>
            </a:pPr>
            <a:r>
              <a:rPr lang="en" sz="1400"/>
              <a:t>Example- Amazon( Recommendation based on recently viwed items)</a:t>
            </a:r>
            <a:endParaRPr sz="1400"/>
          </a:p>
          <a:p>
            <a:pPr indent="-317500" lvl="0" marL="457200" rtl="0" algn="l">
              <a:spcBef>
                <a:spcPts val="0"/>
              </a:spcBef>
              <a:spcAft>
                <a:spcPts val="0"/>
              </a:spcAft>
              <a:buSzPts val="1400"/>
              <a:buChar char="-"/>
            </a:pPr>
            <a:r>
              <a:rPr lang="en" sz="1400"/>
              <a:t>Shortcomings of this method:</a:t>
            </a:r>
            <a:endParaRPr sz="1400"/>
          </a:p>
          <a:p>
            <a:pPr indent="-317500" lvl="1" marL="914400" rtl="0" algn="l">
              <a:spcBef>
                <a:spcPts val="0"/>
              </a:spcBef>
              <a:spcAft>
                <a:spcPts val="0"/>
              </a:spcAft>
              <a:buSzPts val="1400"/>
              <a:buChar char="-"/>
            </a:pPr>
            <a:r>
              <a:rPr lang="en"/>
              <a:t>Since, rare words have large weightage in the algorithm it sometimes degrades the performance.</a:t>
            </a:r>
            <a:endParaRPr/>
          </a:p>
          <a:p>
            <a:pPr indent="-317500" lvl="1" marL="914400" rtl="0" algn="l">
              <a:spcBef>
                <a:spcPts val="0"/>
              </a:spcBef>
              <a:spcAft>
                <a:spcPts val="0"/>
              </a:spcAft>
              <a:buSzPts val="1400"/>
              <a:buChar char="-"/>
            </a:pPr>
            <a:r>
              <a:rPr lang="en"/>
              <a:t>For example, if a user’s one tweet contains word “election”, he would get recommendation of news articles tagged election as it is a rare word and higher weightage is given to it.</a:t>
            </a:r>
            <a:endParaRPr/>
          </a:p>
          <a:p>
            <a:pPr indent="0" lvl="0" marL="45720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a:t>
            </a:r>
            <a:r>
              <a:rPr lang="en" u="sng"/>
              <a:t>Collaborative Filtering</a:t>
            </a:r>
            <a:endParaRPr u="sng"/>
          </a:p>
          <a:p>
            <a:pPr indent="-317500" lvl="0" marL="457200" rtl="0" algn="l">
              <a:spcBef>
                <a:spcPts val="1600"/>
              </a:spcBef>
              <a:spcAft>
                <a:spcPts val="0"/>
              </a:spcAft>
              <a:buSzPts val="1400"/>
              <a:buChar char="-"/>
            </a:pPr>
            <a:r>
              <a:rPr lang="en" sz="1400"/>
              <a:t>Based on tweets of a user, we can identify a cluster in which user belongs to.</a:t>
            </a:r>
            <a:endParaRPr sz="1400"/>
          </a:p>
          <a:p>
            <a:pPr indent="-317500" lvl="0" marL="457200" rtl="0" algn="l">
              <a:spcBef>
                <a:spcPts val="0"/>
              </a:spcBef>
              <a:spcAft>
                <a:spcPts val="0"/>
              </a:spcAft>
              <a:buSzPts val="1400"/>
              <a:buChar char="-"/>
            </a:pPr>
            <a:r>
              <a:rPr lang="en" sz="1400"/>
              <a:t>Based on the topics of each cluster, we can recommend news article to a user</a:t>
            </a:r>
            <a:endParaRPr sz="1400"/>
          </a:p>
          <a:p>
            <a:pPr indent="-317500" lvl="0" marL="457200" rtl="0" algn="l">
              <a:spcBef>
                <a:spcPts val="0"/>
              </a:spcBef>
              <a:spcAft>
                <a:spcPts val="0"/>
              </a:spcAft>
              <a:buSzPts val="1400"/>
              <a:buChar char="-"/>
            </a:pPr>
            <a:r>
              <a:rPr lang="en" sz="1400"/>
              <a:t>For example, If a user tweets about election, he or she can be assigned to a cluster of users who have read and retweeted news articles that our user isn't aware of on the topic of election and we can recommend it to a user</a:t>
            </a:r>
            <a:endParaRPr sz="1400"/>
          </a:p>
          <a:p>
            <a:pPr indent="-317500" lvl="0" marL="457200" rtl="0" algn="l">
              <a:spcBef>
                <a:spcPts val="0"/>
              </a:spcBef>
              <a:spcAft>
                <a:spcPts val="0"/>
              </a:spcAft>
              <a:buSzPts val="1400"/>
              <a:buChar char="-"/>
            </a:pPr>
            <a:r>
              <a:rPr lang="en" sz="1400"/>
              <a:t>Example - Amazon (Customer who bought this item also bought)</a:t>
            </a:r>
            <a:endParaRPr sz="1400"/>
          </a:p>
          <a:p>
            <a:pPr indent="-317500" lvl="0" marL="457200" rtl="0" algn="l">
              <a:spcBef>
                <a:spcPts val="0"/>
              </a:spcBef>
              <a:spcAft>
                <a:spcPts val="0"/>
              </a:spcAft>
              <a:buSzPts val="1400"/>
              <a:buChar char="-"/>
            </a:pPr>
            <a:r>
              <a:rPr lang="en" sz="1400"/>
              <a:t>Shortcoming: </a:t>
            </a:r>
            <a:endParaRPr sz="1400"/>
          </a:p>
          <a:p>
            <a:pPr indent="-317500" lvl="1" marL="914400" rtl="0" algn="l">
              <a:spcBef>
                <a:spcPts val="0"/>
              </a:spcBef>
              <a:spcAft>
                <a:spcPts val="0"/>
              </a:spcAft>
              <a:buSzPts val="1400"/>
              <a:buChar char="-"/>
            </a:pPr>
            <a:r>
              <a:rPr lang="en" sz="1400"/>
              <a:t> this approach fails at recommending newly-published, unexplored articles: articles that are relevant to groups of readers but hadn’t yet been read by any reader in that group.</a:t>
            </a:r>
            <a:endParaRPr sz="1400"/>
          </a:p>
          <a:p>
            <a:pPr indent="0" lvl="0" marL="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pic>
        <p:nvPicPr>
          <p:cNvPr id="240" name="Google Shape;240;p37"/>
          <p:cNvPicPr preferRelativeResize="0"/>
          <p:nvPr/>
        </p:nvPicPr>
        <p:blipFill>
          <a:blip r:embed="rId3">
            <a:alphaModFix/>
          </a:blip>
          <a:stretch>
            <a:fillRect/>
          </a:stretch>
        </p:blipFill>
        <p:spPr>
          <a:xfrm>
            <a:off x="750999" y="222513"/>
            <a:ext cx="7272199" cy="4698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Hybrid-filtering </a:t>
            </a:r>
            <a:endParaRPr/>
          </a:p>
        </p:txBody>
      </p:sp>
      <p:sp>
        <p:nvSpPr>
          <p:cNvPr id="246" name="Google Shape;246;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In these methods, a combination of both recommendation algorithms are used to maximize advantage and minimize the drawbacks of both algorithms. The different methods for hybridization are shown below.</a:t>
            </a:r>
            <a:endParaRPr sz="1400"/>
          </a:p>
          <a:p>
            <a:pPr indent="0" lvl="0" marL="0" rtl="0" algn="l">
              <a:spcBef>
                <a:spcPts val="1600"/>
              </a:spcBef>
              <a:spcAft>
                <a:spcPts val="1600"/>
              </a:spcAft>
              <a:buNone/>
            </a:pPr>
            <a:r>
              <a:t/>
            </a:r>
            <a:endParaRPr/>
          </a:p>
        </p:txBody>
      </p:sp>
      <p:graphicFrame>
        <p:nvGraphicFramePr>
          <p:cNvPr id="247" name="Google Shape;247;p38"/>
          <p:cNvGraphicFramePr/>
          <p:nvPr/>
        </p:nvGraphicFramePr>
        <p:xfrm>
          <a:off x="311700" y="1878050"/>
          <a:ext cx="3000000" cy="3000000"/>
        </p:xfrm>
        <a:graphic>
          <a:graphicData uri="http://schemas.openxmlformats.org/drawingml/2006/table">
            <a:tbl>
              <a:tblPr>
                <a:noFill/>
                <a:tableStyleId>{C368AA7C-153C-4EE9-B56F-5A8658B4D687}</a:tableStyleId>
              </a:tblPr>
              <a:tblGrid>
                <a:gridCol w="1313775"/>
                <a:gridCol w="7206825"/>
              </a:tblGrid>
              <a:tr h="437400">
                <a:tc>
                  <a:txBody>
                    <a:bodyPr>
                      <a:noAutofit/>
                    </a:bodyPr>
                    <a:lstStyle/>
                    <a:p>
                      <a:pPr indent="0" lvl="0" marL="0" rtl="0" algn="l">
                        <a:spcBef>
                          <a:spcPts val="0"/>
                        </a:spcBef>
                        <a:spcAft>
                          <a:spcPts val="0"/>
                        </a:spcAft>
                        <a:buNone/>
                      </a:pPr>
                      <a:r>
                        <a:rPr b="1" lang="en"/>
                        <a:t>Method</a:t>
                      </a:r>
                      <a:endParaRPr b="1"/>
                    </a:p>
                  </a:txBody>
                  <a:tcPr marT="91425" marB="91425" marR="91425" marL="91425"/>
                </a:tc>
                <a:tc>
                  <a:txBody>
                    <a:bodyPr>
                      <a:noAutofit/>
                    </a:bodyPr>
                    <a:lstStyle/>
                    <a:p>
                      <a:pPr indent="0" lvl="0" marL="0" rtl="0" algn="l">
                        <a:spcBef>
                          <a:spcPts val="0"/>
                        </a:spcBef>
                        <a:spcAft>
                          <a:spcPts val="0"/>
                        </a:spcAft>
                        <a:buNone/>
                      </a:pPr>
                      <a:r>
                        <a:rPr b="1" lang="en"/>
                        <a:t>Description</a:t>
                      </a:r>
                      <a:endParaRPr b="1"/>
                    </a:p>
                  </a:txBody>
                  <a:tcPr marT="91425" marB="91425" marR="91425" marL="91425"/>
                </a:tc>
              </a:tr>
              <a:tr h="670975">
                <a:tc>
                  <a:txBody>
                    <a:bodyPr>
                      <a:noAutofit/>
                    </a:bodyPr>
                    <a:lstStyle/>
                    <a:p>
                      <a:pPr indent="0" lvl="0" marL="0" rtl="0" algn="l">
                        <a:spcBef>
                          <a:spcPts val="0"/>
                        </a:spcBef>
                        <a:spcAft>
                          <a:spcPts val="0"/>
                        </a:spcAft>
                        <a:buNone/>
                      </a:pPr>
                      <a:r>
                        <a:rPr lang="en"/>
                        <a:t>Weighted</a:t>
                      </a:r>
                      <a:endParaRPr/>
                    </a:p>
                  </a:txBody>
                  <a:tcPr marT="91425" marB="91425" marR="91425" marL="91425"/>
                </a:tc>
                <a:tc>
                  <a:txBody>
                    <a:bodyPr>
                      <a:noAutofit/>
                    </a:bodyPr>
                    <a:lstStyle/>
                    <a:p>
                      <a:pPr indent="0" lvl="0" marL="0" rtl="0" algn="l">
                        <a:spcBef>
                          <a:spcPts val="0"/>
                        </a:spcBef>
                        <a:spcAft>
                          <a:spcPts val="0"/>
                        </a:spcAft>
                        <a:buNone/>
                      </a:pPr>
                      <a:r>
                        <a:rPr lang="en"/>
                        <a:t>The scores (or votes) of several recommendation techniques are combined together to produce a single recommendation</a:t>
                      </a:r>
                      <a:endParaRPr/>
                    </a:p>
                  </a:txBody>
                  <a:tcPr marT="91425" marB="91425" marR="91425" marL="91425"/>
                </a:tc>
              </a:tr>
              <a:tr h="904325">
                <a:tc>
                  <a:txBody>
                    <a:bodyPr>
                      <a:noAutofit/>
                    </a:bodyPr>
                    <a:lstStyle/>
                    <a:p>
                      <a:pPr indent="0" lvl="0" marL="0" rtl="0" algn="l">
                        <a:spcBef>
                          <a:spcPts val="0"/>
                        </a:spcBef>
                        <a:spcAft>
                          <a:spcPts val="0"/>
                        </a:spcAft>
                        <a:buNone/>
                      </a:pPr>
                      <a:r>
                        <a:rPr lang="en"/>
                        <a:t>Switching</a:t>
                      </a:r>
                      <a:endParaRPr/>
                    </a:p>
                  </a:txBody>
                  <a:tcPr marT="91425" marB="91425" marR="91425" marL="91425"/>
                </a:tc>
                <a:tc>
                  <a:txBody>
                    <a:bodyPr>
                      <a:noAutofit/>
                    </a:bodyPr>
                    <a:lstStyle/>
                    <a:p>
                      <a:pPr indent="0" lvl="0" marL="0" rtl="0" algn="l">
                        <a:spcBef>
                          <a:spcPts val="0"/>
                        </a:spcBef>
                        <a:spcAft>
                          <a:spcPts val="0"/>
                        </a:spcAft>
                        <a:buNone/>
                      </a:pPr>
                      <a:r>
                        <a:rPr lang="en"/>
                        <a:t>The system switches between recommendation techniques depending on the current situation.For example, in earlier phases, one might use a knowledge-based recommender system to avoid cold-start issues</a:t>
                      </a:r>
                      <a:endParaRPr/>
                    </a:p>
                  </a:txBody>
                  <a:tcPr marT="91425" marB="91425" marR="91425" marL="91425"/>
                </a:tc>
              </a:tr>
              <a:tr h="437400">
                <a:tc>
                  <a:txBody>
                    <a:bodyPr>
                      <a:noAutofit/>
                    </a:bodyPr>
                    <a:lstStyle/>
                    <a:p>
                      <a:pPr indent="0" lvl="0" marL="0" rtl="0" algn="l">
                        <a:spcBef>
                          <a:spcPts val="0"/>
                        </a:spcBef>
                        <a:spcAft>
                          <a:spcPts val="0"/>
                        </a:spcAft>
                        <a:buNone/>
                      </a:pPr>
                      <a:r>
                        <a:rPr lang="en"/>
                        <a:t>Mixed</a:t>
                      </a:r>
                      <a:endParaRPr/>
                    </a:p>
                  </a:txBody>
                  <a:tcPr marT="91425" marB="91425" marR="91425" marL="91425"/>
                </a:tc>
                <a:tc>
                  <a:txBody>
                    <a:bodyPr>
                      <a:noAutofit/>
                    </a:bodyPr>
                    <a:lstStyle/>
                    <a:p>
                      <a:pPr indent="0" lvl="0" marL="0" rtl="0" algn="l">
                        <a:spcBef>
                          <a:spcPts val="0"/>
                        </a:spcBef>
                        <a:spcAft>
                          <a:spcPts val="0"/>
                        </a:spcAft>
                        <a:buNone/>
                      </a:pPr>
                      <a:r>
                        <a:rPr lang="en"/>
                        <a:t>Recommendations from several different recommenders are presented at the same time</a:t>
                      </a:r>
                      <a:endParaRPr/>
                    </a:p>
                  </a:txBody>
                  <a:tcPr marT="91425" marB="91425" marR="91425" marL="91425"/>
                </a:tc>
              </a:tr>
              <a:tr h="670975">
                <a:tc>
                  <a:txBody>
                    <a:bodyPr>
                      <a:noAutofit/>
                    </a:bodyPr>
                    <a:lstStyle/>
                    <a:p>
                      <a:pPr indent="0" lvl="0" marL="0" rtl="0" algn="l">
                        <a:spcBef>
                          <a:spcPts val="0"/>
                        </a:spcBef>
                        <a:spcAft>
                          <a:spcPts val="0"/>
                        </a:spcAft>
                        <a:buNone/>
                      </a:pPr>
                      <a:r>
                        <a:rPr lang="en"/>
                        <a:t>Feature combination</a:t>
                      </a:r>
                      <a:endParaRPr/>
                    </a:p>
                  </a:txBody>
                  <a:tcPr marT="91425" marB="91425" marR="91425" marL="91425"/>
                </a:tc>
                <a:tc>
                  <a:txBody>
                    <a:bodyPr>
                      <a:noAutofit/>
                    </a:bodyPr>
                    <a:lstStyle/>
                    <a:p>
                      <a:pPr indent="0" lvl="0" marL="0" rtl="0" algn="l">
                        <a:spcBef>
                          <a:spcPts val="0"/>
                        </a:spcBef>
                        <a:spcAft>
                          <a:spcPts val="0"/>
                        </a:spcAft>
                        <a:buNone/>
                      </a:pPr>
                      <a:r>
                        <a:rPr lang="en"/>
                        <a:t>Features from different recommendation data sources are thrown together into a single recommendation algorithm. Similarity with Stacking</a:t>
                      </a:r>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Approach (Feature Combination)</a:t>
            </a:r>
            <a:endParaRPr/>
          </a:p>
        </p:txBody>
      </p:sp>
      <p:sp>
        <p:nvSpPr>
          <p:cNvPr id="253" name="Google Shape;253;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get the news articles based on the topics of a cluster in which user belongs to.</a:t>
            </a:r>
            <a:endParaRPr/>
          </a:p>
          <a:p>
            <a:pPr indent="-342900" lvl="0" marL="457200" rtl="0" algn="l">
              <a:spcBef>
                <a:spcPts val="0"/>
              </a:spcBef>
              <a:spcAft>
                <a:spcPts val="0"/>
              </a:spcAft>
              <a:buSzPts val="1800"/>
              <a:buChar char="-"/>
            </a:pPr>
            <a:r>
              <a:rPr lang="en"/>
              <a:t>We compare the content of news articles to the content of a user’s tweets and find similarity</a:t>
            </a:r>
            <a:endParaRPr/>
          </a:p>
          <a:p>
            <a:pPr indent="-342900" lvl="0" marL="457200" rtl="0" algn="l">
              <a:spcBef>
                <a:spcPts val="0"/>
              </a:spcBef>
              <a:spcAft>
                <a:spcPts val="0"/>
              </a:spcAft>
              <a:buSzPts val="1800"/>
              <a:buChar char="-"/>
            </a:pPr>
            <a:r>
              <a:rPr lang="en"/>
              <a:t>We rank the articles based on similarity with users personal interest and recommend to users.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Collaborative</a:t>
            </a:r>
            <a:r>
              <a:rPr lang="en"/>
              <a:t> Filtering</a:t>
            </a:r>
            <a:endParaRPr/>
          </a:p>
        </p:txBody>
      </p:sp>
      <p:pic>
        <p:nvPicPr>
          <p:cNvPr id="259" name="Google Shape;259;p40"/>
          <p:cNvPicPr preferRelativeResize="0"/>
          <p:nvPr/>
        </p:nvPicPr>
        <p:blipFill>
          <a:blip r:embed="rId3">
            <a:alphaModFix/>
          </a:blip>
          <a:stretch>
            <a:fillRect/>
          </a:stretch>
        </p:blipFill>
        <p:spPr>
          <a:xfrm>
            <a:off x="4627600" y="1380475"/>
            <a:ext cx="4471225" cy="2785475"/>
          </a:xfrm>
          <a:prstGeom prst="rect">
            <a:avLst/>
          </a:prstGeom>
          <a:noFill/>
          <a:ln>
            <a:noFill/>
          </a:ln>
        </p:spPr>
      </p:pic>
      <p:graphicFrame>
        <p:nvGraphicFramePr>
          <p:cNvPr id="260" name="Google Shape;260;p40"/>
          <p:cNvGraphicFramePr/>
          <p:nvPr/>
        </p:nvGraphicFramePr>
        <p:xfrm>
          <a:off x="190500" y="1417925"/>
          <a:ext cx="3000000" cy="3000000"/>
        </p:xfrm>
        <a:graphic>
          <a:graphicData uri="http://schemas.openxmlformats.org/drawingml/2006/table">
            <a:tbl>
              <a:tblPr>
                <a:noFill/>
                <a:tableStyleId>{B492090F-5E85-4F71-AF74-FB6237C0B9E2}</a:tableStyleId>
              </a:tblPr>
              <a:tblGrid>
                <a:gridCol w="952500"/>
                <a:gridCol w="495300"/>
                <a:gridCol w="1371600"/>
                <a:gridCol w="1562100"/>
              </a:tblGrid>
              <a:tr h="200025">
                <a:tc>
                  <a:txBody>
                    <a:bodyPr>
                      <a:noAutofit/>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noAutofit/>
                    </a:bodyPr>
                    <a:lstStyle/>
                    <a:p>
                      <a:pPr indent="0" lvl="0" marL="0" rtl="0" algn="ctr">
                        <a:lnSpc>
                          <a:spcPct val="115000"/>
                        </a:lnSpc>
                        <a:spcBef>
                          <a:spcPts val="0"/>
                        </a:spcBef>
                        <a:spcAft>
                          <a:spcPts val="0"/>
                        </a:spcAft>
                        <a:buNone/>
                      </a:pPr>
                      <a:r>
                        <a:rPr b="1" lang="en" sz="1000"/>
                        <a:t>Example Recommended Article</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333375">
                <a:tc>
                  <a:txBody>
                    <a:bodyPr>
                      <a:noAutofit/>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Cluster</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CNN</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NYTimes</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14350">
                <a:tc>
                  <a:txBody>
                    <a:bodyPr>
                      <a:noAutofit/>
                    </a:bodyPr>
                    <a:lstStyle/>
                    <a:p>
                      <a:pPr indent="0" lvl="0" marL="0" rtl="0" algn="ctr">
                        <a:lnSpc>
                          <a:spcPct val="115000"/>
                        </a:lnSpc>
                        <a:spcBef>
                          <a:spcPts val="0"/>
                        </a:spcBef>
                        <a:spcAft>
                          <a:spcPts val="0"/>
                        </a:spcAft>
                        <a:buNone/>
                      </a:pPr>
                      <a:r>
                        <a:rPr b="1" lang="en" sz="1000"/>
                        <a:t>Earth Day</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800"/>
                        <a:t>0</a:t>
                      </a:r>
                      <a:endParaRPr b="1"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800" u="sng">
                          <a:solidFill>
                            <a:schemeClr val="hlink"/>
                          </a:solidFill>
                          <a:hlinkClick r:id="rId4"/>
                        </a:rPr>
                        <a:t>https://www.cnn.com/2019/04/24/entertainment/top-credit-cards-for-those-with-excellent-credit?</a:t>
                      </a:r>
                      <a:endParaRPr sz="800" u="sng">
                        <a:solidFill>
                          <a:schemeClr val="hlink"/>
                        </a:solidFill>
                        <a:hlinkClick r:id="rId5"/>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800" u="sng">
                          <a:solidFill>
                            <a:schemeClr val="hlink"/>
                          </a:solidFill>
                          <a:hlinkClick r:id="rId6"/>
                        </a:rPr>
                        <a:t>https://www.nytimes.com/2019/04/24/opinion/california-wildfire-climate.html</a:t>
                      </a:r>
                      <a:endParaRPr sz="800" u="sng">
                        <a:solidFill>
                          <a:schemeClr val="hlink"/>
                        </a:solidFill>
                        <a:hlinkClick r:id="rId7"/>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14350">
                <a:tc>
                  <a:txBody>
                    <a:bodyPr>
                      <a:noAutofit/>
                    </a:bodyPr>
                    <a:lstStyle/>
                    <a:p>
                      <a:pPr indent="0" lvl="0" marL="0" rtl="0" algn="ctr">
                        <a:lnSpc>
                          <a:spcPct val="115000"/>
                        </a:lnSpc>
                        <a:spcBef>
                          <a:spcPts val="0"/>
                        </a:spcBef>
                        <a:spcAft>
                          <a:spcPts val="0"/>
                        </a:spcAft>
                        <a:buNone/>
                      </a:pPr>
                      <a:r>
                        <a:rPr b="1" lang="en" sz="1000"/>
                        <a:t>Trump News</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800"/>
                        <a:t>1</a:t>
                      </a:r>
                      <a:endParaRPr b="1"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800" u="sng">
                          <a:solidFill>
                            <a:schemeClr val="hlink"/>
                          </a:solidFill>
                          <a:hlinkClick r:id="rId8"/>
                        </a:rPr>
                        <a:t>https://www.cnn.com/2019/04/24/politics/presidential-tax-returns-states-2020-trump/index.html</a:t>
                      </a:r>
                      <a:endParaRPr sz="800" u="sng">
                        <a:solidFill>
                          <a:schemeClr val="hlink"/>
                        </a:solidFill>
                        <a:hlinkClick r:id="rId9"/>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800" u="sng">
                          <a:solidFill>
                            <a:schemeClr val="hlink"/>
                          </a:solidFill>
                          <a:hlinkClick r:id="rId10"/>
                        </a:rPr>
                        <a:t>http://www.nytimes.com/2019/04/24/us/politics/russia-2020-election-trump.html#commentsContainer</a:t>
                      </a:r>
                      <a:endParaRPr sz="800" u="sng">
                        <a:solidFill>
                          <a:schemeClr val="hlink"/>
                        </a:solidFill>
                        <a:hlinkClick r:id="rId11"/>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45775">
                <a:tc>
                  <a:txBody>
                    <a:bodyPr>
                      <a:noAutofit/>
                    </a:bodyPr>
                    <a:lstStyle/>
                    <a:p>
                      <a:pPr indent="0" lvl="0" marL="0" rtl="0" algn="ctr">
                        <a:lnSpc>
                          <a:spcPct val="115000"/>
                        </a:lnSpc>
                        <a:spcBef>
                          <a:spcPts val="0"/>
                        </a:spcBef>
                        <a:spcAft>
                          <a:spcPts val="0"/>
                        </a:spcAft>
                        <a:buNone/>
                      </a:pPr>
                      <a:r>
                        <a:rPr b="1" lang="en" sz="1000"/>
                        <a:t>Terrorist Attack</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800"/>
                        <a:t>2</a:t>
                      </a:r>
                      <a:endParaRPr b="1"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800" u="sng">
                          <a:solidFill>
                            <a:schemeClr val="hlink"/>
                          </a:solidFill>
                          <a:hlinkClick r:id="rId12"/>
                        </a:rPr>
                        <a:t>https://www.cnn.com/2019/04/24/investing/ford-rivian/index.html</a:t>
                      </a:r>
                      <a:endParaRPr sz="800" u="sng">
                        <a:solidFill>
                          <a:schemeClr val="hlink"/>
                        </a:solidFill>
                        <a:hlinkClick r:id="rId13"/>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800" u="sng">
                          <a:solidFill>
                            <a:schemeClr val="hlink"/>
                          </a:solidFill>
                          <a:hlinkClick r:id="rId14"/>
                        </a:rPr>
                        <a:t>http://www.nytimes.com/interactive/2019/04/23/world/asia/sri-lanka-isis-religious-ethnic-tensions-map.html</a:t>
                      </a:r>
                      <a:endParaRPr sz="800" u="sng">
                        <a:solidFill>
                          <a:schemeClr val="hlink"/>
                        </a:solidFill>
                        <a:hlinkClick r:id="rId15"/>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6250">
                <a:tc>
                  <a:txBody>
                    <a:bodyPr>
                      <a:noAutofit/>
                    </a:bodyPr>
                    <a:lstStyle/>
                    <a:p>
                      <a:pPr indent="0" lvl="0" marL="0" rtl="0" algn="ctr">
                        <a:lnSpc>
                          <a:spcPct val="115000"/>
                        </a:lnSpc>
                        <a:spcBef>
                          <a:spcPts val="0"/>
                        </a:spcBef>
                        <a:spcAft>
                          <a:spcPts val="0"/>
                        </a:spcAft>
                        <a:buNone/>
                      </a:pPr>
                      <a:r>
                        <a:rPr b="1" lang="en" sz="1000"/>
                        <a:t>Entertainment News</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800"/>
                        <a:t>3</a:t>
                      </a:r>
                      <a:endParaRPr b="1"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800" u="sng">
                          <a:solidFill>
                            <a:schemeClr val="hlink"/>
                          </a:solidFill>
                          <a:hlinkClick r:id="rId16"/>
                        </a:rPr>
                        <a:t>https://www.cnn.com/2019/01/30/business/kohls-weight-watchers/index.html</a:t>
                      </a:r>
                      <a:endParaRPr sz="800" u="sng">
                        <a:solidFill>
                          <a:schemeClr val="hlink"/>
                        </a:solidFill>
                        <a:hlinkClick r:id="rId17"/>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800" u="sng">
                          <a:solidFill>
                            <a:schemeClr val="hlink"/>
                          </a:solidFill>
                          <a:hlinkClick r:id="rId18"/>
                        </a:rPr>
                        <a:t>http://www.nytimes.com/2019/04/24/sports/damian-lillard-portland-trail-blazers.html</a:t>
                      </a:r>
                      <a:endParaRPr sz="800" u="sng">
                        <a:solidFill>
                          <a:schemeClr val="hlink"/>
                        </a:solidFill>
                        <a:hlinkClick r:id="rId19"/>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14350">
                <a:tc>
                  <a:txBody>
                    <a:bodyPr>
                      <a:noAutofit/>
                    </a:bodyPr>
                    <a:lstStyle/>
                    <a:p>
                      <a:pPr indent="0" lvl="0" marL="0" rtl="0" algn="ctr">
                        <a:lnSpc>
                          <a:spcPct val="115000"/>
                        </a:lnSpc>
                        <a:spcBef>
                          <a:spcPts val="0"/>
                        </a:spcBef>
                        <a:spcAft>
                          <a:spcPts val="0"/>
                        </a:spcAft>
                        <a:buNone/>
                      </a:pPr>
                      <a:r>
                        <a:rPr b="1" lang="en" sz="1000"/>
                        <a:t>World News</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800"/>
                        <a:t>4</a:t>
                      </a:r>
                      <a:endParaRPr b="1"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800" u="sng">
                          <a:solidFill>
                            <a:schemeClr val="hlink"/>
                          </a:solidFill>
                          <a:hlinkClick r:id="rId20"/>
                        </a:rPr>
                        <a:t>https://www.cnn.com/2019/04/15/australia/australia-racism-media-christchurch-attack-intl/index.html</a:t>
                      </a:r>
                      <a:endParaRPr sz="800" u="sng">
                        <a:solidFill>
                          <a:schemeClr val="hlink"/>
                        </a:solidFill>
                        <a:hlinkClick r:id="rId21"/>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800" u="sng">
                          <a:solidFill>
                            <a:schemeClr val="hlink"/>
                          </a:solidFill>
                          <a:hlinkClick r:id="rId22"/>
                        </a:rPr>
                        <a:t>http://www.nytimes.com/2019/04/24/opinion/rwanda-genocide.html</a:t>
                      </a:r>
                      <a:endParaRPr sz="800" u="sng">
                        <a:solidFill>
                          <a:schemeClr val="hlink"/>
                        </a:solidFill>
                        <a:hlinkClick r:id="rId23"/>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Hybrid Filtering</a:t>
            </a:r>
            <a:endParaRPr/>
          </a:p>
        </p:txBody>
      </p:sp>
      <p:sp>
        <p:nvSpPr>
          <p:cNvPr id="266" name="Google Shape;266;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added weight to our recommendation personalized by individual user</a:t>
            </a:r>
            <a:endParaRPr/>
          </a:p>
          <a:p>
            <a:pPr indent="0" lvl="0" marL="0" rtl="0" algn="l">
              <a:spcBef>
                <a:spcPts val="1600"/>
              </a:spcBef>
              <a:spcAft>
                <a:spcPts val="0"/>
              </a:spcAft>
              <a:buNone/>
            </a:pPr>
            <a:r>
              <a:rPr lang="en"/>
              <a:t>After user has been classified into clusters, we will calculate similarity score of user’s interest with identified </a:t>
            </a:r>
            <a:r>
              <a:rPr lang="en"/>
              <a:t>articles</a:t>
            </a:r>
            <a:r>
              <a:rPr lang="en"/>
              <a:t> within each clusters.</a:t>
            </a:r>
            <a:endParaRPr/>
          </a:p>
          <a:p>
            <a:pPr indent="0" lvl="0" marL="0" rtl="0" algn="l">
              <a:spcBef>
                <a:spcPts val="1600"/>
              </a:spcBef>
              <a:spcAft>
                <a:spcPts val="0"/>
              </a:spcAft>
              <a:buNone/>
            </a:pPr>
            <a:r>
              <a:rPr lang="en"/>
              <a:t>Weight = </a:t>
            </a:r>
            <a:r>
              <a:rPr lang="en"/>
              <a:t>Topic Modeling Normalized Prob</a:t>
            </a:r>
            <a:r>
              <a:rPr lang="en"/>
              <a:t>(80%)</a:t>
            </a:r>
            <a:r>
              <a:rPr lang="en"/>
              <a:t> + Sentiment Score (20%)</a:t>
            </a:r>
            <a:endParaRPr/>
          </a:p>
          <a:p>
            <a:pPr indent="0" lvl="0" marL="0" rtl="0" algn="l">
              <a:spcBef>
                <a:spcPts val="1600"/>
              </a:spcBef>
              <a:spcAft>
                <a:spcPts val="1600"/>
              </a:spcAft>
              <a:buNone/>
            </a:pPr>
            <a:r>
              <a:rPr lang="en"/>
              <a:t>Based on this weight criteria we will rank the articles personalized for each user.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000"/>
              <a:t>Objective of the project is to build a hybrid-filtering personalized news articles recommendation system which can suggest articles from popular news service providers based on </a:t>
            </a:r>
            <a:r>
              <a:rPr lang="en" sz="2000"/>
              <a:t>reading history of </a:t>
            </a:r>
            <a:r>
              <a:rPr lang="en" sz="2000"/>
              <a:t>twitter</a:t>
            </a:r>
            <a:r>
              <a:rPr lang="en" sz="2000"/>
              <a:t> users who share similar interests (Collaborative filtering) and content similarity of the article and user’s tweets (Content-based filtering).</a:t>
            </a:r>
            <a:endParaRPr sz="2000"/>
          </a:p>
          <a:p>
            <a:pPr indent="0" lvl="0" marL="0" rtl="0" algn="just">
              <a:spcBef>
                <a:spcPts val="1600"/>
              </a:spcBef>
              <a:spcAft>
                <a:spcPts val="1600"/>
              </a:spcAft>
              <a:buClr>
                <a:schemeClr val="dk1"/>
              </a:buClr>
              <a:buSzPts val="1100"/>
              <a:buFont typeface="Arial"/>
              <a:buNone/>
            </a:pPr>
            <a:r>
              <a:rPr lang="en" sz="2000">
                <a:solidFill>
                  <a:srgbClr val="5F6368"/>
                </a:solidFill>
              </a:rPr>
              <a:t>This system can be very helpful to Online News Providers to target right news articles to right users.</a:t>
            </a:r>
            <a:endParaRPr sz="2000">
              <a:solidFill>
                <a:srgbClr val="5F6368"/>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Pipeline</a:t>
            </a:r>
            <a:endParaRPr/>
          </a:p>
        </p:txBody>
      </p:sp>
      <p:sp>
        <p:nvSpPr>
          <p:cNvPr id="272" name="Google Shape;272;p42"/>
          <p:cNvSpPr/>
          <p:nvPr/>
        </p:nvSpPr>
        <p:spPr>
          <a:xfrm>
            <a:off x="362100" y="1343400"/>
            <a:ext cx="1302600" cy="623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Get Tweets data from Twitter</a:t>
            </a:r>
            <a:endParaRPr sz="1200"/>
          </a:p>
        </p:txBody>
      </p:sp>
      <p:sp>
        <p:nvSpPr>
          <p:cNvPr id="273" name="Google Shape;273;p42"/>
          <p:cNvSpPr/>
          <p:nvPr/>
        </p:nvSpPr>
        <p:spPr>
          <a:xfrm>
            <a:off x="1775100" y="2802900"/>
            <a:ext cx="7908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Process</a:t>
            </a:r>
            <a:r>
              <a:rPr lang="en" sz="1200"/>
              <a:t> Tweets</a:t>
            </a:r>
            <a:endParaRPr sz="1200"/>
          </a:p>
        </p:txBody>
      </p:sp>
      <p:sp>
        <p:nvSpPr>
          <p:cNvPr id="274" name="Google Shape;274;p42"/>
          <p:cNvSpPr/>
          <p:nvPr/>
        </p:nvSpPr>
        <p:spPr>
          <a:xfrm>
            <a:off x="2755300" y="1295400"/>
            <a:ext cx="1054500" cy="719100"/>
          </a:xfrm>
          <a:prstGeom prst="roundRect">
            <a:avLst>
              <a:gd fmla="val 2428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Calculate TF-IDF from the corpus</a:t>
            </a:r>
            <a:endParaRPr sz="1200"/>
          </a:p>
        </p:txBody>
      </p:sp>
      <p:sp>
        <p:nvSpPr>
          <p:cNvPr id="275" name="Google Shape;275;p42"/>
          <p:cNvSpPr/>
          <p:nvPr/>
        </p:nvSpPr>
        <p:spPr>
          <a:xfrm>
            <a:off x="3805600" y="2865525"/>
            <a:ext cx="1302600" cy="813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Compare with precomputed Clusters</a:t>
            </a:r>
            <a:endParaRPr sz="1200"/>
          </a:p>
        </p:txBody>
      </p:sp>
      <p:sp>
        <p:nvSpPr>
          <p:cNvPr id="276" name="Google Shape;276;p42"/>
          <p:cNvSpPr/>
          <p:nvPr/>
        </p:nvSpPr>
        <p:spPr>
          <a:xfrm>
            <a:off x="6883638" y="2566500"/>
            <a:ext cx="1206000" cy="104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Rank Articles with similarity with users past tweets</a:t>
            </a:r>
            <a:endParaRPr sz="1200"/>
          </a:p>
        </p:txBody>
      </p:sp>
      <p:cxnSp>
        <p:nvCxnSpPr>
          <p:cNvPr id="277" name="Google Shape;277;p42"/>
          <p:cNvCxnSpPr>
            <a:stCxn id="272" idx="3"/>
            <a:endCxn id="273" idx="1"/>
          </p:cNvCxnSpPr>
          <p:nvPr/>
        </p:nvCxnSpPr>
        <p:spPr>
          <a:xfrm>
            <a:off x="1664700" y="1654950"/>
            <a:ext cx="110400" cy="14343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278" name="Google Shape;278;p42"/>
          <p:cNvCxnSpPr>
            <a:stCxn id="273" idx="3"/>
            <a:endCxn id="274" idx="1"/>
          </p:cNvCxnSpPr>
          <p:nvPr/>
        </p:nvCxnSpPr>
        <p:spPr>
          <a:xfrm flipH="1" rot="10800000">
            <a:off x="2565900" y="1654950"/>
            <a:ext cx="189300" cy="1434300"/>
          </a:xfrm>
          <a:prstGeom prst="bentConnector3">
            <a:avLst>
              <a:gd fmla="val 50026" name="adj1"/>
            </a:avLst>
          </a:prstGeom>
          <a:noFill/>
          <a:ln cap="flat" cmpd="sng" w="9525">
            <a:solidFill>
              <a:schemeClr val="dk2"/>
            </a:solidFill>
            <a:prstDash val="solid"/>
            <a:round/>
            <a:headEnd len="med" w="med" type="none"/>
            <a:tailEnd len="med" w="med" type="none"/>
          </a:ln>
        </p:spPr>
      </p:cxnSp>
      <p:cxnSp>
        <p:nvCxnSpPr>
          <p:cNvPr id="279" name="Google Shape;279;p42"/>
          <p:cNvCxnSpPr>
            <a:stCxn id="274" idx="3"/>
            <a:endCxn id="275" idx="1"/>
          </p:cNvCxnSpPr>
          <p:nvPr/>
        </p:nvCxnSpPr>
        <p:spPr>
          <a:xfrm flipH="1">
            <a:off x="3805600" y="1654950"/>
            <a:ext cx="4200" cy="1617300"/>
          </a:xfrm>
          <a:prstGeom prst="bentConnector5">
            <a:avLst>
              <a:gd fmla="val -5669643" name="adj1"/>
              <a:gd fmla="val 48542" name="adj2"/>
              <a:gd fmla="val 5769643" name="adj3"/>
            </a:avLst>
          </a:prstGeom>
          <a:noFill/>
          <a:ln cap="flat" cmpd="sng" w="9525">
            <a:solidFill>
              <a:schemeClr val="dk2"/>
            </a:solidFill>
            <a:prstDash val="solid"/>
            <a:round/>
            <a:headEnd len="med" w="med" type="none"/>
            <a:tailEnd len="med" w="med" type="none"/>
          </a:ln>
        </p:spPr>
      </p:cxnSp>
      <p:cxnSp>
        <p:nvCxnSpPr>
          <p:cNvPr id="280" name="Google Shape;280;p42"/>
          <p:cNvCxnSpPr>
            <a:stCxn id="281" idx="3"/>
            <a:endCxn id="276" idx="1"/>
          </p:cNvCxnSpPr>
          <p:nvPr/>
        </p:nvCxnSpPr>
        <p:spPr>
          <a:xfrm>
            <a:off x="6462982" y="1749072"/>
            <a:ext cx="420600" cy="1340100"/>
          </a:xfrm>
          <a:prstGeom prst="bentConnector3">
            <a:avLst>
              <a:gd fmla="val 50007" name="adj1"/>
            </a:avLst>
          </a:prstGeom>
          <a:noFill/>
          <a:ln cap="flat" cmpd="sng" w="9525">
            <a:solidFill>
              <a:schemeClr val="dk2"/>
            </a:solidFill>
            <a:prstDash val="solid"/>
            <a:round/>
            <a:headEnd len="med" w="med" type="none"/>
            <a:tailEnd len="med" w="med" type="none"/>
          </a:ln>
        </p:spPr>
      </p:cxnSp>
      <p:sp>
        <p:nvSpPr>
          <p:cNvPr id="282" name="Google Shape;282;p42"/>
          <p:cNvSpPr txBox="1"/>
          <p:nvPr/>
        </p:nvSpPr>
        <p:spPr>
          <a:xfrm>
            <a:off x="398675" y="2724900"/>
            <a:ext cx="850800" cy="4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User’s Twitter Handle</a:t>
            </a:r>
            <a:endParaRPr/>
          </a:p>
        </p:txBody>
      </p:sp>
      <p:cxnSp>
        <p:nvCxnSpPr>
          <p:cNvPr id="283" name="Google Shape;283;p42"/>
          <p:cNvCxnSpPr/>
          <p:nvPr/>
        </p:nvCxnSpPr>
        <p:spPr>
          <a:xfrm>
            <a:off x="8109825" y="3015300"/>
            <a:ext cx="605700" cy="9000"/>
          </a:xfrm>
          <a:prstGeom prst="straightConnector1">
            <a:avLst/>
          </a:prstGeom>
          <a:noFill/>
          <a:ln cap="flat" cmpd="sng" w="9525">
            <a:solidFill>
              <a:schemeClr val="dk2"/>
            </a:solidFill>
            <a:prstDash val="solid"/>
            <a:round/>
            <a:headEnd len="med" w="med" type="none"/>
            <a:tailEnd len="med" w="med" type="triangle"/>
          </a:ln>
        </p:spPr>
      </p:cxnSp>
      <p:sp>
        <p:nvSpPr>
          <p:cNvPr id="284" name="Google Shape;284;p42"/>
          <p:cNvSpPr txBox="1"/>
          <p:nvPr/>
        </p:nvSpPr>
        <p:spPr>
          <a:xfrm>
            <a:off x="8238350" y="2183550"/>
            <a:ext cx="1054500" cy="7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Weighted top K Articles</a:t>
            </a:r>
            <a:endParaRPr/>
          </a:p>
        </p:txBody>
      </p:sp>
      <p:sp>
        <p:nvSpPr>
          <p:cNvPr id="281" name="Google Shape;281;p42"/>
          <p:cNvSpPr/>
          <p:nvPr/>
        </p:nvSpPr>
        <p:spPr>
          <a:xfrm>
            <a:off x="5257000" y="1226325"/>
            <a:ext cx="1205982" cy="1045494"/>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Top Articles of the similar  Cluster </a:t>
            </a:r>
            <a:endParaRPr sz="1200"/>
          </a:p>
        </p:txBody>
      </p:sp>
      <p:cxnSp>
        <p:nvCxnSpPr>
          <p:cNvPr id="285" name="Google Shape;285;p42"/>
          <p:cNvCxnSpPr>
            <a:stCxn id="275" idx="3"/>
            <a:endCxn id="281" idx="1"/>
          </p:cNvCxnSpPr>
          <p:nvPr/>
        </p:nvCxnSpPr>
        <p:spPr>
          <a:xfrm flipH="1" rot="10800000">
            <a:off x="5108200" y="1749075"/>
            <a:ext cx="148800" cy="15231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286" name="Google Shape;286;p42"/>
          <p:cNvCxnSpPr>
            <a:stCxn id="282" idx="0"/>
          </p:cNvCxnSpPr>
          <p:nvPr/>
        </p:nvCxnSpPr>
        <p:spPr>
          <a:xfrm rot="10800000">
            <a:off x="809675" y="2133300"/>
            <a:ext cx="14400" cy="591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Flow Covered</a:t>
            </a:r>
            <a:endParaRPr/>
          </a:p>
        </p:txBody>
      </p:sp>
      <p:sp>
        <p:nvSpPr>
          <p:cNvPr id="292" name="Google Shape;292;p43"/>
          <p:cNvSpPr txBox="1"/>
          <p:nvPr>
            <p:ph idx="1" type="body"/>
          </p:nvPr>
        </p:nvSpPr>
        <p:spPr>
          <a:xfrm>
            <a:off x="311700" y="11573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Collect active Twitter users’ data</a:t>
            </a:r>
            <a:endParaRPr/>
          </a:p>
          <a:p>
            <a:pPr indent="-342900" lvl="0" marL="457200" rtl="0" algn="l">
              <a:spcBef>
                <a:spcPts val="0"/>
              </a:spcBef>
              <a:spcAft>
                <a:spcPts val="0"/>
              </a:spcAft>
              <a:buSzPts val="1800"/>
              <a:buAutoNum type="arabicPeriod"/>
            </a:pPr>
            <a:r>
              <a:rPr lang="en"/>
              <a:t>Analyze users’ tweets</a:t>
            </a:r>
            <a:endParaRPr/>
          </a:p>
          <a:p>
            <a:pPr indent="-342900" lvl="0" marL="457200" rtl="0" algn="l">
              <a:spcBef>
                <a:spcPts val="0"/>
              </a:spcBef>
              <a:spcAft>
                <a:spcPts val="0"/>
              </a:spcAft>
              <a:buSzPts val="1800"/>
              <a:buAutoNum type="arabicPeriod"/>
            </a:pPr>
            <a:r>
              <a:rPr lang="en"/>
              <a:t>Cluster users according to their interests</a:t>
            </a:r>
            <a:endParaRPr/>
          </a:p>
          <a:p>
            <a:pPr indent="-342900" lvl="0" marL="457200" rtl="0" algn="l">
              <a:spcBef>
                <a:spcPts val="0"/>
              </a:spcBef>
              <a:spcAft>
                <a:spcPts val="0"/>
              </a:spcAft>
              <a:buSzPts val="1800"/>
              <a:buAutoNum type="arabicPeriod"/>
            </a:pPr>
            <a:r>
              <a:rPr lang="en"/>
              <a:t>Perform sentiment analysis and topic modeling</a:t>
            </a:r>
            <a:endParaRPr/>
          </a:p>
          <a:p>
            <a:pPr indent="-342900" lvl="0" marL="457200" rtl="0" algn="l">
              <a:spcBef>
                <a:spcPts val="0"/>
              </a:spcBef>
              <a:spcAft>
                <a:spcPts val="0"/>
              </a:spcAft>
              <a:buSzPts val="1800"/>
              <a:buAutoNum type="arabicPeriod"/>
            </a:pPr>
            <a:r>
              <a:rPr lang="en"/>
              <a:t>Collect and analyze news articles</a:t>
            </a:r>
            <a:endParaRPr/>
          </a:p>
          <a:p>
            <a:pPr indent="-342900" lvl="0" marL="457200" rtl="0" algn="l">
              <a:spcBef>
                <a:spcPts val="0"/>
              </a:spcBef>
              <a:spcAft>
                <a:spcPts val="0"/>
              </a:spcAft>
              <a:buSzPts val="1800"/>
              <a:buAutoNum type="arabicPeriod"/>
            </a:pPr>
            <a:r>
              <a:rPr lang="en"/>
              <a:t>Get user’s Twitter handle &amp; Recommend news articles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93" name="Google Shape;293;p43"/>
          <p:cNvPicPr preferRelativeResize="0"/>
          <p:nvPr/>
        </p:nvPicPr>
        <p:blipFill>
          <a:blip r:embed="rId3">
            <a:alphaModFix/>
          </a:blip>
          <a:stretch>
            <a:fillRect/>
          </a:stretch>
        </p:blipFill>
        <p:spPr>
          <a:xfrm>
            <a:off x="4251375" y="1103575"/>
            <a:ext cx="558750" cy="327800"/>
          </a:xfrm>
          <a:prstGeom prst="rect">
            <a:avLst/>
          </a:prstGeom>
          <a:noFill/>
          <a:ln>
            <a:noFill/>
          </a:ln>
        </p:spPr>
      </p:pic>
      <p:pic>
        <p:nvPicPr>
          <p:cNvPr id="294" name="Google Shape;294;p43"/>
          <p:cNvPicPr preferRelativeResize="0"/>
          <p:nvPr/>
        </p:nvPicPr>
        <p:blipFill>
          <a:blip r:embed="rId3">
            <a:alphaModFix/>
          </a:blip>
          <a:stretch>
            <a:fillRect/>
          </a:stretch>
        </p:blipFill>
        <p:spPr>
          <a:xfrm>
            <a:off x="3184575" y="1484575"/>
            <a:ext cx="558750" cy="327800"/>
          </a:xfrm>
          <a:prstGeom prst="rect">
            <a:avLst/>
          </a:prstGeom>
          <a:noFill/>
          <a:ln>
            <a:noFill/>
          </a:ln>
        </p:spPr>
      </p:pic>
      <p:pic>
        <p:nvPicPr>
          <p:cNvPr id="295" name="Google Shape;295;p43"/>
          <p:cNvPicPr preferRelativeResize="0"/>
          <p:nvPr/>
        </p:nvPicPr>
        <p:blipFill>
          <a:blip r:embed="rId3">
            <a:alphaModFix/>
          </a:blip>
          <a:stretch>
            <a:fillRect/>
          </a:stretch>
        </p:blipFill>
        <p:spPr>
          <a:xfrm>
            <a:off x="5013375" y="1789375"/>
            <a:ext cx="558750" cy="327800"/>
          </a:xfrm>
          <a:prstGeom prst="rect">
            <a:avLst/>
          </a:prstGeom>
          <a:noFill/>
          <a:ln>
            <a:noFill/>
          </a:ln>
        </p:spPr>
      </p:pic>
      <p:pic>
        <p:nvPicPr>
          <p:cNvPr id="296" name="Google Shape;296;p43"/>
          <p:cNvPicPr preferRelativeResize="0"/>
          <p:nvPr/>
        </p:nvPicPr>
        <p:blipFill>
          <a:blip r:embed="rId3">
            <a:alphaModFix/>
          </a:blip>
          <a:stretch>
            <a:fillRect/>
          </a:stretch>
        </p:blipFill>
        <p:spPr>
          <a:xfrm>
            <a:off x="5699175" y="2094175"/>
            <a:ext cx="558750" cy="327800"/>
          </a:xfrm>
          <a:prstGeom prst="rect">
            <a:avLst/>
          </a:prstGeom>
          <a:noFill/>
          <a:ln>
            <a:noFill/>
          </a:ln>
        </p:spPr>
      </p:pic>
      <p:pic>
        <p:nvPicPr>
          <p:cNvPr id="297" name="Google Shape;297;p43"/>
          <p:cNvPicPr preferRelativeResize="0"/>
          <p:nvPr/>
        </p:nvPicPr>
        <p:blipFill>
          <a:blip r:embed="rId3">
            <a:alphaModFix/>
          </a:blip>
          <a:stretch>
            <a:fillRect/>
          </a:stretch>
        </p:blipFill>
        <p:spPr>
          <a:xfrm>
            <a:off x="4327575" y="2398975"/>
            <a:ext cx="558750" cy="327800"/>
          </a:xfrm>
          <a:prstGeom prst="rect">
            <a:avLst/>
          </a:prstGeom>
          <a:noFill/>
          <a:ln>
            <a:noFill/>
          </a:ln>
        </p:spPr>
      </p:pic>
      <p:pic>
        <p:nvPicPr>
          <p:cNvPr id="298" name="Google Shape;298;p43"/>
          <p:cNvPicPr preferRelativeResize="0"/>
          <p:nvPr/>
        </p:nvPicPr>
        <p:blipFill>
          <a:blip r:embed="rId3">
            <a:alphaModFix/>
          </a:blip>
          <a:stretch>
            <a:fillRect/>
          </a:stretch>
        </p:blipFill>
        <p:spPr>
          <a:xfrm>
            <a:off x="6502225" y="2756975"/>
            <a:ext cx="558750" cy="3278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Challenges: </a:t>
            </a:r>
            <a:endParaRPr/>
          </a:p>
        </p:txBody>
      </p:sp>
      <p:sp>
        <p:nvSpPr>
          <p:cNvPr id="304" name="Google Shape;304;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How to recommend news articles to a user if he or she does not have any tweets? (Cold Start Problem)</a:t>
            </a:r>
            <a:endParaRPr/>
          </a:p>
          <a:p>
            <a:pPr indent="-342900" lvl="0" marL="457200" rtl="0" algn="l">
              <a:spcBef>
                <a:spcPts val="0"/>
              </a:spcBef>
              <a:spcAft>
                <a:spcPts val="0"/>
              </a:spcAft>
              <a:buSzPts val="1800"/>
              <a:buChar char="-"/>
            </a:pPr>
            <a:r>
              <a:rPr lang="en"/>
              <a:t>How to evaluate the performance of a recommendation system?</a:t>
            </a:r>
            <a:endParaRPr/>
          </a:p>
          <a:p>
            <a:pPr indent="-342900" lvl="0" marL="457200" rtl="0" algn="l">
              <a:spcBef>
                <a:spcPts val="0"/>
              </a:spcBef>
              <a:spcAft>
                <a:spcPts val="0"/>
              </a:spcAft>
              <a:buSzPts val="1800"/>
              <a:buChar char="-"/>
            </a:pPr>
            <a:r>
              <a:rPr lang="en"/>
              <a:t>Topic Modelling and retrieving users’ data are bottlenecks as they need to be updated very frequently.</a:t>
            </a:r>
            <a:endParaRPr/>
          </a:p>
          <a:p>
            <a:pPr indent="-342900" lvl="0" marL="457200" rtl="0" algn="l">
              <a:spcBef>
                <a:spcPts val="0"/>
              </a:spcBef>
              <a:spcAft>
                <a:spcPts val="0"/>
              </a:spcAft>
              <a:buSzPts val="1800"/>
              <a:buChar char="-"/>
            </a:pPr>
            <a:r>
              <a:rPr lang="en"/>
              <a:t>Scale this model on large dataset</a:t>
            </a:r>
            <a:endParaRPr/>
          </a:p>
          <a:p>
            <a:pPr indent="0" lvl="0" marL="457200" rtl="0" algn="l">
              <a:spcBef>
                <a:spcPts val="160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45"/>
          <p:cNvSpPr txBox="1"/>
          <p:nvPr>
            <p:ph type="title"/>
          </p:nvPr>
        </p:nvSpPr>
        <p:spPr>
          <a:xfrm>
            <a:off x="419975" y="21927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Why Twitter?</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000000"/>
                </a:solidFill>
              </a:rPr>
              <a:t>Statistics</a:t>
            </a:r>
            <a:endParaRPr b="1" u="sng">
              <a:solidFill>
                <a:srgbClr val="000000"/>
              </a:solidFill>
            </a:endParaRPr>
          </a:p>
          <a:p>
            <a:pPr indent="-342900" lvl="0" marL="457200" rtl="0" algn="l">
              <a:spcBef>
                <a:spcPts val="1600"/>
              </a:spcBef>
              <a:spcAft>
                <a:spcPts val="0"/>
              </a:spcAft>
              <a:buClr>
                <a:srgbClr val="5F6368"/>
              </a:buClr>
              <a:buSzPts val="1800"/>
              <a:buChar char="-"/>
            </a:pPr>
            <a:r>
              <a:rPr lang="en">
                <a:solidFill>
                  <a:srgbClr val="5F6368"/>
                </a:solidFill>
              </a:rPr>
              <a:t>74% of Twitter users say they use the network to get their news.</a:t>
            </a:r>
            <a:endParaRPr>
              <a:solidFill>
                <a:srgbClr val="5F6368"/>
              </a:solidFill>
            </a:endParaRPr>
          </a:p>
          <a:p>
            <a:pPr indent="-342900" lvl="0" marL="457200" rtl="0" algn="l">
              <a:spcBef>
                <a:spcPts val="0"/>
              </a:spcBef>
              <a:spcAft>
                <a:spcPts val="0"/>
              </a:spcAft>
              <a:buClr>
                <a:srgbClr val="5F6368"/>
              </a:buClr>
              <a:buSzPts val="1800"/>
              <a:buChar char="-"/>
            </a:pPr>
            <a:r>
              <a:rPr lang="en">
                <a:solidFill>
                  <a:srgbClr val="5F6368"/>
                </a:solidFill>
              </a:rPr>
              <a:t>500 million tweets are sent each day.</a:t>
            </a:r>
            <a:endParaRPr>
              <a:solidFill>
                <a:srgbClr val="5F6368"/>
              </a:solidFill>
            </a:endParaRPr>
          </a:p>
          <a:p>
            <a:pPr indent="-342900" lvl="0" marL="457200" rtl="0" algn="l">
              <a:spcBef>
                <a:spcPts val="0"/>
              </a:spcBef>
              <a:spcAft>
                <a:spcPts val="0"/>
              </a:spcAft>
              <a:buClr>
                <a:srgbClr val="5F6368"/>
              </a:buClr>
              <a:buSzPts val="1800"/>
              <a:buChar char="-"/>
            </a:pPr>
            <a:r>
              <a:rPr lang="en">
                <a:solidFill>
                  <a:srgbClr val="5F6368"/>
                </a:solidFill>
              </a:rPr>
              <a:t>24% of US adults use Twitter.</a:t>
            </a:r>
            <a:endParaRPr>
              <a:solidFill>
                <a:srgbClr val="5F6368"/>
              </a:solidFill>
            </a:endParaRPr>
          </a:p>
          <a:p>
            <a:pPr indent="0" lvl="0" marL="0" rtl="0" algn="l">
              <a:spcBef>
                <a:spcPts val="1600"/>
              </a:spcBef>
              <a:spcAft>
                <a:spcPts val="0"/>
              </a:spcAft>
              <a:buNone/>
            </a:pPr>
            <a:r>
              <a:rPr b="1" lang="en" u="sng">
                <a:solidFill>
                  <a:srgbClr val="000000"/>
                </a:solidFill>
              </a:rPr>
              <a:t>How Twitter can be used?</a:t>
            </a:r>
            <a:endParaRPr b="1" u="sng">
              <a:solidFill>
                <a:srgbClr val="000000"/>
              </a:solidFill>
            </a:endParaRPr>
          </a:p>
          <a:p>
            <a:pPr indent="-342900" lvl="0" marL="457200" rtl="0" algn="l">
              <a:spcBef>
                <a:spcPts val="1600"/>
              </a:spcBef>
              <a:spcAft>
                <a:spcPts val="0"/>
              </a:spcAft>
              <a:buClr>
                <a:srgbClr val="5F6368"/>
              </a:buClr>
              <a:buSzPts val="1800"/>
              <a:buChar char="-"/>
            </a:pPr>
            <a:r>
              <a:rPr lang="en">
                <a:solidFill>
                  <a:srgbClr val="5F6368"/>
                </a:solidFill>
              </a:rPr>
              <a:t>Based on user’s tweets we can know user’s interests and can recommend personalized news articles which user would share on Twitter. This can increase news </a:t>
            </a:r>
            <a:r>
              <a:rPr lang="en">
                <a:solidFill>
                  <a:srgbClr val="5F6368"/>
                </a:solidFill>
              </a:rPr>
              <a:t>articles</a:t>
            </a:r>
            <a:r>
              <a:rPr lang="en">
                <a:solidFill>
                  <a:srgbClr val="5F6368"/>
                </a:solidFill>
              </a:rPr>
              <a:t> and news service’s popularity.</a:t>
            </a:r>
            <a:endParaRPr>
              <a:solidFill>
                <a:srgbClr val="5F6368"/>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Flow</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Collect active Twitter users’ d</a:t>
            </a:r>
            <a:r>
              <a:rPr lang="en"/>
              <a:t>ata</a:t>
            </a:r>
            <a:endParaRPr/>
          </a:p>
          <a:p>
            <a:pPr indent="-342900" lvl="0" marL="457200" rtl="0" algn="l">
              <a:spcBef>
                <a:spcPts val="0"/>
              </a:spcBef>
              <a:spcAft>
                <a:spcPts val="0"/>
              </a:spcAft>
              <a:buSzPts val="1800"/>
              <a:buAutoNum type="arabicPeriod"/>
            </a:pPr>
            <a:r>
              <a:rPr lang="en"/>
              <a:t>Analyze users’ tweets</a:t>
            </a:r>
            <a:endParaRPr/>
          </a:p>
          <a:p>
            <a:pPr indent="-342900" lvl="0" marL="457200" rtl="0" algn="l">
              <a:spcBef>
                <a:spcPts val="0"/>
              </a:spcBef>
              <a:spcAft>
                <a:spcPts val="0"/>
              </a:spcAft>
              <a:buSzPts val="1800"/>
              <a:buAutoNum type="arabicPeriod"/>
            </a:pPr>
            <a:r>
              <a:rPr lang="en"/>
              <a:t>Cluster users according to their interests</a:t>
            </a:r>
            <a:endParaRPr/>
          </a:p>
          <a:p>
            <a:pPr indent="-342900" lvl="0" marL="457200" rtl="0" algn="l">
              <a:spcBef>
                <a:spcPts val="0"/>
              </a:spcBef>
              <a:spcAft>
                <a:spcPts val="0"/>
              </a:spcAft>
              <a:buSzPts val="1800"/>
              <a:buAutoNum type="arabicPeriod"/>
            </a:pPr>
            <a:r>
              <a:rPr lang="en"/>
              <a:t>Perform sentiment analysis and topic modeling</a:t>
            </a:r>
            <a:endParaRPr/>
          </a:p>
          <a:p>
            <a:pPr indent="-342900" lvl="0" marL="457200" rtl="0" algn="l">
              <a:spcBef>
                <a:spcPts val="0"/>
              </a:spcBef>
              <a:spcAft>
                <a:spcPts val="0"/>
              </a:spcAft>
              <a:buSzPts val="1800"/>
              <a:buAutoNum type="arabicPeriod"/>
            </a:pPr>
            <a:r>
              <a:rPr lang="en"/>
              <a:t>Collect and analyze news articles</a:t>
            </a:r>
            <a:endParaRPr/>
          </a:p>
          <a:p>
            <a:pPr indent="-342900" lvl="0" marL="457200" rtl="0" algn="l">
              <a:spcBef>
                <a:spcPts val="0"/>
              </a:spcBef>
              <a:spcAft>
                <a:spcPts val="0"/>
              </a:spcAft>
              <a:buSzPts val="1800"/>
              <a:buAutoNum type="arabicPeriod"/>
            </a:pPr>
            <a:r>
              <a:rPr lang="en"/>
              <a:t>Get user’s Twitter handle &amp; </a:t>
            </a:r>
            <a:r>
              <a:rPr lang="en"/>
              <a:t>Recommend news articles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579775"/>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AutoNum type="arabicPeriod"/>
            </a:pPr>
            <a:r>
              <a:rPr lang="en"/>
              <a:t>Collect active Twitter users’ data</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first step, the engine identifies readers with similar news interests based on their behavior of retweeting articles posted on Twitter. (</a:t>
            </a:r>
            <a:r>
              <a:rPr b="1" lang="en"/>
              <a:t>Library</a:t>
            </a:r>
            <a:r>
              <a:rPr lang="en"/>
              <a:t> : Tweepy)</a:t>
            </a:r>
            <a:endParaRPr/>
          </a:p>
          <a:p>
            <a:pPr indent="0" lvl="0" marL="0" rtl="0" algn="l">
              <a:spcBef>
                <a:spcPts val="1600"/>
              </a:spcBef>
              <a:spcAft>
                <a:spcPts val="0"/>
              </a:spcAft>
              <a:buNone/>
            </a:pPr>
            <a:r>
              <a:rPr lang="en"/>
              <a:t>The flow of collecting active users’ data:</a:t>
            </a:r>
            <a:endParaRPr/>
          </a:p>
          <a:p>
            <a:pPr indent="-342900" lvl="0" marL="457200" rtl="0" algn="l">
              <a:spcBef>
                <a:spcPts val="1600"/>
              </a:spcBef>
              <a:spcAft>
                <a:spcPts val="0"/>
              </a:spcAft>
              <a:buSzPts val="1800"/>
              <a:buChar char="-"/>
            </a:pPr>
            <a:r>
              <a:rPr lang="en"/>
              <a:t>Get Twitter users who retweet tweets of New York Times, Bloomberg, Washington Post. We identify them as active news readers. </a:t>
            </a:r>
            <a:endParaRPr/>
          </a:p>
          <a:p>
            <a:pPr indent="-342900" lvl="0" marL="457200" rtl="0" algn="l">
              <a:spcBef>
                <a:spcPts val="0"/>
              </a:spcBef>
              <a:spcAft>
                <a:spcPts val="0"/>
              </a:spcAft>
              <a:buSzPts val="1800"/>
              <a:buChar char="-"/>
            </a:pPr>
            <a:r>
              <a:rPr lang="en"/>
              <a:t>Create a popularity Index</a:t>
            </a:r>
            <a:endParaRPr/>
          </a:p>
          <a:p>
            <a:pPr indent="-317500" lvl="1" marL="914400" rtl="0" algn="l">
              <a:spcBef>
                <a:spcPts val="0"/>
              </a:spcBef>
              <a:spcAft>
                <a:spcPts val="0"/>
              </a:spcAft>
              <a:buSzPts val="1400"/>
              <a:buChar char="-"/>
            </a:pPr>
            <a:r>
              <a:rPr lang="en"/>
              <a:t>Popularity = Number of Followers / Number of Friends</a:t>
            </a:r>
            <a:endParaRPr/>
          </a:p>
          <a:p>
            <a:pPr indent="-342900" lvl="0" marL="457200" rtl="0" algn="l">
              <a:spcBef>
                <a:spcPts val="0"/>
              </a:spcBef>
              <a:spcAft>
                <a:spcPts val="0"/>
              </a:spcAft>
              <a:buSzPts val="1800"/>
              <a:buChar char="-"/>
            </a:pPr>
            <a:r>
              <a:rPr lang="en"/>
              <a:t>Filter users based on their twitter activity and popularity</a:t>
            </a:r>
            <a:endParaRPr/>
          </a:p>
          <a:p>
            <a:pPr indent="-342900" lvl="0" marL="457200" rtl="0" algn="l">
              <a:spcBef>
                <a:spcPts val="0"/>
              </a:spcBef>
              <a:spcAft>
                <a:spcPts val="0"/>
              </a:spcAft>
              <a:buSzPts val="1800"/>
              <a:buChar char="-"/>
            </a:pPr>
            <a:r>
              <a:rPr lang="en"/>
              <a:t>Collect information from Twitter profiles of these filtered users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AutoNum type="arabicPeriod"/>
            </a:pPr>
            <a:r>
              <a:rPr lang="en"/>
              <a:t>Collect active Twitter users’ data - 2</a:t>
            </a:r>
            <a:endParaRPr/>
          </a:p>
          <a:p>
            <a:pPr indent="0" lvl="0" marL="0" rtl="0" algn="l">
              <a:spcBef>
                <a:spcPts val="0"/>
              </a:spcBef>
              <a:spcAft>
                <a:spcPts val="0"/>
              </a:spcAft>
              <a:buNone/>
            </a:pPr>
            <a:r>
              <a:t/>
            </a:r>
            <a:endParaRPr/>
          </a:p>
        </p:txBody>
      </p:sp>
      <p:sp>
        <p:nvSpPr>
          <p:cNvPr id="91" name="Google Shape;91;p19"/>
          <p:cNvSpPr/>
          <p:nvPr/>
        </p:nvSpPr>
        <p:spPr>
          <a:xfrm>
            <a:off x="604775" y="2232150"/>
            <a:ext cx="1268406" cy="679212"/>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Popular News Twitter Accounts</a:t>
            </a:r>
            <a:endParaRPr sz="1000"/>
          </a:p>
        </p:txBody>
      </p:sp>
      <p:pic>
        <p:nvPicPr>
          <p:cNvPr id="92" name="Google Shape;92;p19"/>
          <p:cNvPicPr preferRelativeResize="0"/>
          <p:nvPr/>
        </p:nvPicPr>
        <p:blipFill>
          <a:blip r:embed="rId3">
            <a:alphaModFix/>
          </a:blip>
          <a:stretch>
            <a:fillRect/>
          </a:stretch>
        </p:blipFill>
        <p:spPr>
          <a:xfrm>
            <a:off x="2402525" y="1496500"/>
            <a:ext cx="525250" cy="525250"/>
          </a:xfrm>
          <a:prstGeom prst="rect">
            <a:avLst/>
          </a:prstGeom>
          <a:noFill/>
          <a:ln>
            <a:noFill/>
          </a:ln>
        </p:spPr>
      </p:pic>
      <p:pic>
        <p:nvPicPr>
          <p:cNvPr id="93" name="Google Shape;93;p19"/>
          <p:cNvPicPr preferRelativeResize="0"/>
          <p:nvPr/>
        </p:nvPicPr>
        <p:blipFill>
          <a:blip r:embed="rId3">
            <a:alphaModFix/>
          </a:blip>
          <a:stretch>
            <a:fillRect/>
          </a:stretch>
        </p:blipFill>
        <p:spPr>
          <a:xfrm>
            <a:off x="2402525" y="2106100"/>
            <a:ext cx="525250" cy="525250"/>
          </a:xfrm>
          <a:prstGeom prst="rect">
            <a:avLst/>
          </a:prstGeom>
          <a:noFill/>
          <a:ln>
            <a:noFill/>
          </a:ln>
        </p:spPr>
      </p:pic>
      <p:pic>
        <p:nvPicPr>
          <p:cNvPr id="94" name="Google Shape;94;p19"/>
          <p:cNvPicPr preferRelativeResize="0"/>
          <p:nvPr/>
        </p:nvPicPr>
        <p:blipFill>
          <a:blip r:embed="rId3">
            <a:alphaModFix/>
          </a:blip>
          <a:stretch>
            <a:fillRect/>
          </a:stretch>
        </p:blipFill>
        <p:spPr>
          <a:xfrm>
            <a:off x="2402525" y="2791900"/>
            <a:ext cx="525250" cy="525250"/>
          </a:xfrm>
          <a:prstGeom prst="rect">
            <a:avLst/>
          </a:prstGeom>
          <a:noFill/>
          <a:ln>
            <a:noFill/>
          </a:ln>
        </p:spPr>
      </p:pic>
      <p:pic>
        <p:nvPicPr>
          <p:cNvPr id="95" name="Google Shape;95;p19"/>
          <p:cNvPicPr preferRelativeResize="0"/>
          <p:nvPr/>
        </p:nvPicPr>
        <p:blipFill>
          <a:blip r:embed="rId3">
            <a:alphaModFix/>
          </a:blip>
          <a:stretch>
            <a:fillRect/>
          </a:stretch>
        </p:blipFill>
        <p:spPr>
          <a:xfrm>
            <a:off x="2402525" y="3477700"/>
            <a:ext cx="525250" cy="525250"/>
          </a:xfrm>
          <a:prstGeom prst="rect">
            <a:avLst/>
          </a:prstGeom>
          <a:noFill/>
          <a:ln>
            <a:noFill/>
          </a:ln>
        </p:spPr>
      </p:pic>
      <p:pic>
        <p:nvPicPr>
          <p:cNvPr id="96" name="Google Shape;96;p19"/>
          <p:cNvPicPr preferRelativeResize="0"/>
          <p:nvPr/>
        </p:nvPicPr>
        <p:blipFill>
          <a:blip r:embed="rId4">
            <a:alphaModFix/>
          </a:blip>
          <a:stretch>
            <a:fillRect/>
          </a:stretch>
        </p:blipFill>
        <p:spPr>
          <a:xfrm>
            <a:off x="3422700" y="1588175"/>
            <a:ext cx="421650" cy="421650"/>
          </a:xfrm>
          <a:prstGeom prst="rect">
            <a:avLst/>
          </a:prstGeom>
          <a:noFill/>
          <a:ln>
            <a:noFill/>
          </a:ln>
        </p:spPr>
      </p:pic>
      <p:pic>
        <p:nvPicPr>
          <p:cNvPr id="97" name="Google Shape;97;p19"/>
          <p:cNvPicPr preferRelativeResize="0"/>
          <p:nvPr/>
        </p:nvPicPr>
        <p:blipFill>
          <a:blip r:embed="rId4">
            <a:alphaModFix/>
          </a:blip>
          <a:stretch>
            <a:fillRect/>
          </a:stretch>
        </p:blipFill>
        <p:spPr>
          <a:xfrm>
            <a:off x="3457125" y="2259375"/>
            <a:ext cx="421650" cy="421650"/>
          </a:xfrm>
          <a:prstGeom prst="rect">
            <a:avLst/>
          </a:prstGeom>
          <a:noFill/>
          <a:ln>
            <a:noFill/>
          </a:ln>
        </p:spPr>
      </p:pic>
      <p:pic>
        <p:nvPicPr>
          <p:cNvPr id="98" name="Google Shape;98;p19"/>
          <p:cNvPicPr preferRelativeResize="0"/>
          <p:nvPr/>
        </p:nvPicPr>
        <p:blipFill>
          <a:blip r:embed="rId4">
            <a:alphaModFix/>
          </a:blip>
          <a:stretch>
            <a:fillRect/>
          </a:stretch>
        </p:blipFill>
        <p:spPr>
          <a:xfrm>
            <a:off x="3393263" y="2930575"/>
            <a:ext cx="421650" cy="421650"/>
          </a:xfrm>
          <a:prstGeom prst="rect">
            <a:avLst/>
          </a:prstGeom>
          <a:noFill/>
          <a:ln>
            <a:noFill/>
          </a:ln>
        </p:spPr>
      </p:pic>
      <p:pic>
        <p:nvPicPr>
          <p:cNvPr id="99" name="Google Shape;99;p19"/>
          <p:cNvPicPr preferRelativeResize="0"/>
          <p:nvPr/>
        </p:nvPicPr>
        <p:blipFill>
          <a:blip r:embed="rId5">
            <a:alphaModFix/>
          </a:blip>
          <a:stretch>
            <a:fillRect/>
          </a:stretch>
        </p:blipFill>
        <p:spPr>
          <a:xfrm>
            <a:off x="4805800" y="1580850"/>
            <a:ext cx="525250" cy="525250"/>
          </a:xfrm>
          <a:prstGeom prst="rect">
            <a:avLst/>
          </a:prstGeom>
          <a:noFill/>
          <a:ln>
            <a:noFill/>
          </a:ln>
        </p:spPr>
      </p:pic>
      <p:pic>
        <p:nvPicPr>
          <p:cNvPr id="100" name="Google Shape;100;p19"/>
          <p:cNvPicPr preferRelativeResize="0"/>
          <p:nvPr/>
        </p:nvPicPr>
        <p:blipFill>
          <a:blip r:embed="rId5">
            <a:alphaModFix/>
          </a:blip>
          <a:stretch>
            <a:fillRect/>
          </a:stretch>
        </p:blipFill>
        <p:spPr>
          <a:xfrm>
            <a:off x="4805800" y="2266650"/>
            <a:ext cx="525250" cy="525250"/>
          </a:xfrm>
          <a:prstGeom prst="rect">
            <a:avLst/>
          </a:prstGeom>
          <a:noFill/>
          <a:ln>
            <a:noFill/>
          </a:ln>
        </p:spPr>
      </p:pic>
      <p:pic>
        <p:nvPicPr>
          <p:cNvPr id="101" name="Google Shape;101;p19"/>
          <p:cNvPicPr preferRelativeResize="0"/>
          <p:nvPr/>
        </p:nvPicPr>
        <p:blipFill>
          <a:blip r:embed="rId5">
            <a:alphaModFix/>
          </a:blip>
          <a:stretch>
            <a:fillRect/>
          </a:stretch>
        </p:blipFill>
        <p:spPr>
          <a:xfrm>
            <a:off x="4805800" y="3028650"/>
            <a:ext cx="525250" cy="525250"/>
          </a:xfrm>
          <a:prstGeom prst="rect">
            <a:avLst/>
          </a:prstGeom>
          <a:noFill/>
          <a:ln>
            <a:noFill/>
          </a:ln>
        </p:spPr>
      </p:pic>
      <p:pic>
        <p:nvPicPr>
          <p:cNvPr id="102" name="Google Shape;102;p19"/>
          <p:cNvPicPr preferRelativeResize="0"/>
          <p:nvPr/>
        </p:nvPicPr>
        <p:blipFill>
          <a:blip r:embed="rId5">
            <a:alphaModFix/>
          </a:blip>
          <a:stretch>
            <a:fillRect/>
          </a:stretch>
        </p:blipFill>
        <p:spPr>
          <a:xfrm>
            <a:off x="4805800" y="3638250"/>
            <a:ext cx="525250" cy="525250"/>
          </a:xfrm>
          <a:prstGeom prst="rect">
            <a:avLst/>
          </a:prstGeom>
          <a:noFill/>
          <a:ln>
            <a:noFill/>
          </a:ln>
        </p:spPr>
      </p:pic>
      <p:sp>
        <p:nvSpPr>
          <p:cNvPr id="103" name="Google Shape;103;p19"/>
          <p:cNvSpPr/>
          <p:nvPr/>
        </p:nvSpPr>
        <p:spPr>
          <a:xfrm>
            <a:off x="6753875" y="2189675"/>
            <a:ext cx="1162800" cy="679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Active News Readers</a:t>
            </a:r>
            <a:endParaRPr sz="1000"/>
          </a:p>
        </p:txBody>
      </p:sp>
      <p:cxnSp>
        <p:nvCxnSpPr>
          <p:cNvPr id="104" name="Google Shape;104;p19"/>
          <p:cNvCxnSpPr>
            <a:stCxn id="91" idx="3"/>
          </p:cNvCxnSpPr>
          <p:nvPr/>
        </p:nvCxnSpPr>
        <p:spPr>
          <a:xfrm flipH="1" rot="10800000">
            <a:off x="1873181" y="1963656"/>
            <a:ext cx="395100" cy="608100"/>
          </a:xfrm>
          <a:prstGeom prst="straightConnector1">
            <a:avLst/>
          </a:prstGeom>
          <a:noFill/>
          <a:ln cap="flat" cmpd="sng" w="9525">
            <a:solidFill>
              <a:schemeClr val="dk2"/>
            </a:solidFill>
            <a:prstDash val="solid"/>
            <a:round/>
            <a:headEnd len="med" w="med" type="none"/>
            <a:tailEnd len="med" w="med" type="triangle"/>
          </a:ln>
        </p:spPr>
      </p:cxnSp>
      <p:cxnSp>
        <p:nvCxnSpPr>
          <p:cNvPr id="105" name="Google Shape;105;p19"/>
          <p:cNvCxnSpPr>
            <a:stCxn id="91" idx="3"/>
            <a:endCxn id="93" idx="1"/>
          </p:cNvCxnSpPr>
          <p:nvPr/>
        </p:nvCxnSpPr>
        <p:spPr>
          <a:xfrm flipH="1" rot="10800000">
            <a:off x="1873181" y="2368656"/>
            <a:ext cx="529200" cy="203100"/>
          </a:xfrm>
          <a:prstGeom prst="straightConnector1">
            <a:avLst/>
          </a:prstGeom>
          <a:noFill/>
          <a:ln cap="flat" cmpd="sng" w="9525">
            <a:solidFill>
              <a:schemeClr val="dk2"/>
            </a:solidFill>
            <a:prstDash val="solid"/>
            <a:round/>
            <a:headEnd len="med" w="med" type="none"/>
            <a:tailEnd len="med" w="med" type="triangle"/>
          </a:ln>
        </p:spPr>
      </p:cxnSp>
      <p:cxnSp>
        <p:nvCxnSpPr>
          <p:cNvPr id="106" name="Google Shape;106;p19"/>
          <p:cNvCxnSpPr>
            <a:stCxn id="91" idx="3"/>
            <a:endCxn id="94" idx="1"/>
          </p:cNvCxnSpPr>
          <p:nvPr/>
        </p:nvCxnSpPr>
        <p:spPr>
          <a:xfrm>
            <a:off x="1873181" y="2571756"/>
            <a:ext cx="529200" cy="482700"/>
          </a:xfrm>
          <a:prstGeom prst="straightConnector1">
            <a:avLst/>
          </a:prstGeom>
          <a:noFill/>
          <a:ln cap="flat" cmpd="sng" w="9525">
            <a:solidFill>
              <a:schemeClr val="dk2"/>
            </a:solidFill>
            <a:prstDash val="solid"/>
            <a:round/>
            <a:headEnd len="med" w="med" type="none"/>
            <a:tailEnd len="med" w="med" type="triangle"/>
          </a:ln>
        </p:spPr>
      </p:cxnSp>
      <p:cxnSp>
        <p:nvCxnSpPr>
          <p:cNvPr id="107" name="Google Shape;107;p19"/>
          <p:cNvCxnSpPr>
            <a:stCxn id="91" idx="3"/>
            <a:endCxn id="95" idx="1"/>
          </p:cNvCxnSpPr>
          <p:nvPr/>
        </p:nvCxnSpPr>
        <p:spPr>
          <a:xfrm>
            <a:off x="1873181" y="2571756"/>
            <a:ext cx="529200" cy="1168500"/>
          </a:xfrm>
          <a:prstGeom prst="straightConnector1">
            <a:avLst/>
          </a:prstGeom>
          <a:noFill/>
          <a:ln cap="flat" cmpd="sng" w="9525">
            <a:solidFill>
              <a:schemeClr val="dk2"/>
            </a:solidFill>
            <a:prstDash val="solid"/>
            <a:round/>
            <a:headEnd len="med" w="med" type="none"/>
            <a:tailEnd len="med" w="med" type="triangle"/>
          </a:ln>
        </p:spPr>
      </p:cxnSp>
      <p:cxnSp>
        <p:nvCxnSpPr>
          <p:cNvPr id="108" name="Google Shape;108;p19"/>
          <p:cNvCxnSpPr>
            <a:stCxn id="92" idx="3"/>
            <a:endCxn id="96" idx="1"/>
          </p:cNvCxnSpPr>
          <p:nvPr/>
        </p:nvCxnSpPr>
        <p:spPr>
          <a:xfrm>
            <a:off x="2927775" y="1759125"/>
            <a:ext cx="495000" cy="39900"/>
          </a:xfrm>
          <a:prstGeom prst="straightConnector1">
            <a:avLst/>
          </a:prstGeom>
          <a:noFill/>
          <a:ln cap="flat" cmpd="sng" w="9525">
            <a:solidFill>
              <a:schemeClr val="dk2"/>
            </a:solidFill>
            <a:prstDash val="solid"/>
            <a:round/>
            <a:headEnd len="med" w="med" type="none"/>
            <a:tailEnd len="med" w="med" type="triangle"/>
          </a:ln>
        </p:spPr>
      </p:cxnSp>
      <p:cxnSp>
        <p:nvCxnSpPr>
          <p:cNvPr id="109" name="Google Shape;109;p19"/>
          <p:cNvCxnSpPr>
            <a:stCxn id="93" idx="3"/>
            <a:endCxn id="97" idx="1"/>
          </p:cNvCxnSpPr>
          <p:nvPr/>
        </p:nvCxnSpPr>
        <p:spPr>
          <a:xfrm>
            <a:off x="2927775" y="2368725"/>
            <a:ext cx="529500" cy="101400"/>
          </a:xfrm>
          <a:prstGeom prst="straightConnector1">
            <a:avLst/>
          </a:prstGeom>
          <a:noFill/>
          <a:ln cap="flat" cmpd="sng" w="9525">
            <a:solidFill>
              <a:schemeClr val="dk2"/>
            </a:solidFill>
            <a:prstDash val="solid"/>
            <a:round/>
            <a:headEnd len="med" w="med" type="none"/>
            <a:tailEnd len="med" w="med" type="triangle"/>
          </a:ln>
        </p:spPr>
      </p:cxnSp>
      <p:cxnSp>
        <p:nvCxnSpPr>
          <p:cNvPr id="110" name="Google Shape;110;p19"/>
          <p:cNvCxnSpPr>
            <a:stCxn id="94" idx="3"/>
            <a:endCxn id="98" idx="1"/>
          </p:cNvCxnSpPr>
          <p:nvPr/>
        </p:nvCxnSpPr>
        <p:spPr>
          <a:xfrm>
            <a:off x="2927775" y="3054525"/>
            <a:ext cx="465600" cy="87000"/>
          </a:xfrm>
          <a:prstGeom prst="straightConnector1">
            <a:avLst/>
          </a:prstGeom>
          <a:noFill/>
          <a:ln cap="flat" cmpd="sng" w="9525">
            <a:solidFill>
              <a:schemeClr val="dk2"/>
            </a:solidFill>
            <a:prstDash val="solid"/>
            <a:round/>
            <a:headEnd len="med" w="med" type="none"/>
            <a:tailEnd len="med" w="med" type="triangle"/>
          </a:ln>
        </p:spPr>
      </p:cxnSp>
      <p:pic>
        <p:nvPicPr>
          <p:cNvPr id="111" name="Google Shape;111;p19"/>
          <p:cNvPicPr preferRelativeResize="0"/>
          <p:nvPr/>
        </p:nvPicPr>
        <p:blipFill>
          <a:blip r:embed="rId4">
            <a:alphaModFix/>
          </a:blip>
          <a:stretch>
            <a:fillRect/>
          </a:stretch>
        </p:blipFill>
        <p:spPr>
          <a:xfrm>
            <a:off x="3393263" y="3616375"/>
            <a:ext cx="421650" cy="421650"/>
          </a:xfrm>
          <a:prstGeom prst="rect">
            <a:avLst/>
          </a:prstGeom>
          <a:noFill/>
          <a:ln>
            <a:noFill/>
          </a:ln>
        </p:spPr>
      </p:pic>
      <p:cxnSp>
        <p:nvCxnSpPr>
          <p:cNvPr id="112" name="Google Shape;112;p19"/>
          <p:cNvCxnSpPr>
            <a:endCxn id="111" idx="1"/>
          </p:cNvCxnSpPr>
          <p:nvPr/>
        </p:nvCxnSpPr>
        <p:spPr>
          <a:xfrm>
            <a:off x="2927663" y="3740200"/>
            <a:ext cx="465600" cy="87000"/>
          </a:xfrm>
          <a:prstGeom prst="straightConnector1">
            <a:avLst/>
          </a:prstGeom>
          <a:noFill/>
          <a:ln cap="flat" cmpd="sng" w="9525">
            <a:solidFill>
              <a:schemeClr val="dk2"/>
            </a:solidFill>
            <a:prstDash val="solid"/>
            <a:round/>
            <a:headEnd len="med" w="med" type="none"/>
            <a:tailEnd len="med" w="med" type="triangle"/>
          </a:ln>
        </p:spPr>
      </p:cxnSp>
      <p:cxnSp>
        <p:nvCxnSpPr>
          <p:cNvPr id="113" name="Google Shape;113;p19"/>
          <p:cNvCxnSpPr>
            <a:stCxn id="96" idx="3"/>
            <a:endCxn id="99" idx="1"/>
          </p:cNvCxnSpPr>
          <p:nvPr/>
        </p:nvCxnSpPr>
        <p:spPr>
          <a:xfrm>
            <a:off x="3844350" y="1799000"/>
            <a:ext cx="961500" cy="44400"/>
          </a:xfrm>
          <a:prstGeom prst="straightConnector1">
            <a:avLst/>
          </a:prstGeom>
          <a:noFill/>
          <a:ln cap="flat" cmpd="sng" w="9525">
            <a:solidFill>
              <a:schemeClr val="dk2"/>
            </a:solidFill>
            <a:prstDash val="solid"/>
            <a:round/>
            <a:headEnd len="med" w="med" type="none"/>
            <a:tailEnd len="med" w="med" type="triangle"/>
          </a:ln>
        </p:spPr>
      </p:cxnSp>
      <p:cxnSp>
        <p:nvCxnSpPr>
          <p:cNvPr id="114" name="Google Shape;114;p19"/>
          <p:cNvCxnSpPr>
            <a:stCxn id="97" idx="3"/>
            <a:endCxn id="99" idx="1"/>
          </p:cNvCxnSpPr>
          <p:nvPr/>
        </p:nvCxnSpPr>
        <p:spPr>
          <a:xfrm flipH="1" rot="10800000">
            <a:off x="3878775" y="1843500"/>
            <a:ext cx="927000" cy="626700"/>
          </a:xfrm>
          <a:prstGeom prst="straightConnector1">
            <a:avLst/>
          </a:prstGeom>
          <a:noFill/>
          <a:ln cap="flat" cmpd="sng" w="9525">
            <a:solidFill>
              <a:schemeClr val="dk2"/>
            </a:solidFill>
            <a:prstDash val="solid"/>
            <a:round/>
            <a:headEnd len="med" w="med" type="none"/>
            <a:tailEnd len="med" w="med" type="triangle"/>
          </a:ln>
        </p:spPr>
      </p:cxnSp>
      <p:cxnSp>
        <p:nvCxnSpPr>
          <p:cNvPr id="115" name="Google Shape;115;p19"/>
          <p:cNvCxnSpPr>
            <a:stCxn id="97" idx="3"/>
            <a:endCxn id="100" idx="1"/>
          </p:cNvCxnSpPr>
          <p:nvPr/>
        </p:nvCxnSpPr>
        <p:spPr>
          <a:xfrm>
            <a:off x="3878775" y="2470200"/>
            <a:ext cx="927000" cy="59100"/>
          </a:xfrm>
          <a:prstGeom prst="straightConnector1">
            <a:avLst/>
          </a:prstGeom>
          <a:noFill/>
          <a:ln cap="flat" cmpd="sng" w="9525">
            <a:solidFill>
              <a:schemeClr val="dk2"/>
            </a:solidFill>
            <a:prstDash val="solid"/>
            <a:round/>
            <a:headEnd len="med" w="med" type="none"/>
            <a:tailEnd len="med" w="med" type="triangle"/>
          </a:ln>
        </p:spPr>
      </p:cxnSp>
      <p:cxnSp>
        <p:nvCxnSpPr>
          <p:cNvPr id="116" name="Google Shape;116;p19"/>
          <p:cNvCxnSpPr>
            <a:stCxn id="98" idx="3"/>
            <a:endCxn id="101" idx="1"/>
          </p:cNvCxnSpPr>
          <p:nvPr/>
        </p:nvCxnSpPr>
        <p:spPr>
          <a:xfrm>
            <a:off x="3814912" y="3141400"/>
            <a:ext cx="990900" cy="150000"/>
          </a:xfrm>
          <a:prstGeom prst="straightConnector1">
            <a:avLst/>
          </a:prstGeom>
          <a:noFill/>
          <a:ln cap="flat" cmpd="sng" w="9525">
            <a:solidFill>
              <a:schemeClr val="dk2"/>
            </a:solidFill>
            <a:prstDash val="solid"/>
            <a:round/>
            <a:headEnd len="med" w="med" type="none"/>
            <a:tailEnd len="med" w="med" type="triangle"/>
          </a:ln>
        </p:spPr>
      </p:cxnSp>
      <p:cxnSp>
        <p:nvCxnSpPr>
          <p:cNvPr id="117" name="Google Shape;117;p19"/>
          <p:cNvCxnSpPr>
            <a:endCxn id="102" idx="1"/>
          </p:cNvCxnSpPr>
          <p:nvPr/>
        </p:nvCxnSpPr>
        <p:spPr>
          <a:xfrm>
            <a:off x="3814900" y="3141275"/>
            <a:ext cx="990900" cy="759600"/>
          </a:xfrm>
          <a:prstGeom prst="straightConnector1">
            <a:avLst/>
          </a:prstGeom>
          <a:noFill/>
          <a:ln cap="flat" cmpd="sng" w="9525">
            <a:solidFill>
              <a:schemeClr val="dk2"/>
            </a:solidFill>
            <a:prstDash val="solid"/>
            <a:round/>
            <a:headEnd len="med" w="med" type="none"/>
            <a:tailEnd len="med" w="med" type="triangle"/>
          </a:ln>
        </p:spPr>
      </p:cxnSp>
      <p:cxnSp>
        <p:nvCxnSpPr>
          <p:cNvPr id="118" name="Google Shape;118;p19"/>
          <p:cNvCxnSpPr>
            <a:stCxn id="111" idx="3"/>
            <a:endCxn id="102" idx="1"/>
          </p:cNvCxnSpPr>
          <p:nvPr/>
        </p:nvCxnSpPr>
        <p:spPr>
          <a:xfrm>
            <a:off x="3814912" y="3827200"/>
            <a:ext cx="990900" cy="73800"/>
          </a:xfrm>
          <a:prstGeom prst="straightConnector1">
            <a:avLst/>
          </a:prstGeom>
          <a:noFill/>
          <a:ln cap="flat" cmpd="sng" w="9525">
            <a:solidFill>
              <a:schemeClr val="dk2"/>
            </a:solidFill>
            <a:prstDash val="solid"/>
            <a:round/>
            <a:headEnd len="med" w="med" type="none"/>
            <a:tailEnd len="med" w="med" type="triangle"/>
          </a:ln>
        </p:spPr>
      </p:cxnSp>
      <p:cxnSp>
        <p:nvCxnSpPr>
          <p:cNvPr id="119" name="Google Shape;119;p19"/>
          <p:cNvCxnSpPr>
            <a:stCxn id="99" idx="3"/>
            <a:endCxn id="103" idx="1"/>
          </p:cNvCxnSpPr>
          <p:nvPr/>
        </p:nvCxnSpPr>
        <p:spPr>
          <a:xfrm>
            <a:off x="5331050" y="1843475"/>
            <a:ext cx="1422900" cy="685800"/>
          </a:xfrm>
          <a:prstGeom prst="straightConnector1">
            <a:avLst/>
          </a:prstGeom>
          <a:noFill/>
          <a:ln cap="flat" cmpd="sng" w="9525">
            <a:solidFill>
              <a:schemeClr val="dk2"/>
            </a:solidFill>
            <a:prstDash val="solid"/>
            <a:round/>
            <a:headEnd len="med" w="med" type="none"/>
            <a:tailEnd len="med" w="med" type="triangle"/>
          </a:ln>
        </p:spPr>
      </p:cxnSp>
      <p:cxnSp>
        <p:nvCxnSpPr>
          <p:cNvPr id="120" name="Google Shape;120;p19"/>
          <p:cNvCxnSpPr>
            <a:stCxn id="100" idx="3"/>
            <a:endCxn id="103" idx="1"/>
          </p:cNvCxnSpPr>
          <p:nvPr/>
        </p:nvCxnSpPr>
        <p:spPr>
          <a:xfrm>
            <a:off x="5331050" y="2529275"/>
            <a:ext cx="1422900" cy="0"/>
          </a:xfrm>
          <a:prstGeom prst="straightConnector1">
            <a:avLst/>
          </a:prstGeom>
          <a:noFill/>
          <a:ln cap="flat" cmpd="sng" w="9525">
            <a:solidFill>
              <a:schemeClr val="dk2"/>
            </a:solidFill>
            <a:prstDash val="solid"/>
            <a:round/>
            <a:headEnd len="med" w="med" type="none"/>
            <a:tailEnd len="med" w="med" type="triangle"/>
          </a:ln>
        </p:spPr>
      </p:cxnSp>
      <p:cxnSp>
        <p:nvCxnSpPr>
          <p:cNvPr id="121" name="Google Shape;121;p19"/>
          <p:cNvCxnSpPr>
            <a:stCxn id="101" idx="3"/>
            <a:endCxn id="103" idx="1"/>
          </p:cNvCxnSpPr>
          <p:nvPr/>
        </p:nvCxnSpPr>
        <p:spPr>
          <a:xfrm flipH="1" rot="10800000">
            <a:off x="5331050" y="2529275"/>
            <a:ext cx="1422900" cy="762000"/>
          </a:xfrm>
          <a:prstGeom prst="straightConnector1">
            <a:avLst/>
          </a:prstGeom>
          <a:noFill/>
          <a:ln cap="flat" cmpd="sng" w="9525">
            <a:solidFill>
              <a:schemeClr val="dk2"/>
            </a:solidFill>
            <a:prstDash val="solid"/>
            <a:round/>
            <a:headEnd len="med" w="med" type="none"/>
            <a:tailEnd len="med" w="med" type="triangle"/>
          </a:ln>
        </p:spPr>
      </p:cxnSp>
      <p:cxnSp>
        <p:nvCxnSpPr>
          <p:cNvPr id="122" name="Google Shape;122;p19"/>
          <p:cNvCxnSpPr>
            <a:stCxn id="102" idx="3"/>
            <a:endCxn id="103" idx="1"/>
          </p:cNvCxnSpPr>
          <p:nvPr/>
        </p:nvCxnSpPr>
        <p:spPr>
          <a:xfrm flipH="1" rot="10800000">
            <a:off x="5331050" y="2529275"/>
            <a:ext cx="1422900" cy="1371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Analyze users’ Tweets</a:t>
            </a:r>
            <a:endParaRPr/>
          </a:p>
        </p:txBody>
      </p:sp>
      <p:sp>
        <p:nvSpPr>
          <p:cNvPr id="128" name="Google Shape;128;p20"/>
          <p:cNvSpPr txBox="1"/>
          <p:nvPr>
            <p:ph idx="1" type="body"/>
          </p:nvPr>
        </p:nvSpPr>
        <p:spPr>
          <a:xfrm>
            <a:off x="311700" y="1152475"/>
            <a:ext cx="8673600" cy="369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The tweets contains URLs, Usernames, non-english words, punctuations and numbers. Sometimes whole tweets are in different languages. To get information from tweets, preprocessing is important. (</a:t>
            </a:r>
            <a:r>
              <a:rPr b="1" lang="en"/>
              <a:t>Library</a:t>
            </a:r>
            <a:r>
              <a:rPr lang="en"/>
              <a:t> : NLTK ) </a:t>
            </a:r>
            <a:endParaRPr/>
          </a:p>
          <a:p>
            <a:pPr indent="0" lvl="0" marL="0" rtl="0" algn="just">
              <a:spcBef>
                <a:spcPts val="1600"/>
              </a:spcBef>
              <a:spcAft>
                <a:spcPts val="0"/>
              </a:spcAft>
              <a:buNone/>
            </a:pPr>
            <a:r>
              <a:rPr lang="en"/>
              <a:t>Preprocessing:</a:t>
            </a:r>
            <a:endParaRPr/>
          </a:p>
          <a:p>
            <a:pPr indent="-342900" lvl="0" marL="457200" rtl="0" algn="l">
              <a:spcBef>
                <a:spcPts val="1600"/>
              </a:spcBef>
              <a:spcAft>
                <a:spcPts val="0"/>
              </a:spcAft>
              <a:buSzPts val="1800"/>
              <a:buChar char="-"/>
            </a:pPr>
            <a:r>
              <a:rPr lang="en"/>
              <a:t>Clean tweets</a:t>
            </a:r>
            <a:endParaRPr/>
          </a:p>
          <a:p>
            <a:pPr indent="-317500" lvl="1" marL="914400" rtl="0" algn="l">
              <a:spcBef>
                <a:spcPts val="0"/>
              </a:spcBef>
              <a:spcAft>
                <a:spcPts val="0"/>
              </a:spcAft>
              <a:buSzPts val="1400"/>
              <a:buChar char="-"/>
            </a:pPr>
            <a:r>
              <a:rPr lang="en"/>
              <a:t>Removal of URLs, Usernames, numbers, non-english words, punctuations </a:t>
            </a:r>
            <a:endParaRPr/>
          </a:p>
          <a:p>
            <a:pPr indent="-342900" lvl="0" marL="457200" rtl="0" algn="l">
              <a:spcBef>
                <a:spcPts val="0"/>
              </a:spcBef>
              <a:spcAft>
                <a:spcPts val="0"/>
              </a:spcAft>
              <a:buSzPts val="1800"/>
              <a:buChar char="-"/>
            </a:pPr>
            <a:r>
              <a:rPr lang="en"/>
              <a:t>Tokenize tweets</a:t>
            </a:r>
            <a:endParaRPr/>
          </a:p>
          <a:p>
            <a:pPr indent="-317500" lvl="1" marL="914400" rtl="0" algn="l">
              <a:spcBef>
                <a:spcPts val="0"/>
              </a:spcBef>
              <a:spcAft>
                <a:spcPts val="0"/>
              </a:spcAft>
              <a:buSzPts val="1400"/>
              <a:buChar char="-"/>
            </a:pPr>
            <a:r>
              <a:rPr lang="en"/>
              <a:t>Process of breaking stream of textual content into words </a:t>
            </a:r>
            <a:endParaRPr/>
          </a:p>
          <a:p>
            <a:pPr indent="-342900" lvl="0" marL="457200" rtl="0" algn="l">
              <a:spcBef>
                <a:spcPts val="0"/>
              </a:spcBef>
              <a:spcAft>
                <a:spcPts val="0"/>
              </a:spcAft>
              <a:buSzPts val="1800"/>
              <a:buChar char="-"/>
            </a:pPr>
            <a:r>
              <a:rPr lang="en"/>
              <a:t>Remove Stop words</a:t>
            </a:r>
            <a:endParaRPr/>
          </a:p>
          <a:p>
            <a:pPr indent="-317500" lvl="1" marL="914400" rtl="0" algn="l">
              <a:spcBef>
                <a:spcPts val="0"/>
              </a:spcBef>
              <a:spcAft>
                <a:spcPts val="0"/>
              </a:spcAft>
              <a:buSzPts val="1400"/>
              <a:buChar char="-"/>
            </a:pPr>
            <a:r>
              <a:rPr lang="en" sz="1400"/>
              <a:t>Stop words: Most common words in a languages e.g the, is, am, are, there  </a:t>
            </a:r>
            <a:endParaRPr sz="1400"/>
          </a:p>
          <a:p>
            <a:pPr indent="0" lvl="0" marL="45720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idx="1" type="body"/>
          </p:nvPr>
        </p:nvSpPr>
        <p:spPr>
          <a:xfrm>
            <a:off x="311700" y="705675"/>
            <a:ext cx="8520600" cy="386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Stemming and </a:t>
            </a:r>
            <a:r>
              <a:rPr lang="en"/>
              <a:t>Lemmatization</a:t>
            </a:r>
            <a:endParaRPr/>
          </a:p>
          <a:p>
            <a:pPr indent="-317500" lvl="1" marL="914400" rtl="0" algn="l">
              <a:spcBef>
                <a:spcPts val="0"/>
              </a:spcBef>
              <a:spcAft>
                <a:spcPts val="0"/>
              </a:spcAft>
              <a:buSzPts val="1400"/>
              <a:buChar char="-"/>
            </a:pPr>
            <a:r>
              <a:rPr lang="en"/>
              <a:t>Both of these are text normalization techniques used to reduce inflectional forms and sometimes derivationally related forms of a word to a common base form.</a:t>
            </a:r>
            <a:endParaRPr/>
          </a:p>
          <a:p>
            <a:pPr indent="-317500" lvl="1" marL="914400" rtl="0" algn="l">
              <a:spcBef>
                <a:spcPts val="0"/>
              </a:spcBef>
              <a:spcAft>
                <a:spcPts val="0"/>
              </a:spcAft>
              <a:buSzPts val="1400"/>
              <a:buChar char="-"/>
            </a:pPr>
            <a:r>
              <a:rPr b="1" lang="en"/>
              <a:t>Stemming </a:t>
            </a:r>
            <a:r>
              <a:rPr lang="en"/>
              <a:t>: Chops off words without any context (</a:t>
            </a:r>
            <a:r>
              <a:rPr b="1" lang="en"/>
              <a:t>PortStemmer</a:t>
            </a:r>
            <a:r>
              <a:rPr lang="en"/>
              <a:t>)</a:t>
            </a:r>
            <a:endParaRPr/>
          </a:p>
          <a:p>
            <a:pPr indent="-317500" lvl="2" marL="1371600" rtl="0" algn="l">
              <a:spcBef>
                <a:spcPts val="0"/>
              </a:spcBef>
              <a:spcAft>
                <a:spcPts val="0"/>
              </a:spcAft>
              <a:buSzPts val="1400"/>
              <a:buChar char="-"/>
            </a:pPr>
            <a:r>
              <a:rPr lang="en"/>
              <a:t>walking : walk, smiled : smile, houses : house</a:t>
            </a:r>
            <a:endParaRPr/>
          </a:p>
          <a:p>
            <a:pPr indent="-317500" lvl="2" marL="914400" rtl="0" algn="l">
              <a:spcBef>
                <a:spcPts val="0"/>
              </a:spcBef>
              <a:spcAft>
                <a:spcPts val="0"/>
              </a:spcAft>
              <a:buSzPts val="1400"/>
              <a:buChar char="-"/>
            </a:pPr>
            <a:r>
              <a:rPr b="1" lang="en"/>
              <a:t>Lemmatization</a:t>
            </a:r>
            <a:r>
              <a:rPr lang="en"/>
              <a:t> : Finds the lemma of words with the use of a vocabulary and morphological analysis of words (</a:t>
            </a:r>
            <a:r>
              <a:rPr b="1" lang="en"/>
              <a:t>WordNetLemmatizer</a:t>
            </a:r>
            <a:r>
              <a:rPr lang="en"/>
              <a:t>)</a:t>
            </a:r>
            <a:endParaRPr/>
          </a:p>
          <a:p>
            <a:pPr indent="-317500" lvl="3" marL="1371600" rtl="0" algn="l">
              <a:spcBef>
                <a:spcPts val="0"/>
              </a:spcBef>
              <a:spcAft>
                <a:spcPts val="0"/>
              </a:spcAft>
              <a:buSzPts val="1400"/>
              <a:buChar char="-"/>
            </a:pPr>
            <a:r>
              <a:rPr lang="en"/>
              <a:t>better : good, are : be, ran : run</a:t>
            </a:r>
            <a:endParaRPr/>
          </a:p>
          <a:p>
            <a:pPr indent="-317500" lvl="3" marL="914400" rtl="0" algn="l">
              <a:spcBef>
                <a:spcPts val="0"/>
              </a:spcBef>
              <a:spcAft>
                <a:spcPts val="0"/>
              </a:spcAft>
              <a:buSzPts val="1400"/>
              <a:buChar char="-"/>
            </a:pPr>
            <a:r>
              <a:rPr lang="en"/>
              <a:t>Difference:</a:t>
            </a:r>
            <a:endParaRPr/>
          </a:p>
          <a:p>
            <a:pPr indent="-317500" lvl="3" marL="1371600" rtl="0" algn="l">
              <a:spcBef>
                <a:spcPts val="0"/>
              </a:spcBef>
              <a:spcAft>
                <a:spcPts val="0"/>
              </a:spcAft>
              <a:buSzPts val="1400"/>
              <a:buChar char="-"/>
            </a:pPr>
            <a:r>
              <a:rPr lang="en"/>
              <a:t>Caring - Car : Stemming</a:t>
            </a:r>
            <a:endParaRPr/>
          </a:p>
          <a:p>
            <a:pPr indent="-317500" lvl="3" marL="1371600" rtl="0" algn="l">
              <a:spcBef>
                <a:spcPts val="0"/>
              </a:spcBef>
              <a:spcAft>
                <a:spcPts val="0"/>
              </a:spcAft>
              <a:buSzPts val="1400"/>
              <a:buChar char="-"/>
            </a:pPr>
            <a:r>
              <a:rPr lang="en"/>
              <a:t>Caring - Care : Lemmatization</a:t>
            </a:r>
            <a:endParaRPr/>
          </a:p>
          <a:p>
            <a:pPr indent="0" lvl="0" marL="45720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