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7" r:id="rId6"/>
    <p:sldId id="262" r:id="rId7"/>
    <p:sldId id="270" r:id="rId8"/>
    <p:sldId id="260" r:id="rId9"/>
    <p:sldId id="261" r:id="rId10"/>
    <p:sldId id="263" r:id="rId11"/>
    <p:sldId id="264" r:id="rId12"/>
    <p:sldId id="271" r:id="rId13"/>
    <p:sldId id="265" r:id="rId14"/>
    <p:sldId id="266" r:id="rId15"/>
    <p:sldId id="268" r:id="rId16"/>
    <p:sldId id="269" r:id="rId17"/>
  </p:sldIdLst>
  <p:sldSz cx="9144000" cy="6858000" type="screen4x3"/>
  <p:notesSz cx="6858000" cy="9144000"/>
  <p:embeddedFontLst>
    <p:embeddedFont>
      <p:font typeface="Calibri" panose="020F0502020204030204"/>
      <p:regular r:id="rId21"/>
    </p:embeddedFont>
    <p:embeddedFont>
      <p:font typeface="Libre Baskerville" panose="0200000000000000000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9F8576-F984-49E0-A68E-BDFAFED0E0B7}"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8885104E-CB42-49A9-91CF-5EC33C06BD5E}">
      <dgm:prSet/>
      <dgm:spPr/>
      <dgm:t>
        <a:bodyPr/>
        <a:lstStyle/>
        <a:p>
          <a:r>
            <a:rPr lang="en-US" b="0" i="0">
              <a:latin typeface="Libre Baskerville" panose="02000000000000000000"/>
            </a:rPr>
            <a:t>A Virtual machine is an isolated runtime environment </a:t>
          </a:r>
          <a:endParaRPr lang="en-US">
            <a:latin typeface="Libre Baskerville" panose="02000000000000000000"/>
          </a:endParaRPr>
        </a:p>
      </dgm:t>
    </dgm:pt>
    <dgm:pt modelId="{B733AB42-1395-44FA-9F6B-54FACBEBC3F1}" cxnId="{DB20669F-08AF-4CE4-B73D-7641C51ADE24}" type="parTrans">
      <dgm:prSet/>
      <dgm:spPr/>
      <dgm:t>
        <a:bodyPr/>
        <a:lstStyle/>
        <a:p>
          <a:endParaRPr lang="en-US"/>
        </a:p>
      </dgm:t>
    </dgm:pt>
    <dgm:pt modelId="{263EB706-BEBD-42D2-B239-7272C5F58136}" cxnId="{DB20669F-08AF-4CE4-B73D-7641C51ADE24}" type="sibTrans">
      <dgm:prSet/>
      <dgm:spPr/>
      <dgm:t>
        <a:bodyPr/>
        <a:lstStyle/>
        <a:p>
          <a:endParaRPr lang="en-US"/>
        </a:p>
      </dgm:t>
    </dgm:pt>
    <dgm:pt modelId="{7C8C04D0-79DB-4CBB-9108-4B649DC6C845}">
      <dgm:prSet/>
      <dgm:spPr/>
      <dgm:t>
        <a:bodyPr/>
        <a:lstStyle/>
        <a:p>
          <a:r>
            <a:rPr lang="en-US" b="0" i="0">
              <a:latin typeface="Libre Baskerville" panose="02000000000000000000"/>
            </a:rPr>
            <a:t>Multiple virtual systems (VMs) can run on a single physical system </a:t>
          </a:r>
          <a:endParaRPr lang="en-US">
            <a:latin typeface="Libre Baskerville" panose="02000000000000000000"/>
          </a:endParaRPr>
        </a:p>
      </dgm:t>
    </dgm:pt>
    <dgm:pt modelId="{0ADD70B3-750C-4362-AA88-532D475DECB7}" cxnId="{E4AA0FDA-10CA-42D5-8E0A-817B3400355D}" type="parTrans">
      <dgm:prSet/>
      <dgm:spPr/>
      <dgm:t>
        <a:bodyPr/>
        <a:lstStyle/>
        <a:p>
          <a:endParaRPr lang="en-US"/>
        </a:p>
      </dgm:t>
    </dgm:pt>
    <dgm:pt modelId="{508CB673-DD96-41B1-8034-9BCB82946F80}" cxnId="{E4AA0FDA-10CA-42D5-8E0A-817B3400355D}" type="sibTrans">
      <dgm:prSet/>
      <dgm:spPr/>
      <dgm:t>
        <a:bodyPr/>
        <a:lstStyle/>
        <a:p>
          <a:endParaRPr lang="en-US"/>
        </a:p>
      </dgm:t>
    </dgm:pt>
    <dgm:pt modelId="{EBDBDF95-7823-45A0-B736-CF705FF13396}" type="pres">
      <dgm:prSet presAssocID="{C39F8576-F984-49E0-A68E-BDFAFED0E0B7}" presName="hierChild1" presStyleCnt="0">
        <dgm:presLayoutVars>
          <dgm:chPref val="1"/>
          <dgm:dir/>
          <dgm:animOne val="branch"/>
          <dgm:animLvl val="lvl"/>
          <dgm:resizeHandles/>
        </dgm:presLayoutVars>
      </dgm:prSet>
      <dgm:spPr/>
    </dgm:pt>
    <dgm:pt modelId="{85155E31-E454-4DD8-A07A-E567130A3AD0}" type="pres">
      <dgm:prSet presAssocID="{8885104E-CB42-49A9-91CF-5EC33C06BD5E}" presName="hierRoot1" presStyleCnt="0"/>
      <dgm:spPr/>
    </dgm:pt>
    <dgm:pt modelId="{53982A13-729E-46DD-9A84-50958C7368DF}" type="pres">
      <dgm:prSet presAssocID="{8885104E-CB42-49A9-91CF-5EC33C06BD5E}" presName="composite" presStyleCnt="0"/>
      <dgm:spPr/>
    </dgm:pt>
    <dgm:pt modelId="{912B0F52-6F17-4D98-8DA5-3BAF859F8755}" type="pres">
      <dgm:prSet presAssocID="{8885104E-CB42-49A9-91CF-5EC33C06BD5E}" presName="background" presStyleLbl="node0" presStyleIdx="0" presStyleCnt="2"/>
      <dgm:spPr/>
    </dgm:pt>
    <dgm:pt modelId="{7BCEAF1A-0D93-4E3E-9618-50A16F1FF872}" type="pres">
      <dgm:prSet presAssocID="{8885104E-CB42-49A9-91CF-5EC33C06BD5E}" presName="text" presStyleLbl="fgAcc0" presStyleIdx="0" presStyleCnt="2">
        <dgm:presLayoutVars>
          <dgm:chPref val="3"/>
        </dgm:presLayoutVars>
      </dgm:prSet>
      <dgm:spPr/>
    </dgm:pt>
    <dgm:pt modelId="{03634F3F-B341-4FB6-9CD5-8E690829BE35}" type="pres">
      <dgm:prSet presAssocID="{8885104E-CB42-49A9-91CF-5EC33C06BD5E}" presName="hierChild2" presStyleCnt="0"/>
      <dgm:spPr/>
    </dgm:pt>
    <dgm:pt modelId="{A8B6082F-99A4-44D7-A314-F5027B4027AA}" type="pres">
      <dgm:prSet presAssocID="{7C8C04D0-79DB-4CBB-9108-4B649DC6C845}" presName="hierRoot1" presStyleCnt="0"/>
      <dgm:spPr/>
    </dgm:pt>
    <dgm:pt modelId="{F69CC2E1-1828-4ADE-8120-D5C509AEEC14}" type="pres">
      <dgm:prSet presAssocID="{7C8C04D0-79DB-4CBB-9108-4B649DC6C845}" presName="composite" presStyleCnt="0"/>
      <dgm:spPr/>
    </dgm:pt>
    <dgm:pt modelId="{44391ED3-8DDF-43FF-AD16-FD3C472A6737}" type="pres">
      <dgm:prSet presAssocID="{7C8C04D0-79DB-4CBB-9108-4B649DC6C845}" presName="background" presStyleLbl="node0" presStyleIdx="1" presStyleCnt="2"/>
      <dgm:spPr/>
    </dgm:pt>
    <dgm:pt modelId="{E9C527CD-1E2D-4EF9-9EF3-0A8256C7FF5D}" type="pres">
      <dgm:prSet presAssocID="{7C8C04D0-79DB-4CBB-9108-4B649DC6C845}" presName="text" presStyleLbl="fgAcc0" presStyleIdx="1" presStyleCnt="2">
        <dgm:presLayoutVars>
          <dgm:chPref val="3"/>
        </dgm:presLayoutVars>
      </dgm:prSet>
      <dgm:spPr/>
    </dgm:pt>
    <dgm:pt modelId="{C0F3229E-C98D-47CD-BBDD-E69654EB4B63}" type="pres">
      <dgm:prSet presAssocID="{7C8C04D0-79DB-4CBB-9108-4B649DC6C845}" presName="hierChild2" presStyleCnt="0"/>
      <dgm:spPr/>
    </dgm:pt>
  </dgm:ptLst>
  <dgm:cxnLst>
    <dgm:cxn modelId="{5DE44A7F-5140-4069-B386-5C1E56B9889E}" type="presOf" srcId="{C39F8576-F984-49E0-A68E-BDFAFED0E0B7}" destId="{EBDBDF95-7823-45A0-B736-CF705FF13396}" srcOrd="0" destOrd="0" presId="urn:microsoft.com/office/officeart/2005/8/layout/hierarchy1"/>
    <dgm:cxn modelId="{DB20669F-08AF-4CE4-B73D-7641C51ADE24}" srcId="{C39F8576-F984-49E0-A68E-BDFAFED0E0B7}" destId="{8885104E-CB42-49A9-91CF-5EC33C06BD5E}" srcOrd="0" destOrd="0" parTransId="{B733AB42-1395-44FA-9F6B-54FACBEBC3F1}" sibTransId="{263EB706-BEBD-42D2-B239-7272C5F58136}"/>
    <dgm:cxn modelId="{059F51A1-484B-41CA-951E-A354EA497122}" type="presOf" srcId="{7C8C04D0-79DB-4CBB-9108-4B649DC6C845}" destId="{E9C527CD-1E2D-4EF9-9EF3-0A8256C7FF5D}" srcOrd="0" destOrd="0" presId="urn:microsoft.com/office/officeart/2005/8/layout/hierarchy1"/>
    <dgm:cxn modelId="{E1F356A7-324D-4E3D-A1C9-4B8EFAF3D8AC}" type="presOf" srcId="{8885104E-CB42-49A9-91CF-5EC33C06BD5E}" destId="{7BCEAF1A-0D93-4E3E-9618-50A16F1FF872}" srcOrd="0" destOrd="0" presId="urn:microsoft.com/office/officeart/2005/8/layout/hierarchy1"/>
    <dgm:cxn modelId="{E4AA0FDA-10CA-42D5-8E0A-817B3400355D}" srcId="{C39F8576-F984-49E0-A68E-BDFAFED0E0B7}" destId="{7C8C04D0-79DB-4CBB-9108-4B649DC6C845}" srcOrd="1" destOrd="0" parTransId="{0ADD70B3-750C-4362-AA88-532D475DECB7}" sibTransId="{508CB673-DD96-41B1-8034-9BCB82946F80}"/>
    <dgm:cxn modelId="{58B9FCA7-694B-4533-8A1A-D3D2CE070068}" type="presParOf" srcId="{EBDBDF95-7823-45A0-B736-CF705FF13396}" destId="{85155E31-E454-4DD8-A07A-E567130A3AD0}" srcOrd="0" destOrd="0" presId="urn:microsoft.com/office/officeart/2005/8/layout/hierarchy1"/>
    <dgm:cxn modelId="{3CD125A6-8BAC-416F-A6AB-02D3674F9619}" type="presParOf" srcId="{85155E31-E454-4DD8-A07A-E567130A3AD0}" destId="{53982A13-729E-46DD-9A84-50958C7368DF}" srcOrd="0" destOrd="0" presId="urn:microsoft.com/office/officeart/2005/8/layout/hierarchy1"/>
    <dgm:cxn modelId="{8934584A-33ED-4C0C-A5A2-18785A78C388}" type="presParOf" srcId="{53982A13-729E-46DD-9A84-50958C7368DF}" destId="{912B0F52-6F17-4D98-8DA5-3BAF859F8755}" srcOrd="0" destOrd="0" presId="urn:microsoft.com/office/officeart/2005/8/layout/hierarchy1"/>
    <dgm:cxn modelId="{66EEAC7E-D80C-483F-B255-6F113B97B76C}" type="presParOf" srcId="{53982A13-729E-46DD-9A84-50958C7368DF}" destId="{7BCEAF1A-0D93-4E3E-9618-50A16F1FF872}" srcOrd="1" destOrd="0" presId="urn:microsoft.com/office/officeart/2005/8/layout/hierarchy1"/>
    <dgm:cxn modelId="{AFC6C931-E050-4127-B6E2-9CC321A68E2A}" type="presParOf" srcId="{85155E31-E454-4DD8-A07A-E567130A3AD0}" destId="{03634F3F-B341-4FB6-9CD5-8E690829BE35}" srcOrd="1" destOrd="0" presId="urn:microsoft.com/office/officeart/2005/8/layout/hierarchy1"/>
    <dgm:cxn modelId="{5BABD603-20A4-477C-BD33-A7EE3E045D09}" type="presParOf" srcId="{EBDBDF95-7823-45A0-B736-CF705FF13396}" destId="{A8B6082F-99A4-44D7-A314-F5027B4027AA}" srcOrd="1" destOrd="0" presId="urn:microsoft.com/office/officeart/2005/8/layout/hierarchy1"/>
    <dgm:cxn modelId="{40269701-F3CE-42E6-94D1-A629903EB5F5}" type="presParOf" srcId="{A8B6082F-99A4-44D7-A314-F5027B4027AA}" destId="{F69CC2E1-1828-4ADE-8120-D5C509AEEC14}" srcOrd="0" destOrd="0" presId="urn:microsoft.com/office/officeart/2005/8/layout/hierarchy1"/>
    <dgm:cxn modelId="{655DB7F0-DD9A-4A61-9F94-BF86DAA95D33}" type="presParOf" srcId="{F69CC2E1-1828-4ADE-8120-D5C509AEEC14}" destId="{44391ED3-8DDF-43FF-AD16-FD3C472A6737}" srcOrd="0" destOrd="0" presId="urn:microsoft.com/office/officeart/2005/8/layout/hierarchy1"/>
    <dgm:cxn modelId="{4B48FE82-6519-4C51-9287-25F5AA6FD488}" type="presParOf" srcId="{F69CC2E1-1828-4ADE-8120-D5C509AEEC14}" destId="{E9C527CD-1E2D-4EF9-9EF3-0A8256C7FF5D}" srcOrd="1" destOrd="0" presId="urn:microsoft.com/office/officeart/2005/8/layout/hierarchy1"/>
    <dgm:cxn modelId="{E891C00C-F2A1-4008-8F2F-845AF5F30AB8}" type="presParOf" srcId="{A8B6082F-99A4-44D7-A314-F5027B4027AA}" destId="{C0F3229E-C98D-47CD-BBDD-E69654EB4B63}"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43933" cy="6123032"/>
        <a:chOff x="0" y="0"/>
        <a:chExt cx="5843933" cy="6123032"/>
      </a:xfrm>
    </dsp:grpSpPr>
    <dsp:sp modelId="{912B0F52-6F17-4D98-8DA5-3BAF859F8755}">
      <dsp:nvSpPr>
        <dsp:cNvPr id="3" name="Rounded Rectangle 2"/>
        <dsp:cNvSpPr/>
      </dsp:nvSpPr>
      <dsp:spPr bwMode="white">
        <a:xfrm>
          <a:off x="0" y="2134139"/>
          <a:ext cx="2504543" cy="1590385"/>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Xfrm>
        <a:off x="0" y="2134139"/>
        <a:ext cx="2504543" cy="1590385"/>
      </dsp:txXfrm>
    </dsp:sp>
    <dsp:sp modelId="{7BCEAF1A-0D93-4E3E-9618-50A16F1FF872}">
      <dsp:nvSpPr>
        <dsp:cNvPr id="4" name="Rounded Rectangle 3"/>
        <dsp:cNvSpPr/>
      </dsp:nvSpPr>
      <dsp:spPr bwMode="white">
        <a:xfrm>
          <a:off x="278283" y="2398508"/>
          <a:ext cx="2504543" cy="1590385"/>
        </a:xfrm>
        <a:prstGeom prst="roundRect">
          <a:avLst>
            <a:gd name="adj" fmla="val 10000"/>
          </a:avLst>
        </a:prstGeom>
      </dsp:spPr>
      <dsp:style>
        <a:lnRef idx="2">
          <a:schemeClr val="accent2"/>
        </a:lnRef>
        <a:fillRef idx="1">
          <a:schemeClr val="lt1">
            <a:alpha val="90000"/>
          </a:schemeClr>
        </a:fillRef>
        <a:effectRef idx="0">
          <a:scrgbClr r="0" g="0" b="0"/>
        </a:effectRef>
        <a:fontRef idx="minor"/>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a:solidFill>
                <a:schemeClr val="dk1"/>
              </a:solidFill>
              <a:latin typeface="Libre Baskerville" panose="02000000000000000000"/>
            </a:rPr>
            <a:t>A Virtual machine is an isolated runtime environment </a:t>
          </a:r>
          <a:endParaRPr lang="en-US">
            <a:solidFill>
              <a:schemeClr val="dk1"/>
            </a:solidFill>
            <a:latin typeface="Libre Baskerville" panose="02000000000000000000"/>
          </a:endParaRPr>
        </a:p>
      </dsp:txBody>
      <dsp:txXfrm>
        <a:off x="278283" y="2398508"/>
        <a:ext cx="2504543" cy="1590385"/>
      </dsp:txXfrm>
    </dsp:sp>
    <dsp:sp modelId="{44391ED3-8DDF-43FF-AD16-FD3C472A6737}">
      <dsp:nvSpPr>
        <dsp:cNvPr id="5" name="Rounded Rectangle 4"/>
        <dsp:cNvSpPr/>
      </dsp:nvSpPr>
      <dsp:spPr bwMode="white">
        <a:xfrm>
          <a:off x="3061108" y="2134139"/>
          <a:ext cx="2504543" cy="1590385"/>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Xfrm>
        <a:off x="3061108" y="2134139"/>
        <a:ext cx="2504543" cy="1590385"/>
      </dsp:txXfrm>
    </dsp:sp>
    <dsp:sp modelId="{E9C527CD-1E2D-4EF9-9EF3-0A8256C7FF5D}">
      <dsp:nvSpPr>
        <dsp:cNvPr id="6" name="Rounded Rectangle 5"/>
        <dsp:cNvSpPr/>
      </dsp:nvSpPr>
      <dsp:spPr bwMode="white">
        <a:xfrm>
          <a:off x="3339390" y="2398508"/>
          <a:ext cx="2504543" cy="1590385"/>
        </a:xfrm>
        <a:prstGeom prst="roundRect">
          <a:avLst>
            <a:gd name="adj" fmla="val 10000"/>
          </a:avLst>
        </a:prstGeom>
      </dsp:spPr>
      <dsp:style>
        <a:lnRef idx="2">
          <a:schemeClr val="accent2"/>
        </a:lnRef>
        <a:fillRef idx="1">
          <a:schemeClr val="lt1">
            <a:alpha val="90000"/>
          </a:schemeClr>
        </a:fillRef>
        <a:effectRef idx="0">
          <a:scrgbClr r="0" g="0" b="0"/>
        </a:effectRef>
        <a:fontRef idx="minor"/>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a:solidFill>
                <a:schemeClr val="dk1"/>
              </a:solidFill>
              <a:latin typeface="Libre Baskerville" panose="02000000000000000000"/>
            </a:rPr>
            <a:t>Multiple virtual systems (VMs) can run on a single physical system </a:t>
          </a:r>
          <a:endParaRPr lang="en-US">
            <a:solidFill>
              <a:schemeClr val="dk1"/>
            </a:solidFill>
            <a:latin typeface="Libre Baskerville" panose="02000000000000000000"/>
          </a:endParaRPr>
        </a:p>
      </dsp:txBody>
      <dsp:txXfrm>
        <a:off x="3339390" y="2398508"/>
        <a:ext cx="2504543" cy="15903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19396cd23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g19396cd2317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19396cd23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g19396cd2317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g19396cd2317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9396cd231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7" name="Rectangle 96"/>
          <p:cNvSpPr>
            <a:spLocks noGrp="1" noRot="1" noChangeAspect="1" noMove="1" noResize="1" noEditPoints="1" noAdjustHandles="1" noChangeArrowheads="1" noChangeShapeType="1" noTextEdit="1"/>
          </p:cNvSpPr>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99" name="Rectangle 98"/>
          <p:cNvSpPr>
            <a:spLocks noGrp="1" noRot="1" noChangeAspect="1" noMove="1" noResize="1" noEditPoints="1" noAdjustHandles="1" noChangeArrowheads="1" noChangeShapeType="1" noTextEdit="1"/>
          </p:cNvSpPr>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84" name="Google Shape;84;p1"/>
          <p:cNvSpPr txBox="1">
            <a:spLocks noGrp="1"/>
          </p:cNvSpPr>
          <p:nvPr>
            <p:ph type="ctrTitle"/>
          </p:nvPr>
        </p:nvSpPr>
        <p:spPr>
          <a:xfrm>
            <a:off x="-161" y="591344"/>
            <a:ext cx="3131068" cy="5585619"/>
          </a:xfrm>
          <a:prstGeom prst="rect">
            <a:avLst/>
          </a:prstGeom>
        </p:spPr>
        <p:txBody>
          <a:bodyPr spcFirstLastPara="1" vert="horz" lIns="91440" tIns="45720" rIns="91440" bIns="45720" rtlCol="0" anchor="ctr" anchorCtr="0">
            <a:normAutofit/>
          </a:bodyPr>
          <a:lstStyle/>
          <a:p>
            <a:pPr marL="0" lvl="0" indent="0" algn="l">
              <a:lnSpc>
                <a:spcPct val="90000"/>
              </a:lnSpc>
              <a:spcBef>
                <a:spcPct val="0"/>
              </a:spcBef>
              <a:spcAft>
                <a:spcPts val="0"/>
              </a:spcAft>
              <a:buClr>
                <a:schemeClr val="dk1"/>
              </a:buClr>
              <a:buSzPts val="4400"/>
            </a:pPr>
            <a:r>
              <a:rPr lang="en-US" sz="3200" kern="1200">
                <a:solidFill>
                  <a:srgbClr val="FFFFFF"/>
                </a:solidFill>
                <a:latin typeface="Libre Baskerville" panose="02000000000000000000"/>
                <a:ea typeface="+mj-ea"/>
                <a:cs typeface="+mj-cs"/>
                <a:sym typeface="Libre Baskerville" panose="02000000000000000000"/>
              </a:rPr>
              <a:t>Virtualization in Cloud Computing</a:t>
            </a:r>
            <a:endParaRPr lang="en-US" sz="3200" kern="1200">
              <a:solidFill>
                <a:srgbClr val="FFFFFF"/>
              </a:solidFill>
              <a:latin typeface="Libre Baskerville" panose="02000000000000000000"/>
              <a:ea typeface="+mj-ea"/>
              <a:cs typeface="+mj-cs"/>
            </a:endParaRPr>
          </a:p>
        </p:txBody>
      </p:sp>
      <p:sp>
        <p:nvSpPr>
          <p:cNvPr id="101" name="Arc 100"/>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85" name="Google Shape;85;p1"/>
          <p:cNvSpPr txBox="1"/>
          <p:nvPr/>
        </p:nvSpPr>
        <p:spPr>
          <a:xfrm>
            <a:off x="3335481" y="591344"/>
            <a:ext cx="5554620" cy="5585619"/>
          </a:xfrm>
          <a:prstGeom prst="rect">
            <a:avLst/>
          </a:prstGeom>
        </p:spPr>
        <p:txBody>
          <a:bodyPr spcFirstLastPara="1" vert="horz" lIns="91440" tIns="45720" rIns="91440" bIns="45720" rtlCol="0" anchor="ctr" anchorCtr="0">
            <a:normAutofit/>
          </a:bodyPr>
          <a:lstStyle/>
          <a:p>
            <a:pPr>
              <a:lnSpc>
                <a:spcPct val="90000"/>
              </a:lnSpc>
              <a:spcAft>
                <a:spcPts val="600"/>
              </a:spcAft>
            </a:pPr>
            <a:r>
              <a:rPr lang="en-US" sz="2600" b="1" kern="1200">
                <a:solidFill>
                  <a:schemeClr val="tx1"/>
                </a:solidFill>
                <a:latin typeface="Libre Baskerville" panose="02000000000000000000"/>
                <a:ea typeface="+mn-ea"/>
                <a:cs typeface="+mn-cs"/>
                <a:sym typeface="Libre Baskerville" panose="02000000000000000000"/>
              </a:rPr>
              <a:t>Seminar Guide: </a:t>
            </a:r>
            <a:r>
              <a:rPr lang="en-US" sz="2600" b="1" i="0" u="none" strike="noStrike" kern="1200" cap="none">
                <a:solidFill>
                  <a:schemeClr val="tx1"/>
                </a:solidFill>
                <a:latin typeface="Libre Baskerville" panose="02000000000000000000"/>
                <a:ea typeface="+mn-ea"/>
                <a:cs typeface="+mn-cs"/>
                <a:sym typeface="Libre Baskerville" panose="02000000000000000000"/>
              </a:rPr>
              <a:t>S</a:t>
            </a:r>
            <a:r>
              <a:rPr lang="en-US" sz="2600" b="1" kern="1200">
                <a:solidFill>
                  <a:schemeClr val="tx1"/>
                </a:solidFill>
                <a:latin typeface="Libre Baskerville" panose="02000000000000000000"/>
                <a:ea typeface="+mn-ea"/>
                <a:cs typeface="+mn-cs"/>
                <a:sym typeface="Libre Baskerville" panose="02000000000000000000"/>
              </a:rPr>
              <a:t>. S. Kolte       </a:t>
            </a:r>
            <a:endParaRPr lang="en-US" sz="2600" kern="1200">
              <a:solidFill>
                <a:schemeClr val="tx1"/>
              </a:solidFill>
              <a:latin typeface="Libre Baskerville" panose="02000000000000000000"/>
              <a:ea typeface="+mn-ea"/>
              <a:cs typeface="+mn-cs"/>
            </a:endParaRPr>
          </a:p>
          <a:p>
            <a:pPr indent="-228600">
              <a:lnSpc>
                <a:spcPct val="90000"/>
              </a:lnSpc>
              <a:spcAft>
                <a:spcPts val="600"/>
              </a:spcAft>
              <a:buFont typeface="Arial" panose="020B0604020202020204" pitchFamily="34" charset="0"/>
              <a:buChar char="•"/>
            </a:pPr>
            <a:endParaRPr lang="en-US" sz="2600" b="1" kern="1200">
              <a:solidFill>
                <a:schemeClr val="tx1"/>
              </a:solidFill>
              <a:latin typeface="Libre Baskerville" panose="02000000000000000000"/>
              <a:ea typeface="+mn-ea"/>
              <a:cs typeface="+mn-cs"/>
            </a:endParaRPr>
          </a:p>
          <a:p>
            <a:pPr indent="-228600">
              <a:lnSpc>
                <a:spcPct val="90000"/>
              </a:lnSpc>
              <a:spcAft>
                <a:spcPts val="600"/>
              </a:spcAft>
              <a:buFont typeface="Arial" panose="020B0604020202020204" pitchFamily="34" charset="0"/>
              <a:buChar char="•"/>
            </a:pPr>
            <a:endParaRPr lang="en-US" sz="2600" b="1" kern="1200">
              <a:solidFill>
                <a:schemeClr val="tx1"/>
              </a:solidFill>
              <a:latin typeface="Libre Baskerville" panose="02000000000000000000"/>
              <a:ea typeface="+mn-ea"/>
              <a:cs typeface="+mn-cs"/>
            </a:endParaRPr>
          </a:p>
          <a:p>
            <a:pPr>
              <a:lnSpc>
                <a:spcPct val="90000"/>
              </a:lnSpc>
              <a:spcAft>
                <a:spcPts val="600"/>
              </a:spcAft>
            </a:pPr>
            <a:r>
              <a:rPr lang="en-US" sz="2600" b="1" kern="1200">
                <a:solidFill>
                  <a:schemeClr val="tx1"/>
                </a:solidFill>
                <a:latin typeface="Libre Baskerville" panose="02000000000000000000"/>
                <a:ea typeface="+mn-ea"/>
                <a:cs typeface="+mn-cs"/>
                <a:sym typeface="Libre Baskerville" panose="02000000000000000000"/>
              </a:rPr>
              <a:t>Name</a:t>
            </a:r>
            <a:r>
              <a:rPr lang="en-US" sz="2600" b="1" i="0" u="none" strike="noStrike" kern="1200" cap="none">
                <a:solidFill>
                  <a:schemeClr val="tx1"/>
                </a:solidFill>
                <a:latin typeface="Libre Baskerville" panose="02000000000000000000"/>
                <a:ea typeface="+mn-ea"/>
                <a:cs typeface="+mn-cs"/>
                <a:sym typeface="Libre Baskerville" panose="02000000000000000000"/>
              </a:rPr>
              <a:t>: </a:t>
            </a:r>
            <a:r>
              <a:rPr lang="en-US" sz="2600" b="1" i="0" u="none" strike="noStrike" kern="1200" cap="none" err="1">
                <a:solidFill>
                  <a:schemeClr val="tx1"/>
                </a:solidFill>
                <a:latin typeface="Libre Baskerville" panose="02000000000000000000"/>
                <a:ea typeface="+mn-ea"/>
                <a:cs typeface="+mn-cs"/>
                <a:sym typeface="Libre Baskerville" panose="02000000000000000000"/>
              </a:rPr>
              <a:t>Jaysheel</a:t>
            </a:r>
            <a:r>
              <a:rPr lang="en-US" sz="2600" b="1" i="0" u="none" strike="noStrike" kern="1200" cap="none">
                <a:solidFill>
                  <a:schemeClr val="tx1"/>
                </a:solidFill>
                <a:latin typeface="Libre Baskerville" panose="02000000000000000000"/>
                <a:ea typeface="+mn-ea"/>
                <a:cs typeface="+mn-cs"/>
                <a:sym typeface="Libre Baskerville" panose="02000000000000000000"/>
              </a:rPr>
              <a:t> </a:t>
            </a:r>
            <a:r>
              <a:rPr lang="en-US" sz="2600" b="1" i="0" u="none" strike="noStrike" kern="1200" cap="none" err="1">
                <a:solidFill>
                  <a:schemeClr val="tx1"/>
                </a:solidFill>
                <a:latin typeface="Libre Baskerville" panose="02000000000000000000"/>
                <a:ea typeface="+mn-ea"/>
                <a:cs typeface="+mn-cs"/>
                <a:sym typeface="Libre Baskerville" panose="02000000000000000000"/>
              </a:rPr>
              <a:t>Dodia</a:t>
            </a:r>
            <a:endParaRPr lang="en-US" sz="2600" kern="1200">
              <a:solidFill>
                <a:schemeClr val="tx1"/>
              </a:solidFill>
              <a:latin typeface="Libre Baskerville" panose="02000000000000000000"/>
              <a:ea typeface="+mn-ea"/>
              <a:cs typeface="+mn-cs"/>
            </a:endParaRPr>
          </a:p>
          <a:p>
            <a:pPr>
              <a:lnSpc>
                <a:spcPct val="90000"/>
              </a:lnSpc>
              <a:spcAft>
                <a:spcPts val="600"/>
              </a:spcAft>
            </a:pPr>
            <a:r>
              <a:rPr lang="en-US" sz="2600" b="1" kern="1200">
                <a:solidFill>
                  <a:schemeClr val="tx1"/>
                </a:solidFill>
                <a:latin typeface="Libre Baskerville" panose="02000000000000000000"/>
                <a:ea typeface="+mn-ea"/>
                <a:cs typeface="+mn-cs"/>
              </a:rPr>
              <a:t>Roll: 20CO045</a:t>
            </a:r>
            <a:endParaRPr lang="en-US" sz="2600" b="1" kern="1200">
              <a:solidFill>
                <a:schemeClr val="tx1"/>
              </a:solidFill>
              <a:latin typeface="Libre Baskerville" panose="02000000000000000000"/>
              <a:ea typeface="+mn-ea"/>
              <a:cs typeface="+mn-cs"/>
            </a:endParaRPr>
          </a:p>
          <a:p>
            <a:pPr>
              <a:lnSpc>
                <a:spcPct val="90000"/>
              </a:lnSpc>
              <a:spcAft>
                <a:spcPts val="600"/>
              </a:spcAft>
            </a:pPr>
            <a:r>
              <a:rPr lang="en-US" sz="2600" b="1" kern="1200">
                <a:solidFill>
                  <a:schemeClr val="tx1"/>
                </a:solidFill>
                <a:latin typeface="Libre Baskerville" panose="02000000000000000000"/>
                <a:ea typeface="+mn-ea"/>
                <a:cs typeface="+mn-cs"/>
              </a:rPr>
              <a:t>Class: TE Computer A</a:t>
            </a:r>
            <a:endParaRPr lang="en-US" sz="2600" b="1" kern="1200">
              <a:solidFill>
                <a:schemeClr val="tx1"/>
              </a:solidFill>
              <a:latin typeface="Libre Baskerville" panose="02000000000000000000"/>
              <a:ea typeface="+mn-ea"/>
              <a:cs typeface="+mn-cs"/>
            </a:endParaRPr>
          </a:p>
          <a:p>
            <a:pPr marL="0" marR="0" indent="-228600">
              <a:lnSpc>
                <a:spcPct val="90000"/>
              </a:lnSpc>
              <a:spcBef>
                <a:spcPts val="0"/>
              </a:spcBef>
              <a:spcAft>
                <a:spcPts val="600"/>
              </a:spcAft>
              <a:buFont typeface="Arial" panose="020B0604020202020204" pitchFamily="34" charset="0"/>
              <a:buChar char="•"/>
            </a:pPr>
            <a:endParaRPr lang="en-US" sz="2600" b="1" i="0" u="none" strike="noStrike" kern="1200" cap="none">
              <a:solidFill>
                <a:schemeClr val="tx1"/>
              </a:solidFill>
              <a:latin typeface="Libre Baskerville" panose="0200000000000000000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p:cNvPicPr>
            <a:picLocks noChangeAspect="1"/>
          </p:cNvPicPr>
          <p:nvPr/>
        </p:nvPicPr>
        <p:blipFill>
          <a:blip r:embed="rId1"/>
          <a:stretch>
            <a:fillRect/>
          </a:stretch>
        </p:blipFill>
        <p:spPr>
          <a:xfrm>
            <a:off x="505528" y="643467"/>
            <a:ext cx="8132942" cy="5571065"/>
          </a:xfrm>
          <a:prstGeom prst="rect">
            <a:avLst/>
          </a:prstGeom>
          <a:ln>
            <a:noFill/>
          </a:ln>
        </p:spPr>
      </p:pic>
      <p:sp>
        <p:nvSpPr>
          <p:cNvPr id="21" name="Isosceles Triangle 20"/>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useBgFill="1">
        <p:nvSpPr>
          <p:cNvPr id="143" name="Rectangle 142"/>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45" name="Freeform: Shape 144"/>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37" name="Google Shape;137;p6"/>
          <p:cNvSpPr txBox="1">
            <a:spLocks noGrp="1"/>
          </p:cNvSpPr>
          <p:nvPr>
            <p:ph type="title"/>
          </p:nvPr>
        </p:nvSpPr>
        <p:spPr>
          <a:xfrm>
            <a:off x="-161" y="1153572"/>
            <a:ext cx="2990536" cy="4461163"/>
          </a:xfrm>
          <a:prstGeom prst="rect">
            <a:avLst/>
          </a:prstGeom>
        </p:spPr>
        <p:txBody>
          <a:bodyPr spcFirstLastPara="1" lIns="91425" tIns="45700" rIns="91425" bIns="45700" anchorCtr="0">
            <a:normAutofit/>
          </a:bodyPr>
          <a:lstStyle/>
          <a:p>
            <a:pPr>
              <a:buSzPts val="4400"/>
            </a:pPr>
            <a:r>
              <a:rPr lang="en-US" sz="2800">
                <a:solidFill>
                  <a:srgbClr val="FFFFFF"/>
                </a:solidFill>
                <a:latin typeface="Libre Baskerville" panose="02000000000000000000"/>
              </a:rPr>
              <a:t>Virtualization in Cloud Computing</a:t>
            </a:r>
            <a:endParaRPr lang="en-US" sz="2800">
              <a:latin typeface="Libre Baskerville" panose="02000000000000000000"/>
            </a:endParaRPr>
          </a:p>
        </p:txBody>
      </p:sp>
      <p:sp>
        <p:nvSpPr>
          <p:cNvPr id="147" name="Arc 146"/>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38" name="Google Shape;138;p6"/>
          <p:cNvSpPr txBox="1">
            <a:spLocks noGrp="1"/>
          </p:cNvSpPr>
          <p:nvPr>
            <p:ph type="body" idx="1"/>
          </p:nvPr>
        </p:nvSpPr>
        <p:spPr>
          <a:xfrm>
            <a:off x="3335481" y="1107"/>
            <a:ext cx="5179868" cy="6175856"/>
          </a:xfrm>
          <a:prstGeom prst="rect">
            <a:avLst/>
          </a:prstGeom>
        </p:spPr>
        <p:txBody>
          <a:bodyPr spcFirstLastPara="1" lIns="91425" tIns="45700" rIns="91425" bIns="45700" anchor="ctr" anchorCtr="0">
            <a:normAutofit/>
          </a:bodyPr>
          <a:lstStyle/>
          <a:p>
            <a:pPr lvl="0" indent="-457200" rtl="0">
              <a:lnSpc>
                <a:spcPct val="90000"/>
              </a:lnSpc>
              <a:spcBef>
                <a:spcPts val="0"/>
              </a:spcBef>
              <a:spcAft>
                <a:spcPts val="0"/>
              </a:spcAft>
              <a:buClr>
                <a:schemeClr val="dk1"/>
              </a:buClr>
              <a:buSzPts val="3200"/>
              <a:buFont typeface="Wingdings" panose="05000000000000000000"/>
              <a:buChar char="Ø"/>
            </a:pPr>
            <a:r>
              <a:rPr lang="en-US" sz="1800">
                <a:latin typeface="Libre Baskerville" panose="02000000000000000000"/>
              </a:rPr>
              <a:t>Cloud computing takes virtualization one step further:</a:t>
            </a:r>
            <a:endParaRPr lang="en-US" sz="1800">
              <a:latin typeface="Libre Baskerville" panose="02000000000000000000"/>
            </a:endParaRPr>
          </a:p>
          <a:p>
            <a:pPr lvl="1">
              <a:lnSpc>
                <a:spcPct val="90000"/>
              </a:lnSpc>
              <a:spcBef>
                <a:spcPts val="640"/>
              </a:spcBef>
              <a:buSzPts val="3200"/>
              <a:buFont typeface="Wingdings" panose="05000000000000000000"/>
              <a:buChar char="Ø"/>
            </a:pPr>
            <a:r>
              <a:rPr lang="en-US" sz="1800">
                <a:latin typeface="Libre Baskerville" panose="02000000000000000000"/>
              </a:rPr>
              <a:t>You don’t need to own the hardware or network resources</a:t>
            </a:r>
            <a:endParaRPr lang="en-US" sz="1800">
              <a:latin typeface="Libre Baskerville" panose="02000000000000000000"/>
            </a:endParaRPr>
          </a:p>
          <a:p>
            <a:pPr indent="-457200">
              <a:lnSpc>
                <a:spcPct val="90000"/>
              </a:lnSpc>
              <a:spcBef>
                <a:spcPts val="640"/>
              </a:spcBef>
              <a:buSzPts val="3200"/>
              <a:buFont typeface="Wingdings" panose="05000000000000000000"/>
              <a:buChar char="Ø"/>
            </a:pPr>
            <a:r>
              <a:rPr lang="en-US" sz="1800">
                <a:latin typeface="Libre Baskerville" panose="02000000000000000000"/>
              </a:rPr>
              <a:t>Resources are rented as needed from a cloud service provider</a:t>
            </a:r>
            <a:endParaRPr lang="en-US" sz="1800">
              <a:latin typeface="Libre Baskerville" panose="02000000000000000000"/>
            </a:endParaRPr>
          </a:p>
          <a:p>
            <a:pPr lvl="0" indent="-457200" rtl="0">
              <a:lnSpc>
                <a:spcPct val="90000"/>
              </a:lnSpc>
              <a:spcBef>
                <a:spcPts val="640"/>
              </a:spcBef>
              <a:spcAft>
                <a:spcPts val="0"/>
              </a:spcAft>
              <a:buClr>
                <a:schemeClr val="dk1"/>
              </a:buClr>
              <a:buSzPts val="3200"/>
              <a:buFont typeface="Wingdings" panose="05000000000000000000"/>
              <a:buChar char="Ø"/>
            </a:pPr>
            <a:r>
              <a:rPr lang="en-US" sz="1800">
                <a:latin typeface="Libre Baskerville" panose="02000000000000000000"/>
              </a:rPr>
              <a:t>Various providers allow creating virtual servers:</a:t>
            </a:r>
            <a:endParaRPr lang="en-US" sz="1800">
              <a:latin typeface="Libre Baskerville" panose="02000000000000000000"/>
            </a:endParaRPr>
          </a:p>
          <a:p>
            <a:pPr lvl="1" indent="-457200" rtl="0">
              <a:lnSpc>
                <a:spcPct val="90000"/>
              </a:lnSpc>
              <a:spcBef>
                <a:spcPts val="560"/>
              </a:spcBef>
              <a:spcAft>
                <a:spcPts val="0"/>
              </a:spcAft>
              <a:buClr>
                <a:schemeClr val="dk1"/>
              </a:buClr>
              <a:buSzPts val="2800"/>
              <a:buFont typeface="Wingdings" panose="05000000000000000000"/>
              <a:buChar char="Ø"/>
            </a:pPr>
            <a:r>
              <a:rPr lang="en-US" sz="1800">
                <a:latin typeface="Libre Baskerville" panose="02000000000000000000"/>
              </a:rPr>
              <a:t>Choose the OS and software each instance will have</a:t>
            </a:r>
            <a:endParaRPr lang="en-US" sz="1800">
              <a:latin typeface="Libre Baskerville" panose="02000000000000000000"/>
            </a:endParaRPr>
          </a:p>
          <a:p>
            <a:pPr lvl="1" indent="-457200" rtl="0">
              <a:lnSpc>
                <a:spcPct val="90000"/>
              </a:lnSpc>
              <a:spcBef>
                <a:spcPts val="560"/>
              </a:spcBef>
              <a:spcAft>
                <a:spcPts val="0"/>
              </a:spcAft>
              <a:buClr>
                <a:schemeClr val="dk1"/>
              </a:buClr>
              <a:buSzPts val="2800"/>
              <a:buFont typeface="Wingdings" panose="05000000000000000000"/>
              <a:buChar char="Ø"/>
            </a:pPr>
            <a:r>
              <a:rPr lang="en-US" sz="1800">
                <a:latin typeface="Libre Baskerville" panose="02000000000000000000"/>
              </a:rPr>
              <a:t>The chosen OS wil</a:t>
            </a:r>
            <a:r>
              <a:rPr lang="en-US" sz="1800">
                <a:latin typeface="Libre Baskerville" panose="02000000000000000000"/>
                <a:ea typeface="Libre Baskerville" panose="02000000000000000000"/>
                <a:cs typeface="Libre Baskerville" panose="02000000000000000000"/>
                <a:sym typeface="Libre Baskerville" panose="02000000000000000000"/>
              </a:rPr>
              <a:t>l</a:t>
            </a:r>
            <a:r>
              <a:rPr lang="en-US" sz="1800">
                <a:latin typeface="Libre Baskerville" panose="02000000000000000000"/>
              </a:rPr>
              <a:t> run on a large server farm</a:t>
            </a:r>
            <a:endParaRPr lang="en-US" sz="1800">
              <a:latin typeface="Libre Baskerville" panose="02000000000000000000"/>
            </a:endParaRPr>
          </a:p>
          <a:p>
            <a:pPr lvl="1" indent="-457200" rtl="0">
              <a:lnSpc>
                <a:spcPct val="90000"/>
              </a:lnSpc>
              <a:spcBef>
                <a:spcPts val="560"/>
              </a:spcBef>
              <a:spcAft>
                <a:spcPts val="0"/>
              </a:spcAft>
              <a:buClr>
                <a:schemeClr val="dk1"/>
              </a:buClr>
              <a:buSzPts val="2800"/>
              <a:buFont typeface="Wingdings" panose="05000000000000000000"/>
              <a:buChar char="Ø"/>
            </a:pPr>
            <a:r>
              <a:rPr lang="en-US" sz="1800">
                <a:latin typeface="Libre Baskerville" panose="02000000000000000000"/>
              </a:rPr>
              <a:t>Can instantiate more virtual servers or shut down existing ones within minutes</a:t>
            </a:r>
            <a:endParaRPr lang="en-US" sz="1800">
              <a:latin typeface="Libre Baskerville" panose="02000000000000000000"/>
            </a:endParaRPr>
          </a:p>
          <a:p>
            <a:pPr lvl="0" indent="-457200" rtl="0">
              <a:lnSpc>
                <a:spcPct val="90000"/>
              </a:lnSpc>
              <a:spcBef>
                <a:spcPts val="640"/>
              </a:spcBef>
              <a:spcAft>
                <a:spcPts val="0"/>
              </a:spcAft>
              <a:buClr>
                <a:schemeClr val="dk1"/>
              </a:buClr>
              <a:buSzPts val="3200"/>
              <a:buFont typeface="Wingdings" panose="05000000000000000000"/>
              <a:buChar char="Ø"/>
            </a:pPr>
            <a:r>
              <a:rPr lang="en-US" sz="1800">
                <a:latin typeface="Libre Baskerville" panose="02000000000000000000"/>
              </a:rPr>
              <a:t>You get billed only for what you have used.</a:t>
            </a:r>
            <a:endParaRPr lang="en-US" sz="1800">
              <a:latin typeface="Libre Baskerville"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useBgFill="1">
        <p:nvSpPr>
          <p:cNvPr id="149" name="Rectangle 148"/>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51" name="Freeform: Shape 150"/>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43" name="Google Shape;143;p9"/>
          <p:cNvSpPr txBox="1">
            <a:spLocks noGrp="1"/>
          </p:cNvSpPr>
          <p:nvPr>
            <p:ph type="title"/>
          </p:nvPr>
        </p:nvSpPr>
        <p:spPr>
          <a:xfrm>
            <a:off x="84158" y="1153572"/>
            <a:ext cx="2831267"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2800">
                <a:solidFill>
                  <a:srgbClr val="FFFFFF"/>
                </a:solidFill>
                <a:latin typeface="Libre Baskerville" panose="02000000000000000000"/>
              </a:rPr>
              <a:t>Virtualization Security Requirements</a:t>
            </a:r>
            <a:endParaRPr lang="en-US" sz="2800">
              <a:solidFill>
                <a:srgbClr val="FFFFFF"/>
              </a:solidFill>
              <a:latin typeface="Libre Baskerville" panose="02000000000000000000"/>
            </a:endParaRPr>
          </a:p>
        </p:txBody>
      </p:sp>
      <p:sp>
        <p:nvSpPr>
          <p:cNvPr id="153" name="Arc 152"/>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44" name="Google Shape;144;p9"/>
          <p:cNvSpPr txBox="1">
            <a:spLocks noGrp="1"/>
          </p:cNvSpPr>
          <p:nvPr>
            <p:ph type="body" idx="1"/>
          </p:nvPr>
        </p:nvSpPr>
        <p:spPr>
          <a:xfrm>
            <a:off x="3335481" y="1108"/>
            <a:ext cx="5179868" cy="6672404"/>
          </a:xfrm>
          <a:prstGeom prst="rect">
            <a:avLst/>
          </a:prstGeom>
        </p:spPr>
        <p:txBody>
          <a:bodyPr spcFirstLastPara="1" lIns="91425" tIns="45700" rIns="91425" bIns="45700" anchor="ctr" anchorCtr="0">
            <a:normAutofit/>
          </a:bodyPr>
          <a:lstStyle/>
          <a:p>
            <a:pPr marL="514350" indent="-514350">
              <a:spcBef>
                <a:spcPts val="0"/>
              </a:spcBef>
              <a:buSzPts val="3100"/>
              <a:buFont typeface="Wingdings" panose="05000000000000000000"/>
              <a:buChar char="Ø"/>
            </a:pPr>
            <a:r>
              <a:rPr lang="en-US" sz="1800">
                <a:latin typeface="Libre Baskerville" panose="02000000000000000000"/>
              </a:rPr>
              <a:t>Scenario: A client uses the service of a cloud computing company to build a remote VM</a:t>
            </a:r>
            <a:endParaRPr lang="en-GB" sz="1800">
              <a:latin typeface="Libre Baskerville" panose="02000000000000000000"/>
            </a:endParaRPr>
          </a:p>
          <a:p>
            <a:pPr marL="514350" indent="-514350">
              <a:spcBef>
                <a:spcPts val="0"/>
              </a:spcBef>
              <a:buSzPts val="3100"/>
              <a:buFont typeface="Wingdings" panose="05000000000000000000"/>
              <a:buChar char="Ø"/>
            </a:pPr>
            <a:r>
              <a:rPr lang="en-US" sz="1800">
                <a:latin typeface="Libre Baskerville" panose="02000000000000000000"/>
              </a:rPr>
              <a:t>A secure network interface</a:t>
            </a:r>
            <a:endParaRPr lang="en-GB" sz="1800">
              <a:latin typeface="Libre Baskerville" panose="02000000000000000000"/>
            </a:endParaRPr>
          </a:p>
          <a:p>
            <a:pPr marL="514350" indent="-514350">
              <a:spcBef>
                <a:spcPts val="0"/>
              </a:spcBef>
              <a:buSzPts val="3100"/>
              <a:buFont typeface="Wingdings" panose="05000000000000000000"/>
              <a:buChar char="Ø"/>
            </a:pPr>
            <a:r>
              <a:rPr lang="en-US" sz="1800">
                <a:latin typeface="Libre Baskerville" panose="02000000000000000000"/>
              </a:rPr>
              <a:t>A secure secondary storage</a:t>
            </a:r>
            <a:endParaRPr lang="en-GB" sz="1800">
              <a:latin typeface="Libre Baskerville" panose="02000000000000000000"/>
            </a:endParaRPr>
          </a:p>
          <a:p>
            <a:pPr marL="514350" indent="-514350">
              <a:spcBef>
                <a:spcPts val="0"/>
              </a:spcBef>
              <a:buSzPts val="3100"/>
              <a:buFont typeface="Wingdings" panose="05000000000000000000"/>
              <a:buChar char="Ø"/>
            </a:pPr>
            <a:r>
              <a:rPr lang="en-US" sz="1800">
                <a:latin typeface="Libre Baskerville" panose="02000000000000000000"/>
              </a:rPr>
              <a:t>A secure run-time environment</a:t>
            </a:r>
            <a:endParaRPr lang="en-GB" sz="1800">
              <a:latin typeface="Libre Baskerville" panose="02000000000000000000"/>
            </a:endParaRPr>
          </a:p>
          <a:p>
            <a:pPr marL="971550" lvl="1">
              <a:spcBef>
                <a:spcPts val="0"/>
              </a:spcBef>
              <a:buSzPts val="3100"/>
              <a:buFont typeface="Wingdings" panose="05000000000000000000"/>
              <a:buChar char="Ø"/>
            </a:pPr>
            <a:r>
              <a:rPr lang="en-US" sz="1800">
                <a:solidFill>
                  <a:srgbClr val="000000"/>
                </a:solidFill>
                <a:latin typeface="Libre Baskerville" panose="02000000000000000000"/>
              </a:rPr>
              <a:t>Buil</a:t>
            </a:r>
            <a:r>
              <a:rPr lang="en-US" sz="1800">
                <a:latin typeface="Libre Baskerville" panose="02000000000000000000"/>
              </a:rPr>
              <a:t>d, save, restore, destroy</a:t>
            </a:r>
            <a:endParaRPr lang="en-GB" sz="1800">
              <a:latin typeface="Libre Baskerville" panose="02000000000000000000"/>
            </a:endParaRPr>
          </a:p>
          <a:p>
            <a:pPr marL="717550" lvl="0" indent="-514350" rtl="0">
              <a:spcBef>
                <a:spcPts val="640"/>
              </a:spcBef>
              <a:spcAft>
                <a:spcPts val="0"/>
              </a:spcAft>
              <a:buClr>
                <a:schemeClr val="dk1"/>
              </a:buClr>
              <a:buSzPts val="3200"/>
              <a:buFont typeface="Wingdings" panose="05000000000000000000"/>
              <a:buChar char="Ø"/>
            </a:pPr>
            <a:endParaRPr lang="en-GB" sz="1800">
              <a:latin typeface="Libre Baskerville"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1" name="Rectangle 160"/>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63" name="Freeform: Shape 162"/>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55" name="Google Shape;155;p16"/>
          <p:cNvSpPr txBox="1">
            <a:spLocks noGrp="1"/>
          </p:cNvSpPr>
          <p:nvPr>
            <p:ph type="title"/>
          </p:nvPr>
        </p:nvSpPr>
        <p:spPr>
          <a:xfrm>
            <a:off x="-161" y="1153572"/>
            <a:ext cx="3065487" cy="4461163"/>
          </a:xfrm>
          <a:prstGeom prst="rect">
            <a:avLst/>
          </a:prstGeom>
        </p:spPr>
        <p:txBody>
          <a:bodyPr spcFirstLastPara="1" lIns="91425" tIns="45700" rIns="91425" bIns="45700" anchorCtr="0">
            <a:normAutofit/>
          </a:bodyPr>
          <a:lstStyle/>
          <a:p>
            <a:pPr>
              <a:buSzPts val="4400"/>
            </a:pPr>
            <a:r>
              <a:rPr lang="en-US" sz="2800">
                <a:solidFill>
                  <a:srgbClr val="FFFFFF"/>
                </a:solidFill>
                <a:latin typeface="Libre Baskerville" panose="02000000000000000000"/>
              </a:rPr>
              <a:t>Roles of the Hypervisor</a:t>
            </a:r>
            <a:endParaRPr lang="en-US" sz="2800">
              <a:solidFill>
                <a:srgbClr val="FFFFFF"/>
              </a:solidFill>
              <a:latin typeface="Libre Baskerville" panose="02000000000000000000"/>
            </a:endParaRPr>
          </a:p>
        </p:txBody>
      </p:sp>
      <p:sp>
        <p:nvSpPr>
          <p:cNvPr id="165" name="Arc 164"/>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56" name="Google Shape;156;p16"/>
          <p:cNvSpPr txBox="1">
            <a:spLocks noGrp="1"/>
          </p:cNvSpPr>
          <p:nvPr>
            <p:ph type="body" idx="1"/>
          </p:nvPr>
        </p:nvSpPr>
        <p:spPr>
          <a:xfrm>
            <a:off x="3335481" y="816196"/>
            <a:ext cx="5179868" cy="5360767"/>
          </a:xfrm>
          <a:prstGeom prst="rect">
            <a:avLst/>
          </a:prstGeom>
        </p:spPr>
        <p:txBody>
          <a:bodyPr spcFirstLastPara="1" lIns="91425" tIns="45700" rIns="91425" bIns="45700" anchor="ctr" anchorCtr="0">
            <a:normAutofit/>
          </a:bodyPr>
          <a:lstStyle/>
          <a:p>
            <a:pPr indent="-457200">
              <a:spcBef>
                <a:spcPts val="0"/>
              </a:spcBef>
              <a:buSzPts val="3200"/>
              <a:buFont typeface="Wingdings" panose="05000000000000000000"/>
              <a:buChar char="Ø"/>
            </a:pPr>
            <a:r>
              <a:rPr lang="en-US" sz="1800">
                <a:latin typeface="Libre Baskerville" panose="02000000000000000000"/>
              </a:rPr>
              <a:t>Isolating/Emulating resources</a:t>
            </a:r>
            <a:endParaRPr lang="en-US" sz="1800"/>
          </a:p>
          <a:p>
            <a:pPr lvl="1" indent="-457200">
              <a:spcBef>
                <a:spcPts val="560"/>
              </a:spcBef>
              <a:buClr>
                <a:srgbClr val="FF0000"/>
              </a:buClr>
              <a:buSzPts val="2800"/>
              <a:buFont typeface="Wingdings" panose="05000000000000000000"/>
              <a:buChar char="Ø"/>
            </a:pPr>
            <a:r>
              <a:rPr lang="en-US" sz="1800">
                <a:latin typeface="Libre Baskerville" panose="02000000000000000000"/>
              </a:rPr>
              <a:t>CPU: Allocating CPU cores</a:t>
            </a:r>
            <a:endParaRPr lang="en-GB" sz="1800">
              <a:latin typeface="Libre Baskerville" panose="02000000000000000000"/>
            </a:endParaRPr>
          </a:p>
          <a:p>
            <a:pPr lvl="1" indent="-457200">
              <a:spcBef>
                <a:spcPts val="560"/>
              </a:spcBef>
              <a:buClr>
                <a:srgbClr val="FF0000"/>
              </a:buClr>
              <a:buSzPts val="2800"/>
              <a:buFont typeface="Wingdings" panose="05000000000000000000"/>
              <a:buChar char="Ø"/>
            </a:pPr>
            <a:r>
              <a:rPr lang="en-GB" sz="1800">
                <a:latin typeface="Libre Baskerville" panose="02000000000000000000"/>
              </a:rPr>
              <a:t>Memory:</a:t>
            </a:r>
            <a:r>
              <a:rPr lang="en-US" sz="1800">
                <a:latin typeface="Libre Baskerville" panose="02000000000000000000"/>
              </a:rPr>
              <a:t> Managing memory</a:t>
            </a:r>
            <a:endParaRPr lang="en-GB" sz="1800">
              <a:latin typeface="Libre Baskerville" panose="02000000000000000000"/>
            </a:endParaRPr>
          </a:p>
          <a:p>
            <a:pPr lvl="1" indent="-457200">
              <a:spcBef>
                <a:spcPts val="560"/>
              </a:spcBef>
              <a:buClr>
                <a:srgbClr val="FF0000"/>
              </a:buClr>
              <a:buSzPts val="2800"/>
              <a:buFont typeface="Wingdings" panose="05000000000000000000"/>
              <a:buChar char="Ø"/>
            </a:pPr>
            <a:r>
              <a:rPr lang="en-GB" sz="1800">
                <a:latin typeface="Libre Baskerville" panose="02000000000000000000"/>
              </a:rPr>
              <a:t>I/O:</a:t>
            </a:r>
            <a:r>
              <a:rPr lang="en-US" sz="1800">
                <a:latin typeface="Libre Baskerville" panose="02000000000000000000"/>
              </a:rPr>
              <a:t> Emulating I/O devices</a:t>
            </a:r>
            <a:endParaRPr lang="en-GB" sz="1800">
              <a:latin typeface="Libre Baskerville" panose="02000000000000000000"/>
            </a:endParaRPr>
          </a:p>
          <a:p>
            <a:pPr indent="-457200">
              <a:spcBef>
                <a:spcPts val="640"/>
              </a:spcBef>
              <a:buSzPts val="3200"/>
              <a:buFont typeface="Wingdings" panose="05000000000000000000"/>
              <a:buChar char="Ø"/>
            </a:pPr>
            <a:r>
              <a:rPr lang="en-US" sz="1800">
                <a:latin typeface="Libre Baskerville" panose="02000000000000000000"/>
              </a:rPr>
              <a:t>Networking</a:t>
            </a:r>
            <a:endParaRPr lang="en-GB" sz="1800">
              <a:latin typeface="Libre Baskerville" panose="02000000000000000000"/>
            </a:endParaRPr>
          </a:p>
          <a:p>
            <a:pPr indent="-457200">
              <a:spcBef>
                <a:spcPts val="640"/>
              </a:spcBef>
              <a:buSzPts val="3200"/>
              <a:buFont typeface="Wingdings" panose="05000000000000000000"/>
              <a:buChar char="Ø"/>
            </a:pPr>
            <a:r>
              <a:rPr lang="en-US" sz="1800">
                <a:latin typeface="Libre Baskerville" panose="02000000000000000000"/>
              </a:rPr>
              <a:t>Managing virtual machines</a:t>
            </a:r>
            <a:endParaRPr lang="en-GB" sz="1800">
              <a:latin typeface="Libre Baskerville" panose="02000000000000000000"/>
            </a:endParaRPr>
          </a:p>
          <a:p>
            <a:pPr indent="-457200">
              <a:spcBef>
                <a:spcPts val="640"/>
              </a:spcBef>
              <a:buSzPts val="3200"/>
              <a:buFont typeface="Wingdings" panose="05000000000000000000"/>
              <a:buChar char="Ø"/>
            </a:pPr>
            <a:r>
              <a:rPr lang="en-US" sz="1800">
                <a:latin typeface="Libre Baskerville" panose="02000000000000000000"/>
              </a:rPr>
              <a:t>Emulating I/O devices</a:t>
            </a:r>
            <a:endParaRPr lang="en-GB" sz="1800">
              <a:latin typeface="Libre Baskerville" panose="02000000000000000000"/>
            </a:endParaRPr>
          </a:p>
          <a:p>
            <a:pPr marL="660400" lvl="0" indent="-457200">
              <a:spcBef>
                <a:spcPts val="640"/>
              </a:spcBef>
              <a:spcAft>
                <a:spcPts val="0"/>
              </a:spcAft>
              <a:buClr>
                <a:schemeClr val="dk1"/>
              </a:buClr>
              <a:buSzPts val="3200"/>
              <a:buFont typeface="Wingdings" panose="05000000000000000000"/>
              <a:buChar char="Ø"/>
            </a:pPr>
            <a:endParaRPr lang="en-GB" sz="1800">
              <a:latin typeface="Libre Baskerville"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86" name="Rectangle 185"/>
          <p:cNvSpPr>
            <a:spLocks noGrp="1" noRot="1" noChangeAspect="1" noMove="1" noResize="1" noEditPoints="1" noAdjustHandles="1" noChangeArrowheads="1" noChangeShapeType="1" noTextEdit="1"/>
          </p:cNvSpPr>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88" name="Rectangle 187"/>
          <p:cNvSpPr>
            <a:spLocks noGrp="1" noRot="1" noChangeAspect="1" noMove="1" noResize="1" noEditPoints="1" noAdjustHandles="1" noChangeArrowheads="1" noChangeShapeType="1" noTextEdit="1"/>
          </p:cNvSpPr>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61" name="Google Shape;161;p18"/>
          <p:cNvSpPr txBox="1">
            <a:spLocks noGrp="1"/>
          </p:cNvSpPr>
          <p:nvPr>
            <p:ph type="title"/>
          </p:nvPr>
        </p:nvSpPr>
        <p:spPr>
          <a:xfrm>
            <a:off x="46683" y="591344"/>
            <a:ext cx="2868742" cy="5585619"/>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3700">
                <a:solidFill>
                  <a:srgbClr val="FFFFFF"/>
                </a:solidFill>
                <a:latin typeface="Libre Baskerville" panose="02000000000000000000"/>
              </a:rPr>
              <a:t>References</a:t>
            </a:r>
            <a:endParaRPr lang="en-US" sz="3700">
              <a:solidFill>
                <a:srgbClr val="FFFFFF"/>
              </a:solidFill>
              <a:latin typeface="Libre Baskerville" panose="02000000000000000000"/>
            </a:endParaRPr>
          </a:p>
        </p:txBody>
      </p:sp>
      <p:sp>
        <p:nvSpPr>
          <p:cNvPr id="190" name="Arc 189"/>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62" name="Google Shape;162;p18"/>
          <p:cNvSpPr txBox="1">
            <a:spLocks noGrp="1"/>
          </p:cNvSpPr>
          <p:nvPr>
            <p:ph type="body" idx="1"/>
          </p:nvPr>
        </p:nvSpPr>
        <p:spPr>
          <a:xfrm>
            <a:off x="3335481" y="591344"/>
            <a:ext cx="5179868" cy="5585619"/>
          </a:xfrm>
          <a:prstGeom prst="rect">
            <a:avLst/>
          </a:prstGeom>
        </p:spPr>
        <p:txBody>
          <a:bodyPr spcFirstLastPara="1" lIns="91425" tIns="45700" rIns="91425" bIns="45700" anchor="ctr" anchorCtr="0">
            <a:normAutofit/>
          </a:bodyPr>
          <a:lstStyle/>
          <a:p>
            <a:pPr marL="0" lvl="0" indent="0" rtl="0">
              <a:lnSpc>
                <a:spcPct val="90000"/>
              </a:lnSpc>
              <a:spcBef>
                <a:spcPts val="0"/>
              </a:spcBef>
              <a:spcAft>
                <a:spcPts val="0"/>
              </a:spcAft>
              <a:buClr>
                <a:schemeClr val="dk1"/>
              </a:buClr>
              <a:buSzPts val="3200"/>
              <a:buNone/>
            </a:pPr>
            <a:endParaRPr lang="en-US" sz="1800" u="sng">
              <a:latin typeface="Libre Baskerville" panose="02000000000000000000"/>
            </a:endParaRPr>
          </a:p>
          <a:p>
            <a:pPr indent="-457200">
              <a:lnSpc>
                <a:spcPct val="90000"/>
              </a:lnSpc>
              <a:spcBef>
                <a:spcPts val="0"/>
              </a:spcBef>
              <a:buSzPts val="3200"/>
              <a:buFont typeface="Wingdings" panose="05000000000000000000"/>
              <a:buChar char="Ø"/>
            </a:pPr>
            <a:endParaRPr lang="en-US" sz="1800" u="sng" dirty="0">
              <a:latin typeface="Libre Baskerville" panose="02000000000000000000"/>
            </a:endParaRPr>
          </a:p>
          <a:p>
            <a:pPr indent="-457200">
              <a:lnSpc>
                <a:spcPct val="90000"/>
              </a:lnSpc>
              <a:spcBef>
                <a:spcPts val="640"/>
              </a:spcBef>
              <a:buSzPts val="3200"/>
              <a:buFont typeface="Wingdings" panose="05000000000000000000"/>
              <a:buChar char="Ø"/>
            </a:pPr>
            <a:r>
              <a:rPr lang="en-US" sz="1800" dirty="0">
                <a:latin typeface="Libre Baskerville" panose="02000000000000000000"/>
              </a:rPr>
              <a:t>VMWare official website : https://www.vmware.com/in/solutions/virtualization.html</a:t>
            </a:r>
            <a:endParaRPr lang="en-US" dirty="0">
              <a:latin typeface="Libre Baskerville" panose="02000000000000000000"/>
            </a:endParaRPr>
          </a:p>
          <a:p>
            <a:pPr indent="-457200">
              <a:lnSpc>
                <a:spcPct val="90000"/>
              </a:lnSpc>
              <a:spcBef>
                <a:spcPts val="640"/>
              </a:spcBef>
              <a:buSzPts val="3200"/>
              <a:buFont typeface="Wingdings" panose="05000000000000000000"/>
              <a:buChar char="Ø"/>
            </a:pPr>
            <a:endParaRPr lang="en-US" sz="1800">
              <a:latin typeface="Libre Baskerville" panose="02000000000000000000"/>
            </a:endParaRPr>
          </a:p>
          <a:p>
            <a:pPr indent="-457200">
              <a:lnSpc>
                <a:spcPct val="90000"/>
              </a:lnSpc>
              <a:spcBef>
                <a:spcPts val="640"/>
              </a:spcBef>
              <a:buSzPts val="3200"/>
              <a:buFont typeface="Wingdings" panose="05000000000000000000"/>
              <a:buChar char="Ø"/>
            </a:pPr>
            <a:endParaRPr lang="en-US" sz="1800">
              <a:latin typeface="Libre Baskerville" panose="02000000000000000000"/>
            </a:endParaRPr>
          </a:p>
          <a:p>
            <a:pPr indent="-457200">
              <a:lnSpc>
                <a:spcPct val="90000"/>
              </a:lnSpc>
              <a:spcBef>
                <a:spcPts val="640"/>
              </a:spcBef>
              <a:buSzPts val="3200"/>
              <a:buFont typeface="Wingdings" panose="05000000000000000000"/>
              <a:buChar char="Ø"/>
            </a:pPr>
            <a:r>
              <a:rPr lang="en-US" sz="1800" dirty="0">
                <a:latin typeface="Libre Baskerville" panose="02000000000000000000"/>
              </a:rPr>
              <a:t>Microsoft Learn:  https://learn.microsoft.com/en-us/training/modules/describe-benefits-use-cloud-services/ </a:t>
            </a:r>
            <a:endParaRPr lang="en-US" sz="1800" dirty="0">
              <a:latin typeface="Libre Baskerville" panose="02000000000000000000"/>
            </a:endParaRPr>
          </a:p>
          <a:p>
            <a:pPr indent="-457200">
              <a:lnSpc>
                <a:spcPct val="90000"/>
              </a:lnSpc>
              <a:spcBef>
                <a:spcPts val="640"/>
              </a:spcBef>
              <a:buSzPts val="3200"/>
              <a:buFont typeface="Wingdings" panose="05000000000000000000"/>
              <a:buChar char="Ø"/>
            </a:pPr>
            <a:endParaRPr lang="en-US" sz="1800">
              <a:latin typeface="Libre Baskerville" panose="02000000000000000000"/>
            </a:endParaRPr>
          </a:p>
          <a:p>
            <a:pPr indent="-457200">
              <a:lnSpc>
                <a:spcPct val="90000"/>
              </a:lnSpc>
              <a:spcBef>
                <a:spcPts val="640"/>
              </a:spcBef>
              <a:buSzPts val="3200"/>
              <a:buFont typeface="Wingdings" panose="05000000000000000000"/>
              <a:buChar char="Ø"/>
            </a:pPr>
            <a:endParaRPr lang="en-US" sz="1800">
              <a:latin typeface="Libre Baskerville" panose="02000000000000000000"/>
            </a:endParaRPr>
          </a:p>
          <a:p>
            <a:pPr indent="-457200">
              <a:lnSpc>
                <a:spcPct val="90000"/>
              </a:lnSpc>
              <a:spcBef>
                <a:spcPts val="640"/>
              </a:spcBef>
              <a:buSzPts val="3200"/>
              <a:buFont typeface="Wingdings" panose="05000000000000000000"/>
              <a:buChar char="Ø"/>
            </a:pPr>
            <a:r>
              <a:rPr lang="en-US" sz="1800" dirty="0">
                <a:latin typeface="Libre Baskerville" panose="02000000000000000000"/>
              </a:rPr>
              <a:t>S. Gopala Krishnan: Virtualization and Cloud Technologies article in IJARCCE</a:t>
            </a:r>
            <a:endParaRPr lang="en-US" dirty="0">
              <a:latin typeface="Libre Baskerville" panose="02000000000000000000"/>
            </a:endParaRPr>
          </a:p>
          <a:p>
            <a:pPr marL="660400" lvl="0" indent="-457200" rtl="0">
              <a:lnSpc>
                <a:spcPct val="90000"/>
              </a:lnSpc>
              <a:spcBef>
                <a:spcPts val="640"/>
              </a:spcBef>
              <a:spcAft>
                <a:spcPts val="0"/>
              </a:spcAft>
              <a:buClr>
                <a:schemeClr val="dk1"/>
              </a:buClr>
              <a:buSzPts val="3200"/>
              <a:buFont typeface="Wingdings" panose="05000000000000000000"/>
              <a:buChar char="Ø"/>
            </a:pPr>
            <a:endParaRPr lang="en-US" sz="1800">
              <a:latin typeface="Libre Baskerville" panose="02000000000000000000"/>
            </a:endParaRPr>
          </a:p>
          <a:p>
            <a:pPr marL="660400" lvl="0" indent="-457200" rtl="0">
              <a:lnSpc>
                <a:spcPct val="90000"/>
              </a:lnSpc>
              <a:spcBef>
                <a:spcPts val="640"/>
              </a:spcBef>
              <a:spcAft>
                <a:spcPts val="0"/>
              </a:spcAft>
              <a:buClr>
                <a:schemeClr val="dk1"/>
              </a:buClr>
              <a:buSzPts val="3200"/>
              <a:buFont typeface="Wingdings" panose="05000000000000000000"/>
              <a:buChar char="Ø"/>
            </a:pPr>
            <a:endParaRPr lang="en-US" sz="1800">
              <a:latin typeface="Libre Baskerville" panose="02000000000000000000"/>
            </a:endParaRPr>
          </a:p>
          <a:p>
            <a:pPr marL="660400" lvl="0" indent="-457200" rtl="0">
              <a:lnSpc>
                <a:spcPct val="90000"/>
              </a:lnSpc>
              <a:spcBef>
                <a:spcPts val="640"/>
              </a:spcBef>
              <a:spcAft>
                <a:spcPts val="0"/>
              </a:spcAft>
              <a:buClr>
                <a:schemeClr val="dk1"/>
              </a:buClr>
              <a:buSzPts val="3200"/>
              <a:buFont typeface="Wingdings" panose="05000000000000000000"/>
              <a:buChar char="Ø"/>
            </a:pPr>
            <a:endParaRPr lang="en-US" sz="1800">
              <a:latin typeface="Libre Baskerville"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04" name="Freeform: Shape 103"/>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96" name="Google Shape;96;p2"/>
          <p:cNvSpPr txBox="1">
            <a:spLocks noGrp="1"/>
          </p:cNvSpPr>
          <p:nvPr>
            <p:ph type="title"/>
          </p:nvPr>
        </p:nvSpPr>
        <p:spPr>
          <a:xfrm>
            <a:off x="37314" y="1153572"/>
            <a:ext cx="2878111"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2800">
                <a:solidFill>
                  <a:srgbClr val="FFFFFF"/>
                </a:solidFill>
                <a:latin typeface="Libre Baskerville" panose="02000000000000000000"/>
              </a:rPr>
              <a:t>What is Virtualization?</a:t>
            </a:r>
            <a:endParaRPr lang="en-US" sz="2800">
              <a:solidFill>
                <a:srgbClr val="FFFFFF"/>
              </a:solidFill>
              <a:latin typeface="Libre Baskerville" panose="02000000000000000000"/>
            </a:endParaRPr>
          </a:p>
        </p:txBody>
      </p:sp>
      <p:sp>
        <p:nvSpPr>
          <p:cNvPr id="106" name="Arc 105"/>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97" name="Google Shape;97;p2"/>
          <p:cNvSpPr txBox="1">
            <a:spLocks noGrp="1"/>
          </p:cNvSpPr>
          <p:nvPr>
            <p:ph type="body" idx="1"/>
          </p:nvPr>
        </p:nvSpPr>
        <p:spPr>
          <a:xfrm>
            <a:off x="3335481" y="591344"/>
            <a:ext cx="5179868" cy="5585619"/>
          </a:xfrm>
          <a:prstGeom prst="rect">
            <a:avLst/>
          </a:prstGeom>
        </p:spPr>
        <p:txBody>
          <a:bodyPr spcFirstLastPara="1" lIns="91425" tIns="45700" rIns="91425" bIns="45700" anchor="ctr" anchorCtr="0">
            <a:normAutofit/>
          </a:bodyPr>
          <a:lstStyle/>
          <a:p>
            <a:pPr marL="378460" lvl="0" rtl="0">
              <a:lnSpc>
                <a:spcPct val="90000"/>
              </a:lnSpc>
              <a:spcBef>
                <a:spcPts val="0"/>
              </a:spcBef>
              <a:spcAft>
                <a:spcPts val="0"/>
              </a:spcAft>
              <a:buClr>
                <a:srgbClr val="FF0000"/>
              </a:buClr>
              <a:buSzPts val="2400"/>
              <a:buFont typeface="Wingdings" panose="05000000000000000000"/>
              <a:buChar char="Ø"/>
            </a:pPr>
            <a:r>
              <a:rPr lang="en-US" sz="1800">
                <a:solidFill>
                  <a:srgbClr val="FF0000"/>
                </a:solidFill>
                <a:latin typeface="Libre Baskerville" panose="02000000000000000000"/>
                <a:ea typeface="Libre Baskerville" panose="02000000000000000000"/>
                <a:cs typeface="Libre Baskerville" panose="02000000000000000000"/>
                <a:sym typeface="Libre Baskerville" panose="02000000000000000000"/>
              </a:rPr>
              <a:t>Virtualization </a:t>
            </a:r>
            <a:r>
              <a:rPr lang="en-US" sz="1800">
                <a:latin typeface="Libre Baskerville" panose="02000000000000000000"/>
                <a:ea typeface="Libre Baskerville" panose="02000000000000000000"/>
                <a:cs typeface="Libre Baskerville" panose="02000000000000000000"/>
                <a:sym typeface="Libre Baskerville" panose="02000000000000000000"/>
              </a:rPr>
              <a:t>is the ability to run multiple operating systems on a single physical system and share the underlying hardware resources.</a:t>
            </a:r>
            <a:endParaRPr lang="en-US" sz="1800">
              <a:latin typeface="Libre Baskerville" panose="02000000000000000000"/>
              <a:ea typeface="Libre Baskerville" panose="02000000000000000000"/>
              <a:cs typeface="Libre Baskerville" panose="02000000000000000000"/>
            </a:endParaRPr>
          </a:p>
          <a:p>
            <a:pPr marL="342900" lvl="0" rtl="0">
              <a:lnSpc>
                <a:spcPct val="90000"/>
              </a:lnSpc>
              <a:spcBef>
                <a:spcPts val="0"/>
              </a:spcBef>
              <a:spcAft>
                <a:spcPts val="0"/>
              </a:spcAft>
              <a:buFont typeface="Wingdings" panose="05000000000000000000"/>
              <a:buChar char="Ø"/>
            </a:pPr>
            <a:endParaRPr lang="en-US" sz="1800">
              <a:latin typeface="Libre Baskerville" panose="02000000000000000000"/>
              <a:ea typeface="Libre Baskerville" panose="02000000000000000000"/>
              <a:cs typeface="Libre Baskerville" panose="02000000000000000000"/>
            </a:endParaRPr>
          </a:p>
          <a:p>
            <a:pPr marL="378460">
              <a:lnSpc>
                <a:spcPct val="90000"/>
              </a:lnSpc>
              <a:spcBef>
                <a:spcPts val="590"/>
              </a:spcBef>
              <a:buSzPts val="2400"/>
              <a:buFont typeface="Wingdings" panose="05000000000000000000"/>
              <a:buChar char="Ø"/>
            </a:pP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Virtualization uses software that simulates hardware functionality to create a virtual system. This practice allows IT organizations to operate multiple operating systems, more than one virtual system and various applications on a single server. </a:t>
            </a:r>
            <a:endParaRPr lang="en-US" sz="1800">
              <a:highlight>
                <a:srgbClr val="FFFFFF"/>
              </a:highlight>
              <a:latin typeface="Libre Baskerville" panose="02000000000000000000"/>
              <a:ea typeface="Libre Baskerville" panose="02000000000000000000"/>
              <a:cs typeface="Libre Baskerville" panose="02000000000000000000"/>
            </a:endParaRPr>
          </a:p>
          <a:p>
            <a:pPr marL="342900" lvl="0" rtl="0">
              <a:lnSpc>
                <a:spcPct val="90000"/>
              </a:lnSpc>
              <a:spcBef>
                <a:spcPts val="590"/>
              </a:spcBef>
              <a:spcAft>
                <a:spcPts val="0"/>
              </a:spcAft>
              <a:buFont typeface="Wingdings" panose="05000000000000000000"/>
              <a:buChar char="Ø"/>
            </a:pPr>
            <a:endParaRPr lang="en-US" sz="1800">
              <a:highlight>
                <a:srgbClr val="FFFFFF"/>
              </a:highlight>
              <a:latin typeface="Libre Baskerville" panose="02000000000000000000"/>
              <a:ea typeface="Libre Baskerville" panose="02000000000000000000"/>
              <a:cs typeface="Libre Baskerville" panose="02000000000000000000"/>
            </a:endParaRPr>
          </a:p>
          <a:p>
            <a:pPr marL="378460" lvl="0" rtl="0">
              <a:lnSpc>
                <a:spcPct val="90000"/>
              </a:lnSpc>
              <a:spcBef>
                <a:spcPts val="590"/>
              </a:spcBef>
              <a:spcAft>
                <a:spcPts val="0"/>
              </a:spcAft>
              <a:buClr>
                <a:schemeClr val="dk1"/>
              </a:buClr>
              <a:buSzPts val="2400"/>
              <a:buFont typeface="Wingdings" panose="05000000000000000000"/>
              <a:buChar char="Ø"/>
            </a:pPr>
            <a:r>
              <a:rPr lang="en-US" sz="1800">
                <a:latin typeface="Libre Baskerville" panose="02000000000000000000"/>
                <a:ea typeface="Libre Baskerville" panose="02000000000000000000"/>
                <a:cs typeface="Libre Baskerville" panose="02000000000000000000"/>
                <a:sym typeface="Libre Baskerville" panose="02000000000000000000"/>
              </a:rPr>
              <a:t>Virtualization is used to improve IT throughput and costs by using physical resources as a pool from which virtual resources can be allocated.</a:t>
            </a:r>
            <a:endParaRPr lang="en-US" sz="1800">
              <a:latin typeface="Libre Baskerville" panose="02000000000000000000"/>
              <a:ea typeface="Libre Baskerville" panose="02000000000000000000"/>
              <a:cs typeface="Libre Baskerville" panose="02000000000000000000"/>
            </a:endParaRPr>
          </a:p>
          <a:p>
            <a:pPr marL="342900" lvl="0" rtl="0">
              <a:lnSpc>
                <a:spcPct val="90000"/>
              </a:lnSpc>
              <a:spcBef>
                <a:spcPts val="590"/>
              </a:spcBef>
              <a:spcAft>
                <a:spcPts val="0"/>
              </a:spcAft>
              <a:buClr>
                <a:schemeClr val="dk1"/>
              </a:buClr>
              <a:buSzPts val="3200"/>
              <a:buFont typeface="Wingdings" panose="05000000000000000000"/>
              <a:buChar char="Ø"/>
            </a:pPr>
            <a:endParaRPr lang="en-US" sz="1800">
              <a:latin typeface="Libre Baskerville" panose="02000000000000000000"/>
              <a:ea typeface="Libre Baskerville" panose="02000000000000000000"/>
              <a:cs typeface="Libre Baskerville"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98" name="Freeform: Shape 97"/>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90" name="Google Shape;90;g19396cd2317_0_112"/>
          <p:cNvSpPr txBox="1">
            <a:spLocks noGrp="1"/>
          </p:cNvSpPr>
          <p:nvPr>
            <p:ph type="title"/>
          </p:nvPr>
        </p:nvSpPr>
        <p:spPr>
          <a:xfrm>
            <a:off x="131003" y="1153572"/>
            <a:ext cx="2784422"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2800">
                <a:solidFill>
                  <a:srgbClr val="FFFFFF"/>
                </a:solidFill>
                <a:latin typeface="Libre Baskerville" panose="02000000000000000000"/>
              </a:rPr>
              <a:t>What is Cloud Computing?</a:t>
            </a:r>
            <a:endParaRPr lang="en-US" sz="2800">
              <a:solidFill>
                <a:srgbClr val="FFFFFF"/>
              </a:solidFill>
              <a:latin typeface="Libre Baskerville" panose="02000000000000000000"/>
            </a:endParaRPr>
          </a:p>
        </p:txBody>
      </p:sp>
      <p:sp>
        <p:nvSpPr>
          <p:cNvPr id="100" name="Arc 99"/>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91" name="Google Shape;91;g19396cd2317_0_112"/>
          <p:cNvSpPr txBox="1">
            <a:spLocks noGrp="1"/>
          </p:cNvSpPr>
          <p:nvPr>
            <p:ph type="body" idx="1"/>
          </p:nvPr>
        </p:nvSpPr>
        <p:spPr>
          <a:xfrm>
            <a:off x="3335481" y="272804"/>
            <a:ext cx="5179868" cy="5904159"/>
          </a:xfrm>
          <a:prstGeom prst="rect">
            <a:avLst/>
          </a:prstGeom>
        </p:spPr>
        <p:txBody>
          <a:bodyPr spcFirstLastPara="1" lIns="91425" tIns="45700" rIns="91425" bIns="45700" anchor="ctr" anchorCtr="0">
            <a:normAutofit/>
          </a:bodyPr>
          <a:lstStyle/>
          <a:p>
            <a:pPr marL="391160" lvl="0" rtl="0">
              <a:lnSpc>
                <a:spcPct val="90000"/>
              </a:lnSpc>
              <a:spcBef>
                <a:spcPts val="0"/>
              </a:spcBef>
              <a:spcAft>
                <a:spcPts val="0"/>
              </a:spcAft>
              <a:buClr>
                <a:srgbClr val="FF0000"/>
              </a:buClr>
              <a:buSzPts val="2200"/>
              <a:buFont typeface="Wingdings" panose="05000000000000000000"/>
              <a:buChar char="Ø"/>
            </a:pPr>
            <a:r>
              <a:rPr lang="en-US" sz="1800">
                <a:solidFill>
                  <a:srgbClr val="FF0000"/>
                </a:solidFill>
                <a:latin typeface="Libre Baskerville" panose="02000000000000000000"/>
                <a:ea typeface="Libre Baskerville" panose="02000000000000000000"/>
                <a:cs typeface="Libre Baskerville" panose="02000000000000000000"/>
                <a:sym typeface="Libre Baskerville" panose="02000000000000000000"/>
              </a:rPr>
              <a:t>Cloud Computing</a:t>
            </a:r>
            <a:r>
              <a:rPr lang="en-US" sz="1800">
                <a:latin typeface="Libre Baskerville" panose="02000000000000000000"/>
                <a:ea typeface="Libre Baskerville" panose="02000000000000000000"/>
                <a:cs typeface="Libre Baskerville" panose="02000000000000000000"/>
                <a:sym typeface="Libre Baskerville" panose="02000000000000000000"/>
              </a:rPr>
              <a:t> is the </a:t>
            </a: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delivery of computing services—including servers, storage, databases, networking, software, analytics, and intelligence—over the Internet (“the cloud”) to offer faster innovation, flexible resources, and economies of scale</a:t>
            </a:r>
            <a:endParaRPr lang="en-US" sz="1800">
              <a:highlight>
                <a:srgbClr val="FFFFFF"/>
              </a:highlight>
              <a:latin typeface="Libre Baskerville" panose="02000000000000000000"/>
              <a:ea typeface="Libre Baskerville" panose="02000000000000000000"/>
              <a:cs typeface="Libre Baskerville" panose="02000000000000000000"/>
            </a:endParaRPr>
          </a:p>
          <a:p>
            <a:pPr marL="342900" lvl="0" rtl="0">
              <a:lnSpc>
                <a:spcPct val="90000"/>
              </a:lnSpc>
              <a:spcBef>
                <a:spcPts val="0"/>
              </a:spcBef>
              <a:spcAft>
                <a:spcPts val="0"/>
              </a:spcAft>
              <a:buFont typeface="Wingdings" panose="05000000000000000000"/>
              <a:buChar char="Ø"/>
            </a:pPr>
            <a:endParaRPr lang="en-US" sz="1800">
              <a:highlight>
                <a:srgbClr val="FFFFFF"/>
              </a:highlight>
              <a:latin typeface="Libre Baskerville" panose="02000000000000000000"/>
              <a:ea typeface="Libre Baskerville" panose="02000000000000000000"/>
              <a:cs typeface="Libre Baskerville" panose="02000000000000000000"/>
            </a:endParaRPr>
          </a:p>
          <a:p>
            <a:pPr marL="391160" lvl="0" rtl="0">
              <a:lnSpc>
                <a:spcPct val="90000"/>
              </a:lnSpc>
              <a:spcBef>
                <a:spcPts val="590"/>
              </a:spcBef>
              <a:spcAft>
                <a:spcPts val="0"/>
              </a:spcAft>
              <a:buSzPts val="2200"/>
              <a:buFont typeface="Wingdings" panose="05000000000000000000"/>
              <a:buChar char="Ø"/>
            </a:pP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These computing services are provided by Cloud Service Providers such as Amazon Web Services, Microsoft Azure, Google Cloud, etc.</a:t>
            </a:r>
            <a:endParaRPr lang="en-US" sz="1800">
              <a:highlight>
                <a:srgbClr val="FFFFFF"/>
              </a:highlight>
              <a:latin typeface="Libre Baskerville" panose="02000000000000000000"/>
              <a:ea typeface="Libre Baskerville" panose="02000000000000000000"/>
              <a:cs typeface="Libre Baskerville" panose="02000000000000000000"/>
            </a:endParaRPr>
          </a:p>
          <a:p>
            <a:pPr marL="342900" lvl="0" rtl="0">
              <a:lnSpc>
                <a:spcPct val="90000"/>
              </a:lnSpc>
              <a:spcBef>
                <a:spcPts val="590"/>
              </a:spcBef>
              <a:spcAft>
                <a:spcPts val="0"/>
              </a:spcAft>
              <a:buFont typeface="Wingdings" panose="05000000000000000000"/>
              <a:buChar char="Ø"/>
            </a:pPr>
            <a:endParaRPr lang="en-US" sz="1800">
              <a:highlight>
                <a:srgbClr val="FFFFFF"/>
              </a:highlight>
              <a:latin typeface="Libre Baskerville" panose="02000000000000000000"/>
              <a:ea typeface="Libre Baskerville" panose="02000000000000000000"/>
              <a:cs typeface="Libre Baskerville" panose="02000000000000000000"/>
            </a:endParaRPr>
          </a:p>
          <a:p>
            <a:pPr marL="391160" lvl="0" rtl="0">
              <a:lnSpc>
                <a:spcPct val="90000"/>
              </a:lnSpc>
              <a:spcBef>
                <a:spcPts val="590"/>
              </a:spcBef>
              <a:spcAft>
                <a:spcPts val="0"/>
              </a:spcAft>
              <a:buClr>
                <a:schemeClr val="dk1"/>
              </a:buClr>
              <a:buSzPts val="2200"/>
              <a:buFont typeface="Wingdings" panose="05000000000000000000"/>
              <a:buChar char="Ø"/>
            </a:pPr>
            <a:r>
              <a:rPr lang="en-US" sz="1800">
                <a:latin typeface="Libre Baskerville" panose="02000000000000000000"/>
                <a:ea typeface="Libre Baskerville" panose="02000000000000000000"/>
                <a:cs typeface="Libre Baskerville" panose="02000000000000000000"/>
                <a:sym typeface="Libre Baskerville" panose="02000000000000000000"/>
              </a:rPr>
              <a:t>Most of the physical hard work such as setting up and maintenance of hardware, managing network and setting up these resources is done by the cloud service provider. These helps the user only focus on the actual application or the solution, that he/she needs to implement.</a:t>
            </a:r>
            <a:endParaRPr lang="en-US" sz="1800">
              <a:latin typeface="Libre Baskerville" panose="02000000000000000000"/>
              <a:ea typeface="Libre Baskerville" panose="02000000000000000000"/>
              <a:cs typeface="Libre Baskerville" panose="02000000000000000000"/>
            </a:endParaRPr>
          </a:p>
          <a:p>
            <a:pPr marL="342900" lvl="0" rtl="0">
              <a:lnSpc>
                <a:spcPct val="90000"/>
              </a:lnSpc>
              <a:spcBef>
                <a:spcPts val="590"/>
              </a:spcBef>
              <a:spcAft>
                <a:spcPts val="0"/>
              </a:spcAft>
              <a:buClr>
                <a:schemeClr val="dk1"/>
              </a:buClr>
              <a:buSzPts val="3200"/>
              <a:buFont typeface="Wingdings" panose="05000000000000000000"/>
              <a:buChar char="Ø"/>
            </a:pPr>
            <a:endParaRPr lang="en-US" sz="1800">
              <a:latin typeface="Libre Baskerville" panose="02000000000000000000"/>
              <a:ea typeface="Libre Baskerville" panose="02000000000000000000"/>
              <a:cs typeface="Libre Baskerville"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46" name="Rectangle 139"/>
          <p:cNvSpPr>
            <a:spLocks noGrp="1" noRot="1" noChangeAspect="1" noMove="1" noResize="1" noEditPoints="1" noAdjustHandles="1" noChangeArrowheads="1" noChangeShapeType="1" noTextEdit="1"/>
          </p:cNvSpPr>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19" name="Google Shape;119;p3"/>
          <p:cNvSpPr txBox="1">
            <a:spLocks noGrp="1"/>
          </p:cNvSpPr>
          <p:nvPr>
            <p:ph type="title"/>
          </p:nvPr>
        </p:nvSpPr>
        <p:spPr>
          <a:xfrm>
            <a:off x="-2739" y="4319"/>
            <a:ext cx="9145801" cy="817990"/>
          </a:xfrm>
          <a:prstGeom prst="rect">
            <a:avLst/>
          </a:prstGeom>
        </p:spPr>
        <p:txBody>
          <a:bodyPr spcFirstLastPara="1" vert="horz" lIns="91440" tIns="45720" rIns="91440" bIns="45720" rtlCol="0" anchorCtr="0">
            <a:normAutofit/>
          </a:bodyPr>
          <a:lstStyle/>
          <a:p>
            <a:pPr marL="0" lvl="0" indent="0">
              <a:spcBef>
                <a:spcPct val="0"/>
              </a:spcBef>
              <a:spcAft>
                <a:spcPts val="0"/>
              </a:spcAft>
              <a:buClr>
                <a:schemeClr val="dk1"/>
              </a:buClr>
              <a:buSzPts val="4400"/>
            </a:pPr>
            <a:r>
              <a:rPr lang="en-US" sz="3100" kern="1200">
                <a:latin typeface="Libre Baskerville" panose="02000000000000000000"/>
                <a:ea typeface="+mj-ea"/>
                <a:cs typeface="+mj-cs"/>
              </a:rPr>
              <a:t>Virtualization Architecture</a:t>
            </a:r>
            <a:endParaRPr lang="en-US" sz="3100" kern="1200">
              <a:latin typeface="Libre Baskerville" panose="02000000000000000000"/>
              <a:ea typeface="+mj-ea"/>
              <a:cs typeface="+mj-cs"/>
            </a:endParaRPr>
          </a:p>
        </p:txBody>
      </p:sp>
      <p:graphicFrame>
        <p:nvGraphicFramePr>
          <p:cNvPr id="122" name="Google Shape;120;p3"/>
          <p:cNvGraphicFramePr/>
          <p:nvPr/>
        </p:nvGraphicFramePr>
        <p:xfrm>
          <a:off x="1649855" y="367433"/>
          <a:ext cx="5843933" cy="61230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able, website&#10;&#10;Description automatically generated"/>
          <p:cNvPicPr>
            <a:picLocks noChangeAspect="1"/>
          </p:cNvPicPr>
          <p:nvPr/>
        </p:nvPicPr>
        <p:blipFill>
          <a:blip r:embed="rId1"/>
          <a:stretch>
            <a:fillRect/>
          </a:stretch>
        </p:blipFill>
        <p:spPr>
          <a:xfrm>
            <a:off x="248378" y="1456751"/>
            <a:ext cx="8656611" cy="3935127"/>
          </a:xfrm>
          <a:prstGeom prst="rect">
            <a:avLst/>
          </a:prstGeom>
          <a:ln>
            <a:noFill/>
          </a:ln>
        </p:spPr>
      </p:pic>
      <p:sp>
        <p:nvSpPr>
          <p:cNvPr id="42" name="Isosceles Triangle 41"/>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3" name="Rectangle 112"/>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15" name="Freeform: Shape 114"/>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07" name="Google Shape;107;p5"/>
          <p:cNvSpPr txBox="1">
            <a:spLocks noGrp="1"/>
          </p:cNvSpPr>
          <p:nvPr>
            <p:ph type="title"/>
          </p:nvPr>
        </p:nvSpPr>
        <p:spPr>
          <a:xfrm>
            <a:off x="56052" y="1153572"/>
            <a:ext cx="2859373"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2800">
                <a:solidFill>
                  <a:srgbClr val="FFFFFF"/>
                </a:solidFill>
                <a:latin typeface="Libre Baskerville" panose="02000000000000000000"/>
              </a:rPr>
              <a:t>Benefits of Virtualization</a:t>
            </a:r>
            <a:endParaRPr lang="en-US" sz="2800">
              <a:solidFill>
                <a:srgbClr val="FFFFFF"/>
              </a:solidFill>
              <a:latin typeface="Libre Baskerville" panose="02000000000000000000"/>
            </a:endParaRPr>
          </a:p>
        </p:txBody>
      </p:sp>
      <p:sp>
        <p:nvSpPr>
          <p:cNvPr id="117" name="Arc 116"/>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08" name="Google Shape;108;p5"/>
          <p:cNvSpPr txBox="1">
            <a:spLocks noGrp="1"/>
          </p:cNvSpPr>
          <p:nvPr>
            <p:ph type="body" idx="1"/>
          </p:nvPr>
        </p:nvSpPr>
        <p:spPr>
          <a:xfrm>
            <a:off x="3335481" y="66689"/>
            <a:ext cx="5179868" cy="6110274"/>
          </a:xfrm>
          <a:prstGeom prst="rect">
            <a:avLst/>
          </a:prstGeom>
        </p:spPr>
        <p:txBody>
          <a:bodyPr spcFirstLastPara="1" lIns="91425" tIns="45700" rIns="91425" bIns="45700" anchor="ctr" anchorCtr="0">
            <a:normAutofit/>
          </a:bodyPr>
          <a:lstStyle/>
          <a:p>
            <a:pPr indent="-457200">
              <a:lnSpc>
                <a:spcPct val="90000"/>
              </a:lnSpc>
              <a:spcBef>
                <a:spcPts val="0"/>
              </a:spcBef>
              <a:buSzPts val="3200"/>
              <a:buFont typeface="Wingdings" panose="05000000000000000000"/>
              <a:buChar char="Ø"/>
            </a:pPr>
            <a:r>
              <a:rPr lang="en-US" sz="1800">
                <a:latin typeface="Libre Baskerville" panose="02000000000000000000"/>
              </a:rPr>
              <a:t>Cost Reduction: Sharing of available resources, eliminate the need to provision/purchasing new resources.</a:t>
            </a:r>
            <a:endParaRPr lang="en-US" sz="1800">
              <a:latin typeface="Libre Baskerville" panose="02000000000000000000"/>
            </a:endParaRPr>
          </a:p>
          <a:p>
            <a:pPr lvl="0" indent="-457200" rtl="0">
              <a:lnSpc>
                <a:spcPct val="90000"/>
              </a:lnSpc>
              <a:spcBef>
                <a:spcPts val="640"/>
              </a:spcBef>
              <a:spcAft>
                <a:spcPts val="0"/>
              </a:spcAft>
              <a:buClr>
                <a:schemeClr val="dk1"/>
              </a:buClr>
              <a:buSzPts val="3200"/>
              <a:buFont typeface="Wingdings" panose="05000000000000000000"/>
              <a:buChar char="Ø"/>
            </a:pPr>
            <a:r>
              <a:rPr lang="en-US" sz="1800">
                <a:latin typeface="Libre Baskerville" panose="02000000000000000000"/>
              </a:rPr>
              <a:t>Isolation: Virtual machines are isolated from each other as if they are physically separated.</a:t>
            </a:r>
            <a:endParaRPr lang="en-US" sz="1800">
              <a:latin typeface="Libre Baskerville" panose="02000000000000000000"/>
            </a:endParaRPr>
          </a:p>
          <a:p>
            <a:pPr lvl="0" indent="-457200" rtl="0">
              <a:lnSpc>
                <a:spcPct val="90000"/>
              </a:lnSpc>
              <a:spcBef>
                <a:spcPts val="640"/>
              </a:spcBef>
              <a:spcAft>
                <a:spcPts val="0"/>
              </a:spcAft>
              <a:buClr>
                <a:schemeClr val="dk1"/>
              </a:buClr>
              <a:buSzPts val="3200"/>
              <a:buFont typeface="Wingdings" panose="05000000000000000000"/>
              <a:buChar char="Ø"/>
            </a:pPr>
            <a:r>
              <a:rPr lang="en-US" sz="1800">
                <a:latin typeface="Libre Baskerville" panose="02000000000000000000"/>
              </a:rPr>
              <a:t>Encapsulation: Virtual machines encapsulate a complete computing environment.</a:t>
            </a:r>
            <a:endParaRPr lang="en-US" sz="1800">
              <a:latin typeface="Libre Baskerville" panose="02000000000000000000"/>
            </a:endParaRPr>
          </a:p>
          <a:p>
            <a:pPr lvl="0" indent="-457200" rtl="0">
              <a:lnSpc>
                <a:spcPct val="90000"/>
              </a:lnSpc>
              <a:spcBef>
                <a:spcPts val="640"/>
              </a:spcBef>
              <a:spcAft>
                <a:spcPts val="0"/>
              </a:spcAft>
              <a:buClr>
                <a:schemeClr val="dk1"/>
              </a:buClr>
              <a:buSzPts val="3200"/>
              <a:buFont typeface="Wingdings" panose="05000000000000000000"/>
              <a:buChar char="Ø"/>
            </a:pPr>
            <a:r>
              <a:rPr lang="en-US" sz="1800">
                <a:latin typeface="Libre Baskerville" panose="02000000000000000000"/>
              </a:rPr>
              <a:t>Hardware Independence: Virtual machines run independently of underlying hardware.</a:t>
            </a:r>
            <a:endParaRPr lang="en-US" sz="1800">
              <a:latin typeface="Libre Baskerville" panose="02000000000000000000"/>
            </a:endParaRPr>
          </a:p>
          <a:p>
            <a:pPr indent="-457200">
              <a:lnSpc>
                <a:spcPct val="90000"/>
              </a:lnSpc>
              <a:spcBef>
                <a:spcPts val="640"/>
              </a:spcBef>
              <a:buSzPts val="3200"/>
              <a:buFont typeface="Wingdings" panose="05000000000000000000"/>
              <a:buChar char="Ø"/>
            </a:pPr>
            <a:r>
              <a:rPr lang="en-US" sz="1800">
                <a:latin typeface="Libre Baskerville" panose="02000000000000000000"/>
              </a:rPr>
              <a:t>Portability: Virtual machines can be migrated between different hosts. </a:t>
            </a:r>
            <a:endParaRPr lang="en-US" sz="1800">
              <a:latin typeface="Libre Baskerville"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useBgFill="1">
        <p:nvSpPr>
          <p:cNvPr id="119" name="Rectangle 118"/>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21" name="Freeform: Shape 120"/>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13" name="Google Shape;113;g19396cd2317_0_123"/>
          <p:cNvSpPr txBox="1">
            <a:spLocks noGrp="1"/>
          </p:cNvSpPr>
          <p:nvPr>
            <p:ph type="title"/>
          </p:nvPr>
        </p:nvSpPr>
        <p:spPr>
          <a:xfrm>
            <a:off x="-161" y="1153572"/>
            <a:ext cx="3009274"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2800">
                <a:solidFill>
                  <a:srgbClr val="FFFFFF"/>
                </a:solidFill>
                <a:latin typeface="Libre Baskerville" panose="02000000000000000000"/>
              </a:rPr>
              <a:t>Virtualization in Cloud Computing</a:t>
            </a:r>
            <a:endParaRPr lang="en-US" sz="2800">
              <a:solidFill>
                <a:srgbClr val="FFFFFF"/>
              </a:solidFill>
              <a:latin typeface="Libre Baskerville" panose="02000000000000000000"/>
            </a:endParaRPr>
          </a:p>
        </p:txBody>
      </p:sp>
      <p:sp>
        <p:nvSpPr>
          <p:cNvPr id="123" name="Arc 122"/>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14" name="Google Shape;114;g19396cd2317_0_123"/>
          <p:cNvSpPr txBox="1">
            <a:spLocks noGrp="1"/>
          </p:cNvSpPr>
          <p:nvPr>
            <p:ph type="body" idx="1"/>
          </p:nvPr>
        </p:nvSpPr>
        <p:spPr>
          <a:xfrm>
            <a:off x="3335481" y="300910"/>
            <a:ext cx="5179868" cy="6175856"/>
          </a:xfrm>
          <a:prstGeom prst="rect">
            <a:avLst/>
          </a:prstGeom>
        </p:spPr>
        <p:txBody>
          <a:bodyPr spcFirstLastPara="1" wrap="square" lIns="91425" tIns="45700" rIns="91425" bIns="45700" anchor="ctr" anchorCtr="0">
            <a:noAutofit/>
          </a:bodyPr>
          <a:lstStyle/>
          <a:p>
            <a:pPr marL="457200" lvl="0" indent="-368300" rtl="0">
              <a:lnSpc>
                <a:spcPct val="90000"/>
              </a:lnSpc>
              <a:spcBef>
                <a:spcPts val="0"/>
              </a:spcBef>
              <a:spcAft>
                <a:spcPts val="0"/>
              </a:spcAft>
              <a:buClr>
                <a:srgbClr val="222222"/>
              </a:buClr>
              <a:buSzPts val="2200"/>
              <a:buFont typeface="Wingdings" panose="05000000000000000000"/>
              <a:buChar char="Ø"/>
            </a:pP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In Cloud Computing, virtualization facilitates the creation of </a:t>
            </a:r>
            <a:r>
              <a:rPr lang="en-US" sz="1800" u="sng">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virtual machines</a:t>
            </a: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 and ensures the smooth functioning of multiple operating systems. It also helps create a virtual ecosystem for server operating systems and multiple storage devices, and it runs multiple operating systems.</a:t>
            </a:r>
            <a:endParaRPr lang="en-US" sz="1800">
              <a:latin typeface="Libre Baskerville" panose="02000000000000000000"/>
              <a:ea typeface="Libre Baskerville" panose="02000000000000000000"/>
              <a:cs typeface="Libre Baskerville" panose="02000000000000000000"/>
            </a:endParaRPr>
          </a:p>
          <a:p>
            <a:pPr marL="342900" lvl="0" rtl="0">
              <a:lnSpc>
                <a:spcPct val="90000"/>
              </a:lnSpc>
              <a:spcBef>
                <a:spcPts val="0"/>
              </a:spcBef>
              <a:spcAft>
                <a:spcPts val="0"/>
              </a:spcAft>
              <a:buFont typeface="Wingdings" panose="05000000000000000000"/>
              <a:buChar char="Ø"/>
            </a:pPr>
            <a:endParaRPr lang="en-US" sz="1800">
              <a:latin typeface="Libre Baskerville" panose="02000000000000000000"/>
              <a:ea typeface="Libre Baskerville" panose="02000000000000000000"/>
              <a:cs typeface="Libre Baskerville" panose="02000000000000000000"/>
            </a:endParaRPr>
          </a:p>
          <a:p>
            <a:pPr marL="391160" lvl="0" rtl="0">
              <a:lnSpc>
                <a:spcPct val="90000"/>
              </a:lnSpc>
              <a:spcBef>
                <a:spcPts val="590"/>
              </a:spcBef>
              <a:spcAft>
                <a:spcPts val="0"/>
              </a:spcAft>
              <a:buSzPts val="2200"/>
              <a:buFont typeface="Wingdings" panose="05000000000000000000"/>
              <a:buChar char="Ø"/>
            </a:pP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Virtualization and Cloud Computing work hand in hand to ensure that you will get </a:t>
            </a:r>
            <a:r>
              <a:rPr lang="en-US" sz="1800" u="sng">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advanced and sophisticated</a:t>
            </a: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 levels of computing. It ensures that applications can be shared across multiple network threads of different enterprise and active users.</a:t>
            </a:r>
            <a:endParaRPr lang="en-US" sz="1800">
              <a:highlight>
                <a:srgbClr val="FFFFFF"/>
              </a:highlight>
              <a:latin typeface="Libre Baskerville" panose="02000000000000000000"/>
              <a:ea typeface="Libre Baskerville" panose="02000000000000000000"/>
              <a:cs typeface="Libre Baskerville" panose="02000000000000000000"/>
            </a:endParaRPr>
          </a:p>
          <a:p>
            <a:pPr marL="342900" lvl="0" rtl="0">
              <a:lnSpc>
                <a:spcPct val="90000"/>
              </a:lnSpc>
              <a:spcBef>
                <a:spcPts val="590"/>
              </a:spcBef>
              <a:spcAft>
                <a:spcPts val="0"/>
              </a:spcAft>
              <a:buFont typeface="Wingdings" panose="05000000000000000000"/>
              <a:buChar char="Ø"/>
            </a:pPr>
            <a:endParaRPr lang="en-US" sz="1800">
              <a:highlight>
                <a:srgbClr val="FFFFFF"/>
              </a:highlight>
              <a:latin typeface="Libre Baskerville" panose="02000000000000000000"/>
              <a:ea typeface="Libre Baskerville" panose="02000000000000000000"/>
              <a:cs typeface="Libre Baskerville" panose="02000000000000000000"/>
            </a:endParaRPr>
          </a:p>
          <a:p>
            <a:pPr marL="391160" lvl="0" rtl="0">
              <a:lnSpc>
                <a:spcPct val="90000"/>
              </a:lnSpc>
              <a:spcBef>
                <a:spcPts val="590"/>
              </a:spcBef>
              <a:spcAft>
                <a:spcPts val="0"/>
              </a:spcAft>
              <a:buClr>
                <a:schemeClr val="dk1"/>
              </a:buClr>
              <a:buSzPts val="2200"/>
              <a:buFont typeface="Wingdings" panose="05000000000000000000"/>
              <a:buChar char="Ø"/>
            </a:pPr>
            <a:r>
              <a:rPr lang="en-US" sz="1800">
                <a:highlight>
                  <a:srgbClr val="FFFFFF"/>
                </a:highlight>
                <a:latin typeface="Libre Baskerville" panose="02000000000000000000"/>
                <a:ea typeface="Libre Baskerville" panose="02000000000000000000"/>
                <a:cs typeface="Libre Baskerville" panose="02000000000000000000"/>
                <a:sym typeface="Libre Baskerville" panose="02000000000000000000"/>
              </a:rPr>
              <a:t>Cloud Computing delivers scalability, efficiency, and economic value. It offers streamlined workload management systems.</a:t>
            </a:r>
            <a:endParaRPr lang="en-US" sz="1800">
              <a:latin typeface="Libre Baskerville" panose="02000000000000000000"/>
              <a:ea typeface="Libre Baskerville" panose="02000000000000000000"/>
              <a:cs typeface="Libre Baskerville" panose="02000000000000000000"/>
            </a:endParaRPr>
          </a:p>
          <a:p>
            <a:pPr marL="342900" lvl="0" rtl="0">
              <a:lnSpc>
                <a:spcPct val="90000"/>
              </a:lnSpc>
              <a:spcBef>
                <a:spcPts val="590"/>
              </a:spcBef>
              <a:spcAft>
                <a:spcPts val="0"/>
              </a:spcAft>
              <a:buClr>
                <a:schemeClr val="dk1"/>
              </a:buClr>
              <a:buSzPts val="3200"/>
              <a:buFont typeface="Wingdings" panose="05000000000000000000"/>
              <a:buChar char="Ø"/>
            </a:pPr>
            <a:endParaRPr lang="en-US" sz="1800">
              <a:latin typeface="Libre Baskerville" panose="02000000000000000000"/>
              <a:ea typeface="Libre Baskerville" panose="02000000000000000000"/>
              <a:cs typeface="Libre Baskerville"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5"/>
        <p:cNvGrpSpPr/>
        <p:nvPr/>
      </p:nvGrpSpPr>
      <p:grpSpPr>
        <a:xfrm>
          <a:off x="0" y="0"/>
          <a:ext cx="0" cy="0"/>
          <a:chOff x="0" y="0"/>
          <a:chExt cx="0" cy="0"/>
        </a:xfrm>
      </p:grpSpPr>
      <p:sp useBgFill="1">
        <p:nvSpPr>
          <p:cNvPr id="132" name="Rectangle 131"/>
          <p:cNvSpPr>
            <a:spLocks noGrp="1" noRot="1" noChangeAspect="1" noMove="1" noResize="1" noEditPoints="1" noAdjustHandles="1" noChangeArrowheads="1" noChangeShapeType="1" noTextEdit="1"/>
          </p:cNvSpPr>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34" name="Freeform: Shape 133"/>
          <p:cNvSpPr>
            <a:spLocks noGrp="1" noRot="1" noChangeAspect="1" noMove="1" noResize="1" noEditPoints="1" noAdjustHandles="1" noChangeArrowheads="1" noChangeShapeType="1" noTextEdit="1"/>
          </p:cNvSpPr>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ibre Baskerville" panose="02000000000000000000"/>
            </a:endParaRPr>
          </a:p>
        </p:txBody>
      </p:sp>
      <p:sp>
        <p:nvSpPr>
          <p:cNvPr id="126" name="Google Shape;126;p4"/>
          <p:cNvSpPr txBox="1">
            <a:spLocks noGrp="1"/>
          </p:cNvSpPr>
          <p:nvPr>
            <p:ph type="title"/>
          </p:nvPr>
        </p:nvSpPr>
        <p:spPr>
          <a:xfrm>
            <a:off x="-161" y="1153572"/>
            <a:ext cx="3037381"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panose="020F0502020204030204"/>
              <a:buNone/>
            </a:pPr>
            <a:r>
              <a:rPr lang="en-US" sz="2800">
                <a:solidFill>
                  <a:srgbClr val="FFFFFF"/>
                </a:solidFill>
                <a:latin typeface="Libre Baskerville" panose="02000000000000000000"/>
              </a:rPr>
              <a:t>How are the VMs maintained?</a:t>
            </a:r>
            <a:endParaRPr lang="en-US" sz="2800">
              <a:solidFill>
                <a:srgbClr val="FFFFFF"/>
              </a:solidFill>
              <a:latin typeface="Libre Baskerville" panose="02000000000000000000"/>
            </a:endParaRPr>
          </a:p>
        </p:txBody>
      </p:sp>
      <p:sp>
        <p:nvSpPr>
          <p:cNvPr id="136" name="Arc 135"/>
          <p:cNvSpPr>
            <a:spLocks noGrp="1" noRot="1" noChangeAspect="1" noMove="1" noResize="1" noEditPoints="1" noAdjustHandles="1" noChangeArrowheads="1" noChangeShapeType="1" noTextEdit="1"/>
          </p:cNvSpPr>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Libre Baskerville" panose="02000000000000000000"/>
            </a:endParaRPr>
          </a:p>
        </p:txBody>
      </p:sp>
      <p:sp>
        <p:nvSpPr>
          <p:cNvPr id="127" name="Google Shape;127;p4"/>
          <p:cNvSpPr txBox="1">
            <a:spLocks noGrp="1"/>
          </p:cNvSpPr>
          <p:nvPr>
            <p:ph type="body" idx="1"/>
          </p:nvPr>
        </p:nvSpPr>
        <p:spPr>
          <a:xfrm>
            <a:off x="3335481" y="160377"/>
            <a:ext cx="5179868" cy="6016586"/>
          </a:xfrm>
          <a:prstGeom prst="rect">
            <a:avLst/>
          </a:prstGeom>
        </p:spPr>
        <p:txBody>
          <a:bodyPr spcFirstLastPara="1" wrap="square" lIns="91425" tIns="45700" rIns="91425" bIns="45700" anchor="ctr" anchorCtr="0">
            <a:noAutofit/>
          </a:bodyPr>
          <a:lstStyle/>
          <a:p>
            <a:pPr marL="342900" indent="-320040">
              <a:lnSpc>
                <a:spcPct val="90000"/>
              </a:lnSpc>
              <a:spcBef>
                <a:spcPts val="0"/>
              </a:spcBef>
              <a:buSzPts val="2600"/>
              <a:buFont typeface="Wingdings" panose="05000000000000000000"/>
              <a:buChar char="Ø"/>
            </a:pPr>
            <a:r>
              <a:rPr lang="en-US" sz="1800">
                <a:latin typeface="Libre Baskerville" panose="02000000000000000000"/>
              </a:rPr>
              <a:t>A </a:t>
            </a:r>
            <a:r>
              <a:rPr lang="en-US" sz="1800">
                <a:solidFill>
                  <a:srgbClr val="FF0000"/>
                </a:solidFill>
                <a:latin typeface="Libre Baskerville" panose="02000000000000000000"/>
              </a:rPr>
              <a:t>Hypervisor</a:t>
            </a:r>
            <a:r>
              <a:rPr lang="en-US" sz="1800">
                <a:latin typeface="Libre Baskerville" panose="02000000000000000000"/>
              </a:rPr>
              <a:t>, a.k.a. a virtual machine manager (VMM), or virtualization manager, is a program that allows multiple operating systems to share a single hardware host.  </a:t>
            </a:r>
            <a:endParaRPr lang="en-US">
              <a:latin typeface="Libre Baskerville" panose="02000000000000000000"/>
            </a:endParaRPr>
          </a:p>
          <a:p>
            <a:pPr lvl="0" indent="-457200" rtl="0">
              <a:lnSpc>
                <a:spcPct val="90000"/>
              </a:lnSpc>
              <a:spcBef>
                <a:spcPts val="0"/>
              </a:spcBef>
              <a:spcAft>
                <a:spcPts val="0"/>
              </a:spcAft>
              <a:buFont typeface="Wingdings" panose="05000000000000000000"/>
              <a:buChar char="Ø"/>
            </a:pPr>
            <a:endParaRPr lang="en-US" sz="1800">
              <a:latin typeface="Libre Baskerville" panose="02000000000000000000"/>
            </a:endParaRPr>
          </a:p>
          <a:p>
            <a:pPr marL="342900" lvl="0" indent="-320040" rtl="0">
              <a:lnSpc>
                <a:spcPct val="90000"/>
              </a:lnSpc>
              <a:spcBef>
                <a:spcPts val="0"/>
              </a:spcBef>
              <a:spcAft>
                <a:spcPts val="0"/>
              </a:spcAft>
              <a:buSzPts val="2600"/>
              <a:buFont typeface="Wingdings" panose="05000000000000000000"/>
              <a:buChar char="Ø"/>
            </a:pPr>
            <a:r>
              <a:rPr lang="en-US" sz="1800">
                <a:highlight>
                  <a:srgbClr val="FFFFFF"/>
                </a:highlight>
                <a:latin typeface="Libre Baskerville" panose="02000000000000000000"/>
                <a:ea typeface="Arial" panose="020B0604020202020204"/>
                <a:cs typeface="Arial" panose="020B0604020202020204"/>
                <a:sym typeface="Arial" panose="020B0604020202020204"/>
              </a:rPr>
              <a:t>A well-known example of a hosted hypervisor is </a:t>
            </a:r>
            <a:r>
              <a:rPr lang="en-US" sz="1800" b="1">
                <a:highlight>
                  <a:srgbClr val="FFFFFF"/>
                </a:highlight>
                <a:latin typeface="Libre Baskerville" panose="02000000000000000000"/>
                <a:ea typeface="Arial" panose="020B0604020202020204"/>
                <a:cs typeface="Arial" panose="020B0604020202020204"/>
                <a:sym typeface="Arial" panose="020B0604020202020204"/>
              </a:rPr>
              <a:t>Oracle VM VirtualBox</a:t>
            </a:r>
            <a:r>
              <a:rPr lang="en-US" sz="1800">
                <a:highlight>
                  <a:srgbClr val="FFFFFF"/>
                </a:highlight>
                <a:latin typeface="Libre Baskerville" panose="02000000000000000000"/>
                <a:ea typeface="Arial" panose="020B0604020202020204"/>
                <a:cs typeface="Arial" panose="020B0604020202020204"/>
                <a:sym typeface="Arial" panose="020B0604020202020204"/>
              </a:rPr>
              <a:t>. Others include VMware Server and Workstation, Microsoft Virtual PC, KVM, etc.</a:t>
            </a:r>
            <a:endParaRPr lang="en-US" sz="1800">
              <a:highlight>
                <a:srgbClr val="FFFFFF"/>
              </a:highlight>
              <a:latin typeface="Libre Baskerville" panose="02000000000000000000"/>
              <a:ea typeface="Arial" panose="020B0604020202020204"/>
              <a:cs typeface="Arial" panose="020B0604020202020204"/>
            </a:endParaRPr>
          </a:p>
          <a:p>
            <a:pPr lvl="0" indent="-457200" rtl="0">
              <a:lnSpc>
                <a:spcPct val="90000"/>
              </a:lnSpc>
              <a:spcBef>
                <a:spcPts val="0"/>
              </a:spcBef>
              <a:spcAft>
                <a:spcPts val="0"/>
              </a:spcAft>
              <a:buFont typeface="Wingdings" panose="05000000000000000000"/>
              <a:buChar char="Ø"/>
            </a:pPr>
            <a:endParaRPr lang="en-US" sz="1800">
              <a:highlight>
                <a:srgbClr val="FFFFFF"/>
              </a:highlight>
              <a:latin typeface="Libre Baskerville" panose="02000000000000000000"/>
              <a:ea typeface="Arial" panose="020B0604020202020204"/>
              <a:cs typeface="Arial" panose="020B0604020202020204"/>
            </a:endParaRPr>
          </a:p>
          <a:p>
            <a:pPr marL="342900" indent="-320040">
              <a:lnSpc>
                <a:spcPct val="90000"/>
              </a:lnSpc>
              <a:spcBef>
                <a:spcPts val="590"/>
              </a:spcBef>
              <a:buSzPts val="2600"/>
              <a:buFont typeface="Wingdings" panose="05000000000000000000"/>
              <a:buChar char="Ø"/>
            </a:pPr>
            <a:r>
              <a:rPr lang="en-US" sz="1800">
                <a:latin typeface="Libre Baskerville" panose="02000000000000000000"/>
              </a:rPr>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endParaRPr lang="en-US" sz="1800">
              <a:latin typeface="Libre Baskerville"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p:nvSpPr>
          <p:cNvPr id="149" name="Rectangle 148"/>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p:cNvSpPr>
            <a:spLocks noGrp="1" noRot="1" noChangeAspect="1" noMove="1" noResize="1" noEditPoints="1" noAdjustHandles="1" noChangeArrowheads="1" noChangeShapeType="1" noTextEdit="1"/>
          </p:cNvSpPr>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a:spLocks noGrp="1" noRot="1" noChangeAspect="1" noMove="1" noResize="1" noEditPoints="1" noAdjustHandles="1" noChangeArrowheads="1" noChangeShapeType="1" noTextEdit="1"/>
          </p:cNvSpPr>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a:spLocks noGrp="1" noRot="1" noChangeAspect="1" noMove="1" noResize="1" noEditPoints="1" noAdjustHandles="1" noChangeArrowheads="1" noChangeShapeType="1" noTextEdit="1"/>
          </p:cNvSpPr>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p:cNvSpPr>
            <a:spLocks noGrp="1" noRot="1" noChangeAspect="1" noMove="1" noResize="1" noEditPoints="1" noAdjustHandles="1" noChangeArrowheads="1" noChangeShapeType="1" noTextEdit="1"/>
          </p:cNvSpPr>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9" name="Isosceles Triangle 158"/>
          <p:cNvSpPr>
            <a:spLocks noGrp="1" noRot="1" noChangeAspect="1" noMove="1" noResize="1" noEditPoints="1" noAdjustHandles="1" noChangeArrowheads="1" noChangeShapeType="1" noTextEdit="1"/>
          </p:cNvSpPr>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Google Shape;132;g19396cd2317_0_101"/>
          <p:cNvPicPr preferRelativeResize="0"/>
          <p:nvPr/>
        </p:nvPicPr>
        <p:blipFill rotWithShape="1">
          <a:blip r:embed="rId1"/>
          <a:srcRect l="3587"/>
          <a:stretch>
            <a:fillRect/>
          </a:stretch>
        </p:blipFill>
        <p:spPr>
          <a:xfrm>
            <a:off x="607990" y="643467"/>
            <a:ext cx="7928019" cy="5571065"/>
          </a:xfrm>
          <a:prstGeom prst="rect">
            <a:avLst/>
          </a:prstGeom>
          <a:noFill/>
          <a:ln>
            <a:noFill/>
          </a:ln>
        </p:spPr>
      </p:pic>
      <p:sp>
        <p:nvSpPr>
          <p:cNvPr id="161" name="Isosceles Triangle 160"/>
          <p:cNvSpPr>
            <a:spLocks noGrp="1" noRot="1" noChangeAspect="1" noMove="1" noResize="1" noEditPoints="1" noAdjustHandles="1" noChangeArrowheads="1" noChangeShapeType="1" noTextEdit="1"/>
          </p:cNvSpPr>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4346</Words>
  <Application>WPS Presentation</Application>
  <PresentationFormat>On-screen Show (4:3)</PresentationFormat>
  <Paragraphs>100</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Calibri</vt:lpstr>
      <vt:lpstr>Libre Baskerville</vt:lpstr>
      <vt:lpstr>Wingdings</vt:lpstr>
      <vt:lpstr>Microsoft YaHei</vt:lpstr>
      <vt:lpstr>Arial Unicode MS</vt:lpstr>
      <vt:lpstr>Office Theme</vt:lpstr>
      <vt:lpstr>Virtualization in Cloud Computing</vt:lpstr>
      <vt:lpstr>What is Virtualization?</vt:lpstr>
      <vt:lpstr>What is Cloud Computing?</vt:lpstr>
      <vt:lpstr>Virtualization Architecture</vt:lpstr>
      <vt:lpstr>PowerPoint 演示文稿</vt:lpstr>
      <vt:lpstr>Benefits of Virtualization</vt:lpstr>
      <vt:lpstr>Virtualization in Cloud Computing</vt:lpstr>
      <vt:lpstr>How are the VMs maintained?</vt:lpstr>
      <vt:lpstr>PowerPoint 演示文稿</vt:lpstr>
      <vt:lpstr>PowerPoint 演示文稿</vt:lpstr>
      <vt:lpstr>Virtualization in Cloud Computing</vt:lpstr>
      <vt:lpstr>Virtualization Security Requirements</vt:lpstr>
      <vt:lpstr>Roles of the Hypervisor</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John</dc:creator>
  <cp:lastModifiedBy>jgdod</cp:lastModifiedBy>
  <cp:revision>22</cp:revision>
  <dcterms:created xsi:type="dcterms:W3CDTF">2013-07-05T18:38:00Z</dcterms:created>
  <dcterms:modified xsi:type="dcterms:W3CDTF">2022-11-25T02:12:23Z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CDDE3A52CBE44A0A90B7579C70C7F07F</vt:lpwstr>
  </property>
  <property fmtid="{D5CDD505-2E9C-101B-9397-08002B2CF9AE}" pid="3" name="KSOProductBuildVer">
    <vt:lpwstr>1033-11.2.0.11417</vt:lpwstr>
  </property>
</Properties>
</file>