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1.xml" ContentType="application/vnd.openxmlformats-officedocument.themeOverride+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notesSlides/notesSlide1.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style7.xml" ContentType="application/vnd.ms-office.chartstyle+xml"/>
  <Override PartName="/ppt/charts/colors7.xml" ContentType="application/vnd.ms-office.chartcolorstyle+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2.xml" ContentType="application/vnd.openxmlformats-officedocument.themeOverride+xml"/>
  <Override PartName="/ppt/charts/chart24.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3.xml" ContentType="application/vnd.openxmlformats-officedocument.themeOverride+xml"/>
  <Override PartName="/ppt/charts/chart25.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4.xml" ContentType="application/vnd.openxmlformats-officedocument.themeOverride+xml"/>
  <Override PartName="/ppt/charts/chart26.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5.xml" ContentType="application/vnd.openxmlformats-officedocument.themeOverride+xml"/>
  <Override PartName="/ppt/charts/chart27.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6.xml" ContentType="application/vnd.openxmlformats-officedocument.themeOverride+xml"/>
  <Override PartName="/ppt/charts/chart28.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7.xml" ContentType="application/vnd.openxmlformats-officedocument.themeOverride+xml"/>
  <Override PartName="/ppt/charts/chart29.xml" ContentType="application/vnd.openxmlformats-officedocument.drawingml.chart+xml"/>
  <Override PartName="/ppt/drawings/drawing1.xml" ContentType="application/vnd.openxmlformats-officedocument.drawingml.chartshapes+xml"/>
  <Override PartName="/ppt/charts/chart30.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63" r:id="rId2"/>
    <p:sldId id="259" r:id="rId3"/>
    <p:sldId id="273" r:id="rId4"/>
    <p:sldId id="271" r:id="rId5"/>
    <p:sldId id="306" r:id="rId6"/>
    <p:sldId id="276" r:id="rId7"/>
    <p:sldId id="268" r:id="rId8"/>
    <p:sldId id="269" r:id="rId9"/>
    <p:sldId id="281" r:id="rId10"/>
    <p:sldId id="290" r:id="rId11"/>
    <p:sldId id="285" r:id="rId12"/>
    <p:sldId id="286" r:id="rId13"/>
    <p:sldId id="301" r:id="rId14"/>
    <p:sldId id="302" r:id="rId15"/>
    <p:sldId id="303" r:id="rId16"/>
    <p:sldId id="304" r:id="rId17"/>
    <p:sldId id="298" r:id="rId18"/>
    <p:sldId id="299" r:id="rId19"/>
    <p:sldId id="294" r:id="rId20"/>
    <p:sldId id="297" r:id="rId21"/>
    <p:sldId id="300" r:id="rId22"/>
    <p:sldId id="291" r:id="rId23"/>
    <p:sldId id="292" r:id="rId24"/>
    <p:sldId id="293" r:id="rId25"/>
    <p:sldId id="295" r:id="rId26"/>
    <p:sldId id="296" r:id="rId27"/>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2060"/>
    <a:srgbClr val="BCD6ED"/>
    <a:srgbClr val="BDD6EE"/>
    <a:srgbClr val="BAD5ED"/>
    <a:srgbClr val="BCD7EE"/>
    <a:srgbClr val="A6C9EC"/>
    <a:srgbClr val="0F4762"/>
    <a:srgbClr val="E1EBF7"/>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BB5C17-5020-49AD-AE2A-0CD64F2FA6FD}" v="56" dt="2024-10-08T13:37:26.1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8" autoAdjust="0"/>
    <p:restoredTop sz="94660"/>
  </p:normalViewPr>
  <p:slideViewPr>
    <p:cSldViewPr snapToGrid="0">
      <p:cViewPr>
        <p:scale>
          <a:sx n="84" d="100"/>
          <a:sy n="84" d="100"/>
        </p:scale>
        <p:origin x="1560" y="-441"/>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esktop\charts.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hp\Desktop\PIDILITE%20FIN.xlsx" TargetMode="Externa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Book1"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hp\Desktop\PIDILITE%20FIN.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hp\Desktop\PIDILITE%20FIN.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hp\Desktop\PIDILITE%20FIN.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soft\Downloads\PIDILITE%20FIN%20123.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C:\Users\soft\Downloads\PIDILITE%20FIN%20123.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C:\Users\hp\Downloads\Pidilite%20Inds%20(1).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C:\Users\hp\Downloads\Pidilite%20Inds%20(1).xlsx" TargetMode="External"/></Relationships>
</file>

<file path=ppt/charts/_rels/chart19.xml.rels><?xml version="1.0" encoding="UTF-8" standalone="yes"?>
<Relationships xmlns="http://schemas.openxmlformats.org/package/2006/relationships"><Relationship Id="rId3" Type="http://schemas.openxmlformats.org/officeDocument/2006/relationships/oleObject" Target="file:///C:\Users\hp\Downloads\Pidilite%20Inds%20(1).xlsx" TargetMode="External"/><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4baa882df7c6d8e/excel%20practice.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1" Type="http://schemas.openxmlformats.org/officeDocument/2006/relationships/oleObject" Target="file:///C:\Users\hp\Downloads\Pidilite%20Inds%20(1).xlsx" TargetMode="External"/></Relationships>
</file>

<file path=ppt/charts/_rels/chart21.xml.rels><?xml version="1.0" encoding="UTF-8" standalone="yes"?>
<Relationships xmlns="http://schemas.openxmlformats.org/package/2006/relationships"><Relationship Id="rId1" Type="http://schemas.openxmlformats.org/officeDocument/2006/relationships/oleObject" Target="file:///C:\Users\hp\Downloads\Pidilite%20Inds%20(1).xlsx" TargetMode="External"/></Relationships>
</file>

<file path=ppt/charts/_rels/chart22.xml.rels><?xml version="1.0" encoding="UTF-8" standalone="yes"?>
<Relationships xmlns="http://schemas.openxmlformats.org/package/2006/relationships"><Relationship Id="rId1" Type="http://schemas.openxmlformats.org/officeDocument/2006/relationships/oleObject" Target="file:///C:\Users\hp\Downloads\Pidilite%20Inds%20(1).xlsx" TargetMode="External"/></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oleObject" Target="file:///C:\Users\hp\Downloads\Pidilite%20Inds.xlsx" TargetMode="External"/></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file:///C:\Users\hp\Downloads\Pidilite%20Inds.xlsx" TargetMode="External"/></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oleObject" Target="file:///C:\Users\hp\Downloads\Pidilite%20Inds.xlsx" TargetMode="External"/></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11.xml"/><Relationship Id="rId1" Type="http://schemas.microsoft.com/office/2011/relationships/chartStyle" Target="style11.xml"/><Relationship Id="rId4" Type="http://schemas.openxmlformats.org/officeDocument/2006/relationships/oleObject" Target="file:///C:\Users\hp\Downloads\Pidilite%20Inds.xlsx" TargetMode="Externa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oleObject" Target="file:///C:\Users\hp\Downloads\Pidilite%20Inds.xlsx" TargetMode="External"/></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oleObject" Target="file:///C:\Users\hp\Downloads\Pidilite%20Inds.xlsx" TargetMode="External"/></Relationships>
</file>

<file path=ppt/charts/_rels/chart29.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hp\Downloads\Pidilite%20Inds.xlsx" TargetMode="Externa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b4baa882df7c6d8e/excel%20practice.xlsx" TargetMode="External"/><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1" Type="http://schemas.openxmlformats.org/officeDocument/2006/relationships/oleObject" Target="https://d.docs.live.net/b4baa882df7c6d8e/excel%20practice.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b4baa882df7c6d8e/excel%20practice.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b4baa882df7c6d8e/excel%20practice.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1" Type="http://schemas.openxmlformats.org/officeDocument/2006/relationships/oleObject" Target="file:///C:\Users\hp\Desktop\PIDILITE%20FIN.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hp\Desktop\PIDILITE%20FIN.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hp\Desktop\PIDILITE%20FI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dPt>
            <c:idx val="0"/>
            <c:bubble3D val="0"/>
            <c:spPr>
              <a:solidFill>
                <a:schemeClr val="accent1">
                  <a:tint val="58000"/>
                </a:schemeClr>
              </a:solidFill>
              <a:ln w="19050">
                <a:solidFill>
                  <a:schemeClr val="lt1"/>
                </a:solidFill>
              </a:ln>
              <a:effectLst/>
            </c:spPr>
            <c:extLst>
              <c:ext xmlns:c16="http://schemas.microsoft.com/office/drawing/2014/chart" uri="{C3380CC4-5D6E-409C-BE32-E72D297353CC}">
                <c16:uniqueId val="{00000001-16EC-4BDA-8535-955BE3F2DE89}"/>
              </c:ext>
            </c:extLst>
          </c:dPt>
          <c:dPt>
            <c:idx val="1"/>
            <c:bubble3D val="0"/>
            <c:spPr>
              <a:solidFill>
                <a:schemeClr val="accent1">
                  <a:tint val="86000"/>
                </a:schemeClr>
              </a:solidFill>
              <a:ln w="19050">
                <a:solidFill>
                  <a:schemeClr val="lt1"/>
                </a:solidFill>
              </a:ln>
              <a:effectLst/>
            </c:spPr>
            <c:extLst>
              <c:ext xmlns:c16="http://schemas.microsoft.com/office/drawing/2014/chart" uri="{C3380CC4-5D6E-409C-BE32-E72D297353CC}">
                <c16:uniqueId val="{00000003-16EC-4BDA-8535-955BE3F2DE89}"/>
              </c:ext>
            </c:extLst>
          </c:dPt>
          <c:dPt>
            <c:idx val="2"/>
            <c:bubble3D val="0"/>
            <c:spPr>
              <a:solidFill>
                <a:schemeClr val="accent1">
                  <a:shade val="86000"/>
                </a:schemeClr>
              </a:solidFill>
              <a:ln w="19050">
                <a:solidFill>
                  <a:schemeClr val="lt1"/>
                </a:solidFill>
              </a:ln>
              <a:effectLst/>
            </c:spPr>
            <c:extLst>
              <c:ext xmlns:c16="http://schemas.microsoft.com/office/drawing/2014/chart" uri="{C3380CC4-5D6E-409C-BE32-E72D297353CC}">
                <c16:uniqueId val="{00000005-16EC-4BDA-8535-955BE3F2DE89}"/>
              </c:ext>
            </c:extLst>
          </c:dPt>
          <c:dPt>
            <c:idx val="3"/>
            <c:bubble3D val="0"/>
            <c:spPr>
              <a:solidFill>
                <a:schemeClr val="accent1">
                  <a:shade val="58000"/>
                </a:schemeClr>
              </a:solidFill>
              <a:ln w="19050">
                <a:solidFill>
                  <a:schemeClr val="lt1"/>
                </a:solidFill>
              </a:ln>
              <a:effectLst/>
            </c:spPr>
            <c:extLst>
              <c:ext xmlns:c16="http://schemas.microsoft.com/office/drawing/2014/chart" uri="{C3380CC4-5D6E-409C-BE32-E72D297353CC}">
                <c16:uniqueId val="{00000007-16EC-4BDA-8535-955BE3F2DE89}"/>
              </c:ext>
            </c:extLst>
          </c:dPt>
          <c:dLbls>
            <c:dLbl>
              <c:idx val="0"/>
              <c:layout>
                <c:manualLayout>
                  <c:x val="8.88888888888891E-2"/>
                  <c:y val="9.2592592592593784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6EC-4BDA-8535-955BE3F2DE89}"/>
                </c:ext>
              </c:extLst>
            </c:dLbl>
            <c:dLbl>
              <c:idx val="1"/>
              <c:layout>
                <c:manualLayout>
                  <c:x val="-7.2222222222222382E-2"/>
                  <c:y val="-9.2592592592593004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EC-4BDA-8535-955BE3F2DE89}"/>
                </c:ext>
              </c:extLst>
            </c:dLbl>
            <c:dLbl>
              <c:idx val="2"/>
              <c:layout>
                <c:manualLayout>
                  <c:x val="-6.6666666666666693E-2"/>
                  <c:y val="-6.481481481481503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16EC-4BDA-8535-955BE3F2DE89}"/>
                </c:ext>
              </c:extLst>
            </c:dLbl>
            <c:dLbl>
              <c:idx val="3"/>
              <c:layout>
                <c:manualLayout>
                  <c:x val="-2.2222222222222292E-2"/>
                  <c:y val="-8.3333333333333537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16EC-4BDA-8535-955BE3F2DE8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solidFill>
                  <a:round/>
                </a:ln>
                <a:effectLst/>
              </c:spPr>
            </c:leaderLines>
            <c:extLst>
              <c:ext xmlns:c15="http://schemas.microsoft.com/office/drawing/2012/chart" uri="{CE6537A1-D6FC-4f65-9D91-7224C49458BB}"/>
            </c:extLst>
          </c:dLbls>
          <c:cat>
            <c:strRef>
              <c:f>Sheet1!$B$3:$B$6</c:f>
              <c:strCache>
                <c:ptCount val="4"/>
                <c:pt idx="0">
                  <c:v>Promoters</c:v>
                </c:pt>
                <c:pt idx="1">
                  <c:v>FIIs</c:v>
                </c:pt>
                <c:pt idx="2">
                  <c:v>DIIs</c:v>
                </c:pt>
                <c:pt idx="3">
                  <c:v>Public</c:v>
                </c:pt>
              </c:strCache>
            </c:strRef>
          </c:cat>
          <c:val>
            <c:numRef>
              <c:f>Sheet1!$C$3:$C$6</c:f>
              <c:numCache>
                <c:formatCode>0.00%</c:formatCode>
                <c:ptCount val="4"/>
                <c:pt idx="0">
                  <c:v>0.69730000000000103</c:v>
                </c:pt>
                <c:pt idx="1">
                  <c:v>0.1159000000000001</c:v>
                </c:pt>
                <c:pt idx="2">
                  <c:v>8.9700000000000238E-2</c:v>
                </c:pt>
                <c:pt idx="3">
                  <c:v>9.7100000000000006E-2</c:v>
                </c:pt>
              </c:numCache>
            </c:numRef>
          </c:val>
          <c:extLst>
            <c:ext xmlns:c16="http://schemas.microsoft.com/office/drawing/2014/chart" uri="{C3380CC4-5D6E-409C-BE32-E72D297353CC}">
              <c16:uniqueId val="{00000008-16EC-4BDA-8535-955BE3F2DE89}"/>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Earnings</a:t>
            </a:r>
            <a:r>
              <a:rPr lang="en-IN" b="1" baseline="0"/>
              <a:t> Per Share (EPS) </a:t>
            </a:r>
            <a:endParaRPr lang="en-IN" b="1"/>
          </a:p>
        </c:rich>
      </c:tx>
      <c:overlay val="0"/>
      <c:spPr>
        <a:noFill/>
        <a:ln>
          <a:noFill/>
        </a:ln>
        <a:effectLst/>
      </c:spPr>
    </c:title>
    <c:autoTitleDeleted val="0"/>
    <c:plotArea>
      <c:layout/>
      <c:barChart>
        <c:barDir val="col"/>
        <c:grouping val="clustered"/>
        <c:varyColors val="0"/>
        <c:ser>
          <c:idx val="0"/>
          <c:order val="0"/>
          <c:spPr>
            <a:solidFill>
              <a:srgbClr val="002060"/>
            </a:solidFill>
            <a:ln>
              <a:noFill/>
            </a:ln>
            <a:effectLst/>
          </c:spPr>
          <c:invertIfNegative val="0"/>
          <c:cat>
            <c:strRef>
              <c:f>Financials!$S$10:$S$13</c:f>
              <c:strCache>
                <c:ptCount val="4"/>
                <c:pt idx="0">
                  <c:v>FY21</c:v>
                </c:pt>
                <c:pt idx="1">
                  <c:v>FY22</c:v>
                </c:pt>
                <c:pt idx="2">
                  <c:v>FY23</c:v>
                </c:pt>
                <c:pt idx="3">
                  <c:v>FY24</c:v>
                </c:pt>
              </c:strCache>
            </c:strRef>
          </c:cat>
          <c:val>
            <c:numRef>
              <c:f>Financials!$T$10:$T$13</c:f>
              <c:numCache>
                <c:formatCode>"₹"\ #,##0.0;"₹"\ \-#,##0.0</c:formatCode>
                <c:ptCount val="4"/>
                <c:pt idx="0">
                  <c:v>20.704378666142116</c:v>
                </c:pt>
                <c:pt idx="1">
                  <c:v>22.973177541337403</c:v>
                </c:pt>
                <c:pt idx="2">
                  <c:v>24.283010446451414</c:v>
                </c:pt>
                <c:pt idx="3">
                  <c:v>33.123064550879072</c:v>
                </c:pt>
              </c:numCache>
            </c:numRef>
          </c:val>
          <c:extLst>
            <c:ext xmlns:c16="http://schemas.microsoft.com/office/drawing/2014/chart" uri="{C3380CC4-5D6E-409C-BE32-E72D297353CC}">
              <c16:uniqueId val="{00000000-A76E-4AE2-A5E5-3CCAF011032D}"/>
            </c:ext>
          </c:extLst>
        </c:ser>
        <c:dLbls>
          <c:showLegendKey val="0"/>
          <c:showVal val="0"/>
          <c:showCatName val="0"/>
          <c:showSerName val="0"/>
          <c:showPercent val="0"/>
          <c:showBubbleSize val="0"/>
        </c:dLbls>
        <c:gapWidth val="219"/>
        <c:overlap val="-27"/>
        <c:axId val="134072960"/>
        <c:axId val="134074752"/>
      </c:barChart>
      <c:catAx>
        <c:axId val="1340729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074752"/>
        <c:crosses val="autoZero"/>
        <c:auto val="1"/>
        <c:lblAlgn val="ctr"/>
        <c:lblOffset val="100"/>
        <c:noMultiLvlLbl val="0"/>
      </c:catAx>
      <c:valAx>
        <c:axId val="134074752"/>
        <c:scaling>
          <c:orientation val="minMax"/>
        </c:scaling>
        <c:delete val="0"/>
        <c:axPos val="l"/>
        <c:numFmt formatCode="&quot;₹&quot;\ #,##0.0;&quot;₹&quot;\ \-#,##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0729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Sheet2!$D$20</c:f>
              <c:strCache>
                <c:ptCount val="1"/>
                <c:pt idx="0">
                  <c:v>Interest</c:v>
                </c:pt>
              </c:strCache>
            </c:strRef>
          </c:tx>
          <c:spPr>
            <a:solidFill>
              <a:srgbClr val="002060"/>
            </a:solidFill>
            <a:ln>
              <a:noFill/>
            </a:ln>
            <a:effectLst/>
          </c:spPr>
          <c:invertIfNegative val="0"/>
          <c:cat>
            <c:strRef>
              <c:f>Sheet2!$C$21:$C$24</c:f>
              <c:strCache>
                <c:ptCount val="4"/>
                <c:pt idx="0">
                  <c:v>FY21</c:v>
                </c:pt>
                <c:pt idx="1">
                  <c:v>FY22</c:v>
                </c:pt>
                <c:pt idx="2">
                  <c:v>FY23</c:v>
                </c:pt>
                <c:pt idx="3">
                  <c:v>FY24</c:v>
                </c:pt>
              </c:strCache>
            </c:strRef>
          </c:cat>
          <c:val>
            <c:numRef>
              <c:f>Sheet2!$D$21:$D$24</c:f>
              <c:numCache>
                <c:formatCode>"₹"\ #,##0.0;\("₹"#,##0.0\);\-</c:formatCode>
                <c:ptCount val="4"/>
                <c:pt idx="0">
                  <c:v>37.200000000000003</c:v>
                </c:pt>
                <c:pt idx="1">
                  <c:v>42.1</c:v>
                </c:pt>
                <c:pt idx="2">
                  <c:v>47.6</c:v>
                </c:pt>
                <c:pt idx="3">
                  <c:v>51.2</c:v>
                </c:pt>
              </c:numCache>
            </c:numRef>
          </c:val>
          <c:extLst>
            <c:ext xmlns:c16="http://schemas.microsoft.com/office/drawing/2014/chart" uri="{C3380CC4-5D6E-409C-BE32-E72D297353CC}">
              <c16:uniqueId val="{00000000-21A3-4ADC-8057-5F8D84482495}"/>
            </c:ext>
          </c:extLst>
        </c:ser>
        <c:dLbls>
          <c:showLegendKey val="0"/>
          <c:showVal val="0"/>
          <c:showCatName val="0"/>
          <c:showSerName val="0"/>
          <c:showPercent val="0"/>
          <c:showBubbleSize val="0"/>
        </c:dLbls>
        <c:gapWidth val="219"/>
        <c:overlap val="-27"/>
        <c:axId val="1492192176"/>
        <c:axId val="1492196976"/>
      </c:barChart>
      <c:catAx>
        <c:axId val="149219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92196976"/>
        <c:crosses val="autoZero"/>
        <c:auto val="1"/>
        <c:lblAlgn val="ctr"/>
        <c:lblOffset val="100"/>
        <c:noMultiLvlLbl val="0"/>
      </c:catAx>
      <c:valAx>
        <c:axId val="1492196976"/>
        <c:scaling>
          <c:orientation val="minMax"/>
        </c:scaling>
        <c:delete val="0"/>
        <c:axPos val="l"/>
        <c:numFmt formatCode="&quot;₹&quot;\ #,##0.0;\(&quot;₹&quot;#,##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4921921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Financials!$P$54</c:f>
              <c:strCache>
                <c:ptCount val="1"/>
                <c:pt idx="0">
                  <c:v>PPE</c:v>
                </c:pt>
              </c:strCache>
            </c:strRef>
          </c:tx>
          <c:spPr>
            <a:solidFill>
              <a:srgbClr val="002060"/>
            </a:solidFill>
            <a:ln>
              <a:noFill/>
            </a:ln>
            <a:effectLst/>
          </c:spPr>
          <c:invertIfNegative val="0"/>
          <c:cat>
            <c:strRef>
              <c:f>Financials!$O$55:$O$58</c:f>
              <c:strCache>
                <c:ptCount val="4"/>
                <c:pt idx="0">
                  <c:v>FY21</c:v>
                </c:pt>
                <c:pt idx="1">
                  <c:v>FY22</c:v>
                </c:pt>
                <c:pt idx="2">
                  <c:v>FY23</c:v>
                </c:pt>
                <c:pt idx="3">
                  <c:v>FY24</c:v>
                </c:pt>
              </c:strCache>
            </c:strRef>
          </c:cat>
          <c:val>
            <c:numRef>
              <c:f>Financials!$P$55:$P$58</c:f>
              <c:numCache>
                <c:formatCode>#,##0.00</c:formatCode>
                <c:ptCount val="4"/>
                <c:pt idx="0">
                  <c:v>1023.38</c:v>
                </c:pt>
                <c:pt idx="1">
                  <c:v>1290.01</c:v>
                </c:pt>
                <c:pt idx="2" formatCode="General">
                  <c:v>1443.37</c:v>
                </c:pt>
                <c:pt idx="3" formatCode="General">
                  <c:v>1897.08</c:v>
                </c:pt>
              </c:numCache>
            </c:numRef>
          </c:val>
          <c:extLst>
            <c:ext xmlns:c16="http://schemas.microsoft.com/office/drawing/2014/chart" uri="{C3380CC4-5D6E-409C-BE32-E72D297353CC}">
              <c16:uniqueId val="{00000000-91DB-4806-8CA7-290BF6D0152A}"/>
            </c:ext>
          </c:extLst>
        </c:ser>
        <c:dLbls>
          <c:showLegendKey val="0"/>
          <c:showVal val="0"/>
          <c:showCatName val="0"/>
          <c:showSerName val="0"/>
          <c:showPercent val="0"/>
          <c:showBubbleSize val="0"/>
        </c:dLbls>
        <c:gapWidth val="219"/>
        <c:overlap val="-27"/>
        <c:axId val="134222976"/>
        <c:axId val="134224512"/>
      </c:barChart>
      <c:lineChart>
        <c:grouping val="standard"/>
        <c:varyColors val="0"/>
        <c:ser>
          <c:idx val="1"/>
          <c:order val="1"/>
          <c:tx>
            <c:strRef>
              <c:f>Financials!$Q$54</c:f>
              <c:strCache>
                <c:ptCount val="1"/>
                <c:pt idx="0">
                  <c:v>% Change in PPE</c:v>
                </c:pt>
              </c:strCache>
            </c:strRef>
          </c:tx>
          <c:spPr>
            <a:ln w="28575" cap="rnd">
              <a:solidFill>
                <a:schemeClr val="accent2"/>
              </a:solidFill>
              <a:round/>
            </a:ln>
            <a:effectLst/>
          </c:spPr>
          <c:marker>
            <c:symbol val="none"/>
          </c:marker>
          <c:val>
            <c:numRef>
              <c:f>Financials!$Q$55:$Q$58</c:f>
              <c:numCache>
                <c:formatCode>0%</c:formatCode>
                <c:ptCount val="4"/>
                <c:pt idx="0">
                  <c:v>0.1882634341182482</c:v>
                </c:pt>
                <c:pt idx="1">
                  <c:v>0.26053860735992507</c:v>
                </c:pt>
                <c:pt idx="2">
                  <c:v>0.1188827993581445</c:v>
                </c:pt>
                <c:pt idx="3">
                  <c:v>0.31434074423051628</c:v>
                </c:pt>
              </c:numCache>
            </c:numRef>
          </c:val>
          <c:smooth val="0"/>
          <c:extLst>
            <c:ext xmlns:c16="http://schemas.microsoft.com/office/drawing/2014/chart" uri="{C3380CC4-5D6E-409C-BE32-E72D297353CC}">
              <c16:uniqueId val="{00000001-91DB-4806-8CA7-290BF6D0152A}"/>
            </c:ext>
          </c:extLst>
        </c:ser>
        <c:dLbls>
          <c:showLegendKey val="0"/>
          <c:showVal val="0"/>
          <c:showCatName val="0"/>
          <c:showSerName val="0"/>
          <c:showPercent val="0"/>
          <c:showBubbleSize val="0"/>
        </c:dLbls>
        <c:marker val="1"/>
        <c:smooth val="0"/>
        <c:axId val="134244224"/>
        <c:axId val="134242688"/>
      </c:lineChart>
      <c:catAx>
        <c:axId val="1342229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224512"/>
        <c:crosses val="autoZero"/>
        <c:auto val="1"/>
        <c:lblAlgn val="ctr"/>
        <c:lblOffset val="100"/>
        <c:noMultiLvlLbl val="0"/>
      </c:catAx>
      <c:valAx>
        <c:axId val="134224512"/>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222976"/>
        <c:crosses val="autoZero"/>
        <c:crossBetween val="between"/>
      </c:valAx>
      <c:valAx>
        <c:axId val="134242688"/>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244224"/>
        <c:crosses val="max"/>
        <c:crossBetween val="between"/>
      </c:valAx>
      <c:catAx>
        <c:axId val="134244224"/>
        <c:scaling>
          <c:orientation val="minMax"/>
        </c:scaling>
        <c:delete val="1"/>
        <c:axPos val="b"/>
        <c:majorTickMark val="out"/>
        <c:minorTickMark val="none"/>
        <c:tickLblPos val="nextTo"/>
        <c:crossAx val="13424268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Financials!$P$62</c:f>
              <c:strCache>
                <c:ptCount val="1"/>
                <c:pt idx="0">
                  <c:v>Cash </c:v>
                </c:pt>
              </c:strCache>
            </c:strRef>
          </c:tx>
          <c:spPr>
            <a:solidFill>
              <a:srgbClr val="002060"/>
            </a:solidFill>
            <a:ln>
              <a:noFill/>
            </a:ln>
            <a:effectLst/>
          </c:spPr>
          <c:invertIfNegative val="0"/>
          <c:cat>
            <c:strRef>
              <c:f>Financials!$O$63:$O$66</c:f>
              <c:strCache>
                <c:ptCount val="4"/>
                <c:pt idx="0">
                  <c:v>FY21</c:v>
                </c:pt>
                <c:pt idx="1">
                  <c:v>FY22</c:v>
                </c:pt>
                <c:pt idx="2">
                  <c:v>FY23</c:v>
                </c:pt>
                <c:pt idx="3">
                  <c:v>FY24</c:v>
                </c:pt>
              </c:strCache>
            </c:strRef>
          </c:cat>
          <c:val>
            <c:numRef>
              <c:f>Financials!$P$63:$P$66</c:f>
              <c:numCache>
                <c:formatCode>#,##0.00</c:formatCode>
                <c:ptCount val="4"/>
                <c:pt idx="0">
                  <c:v>109.81</c:v>
                </c:pt>
                <c:pt idx="1">
                  <c:v>116.49000000000002</c:v>
                </c:pt>
                <c:pt idx="2" formatCode="General">
                  <c:v>153.30000000000001</c:v>
                </c:pt>
                <c:pt idx="3" formatCode="General">
                  <c:v>379.87</c:v>
                </c:pt>
              </c:numCache>
            </c:numRef>
          </c:val>
          <c:extLst>
            <c:ext xmlns:c16="http://schemas.microsoft.com/office/drawing/2014/chart" uri="{C3380CC4-5D6E-409C-BE32-E72D297353CC}">
              <c16:uniqueId val="{00000000-9EDC-4CF8-8F89-C5A4DEE7EAF2}"/>
            </c:ext>
          </c:extLst>
        </c:ser>
        <c:dLbls>
          <c:showLegendKey val="0"/>
          <c:showVal val="0"/>
          <c:showCatName val="0"/>
          <c:showSerName val="0"/>
          <c:showPercent val="0"/>
          <c:showBubbleSize val="0"/>
        </c:dLbls>
        <c:gapWidth val="219"/>
        <c:axId val="134279168"/>
        <c:axId val="134280704"/>
      </c:barChart>
      <c:lineChart>
        <c:grouping val="standard"/>
        <c:varyColors val="0"/>
        <c:ser>
          <c:idx val="1"/>
          <c:order val="1"/>
          <c:tx>
            <c:strRef>
              <c:f>Financials!$Q$62</c:f>
              <c:strCache>
                <c:ptCount val="1"/>
                <c:pt idx="0">
                  <c:v>% Change in cash </c:v>
                </c:pt>
              </c:strCache>
            </c:strRef>
          </c:tx>
          <c:spPr>
            <a:ln w="28575" cap="rnd">
              <a:solidFill>
                <a:schemeClr val="accent2"/>
              </a:solidFill>
              <a:round/>
            </a:ln>
            <a:effectLst/>
          </c:spPr>
          <c:marker>
            <c:symbol val="none"/>
          </c:marker>
          <c:val>
            <c:numRef>
              <c:f>Financials!$Q$63:$Q$66</c:f>
              <c:numCache>
                <c:formatCode>0%</c:formatCode>
                <c:ptCount val="4"/>
                <c:pt idx="0">
                  <c:v>-0.80536008649875035</c:v>
                </c:pt>
                <c:pt idx="1">
                  <c:v>6.0832346780803181E-2</c:v>
                </c:pt>
                <c:pt idx="2">
                  <c:v>0.31599278908060829</c:v>
                </c:pt>
                <c:pt idx="3">
                  <c:v>1.4779517286366599</c:v>
                </c:pt>
              </c:numCache>
            </c:numRef>
          </c:val>
          <c:smooth val="0"/>
          <c:extLst>
            <c:ext xmlns:c16="http://schemas.microsoft.com/office/drawing/2014/chart" uri="{C3380CC4-5D6E-409C-BE32-E72D297353CC}">
              <c16:uniqueId val="{00000001-9EDC-4CF8-8F89-C5A4DEE7EAF2}"/>
            </c:ext>
          </c:extLst>
        </c:ser>
        <c:dLbls>
          <c:showLegendKey val="0"/>
          <c:showVal val="0"/>
          <c:showCatName val="0"/>
          <c:showSerName val="0"/>
          <c:showPercent val="0"/>
          <c:showBubbleSize val="0"/>
        </c:dLbls>
        <c:marker val="1"/>
        <c:smooth val="0"/>
        <c:axId val="134304512"/>
        <c:axId val="134282240"/>
      </c:lineChart>
      <c:catAx>
        <c:axId val="134279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280704"/>
        <c:crosses val="autoZero"/>
        <c:auto val="1"/>
        <c:lblAlgn val="ctr"/>
        <c:lblOffset val="100"/>
        <c:noMultiLvlLbl val="0"/>
      </c:catAx>
      <c:valAx>
        <c:axId val="134280704"/>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279168"/>
        <c:crosses val="autoZero"/>
        <c:crossBetween val="between"/>
      </c:valAx>
      <c:valAx>
        <c:axId val="134282240"/>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304512"/>
        <c:crosses val="max"/>
        <c:crossBetween val="between"/>
      </c:valAx>
      <c:catAx>
        <c:axId val="134304512"/>
        <c:scaling>
          <c:orientation val="minMax"/>
        </c:scaling>
        <c:delete val="1"/>
        <c:axPos val="b"/>
        <c:majorTickMark val="out"/>
        <c:minorTickMark val="none"/>
        <c:tickLblPos val="nextTo"/>
        <c:crossAx val="13428224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Financials!$P$70</c:f>
              <c:strCache>
                <c:ptCount val="1"/>
                <c:pt idx="0">
                  <c:v>Retained Earnings</c:v>
                </c:pt>
              </c:strCache>
            </c:strRef>
          </c:tx>
          <c:spPr>
            <a:solidFill>
              <a:srgbClr val="002060"/>
            </a:solidFill>
            <a:ln>
              <a:noFill/>
            </a:ln>
            <a:effectLst/>
          </c:spPr>
          <c:invertIfNegative val="0"/>
          <c:cat>
            <c:strRef>
              <c:f>Financials!$O$71:$O$74</c:f>
              <c:strCache>
                <c:ptCount val="4"/>
                <c:pt idx="0">
                  <c:v>FY21</c:v>
                </c:pt>
                <c:pt idx="1">
                  <c:v>FY22</c:v>
                </c:pt>
                <c:pt idx="2">
                  <c:v>FY23</c:v>
                </c:pt>
                <c:pt idx="3">
                  <c:v>FY24</c:v>
                </c:pt>
              </c:strCache>
            </c:strRef>
          </c:cat>
          <c:val>
            <c:numRef>
              <c:f>Financials!$P$71:$P$74</c:f>
              <c:numCache>
                <c:formatCode>#,##0.00</c:formatCode>
                <c:ptCount val="4"/>
                <c:pt idx="0">
                  <c:v>4123.49</c:v>
                </c:pt>
                <c:pt idx="1">
                  <c:v>4951.1100000000024</c:v>
                </c:pt>
                <c:pt idx="2">
                  <c:v>5628.1900000000014</c:v>
                </c:pt>
                <c:pt idx="3">
                  <c:v>6848.3200000000015</c:v>
                </c:pt>
              </c:numCache>
            </c:numRef>
          </c:val>
          <c:extLst>
            <c:ext xmlns:c16="http://schemas.microsoft.com/office/drawing/2014/chart" uri="{C3380CC4-5D6E-409C-BE32-E72D297353CC}">
              <c16:uniqueId val="{00000000-0FDD-4D9F-A7C4-8F2023BBA906}"/>
            </c:ext>
          </c:extLst>
        </c:ser>
        <c:dLbls>
          <c:showLegendKey val="0"/>
          <c:showVal val="0"/>
          <c:showCatName val="0"/>
          <c:showSerName val="0"/>
          <c:showPercent val="0"/>
          <c:showBubbleSize val="0"/>
        </c:dLbls>
        <c:gapWidth val="219"/>
        <c:axId val="134331008"/>
        <c:axId val="134336896"/>
      </c:barChart>
      <c:lineChart>
        <c:grouping val="standard"/>
        <c:varyColors val="0"/>
        <c:ser>
          <c:idx val="1"/>
          <c:order val="1"/>
          <c:tx>
            <c:strRef>
              <c:f>Financials!$Q$70</c:f>
              <c:strCache>
                <c:ptCount val="1"/>
                <c:pt idx="0">
                  <c:v>% Change in Retained Earnings</c:v>
                </c:pt>
              </c:strCache>
            </c:strRef>
          </c:tx>
          <c:spPr>
            <a:ln w="28575" cap="rnd">
              <a:solidFill>
                <a:schemeClr val="accent2"/>
              </a:solidFill>
              <a:round/>
            </a:ln>
            <a:effectLst/>
          </c:spPr>
          <c:marker>
            <c:symbol val="none"/>
          </c:marker>
          <c:val>
            <c:numRef>
              <c:f>Financials!$Q$71:$Q$74</c:f>
              <c:numCache>
                <c:formatCode>0%</c:formatCode>
                <c:ptCount val="4"/>
                <c:pt idx="0">
                  <c:v>0.35518973030886658</c:v>
                </c:pt>
                <c:pt idx="1">
                  <c:v>0.20070862303534143</c:v>
                </c:pt>
                <c:pt idx="2">
                  <c:v>0.13675317252090946</c:v>
                </c:pt>
                <c:pt idx="3">
                  <c:v>0.21678905651728198</c:v>
                </c:pt>
              </c:numCache>
            </c:numRef>
          </c:val>
          <c:smooth val="0"/>
          <c:extLst>
            <c:ext xmlns:c16="http://schemas.microsoft.com/office/drawing/2014/chart" uri="{C3380CC4-5D6E-409C-BE32-E72D297353CC}">
              <c16:uniqueId val="{00000001-0FDD-4D9F-A7C4-8F2023BBA906}"/>
            </c:ext>
          </c:extLst>
        </c:ser>
        <c:dLbls>
          <c:showLegendKey val="0"/>
          <c:showVal val="0"/>
          <c:showCatName val="0"/>
          <c:showSerName val="0"/>
          <c:showPercent val="0"/>
          <c:showBubbleSize val="0"/>
        </c:dLbls>
        <c:marker val="1"/>
        <c:smooth val="0"/>
        <c:axId val="134339968"/>
        <c:axId val="134338432"/>
      </c:lineChart>
      <c:catAx>
        <c:axId val="134331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336896"/>
        <c:crosses val="autoZero"/>
        <c:auto val="1"/>
        <c:lblAlgn val="ctr"/>
        <c:lblOffset val="100"/>
        <c:noMultiLvlLbl val="0"/>
      </c:catAx>
      <c:valAx>
        <c:axId val="134336896"/>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331008"/>
        <c:crosses val="autoZero"/>
        <c:crossBetween val="between"/>
      </c:valAx>
      <c:valAx>
        <c:axId val="134338432"/>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339968"/>
        <c:crosses val="max"/>
        <c:crossBetween val="between"/>
      </c:valAx>
      <c:catAx>
        <c:axId val="134339968"/>
        <c:scaling>
          <c:orientation val="minMax"/>
        </c:scaling>
        <c:delete val="1"/>
        <c:axPos val="b"/>
        <c:majorTickMark val="out"/>
        <c:minorTickMark val="none"/>
        <c:tickLblPos val="nextTo"/>
        <c:crossAx val="134338432"/>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'[PIDILITE FIN 123.xlsx]FCFF'!$P$8</c:f>
              <c:strCache>
                <c:ptCount val="1"/>
                <c:pt idx="0">
                  <c:v>CFO/EBITDA</c:v>
                </c:pt>
              </c:strCache>
            </c:strRef>
          </c:tx>
          <c:spPr>
            <a:solidFill>
              <a:srgbClr val="002060"/>
            </a:solidFill>
            <a:ln>
              <a:noFill/>
            </a:ln>
            <a:effectLst/>
          </c:spPr>
          <c:invertIfNegative val="0"/>
          <c:cat>
            <c:numRef>
              <c:f>'[PIDILITE FIN 123.xlsx]FCFF'!$O$9:$O$13</c:f>
              <c:numCache>
                <c:formatCode>General</c:formatCode>
                <c:ptCount val="5"/>
                <c:pt idx="0">
                  <c:v>2020</c:v>
                </c:pt>
                <c:pt idx="1">
                  <c:v>2021</c:v>
                </c:pt>
                <c:pt idx="2">
                  <c:v>2022</c:v>
                </c:pt>
                <c:pt idx="3">
                  <c:v>2023</c:v>
                </c:pt>
                <c:pt idx="4">
                  <c:v>2024</c:v>
                </c:pt>
              </c:numCache>
            </c:numRef>
          </c:cat>
          <c:val>
            <c:numRef>
              <c:f>'[PIDILITE FIN 123.xlsx]FCFF'!$P$9:$P$13</c:f>
              <c:numCache>
                <c:formatCode>#,##0</c:formatCode>
                <c:ptCount val="5"/>
                <c:pt idx="0">
                  <c:v>1280</c:v>
                </c:pt>
                <c:pt idx="1">
                  <c:v>1392</c:v>
                </c:pt>
                <c:pt idx="2" formatCode="General">
                  <c:v>955</c:v>
                </c:pt>
                <c:pt idx="3">
                  <c:v>1558</c:v>
                </c:pt>
                <c:pt idx="4">
                  <c:v>2724</c:v>
                </c:pt>
              </c:numCache>
            </c:numRef>
          </c:val>
          <c:extLst>
            <c:ext xmlns:c16="http://schemas.microsoft.com/office/drawing/2014/chart" uri="{C3380CC4-5D6E-409C-BE32-E72D297353CC}">
              <c16:uniqueId val="{00000000-259E-EE4E-AFA2-CA278AE044F0}"/>
            </c:ext>
          </c:extLst>
        </c:ser>
        <c:dLbls>
          <c:showLegendKey val="0"/>
          <c:showVal val="0"/>
          <c:showCatName val="0"/>
          <c:showSerName val="0"/>
          <c:showPercent val="0"/>
          <c:showBubbleSize val="0"/>
        </c:dLbls>
        <c:gapWidth val="219"/>
        <c:overlap val="-27"/>
        <c:axId val="134516736"/>
        <c:axId val="134518272"/>
      </c:barChart>
      <c:catAx>
        <c:axId val="134516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518272"/>
        <c:crosses val="autoZero"/>
        <c:auto val="1"/>
        <c:lblAlgn val="ctr"/>
        <c:lblOffset val="100"/>
        <c:noMultiLvlLbl val="0"/>
      </c:catAx>
      <c:valAx>
        <c:axId val="13451827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516736"/>
        <c:crosses val="autoZero"/>
        <c:crossBetween val="between"/>
      </c:valAx>
      <c:spPr>
        <a:noFill/>
        <a:ln>
          <a:noFill/>
        </a:ln>
        <a:effectLst/>
      </c:spPr>
    </c:plotArea>
    <c:legend>
      <c:legendPos val="b"/>
      <c:legendEntry>
        <c:idx val="0"/>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'[PIDILITE FIN 123.xlsx]FCFF'!$M$8</c:f>
              <c:strCache>
                <c:ptCount val="1"/>
                <c:pt idx="0">
                  <c:v>FCFF</c:v>
                </c:pt>
              </c:strCache>
            </c:strRef>
          </c:tx>
          <c:spPr>
            <a:solidFill>
              <a:srgbClr val="002060"/>
            </a:solidFill>
            <a:ln>
              <a:noFill/>
            </a:ln>
            <a:effectLst/>
          </c:spPr>
          <c:invertIfNegative val="0"/>
          <c:cat>
            <c:numRef>
              <c:f>'[PIDILITE FIN 123.xlsx]FCFF'!$L$9:$L$13</c:f>
              <c:numCache>
                <c:formatCode>General</c:formatCode>
                <c:ptCount val="5"/>
                <c:pt idx="0">
                  <c:v>2020</c:v>
                </c:pt>
                <c:pt idx="1">
                  <c:v>2021</c:v>
                </c:pt>
                <c:pt idx="2">
                  <c:v>2022</c:v>
                </c:pt>
                <c:pt idx="3">
                  <c:v>2023</c:v>
                </c:pt>
                <c:pt idx="4">
                  <c:v>2024</c:v>
                </c:pt>
              </c:numCache>
            </c:numRef>
          </c:cat>
          <c:val>
            <c:numRef>
              <c:f>'[PIDILITE FIN 123.xlsx]FCFF'!$M$9:$M$13</c:f>
              <c:numCache>
                <c:formatCode>"₹"\ #,##0.0;\("₹"#,##0.0\);\-</c:formatCode>
                <c:ptCount val="5"/>
                <c:pt idx="0">
                  <c:v>699.27999999999952</c:v>
                </c:pt>
                <c:pt idx="1">
                  <c:v>-979.27000000000044</c:v>
                </c:pt>
                <c:pt idx="2">
                  <c:v>92.169999999999163</c:v>
                </c:pt>
                <c:pt idx="3">
                  <c:v>1072.6900000000012</c:v>
                </c:pt>
                <c:pt idx="4">
                  <c:v>1853.0999999999995</c:v>
                </c:pt>
              </c:numCache>
            </c:numRef>
          </c:val>
          <c:extLst>
            <c:ext xmlns:c16="http://schemas.microsoft.com/office/drawing/2014/chart" uri="{C3380CC4-5D6E-409C-BE32-E72D297353CC}">
              <c16:uniqueId val="{00000000-6171-F248-B3C6-4858356F4BEA}"/>
            </c:ext>
          </c:extLst>
        </c:ser>
        <c:dLbls>
          <c:showLegendKey val="0"/>
          <c:showVal val="0"/>
          <c:showCatName val="0"/>
          <c:showSerName val="0"/>
          <c:showPercent val="0"/>
          <c:showBubbleSize val="0"/>
        </c:dLbls>
        <c:gapWidth val="219"/>
        <c:overlap val="-27"/>
        <c:axId val="134535040"/>
        <c:axId val="134536576"/>
      </c:barChart>
      <c:catAx>
        <c:axId val="134535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536576"/>
        <c:crosses val="autoZero"/>
        <c:auto val="1"/>
        <c:lblAlgn val="ctr"/>
        <c:lblOffset val="100"/>
        <c:noMultiLvlLbl val="0"/>
      </c:catAx>
      <c:valAx>
        <c:axId val="134536576"/>
        <c:scaling>
          <c:orientation val="minMax"/>
        </c:scaling>
        <c:delete val="0"/>
        <c:axPos val="l"/>
        <c:numFmt formatCode="&quot;₹&quot;\ #,##0.0;\(&quot;₹&quot;#,##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535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'Ratio Analysis'!$S$8</c:f>
              <c:strCache>
                <c:ptCount val="1"/>
                <c:pt idx="0">
                  <c:v>Current Ratio</c:v>
                </c:pt>
              </c:strCache>
            </c:strRef>
          </c:tx>
          <c:spPr>
            <a:solidFill>
              <a:srgbClr val="002060"/>
            </a:solidFill>
            <a:ln>
              <a:noFill/>
            </a:ln>
            <a:effectLst/>
          </c:spPr>
          <c:invertIfNegative val="0"/>
          <c:cat>
            <c:strRef>
              <c:f>'Ratio Analysis'!$R$9:$R$12</c:f>
              <c:strCache>
                <c:ptCount val="4"/>
                <c:pt idx="0">
                  <c:v>FY21</c:v>
                </c:pt>
                <c:pt idx="1">
                  <c:v>FY22</c:v>
                </c:pt>
                <c:pt idx="2">
                  <c:v>FY23</c:v>
                </c:pt>
                <c:pt idx="3">
                  <c:v>FY24</c:v>
                </c:pt>
              </c:strCache>
            </c:strRef>
          </c:cat>
          <c:val>
            <c:numRef>
              <c:f>'Ratio Analysis'!$S$9:$S$12</c:f>
              <c:numCache>
                <c:formatCode>General</c:formatCode>
                <c:ptCount val="4"/>
                <c:pt idx="0">
                  <c:v>1.29</c:v>
                </c:pt>
                <c:pt idx="1">
                  <c:v>1.6700000000000004</c:v>
                </c:pt>
                <c:pt idx="2" formatCode="0.00">
                  <c:v>1.8556739170095879</c:v>
                </c:pt>
                <c:pt idx="3" formatCode="0.00">
                  <c:v>2.0811703124870395</c:v>
                </c:pt>
              </c:numCache>
            </c:numRef>
          </c:val>
          <c:extLst>
            <c:ext xmlns:c16="http://schemas.microsoft.com/office/drawing/2014/chart" uri="{C3380CC4-5D6E-409C-BE32-E72D297353CC}">
              <c16:uniqueId val="{00000000-55DC-44F5-85A6-474AB92C14AE}"/>
            </c:ext>
          </c:extLst>
        </c:ser>
        <c:dLbls>
          <c:showLegendKey val="0"/>
          <c:showVal val="0"/>
          <c:showCatName val="0"/>
          <c:showSerName val="0"/>
          <c:showPercent val="0"/>
          <c:showBubbleSize val="0"/>
        </c:dLbls>
        <c:gapWidth val="219"/>
        <c:overlap val="-27"/>
        <c:axId val="134853760"/>
        <c:axId val="134855296"/>
      </c:barChart>
      <c:catAx>
        <c:axId val="134853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855296"/>
        <c:crosses val="autoZero"/>
        <c:auto val="1"/>
        <c:lblAlgn val="ctr"/>
        <c:lblOffset val="100"/>
        <c:noMultiLvlLbl val="0"/>
      </c:catAx>
      <c:valAx>
        <c:axId val="13485529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8537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'Ratio Analysis'!$S$16</c:f>
              <c:strCache>
                <c:ptCount val="1"/>
                <c:pt idx="0">
                  <c:v>Interest Coverage Ratio</c:v>
                </c:pt>
              </c:strCache>
            </c:strRef>
          </c:tx>
          <c:spPr>
            <a:solidFill>
              <a:srgbClr val="002060"/>
            </a:solidFill>
            <a:ln>
              <a:noFill/>
            </a:ln>
            <a:effectLst/>
          </c:spPr>
          <c:invertIfNegative val="0"/>
          <c:cat>
            <c:strRef>
              <c:f>'Ratio Analysis'!$R$17:$R$20</c:f>
              <c:strCache>
                <c:ptCount val="4"/>
                <c:pt idx="0">
                  <c:v>FY21</c:v>
                </c:pt>
                <c:pt idx="1">
                  <c:v>FY22</c:v>
                </c:pt>
                <c:pt idx="2">
                  <c:v>FY23</c:v>
                </c:pt>
                <c:pt idx="3">
                  <c:v>FY24</c:v>
                </c:pt>
              </c:strCache>
            </c:strRef>
          </c:cat>
          <c:val>
            <c:numRef>
              <c:f>'Ratio Analysis'!$S$17:$S$20</c:f>
              <c:numCache>
                <c:formatCode>General</c:formatCode>
                <c:ptCount val="4"/>
                <c:pt idx="0">
                  <c:v>39.910000000000004</c:v>
                </c:pt>
                <c:pt idx="1">
                  <c:v>38.42</c:v>
                </c:pt>
                <c:pt idx="2">
                  <c:v>36.03</c:v>
                </c:pt>
                <c:pt idx="3">
                  <c:v>46.25</c:v>
                </c:pt>
              </c:numCache>
            </c:numRef>
          </c:val>
          <c:extLst>
            <c:ext xmlns:c16="http://schemas.microsoft.com/office/drawing/2014/chart" uri="{C3380CC4-5D6E-409C-BE32-E72D297353CC}">
              <c16:uniqueId val="{00000000-12AB-43A4-BAAF-0EE0735C5BC3}"/>
            </c:ext>
          </c:extLst>
        </c:ser>
        <c:dLbls>
          <c:showLegendKey val="0"/>
          <c:showVal val="0"/>
          <c:showCatName val="0"/>
          <c:showSerName val="0"/>
          <c:showPercent val="0"/>
          <c:showBubbleSize val="0"/>
        </c:dLbls>
        <c:gapWidth val="219"/>
        <c:overlap val="-27"/>
        <c:axId val="134867200"/>
        <c:axId val="134742016"/>
      </c:barChart>
      <c:catAx>
        <c:axId val="134867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742016"/>
        <c:crosses val="autoZero"/>
        <c:auto val="1"/>
        <c:lblAlgn val="ctr"/>
        <c:lblOffset val="100"/>
        <c:noMultiLvlLbl val="0"/>
      </c:catAx>
      <c:valAx>
        <c:axId val="134742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867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'Ratio Analysis'!$U$38</c:f>
              <c:strCache>
                <c:ptCount val="1"/>
                <c:pt idx="0">
                  <c:v>Cash Conversion Cycle</c:v>
                </c:pt>
              </c:strCache>
            </c:strRef>
          </c:tx>
          <c:spPr>
            <a:solidFill>
              <a:srgbClr val="002060"/>
            </a:solidFill>
            <a:ln>
              <a:noFill/>
            </a:ln>
            <a:effectLst/>
          </c:spPr>
          <c:invertIfNegative val="0"/>
          <c:dLbls>
            <c:dLbl>
              <c:idx val="0"/>
              <c:tx>
                <c:rich>
                  <a:bodyPr/>
                  <a:lstStyle/>
                  <a:p>
                    <a:r>
                      <a:rPr lang="en-US"/>
                      <a:t>-37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5FF4-40C9-8035-3E432F85AAA4}"/>
                </c:ext>
              </c:extLst>
            </c:dLbl>
            <c:dLbl>
              <c:idx val="1"/>
              <c:tx>
                <c:rich>
                  <a:bodyPr/>
                  <a:lstStyle/>
                  <a:p>
                    <a:r>
                      <a:rPr lang="en-US"/>
                      <a:t>-111</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FF4-40C9-8035-3E432F85AAA4}"/>
                </c:ext>
              </c:extLst>
            </c:dLbl>
            <c:dLbl>
              <c:idx val="2"/>
              <c:tx>
                <c:rich>
                  <a:bodyPr/>
                  <a:lstStyle/>
                  <a:p>
                    <a:r>
                      <a:rPr lang="en-US"/>
                      <a:t>-15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5FF4-40C9-8035-3E432F85AAA4}"/>
                </c:ext>
              </c:extLst>
            </c:dLbl>
            <c:dLbl>
              <c:idx val="3"/>
              <c:tx>
                <c:rich>
                  <a:bodyPr/>
                  <a:lstStyle/>
                  <a:p>
                    <a:r>
                      <a:rPr lang="en-US"/>
                      <a:t>-11</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5FF4-40C9-8035-3E432F85AAA4}"/>
                </c:ext>
              </c:extLst>
            </c:dLbl>
            <c:dLbl>
              <c:idx val="4"/>
              <c:tx>
                <c:rich>
                  <a:bodyPr/>
                  <a:lstStyle/>
                  <a:p>
                    <a:r>
                      <a:rPr lang="en-US"/>
                      <a:t>-65</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5FF4-40C9-8035-3E432F85AAA4}"/>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'Ratio Analysis'!$T$39:$T$43</c:f>
              <c:strCache>
                <c:ptCount val="5"/>
                <c:pt idx="0">
                  <c:v>FY20</c:v>
                </c:pt>
                <c:pt idx="1">
                  <c:v>FY21</c:v>
                </c:pt>
                <c:pt idx="2">
                  <c:v>FY22</c:v>
                </c:pt>
                <c:pt idx="3">
                  <c:v>FY23</c:v>
                </c:pt>
                <c:pt idx="4">
                  <c:v>FY24</c:v>
                </c:pt>
              </c:strCache>
            </c:strRef>
          </c:cat>
          <c:val>
            <c:numRef>
              <c:f>'Ratio Analysis'!$U$39:$U$43</c:f>
              <c:numCache>
                <c:formatCode>0</c:formatCode>
                <c:ptCount val="5"/>
                <c:pt idx="0">
                  <c:v>37</c:v>
                </c:pt>
                <c:pt idx="1">
                  <c:v>111</c:v>
                </c:pt>
                <c:pt idx="2">
                  <c:v>15</c:v>
                </c:pt>
                <c:pt idx="3">
                  <c:v>11</c:v>
                </c:pt>
                <c:pt idx="4">
                  <c:v>65</c:v>
                </c:pt>
              </c:numCache>
            </c:numRef>
          </c:val>
          <c:extLst>
            <c:ext xmlns:c16="http://schemas.microsoft.com/office/drawing/2014/chart" uri="{C3380CC4-5D6E-409C-BE32-E72D297353CC}">
              <c16:uniqueId val="{00000000-5FF4-40C9-8035-3E432F85AAA4}"/>
            </c:ext>
          </c:extLst>
        </c:ser>
        <c:dLbls>
          <c:showLegendKey val="0"/>
          <c:showVal val="1"/>
          <c:showCatName val="0"/>
          <c:showSerName val="0"/>
          <c:showPercent val="0"/>
          <c:showBubbleSize val="0"/>
        </c:dLbls>
        <c:gapWidth val="219"/>
        <c:overlap val="-27"/>
        <c:axId val="134898816"/>
        <c:axId val="134900352"/>
      </c:barChart>
      <c:catAx>
        <c:axId val="134898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900352"/>
        <c:crosses val="autoZero"/>
        <c:auto val="1"/>
        <c:lblAlgn val="ctr"/>
        <c:lblOffset val="100"/>
        <c:noMultiLvlLbl val="0"/>
      </c:catAx>
      <c:valAx>
        <c:axId val="13490035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8988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v> % of Total Sales  </c:v>
          </c:tx>
          <c:dPt>
            <c:idx val="0"/>
            <c:bubble3D val="0"/>
            <c:spPr>
              <a:solidFill>
                <a:srgbClr val="DAE9F8"/>
              </a:solidFill>
              <a:ln w="19050">
                <a:solidFill>
                  <a:schemeClr val="lt1"/>
                </a:solidFill>
              </a:ln>
              <a:effectLst/>
            </c:spPr>
            <c:extLst>
              <c:ext xmlns:c16="http://schemas.microsoft.com/office/drawing/2014/chart" uri="{C3380CC4-5D6E-409C-BE32-E72D297353CC}">
                <c16:uniqueId val="{00000001-7806-4675-A9AC-EAB2AD6AAB0A}"/>
              </c:ext>
            </c:extLst>
          </c:dPt>
          <c:dPt>
            <c:idx val="1"/>
            <c:bubble3D val="0"/>
            <c:spPr>
              <a:solidFill>
                <a:srgbClr val="9DC0E3"/>
              </a:solidFill>
              <a:ln w="19050">
                <a:solidFill>
                  <a:schemeClr val="lt1"/>
                </a:solidFill>
              </a:ln>
              <a:effectLst/>
            </c:spPr>
            <c:extLst>
              <c:ext xmlns:c16="http://schemas.microsoft.com/office/drawing/2014/chart" uri="{C3380CC4-5D6E-409C-BE32-E72D297353CC}">
                <c16:uniqueId val="{00000003-7806-4675-A9AC-EAB2AD6AAB0A}"/>
              </c:ext>
            </c:extLst>
          </c:dPt>
          <c:dPt>
            <c:idx val="2"/>
            <c:bubble3D val="0"/>
            <c:spPr>
              <a:solidFill>
                <a:srgbClr val="0F4762"/>
              </a:solidFill>
              <a:ln w="19050">
                <a:solidFill>
                  <a:schemeClr val="lt1"/>
                </a:solidFill>
              </a:ln>
              <a:effectLst/>
            </c:spPr>
            <c:extLst>
              <c:ext xmlns:c16="http://schemas.microsoft.com/office/drawing/2014/chart" uri="{C3380CC4-5D6E-409C-BE32-E72D297353CC}">
                <c16:uniqueId val="{00000005-7806-4675-A9AC-EAB2AD6AAB0A}"/>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'https://d.docs.live.net/b4baa882df7c6d8e/[excel practice.xlsx]Sheet1'!$B$27:$B$29</c:f>
              <c:strCache>
                <c:ptCount val="3"/>
                <c:pt idx="0">
                  <c:v>Consumer &amp; Bazaar </c:v>
                </c:pt>
                <c:pt idx="1">
                  <c:v>Business to Business </c:v>
                </c:pt>
                <c:pt idx="2">
                  <c:v>Others</c:v>
                </c:pt>
              </c:strCache>
            </c:strRef>
          </c:cat>
          <c:val>
            <c:numRef>
              <c:f>'https://d.docs.live.net/b4baa882df7c6d8e/[excel practice.xlsx]Sheet1'!$C$27:$C$29</c:f>
              <c:numCache>
                <c:formatCode>0.00%</c:formatCode>
                <c:ptCount val="3"/>
                <c:pt idx="0">
                  <c:v>0.82500000000000018</c:v>
                </c:pt>
                <c:pt idx="1">
                  <c:v>0.17</c:v>
                </c:pt>
                <c:pt idx="2">
                  <c:v>5.0000000000000018E-3</c:v>
                </c:pt>
              </c:numCache>
            </c:numRef>
          </c:val>
          <c:extLst>
            <c:ext xmlns:c16="http://schemas.microsoft.com/office/drawing/2014/chart" uri="{C3380CC4-5D6E-409C-BE32-E72D297353CC}">
              <c16:uniqueId val="{00000006-7806-4675-A9AC-EAB2AD6AAB0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'Ratio Analysis'!$X$16</c:f>
              <c:strCache>
                <c:ptCount val="1"/>
                <c:pt idx="0">
                  <c:v>Fixed Asset Turnover Ratio</c:v>
                </c:pt>
              </c:strCache>
            </c:strRef>
          </c:tx>
          <c:spPr>
            <a:solidFill>
              <a:srgbClr val="002060"/>
            </a:solidFill>
            <a:ln>
              <a:noFill/>
            </a:ln>
            <a:effectLst/>
          </c:spPr>
          <c:invertIfNegative val="0"/>
          <c:cat>
            <c:strRef>
              <c:f>'Ratio Analysis'!$W$17:$W$20</c:f>
              <c:strCache>
                <c:ptCount val="4"/>
                <c:pt idx="0">
                  <c:v>FY21</c:v>
                </c:pt>
                <c:pt idx="1">
                  <c:v>FY22</c:v>
                </c:pt>
                <c:pt idx="2">
                  <c:v>FY23</c:v>
                </c:pt>
                <c:pt idx="3">
                  <c:v>FY24</c:v>
                </c:pt>
              </c:strCache>
            </c:strRef>
          </c:cat>
          <c:val>
            <c:numRef>
              <c:f>'Ratio Analysis'!$X$17:$X$20</c:f>
              <c:numCache>
                <c:formatCode>General</c:formatCode>
                <c:ptCount val="4"/>
                <c:pt idx="0">
                  <c:v>1.6500000000000001</c:v>
                </c:pt>
                <c:pt idx="1">
                  <c:v>2.11</c:v>
                </c:pt>
                <c:pt idx="2">
                  <c:v>2.4</c:v>
                </c:pt>
                <c:pt idx="3">
                  <c:v>2.27</c:v>
                </c:pt>
              </c:numCache>
            </c:numRef>
          </c:val>
          <c:extLst>
            <c:ext xmlns:c16="http://schemas.microsoft.com/office/drawing/2014/chart" uri="{C3380CC4-5D6E-409C-BE32-E72D297353CC}">
              <c16:uniqueId val="{00000000-C541-4BD1-A527-764B30DAB9AF}"/>
            </c:ext>
          </c:extLst>
        </c:ser>
        <c:dLbls>
          <c:showLegendKey val="0"/>
          <c:showVal val="0"/>
          <c:showCatName val="0"/>
          <c:showSerName val="0"/>
          <c:showPercent val="0"/>
          <c:showBubbleSize val="0"/>
        </c:dLbls>
        <c:gapWidth val="219"/>
        <c:overlap val="-27"/>
        <c:axId val="134945024"/>
        <c:axId val="134950912"/>
      </c:barChart>
      <c:catAx>
        <c:axId val="134945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950912"/>
        <c:crosses val="autoZero"/>
        <c:auto val="1"/>
        <c:lblAlgn val="ctr"/>
        <c:lblOffset val="100"/>
        <c:noMultiLvlLbl val="0"/>
      </c:catAx>
      <c:valAx>
        <c:axId val="1349509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945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'Ratio Analysis'!$AB$17</c:f>
              <c:strCache>
                <c:ptCount val="1"/>
                <c:pt idx="0">
                  <c:v>Return On Equity</c:v>
                </c:pt>
              </c:strCache>
            </c:strRef>
          </c:tx>
          <c:spPr>
            <a:solidFill>
              <a:srgbClr val="002060"/>
            </a:solidFill>
            <a:ln>
              <a:noFill/>
            </a:ln>
            <a:effectLst/>
          </c:spPr>
          <c:invertIfNegative val="0"/>
          <c:cat>
            <c:strRef>
              <c:f>'Ratio Analysis'!$AA$18:$AA$21</c:f>
              <c:strCache>
                <c:ptCount val="4"/>
                <c:pt idx="0">
                  <c:v>FY21</c:v>
                </c:pt>
                <c:pt idx="1">
                  <c:v>FY22</c:v>
                </c:pt>
                <c:pt idx="2">
                  <c:v>FY23</c:v>
                </c:pt>
                <c:pt idx="3">
                  <c:v>FY24</c:v>
                </c:pt>
              </c:strCache>
            </c:strRef>
          </c:cat>
          <c:val>
            <c:numRef>
              <c:f>'Ratio Analysis'!$AB$18:$AB$21</c:f>
              <c:numCache>
                <c:formatCode>0%</c:formatCode>
                <c:ptCount val="4"/>
                <c:pt idx="0">
                  <c:v>0.18810000000000004</c:v>
                </c:pt>
                <c:pt idx="1">
                  <c:v>0.18230000000000005</c:v>
                </c:pt>
                <c:pt idx="2">
                  <c:v>0.1711</c:v>
                </c:pt>
                <c:pt idx="3">
                  <c:v>0.20039999999999999</c:v>
                </c:pt>
              </c:numCache>
            </c:numRef>
          </c:val>
          <c:extLst>
            <c:ext xmlns:c16="http://schemas.microsoft.com/office/drawing/2014/chart" uri="{C3380CC4-5D6E-409C-BE32-E72D297353CC}">
              <c16:uniqueId val="{00000000-3CB6-4498-B756-97DD00A17340}"/>
            </c:ext>
          </c:extLst>
        </c:ser>
        <c:dLbls>
          <c:showLegendKey val="0"/>
          <c:showVal val="0"/>
          <c:showCatName val="0"/>
          <c:showSerName val="0"/>
          <c:showPercent val="0"/>
          <c:showBubbleSize val="0"/>
        </c:dLbls>
        <c:gapWidth val="219"/>
        <c:overlap val="-27"/>
        <c:axId val="134983040"/>
        <c:axId val="134988928"/>
      </c:barChart>
      <c:catAx>
        <c:axId val="134983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988928"/>
        <c:crosses val="autoZero"/>
        <c:auto val="1"/>
        <c:lblAlgn val="ctr"/>
        <c:lblOffset val="100"/>
        <c:noMultiLvlLbl val="0"/>
      </c:catAx>
      <c:valAx>
        <c:axId val="13498892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9830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'Ratio Analysis'!$Y$24</c:f>
              <c:strCache>
                <c:ptCount val="1"/>
                <c:pt idx="0">
                  <c:v>P/E Ratio</c:v>
                </c:pt>
              </c:strCache>
            </c:strRef>
          </c:tx>
          <c:spPr>
            <a:solidFill>
              <a:srgbClr val="002060"/>
            </a:solidFill>
            <a:ln>
              <a:noFill/>
            </a:ln>
            <a:effectLst/>
          </c:spPr>
          <c:invertIfNegative val="0"/>
          <c:cat>
            <c:strRef>
              <c:f>'Ratio Analysis'!$X$25:$X$28</c:f>
              <c:strCache>
                <c:ptCount val="4"/>
                <c:pt idx="0">
                  <c:v>FY21</c:v>
                </c:pt>
                <c:pt idx="1">
                  <c:v>FY22</c:v>
                </c:pt>
                <c:pt idx="2">
                  <c:v>FY23</c:v>
                </c:pt>
                <c:pt idx="3">
                  <c:v>FY24</c:v>
                </c:pt>
              </c:strCache>
            </c:strRef>
          </c:cat>
          <c:val>
            <c:numRef>
              <c:f>'Ratio Analysis'!$Y$25:$Y$28</c:f>
              <c:numCache>
                <c:formatCode>General</c:formatCode>
                <c:ptCount val="4"/>
                <c:pt idx="0">
                  <c:v>73</c:v>
                </c:pt>
                <c:pt idx="1">
                  <c:v>68</c:v>
                </c:pt>
                <c:pt idx="2">
                  <c:v>97</c:v>
                </c:pt>
                <c:pt idx="3">
                  <c:v>88</c:v>
                </c:pt>
              </c:numCache>
            </c:numRef>
          </c:val>
          <c:extLst>
            <c:ext xmlns:c16="http://schemas.microsoft.com/office/drawing/2014/chart" uri="{C3380CC4-5D6E-409C-BE32-E72D297353CC}">
              <c16:uniqueId val="{00000000-6087-48B1-B3F3-76DAC1EDEF1E}"/>
            </c:ext>
          </c:extLst>
        </c:ser>
        <c:dLbls>
          <c:showLegendKey val="0"/>
          <c:showVal val="0"/>
          <c:showCatName val="0"/>
          <c:showSerName val="0"/>
          <c:showPercent val="0"/>
          <c:showBubbleSize val="0"/>
        </c:dLbls>
        <c:gapWidth val="219"/>
        <c:overlap val="-27"/>
        <c:axId val="135009024"/>
        <c:axId val="135010560"/>
      </c:barChart>
      <c:catAx>
        <c:axId val="135009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5010560"/>
        <c:crosses val="autoZero"/>
        <c:auto val="1"/>
        <c:lblAlgn val="ctr"/>
        <c:lblOffset val="100"/>
        <c:noMultiLvlLbl val="0"/>
      </c:catAx>
      <c:valAx>
        <c:axId val="13501056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50090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rgbClr val="028655"/>
            </a:solidFill>
            <a:ln>
              <a:noFill/>
            </a:ln>
            <a:effectLst/>
          </c:spPr>
          <c:invertIfNegative val="0"/>
          <c:dPt>
            <c:idx val="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1-9A8C-4146-9649-8436C3E02B64}"/>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9A8C-4146-9649-8436C3E02B64}"/>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5-9A8C-4146-9649-8436C3E02B64}"/>
              </c:ext>
            </c:extLst>
          </c:dPt>
          <c:dPt>
            <c:idx val="3"/>
            <c:invertIfNegative val="0"/>
            <c:bubble3D val="0"/>
            <c:spPr>
              <a:solidFill>
                <a:schemeClr val="accent1">
                  <a:lumMod val="50000"/>
                </a:schemeClr>
              </a:solidFill>
              <a:ln>
                <a:noFill/>
              </a:ln>
              <a:effectLst/>
            </c:spPr>
            <c:extLst>
              <c:ext xmlns:c16="http://schemas.microsoft.com/office/drawing/2014/chart" uri="{C3380CC4-5D6E-409C-BE32-E72D297353CC}">
                <c16:uniqueId val="{00000007-9A8C-4146-9649-8436C3E02B64}"/>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'DuPont Analysis'!$F$77:$I$77</c:f>
              <c:numCache>
                <c:formatCode>mmm\-yy</c:formatCode>
                <c:ptCount val="4"/>
                <c:pt idx="0">
                  <c:v>44286</c:v>
                </c:pt>
                <c:pt idx="1">
                  <c:v>44651</c:v>
                </c:pt>
                <c:pt idx="2">
                  <c:v>45016</c:v>
                </c:pt>
                <c:pt idx="3">
                  <c:v>45382</c:v>
                </c:pt>
              </c:numCache>
            </c:numRef>
          </c:cat>
          <c:val>
            <c:numRef>
              <c:f>'DuPont Analysis'!$F$79:$I$79</c:f>
              <c:numCache>
                <c:formatCode>"₹"\ #,##0.0;\("₹"#,##0.0\);\-</c:formatCode>
                <c:ptCount val="4"/>
                <c:pt idx="0">
                  <c:v>7292.71</c:v>
                </c:pt>
                <c:pt idx="1">
                  <c:v>9920.9599999999991</c:v>
                </c:pt>
                <c:pt idx="2">
                  <c:v>11799.1</c:v>
                </c:pt>
                <c:pt idx="3">
                  <c:v>12382.99</c:v>
                </c:pt>
              </c:numCache>
            </c:numRef>
          </c:val>
          <c:extLst>
            <c:ext xmlns:c16="http://schemas.microsoft.com/office/drawing/2014/chart" uri="{C3380CC4-5D6E-409C-BE32-E72D297353CC}">
              <c16:uniqueId val="{00000008-9A8C-4146-9649-8436C3E02B64}"/>
            </c:ext>
          </c:extLst>
        </c:ser>
        <c:dLbls>
          <c:showLegendKey val="0"/>
          <c:showVal val="0"/>
          <c:showCatName val="0"/>
          <c:showSerName val="0"/>
          <c:showPercent val="0"/>
          <c:showBubbleSize val="0"/>
        </c:dLbls>
        <c:gapWidth val="219"/>
        <c:overlap val="-27"/>
        <c:axId val="1183746767"/>
        <c:axId val="1183746287"/>
      </c:barChart>
      <c:catAx>
        <c:axId val="1183746767"/>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crossAx val="1183746287"/>
        <c:crosses val="autoZero"/>
        <c:auto val="0"/>
        <c:lblAlgn val="ctr"/>
        <c:lblOffset val="100"/>
        <c:noMultiLvlLbl val="0"/>
      </c:catAx>
      <c:valAx>
        <c:axId val="1183746287"/>
        <c:scaling>
          <c:orientation val="minMax"/>
        </c:scaling>
        <c:delete val="1"/>
        <c:axPos val="l"/>
        <c:numFmt formatCode="&quot;₹&quot;\ #,##0.0;\(&quot;₹&quot;#,##0.0\);\-" sourceLinked="1"/>
        <c:majorTickMark val="none"/>
        <c:minorTickMark val="none"/>
        <c:tickLblPos val="nextTo"/>
        <c:crossAx val="1183746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1-C780-4477-A6F9-29BBFE0E9318}"/>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C780-4477-A6F9-29BBFE0E9318}"/>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5-C780-4477-A6F9-29BBFE0E9318}"/>
              </c:ext>
            </c:extLst>
          </c:dPt>
          <c:dPt>
            <c:idx val="3"/>
            <c:invertIfNegative val="0"/>
            <c:bubble3D val="0"/>
            <c:spPr>
              <a:solidFill>
                <a:schemeClr val="accent1">
                  <a:lumMod val="50000"/>
                </a:schemeClr>
              </a:solidFill>
              <a:ln>
                <a:noFill/>
              </a:ln>
              <a:effectLst/>
            </c:spPr>
            <c:extLst>
              <c:ext xmlns:c16="http://schemas.microsoft.com/office/drawing/2014/chart" uri="{C3380CC4-5D6E-409C-BE32-E72D297353CC}">
                <c16:uniqueId val="{00000007-C780-4477-A6F9-29BBFE0E9318}"/>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'DuPont Analysis'!$F$71:$I$71</c:f>
              <c:numCache>
                <c:formatCode>mmm\-yy</c:formatCode>
                <c:ptCount val="4"/>
                <c:pt idx="0">
                  <c:v>44286</c:v>
                </c:pt>
                <c:pt idx="1">
                  <c:v>44651</c:v>
                </c:pt>
                <c:pt idx="2">
                  <c:v>45016</c:v>
                </c:pt>
                <c:pt idx="3">
                  <c:v>45382</c:v>
                </c:pt>
              </c:numCache>
            </c:numRef>
          </c:cat>
          <c:val>
            <c:numRef>
              <c:f>'DuPont Analysis'!$F$72:$I$72</c:f>
              <c:numCache>
                <c:formatCode>"₹"\ #,##0.0;\("₹"#,##0.0\);\-</c:formatCode>
                <c:ptCount val="4"/>
                <c:pt idx="0">
                  <c:v>1131.21</c:v>
                </c:pt>
                <c:pt idx="1">
                  <c:v>1207.56</c:v>
                </c:pt>
                <c:pt idx="2">
                  <c:v>1273.25</c:v>
                </c:pt>
                <c:pt idx="3">
                  <c:v>1729.38</c:v>
                </c:pt>
              </c:numCache>
            </c:numRef>
          </c:val>
          <c:extLst>
            <c:ext xmlns:c16="http://schemas.microsoft.com/office/drawing/2014/chart" uri="{C3380CC4-5D6E-409C-BE32-E72D297353CC}">
              <c16:uniqueId val="{00000008-C780-4477-A6F9-29BBFE0E9318}"/>
            </c:ext>
          </c:extLst>
        </c:ser>
        <c:dLbls>
          <c:showLegendKey val="0"/>
          <c:showVal val="0"/>
          <c:showCatName val="0"/>
          <c:showSerName val="0"/>
          <c:showPercent val="0"/>
          <c:showBubbleSize val="0"/>
        </c:dLbls>
        <c:gapWidth val="219"/>
        <c:overlap val="-27"/>
        <c:axId val="1183746767"/>
        <c:axId val="1183746287"/>
      </c:barChart>
      <c:catAx>
        <c:axId val="1183746767"/>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crossAx val="1183746287"/>
        <c:crosses val="autoZero"/>
        <c:auto val="0"/>
        <c:lblAlgn val="ctr"/>
        <c:lblOffset val="100"/>
        <c:noMultiLvlLbl val="0"/>
      </c:catAx>
      <c:valAx>
        <c:axId val="1183746287"/>
        <c:scaling>
          <c:orientation val="minMax"/>
        </c:scaling>
        <c:delete val="1"/>
        <c:axPos val="l"/>
        <c:numFmt formatCode="&quot;₹&quot;\ #,##0.0;\(&quot;₹&quot;#,##0.0\);\-" sourceLinked="1"/>
        <c:majorTickMark val="none"/>
        <c:minorTickMark val="none"/>
        <c:tickLblPos val="nextTo"/>
        <c:crossAx val="1183746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1-8EA9-483C-AA08-EAF80454AF57}"/>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8EA9-483C-AA08-EAF80454AF57}"/>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5-8EA9-483C-AA08-EAF80454AF57}"/>
              </c:ext>
            </c:extLst>
          </c:dPt>
          <c:dPt>
            <c:idx val="3"/>
            <c:invertIfNegative val="0"/>
            <c:bubble3D val="0"/>
            <c:spPr>
              <a:solidFill>
                <a:schemeClr val="accent1">
                  <a:lumMod val="50000"/>
                </a:schemeClr>
              </a:solidFill>
              <a:ln>
                <a:noFill/>
              </a:ln>
              <a:effectLst/>
            </c:spPr>
            <c:extLst>
              <c:ext xmlns:c16="http://schemas.microsoft.com/office/drawing/2014/chart" uri="{C3380CC4-5D6E-409C-BE32-E72D297353CC}">
                <c16:uniqueId val="{00000007-8EA9-483C-AA08-EAF80454AF57}"/>
              </c:ext>
            </c:extLst>
          </c:dPt>
          <c:dLbls>
            <c:numFmt formatCode="#,##0" sourceLinked="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'DuPont Analysis'!$F$77:$I$77</c:f>
              <c:numCache>
                <c:formatCode>mmm\-yy</c:formatCode>
                <c:ptCount val="4"/>
                <c:pt idx="0">
                  <c:v>44286</c:v>
                </c:pt>
                <c:pt idx="1">
                  <c:v>44651</c:v>
                </c:pt>
                <c:pt idx="2">
                  <c:v>45016</c:v>
                </c:pt>
                <c:pt idx="3">
                  <c:v>45382</c:v>
                </c:pt>
              </c:numCache>
            </c:numRef>
          </c:cat>
          <c:val>
            <c:numRef>
              <c:f>'DuPont Analysis'!$F$83:$I$83</c:f>
              <c:numCache>
                <c:formatCode>"₹"\ #,##0.0;\("₹"#,##0.0\);\-</c:formatCode>
                <c:ptCount val="4"/>
                <c:pt idx="0">
                  <c:v>7668.2649999999994</c:v>
                </c:pt>
                <c:pt idx="1">
                  <c:v>9154.0849999999991</c:v>
                </c:pt>
                <c:pt idx="2">
                  <c:v>9999.6049999999996</c:v>
                </c:pt>
                <c:pt idx="3">
                  <c:v>11290.240000000002</c:v>
                </c:pt>
              </c:numCache>
            </c:numRef>
          </c:val>
          <c:extLst>
            <c:ext xmlns:c16="http://schemas.microsoft.com/office/drawing/2014/chart" uri="{C3380CC4-5D6E-409C-BE32-E72D297353CC}">
              <c16:uniqueId val="{00000008-8EA9-483C-AA08-EAF80454AF57}"/>
            </c:ext>
          </c:extLst>
        </c:ser>
        <c:dLbls>
          <c:showLegendKey val="0"/>
          <c:showVal val="0"/>
          <c:showCatName val="0"/>
          <c:showSerName val="0"/>
          <c:showPercent val="0"/>
          <c:showBubbleSize val="0"/>
        </c:dLbls>
        <c:gapWidth val="219"/>
        <c:overlap val="-27"/>
        <c:axId val="1183746767"/>
        <c:axId val="1183746287"/>
      </c:barChart>
      <c:catAx>
        <c:axId val="1183746767"/>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crossAx val="1183746287"/>
        <c:crosses val="autoZero"/>
        <c:auto val="0"/>
        <c:lblAlgn val="ctr"/>
        <c:lblOffset val="100"/>
        <c:noMultiLvlLbl val="0"/>
      </c:catAx>
      <c:valAx>
        <c:axId val="1183746287"/>
        <c:scaling>
          <c:orientation val="minMax"/>
        </c:scaling>
        <c:delete val="1"/>
        <c:axPos val="l"/>
        <c:numFmt formatCode="&quot;₹&quot;\ #,##0.0;\(&quot;₹&quot;#,##0.0\);\-" sourceLinked="1"/>
        <c:majorTickMark val="none"/>
        <c:minorTickMark val="none"/>
        <c:tickLblPos val="nextTo"/>
        <c:crossAx val="1183746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1-9F0B-45E4-94E2-4133CDD57644}"/>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9F0B-45E4-94E2-4133CDD57644}"/>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5-9F0B-45E4-94E2-4133CDD57644}"/>
              </c:ext>
            </c:extLst>
          </c:dPt>
          <c:dPt>
            <c:idx val="3"/>
            <c:invertIfNegative val="0"/>
            <c:bubble3D val="0"/>
            <c:spPr>
              <a:solidFill>
                <a:schemeClr val="accent1">
                  <a:lumMod val="50000"/>
                </a:schemeClr>
              </a:solidFill>
              <a:ln>
                <a:noFill/>
              </a:ln>
              <a:effectLst/>
            </c:spPr>
            <c:extLst>
              <c:ext xmlns:c16="http://schemas.microsoft.com/office/drawing/2014/chart" uri="{C3380CC4-5D6E-409C-BE32-E72D297353CC}">
                <c16:uniqueId val="{00000007-9F0B-45E4-94E2-4133CDD57644}"/>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'DuPont Analysis'!$F$77:$I$77</c:f>
              <c:numCache>
                <c:formatCode>mmm\-yy</c:formatCode>
                <c:ptCount val="4"/>
                <c:pt idx="0">
                  <c:v>44286</c:v>
                </c:pt>
                <c:pt idx="1">
                  <c:v>44651</c:v>
                </c:pt>
                <c:pt idx="2">
                  <c:v>45016</c:v>
                </c:pt>
                <c:pt idx="3">
                  <c:v>45382</c:v>
                </c:pt>
              </c:numCache>
            </c:numRef>
          </c:cat>
          <c:val>
            <c:numRef>
              <c:f>'DuPont Analysis'!$F$88:$I$88</c:f>
              <c:numCache>
                <c:formatCode>0.00\x</c:formatCode>
                <c:ptCount val="4"/>
                <c:pt idx="0">
                  <c:v>1.52624005206711</c:v>
                </c:pt>
                <c:pt idx="1">
                  <c:v>1.5261043272841546</c:v>
                </c:pt>
                <c:pt idx="2">
                  <c:v>1.4688032232691122</c:v>
                </c:pt>
                <c:pt idx="3">
                  <c:v>1.4456651454853697</c:v>
                </c:pt>
              </c:numCache>
            </c:numRef>
          </c:val>
          <c:extLst>
            <c:ext xmlns:c16="http://schemas.microsoft.com/office/drawing/2014/chart" uri="{C3380CC4-5D6E-409C-BE32-E72D297353CC}">
              <c16:uniqueId val="{00000008-9F0B-45E4-94E2-4133CDD57644}"/>
            </c:ext>
          </c:extLst>
        </c:ser>
        <c:dLbls>
          <c:showLegendKey val="0"/>
          <c:showVal val="0"/>
          <c:showCatName val="0"/>
          <c:showSerName val="0"/>
          <c:showPercent val="0"/>
          <c:showBubbleSize val="0"/>
        </c:dLbls>
        <c:gapWidth val="219"/>
        <c:overlap val="-27"/>
        <c:axId val="1183746767"/>
        <c:axId val="1183746287"/>
      </c:barChart>
      <c:catAx>
        <c:axId val="1183746767"/>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crossAx val="1183746287"/>
        <c:crosses val="autoZero"/>
        <c:auto val="0"/>
        <c:lblAlgn val="ctr"/>
        <c:lblOffset val="100"/>
        <c:noMultiLvlLbl val="0"/>
      </c:catAx>
      <c:valAx>
        <c:axId val="1183746287"/>
        <c:scaling>
          <c:orientation val="minMax"/>
        </c:scaling>
        <c:delete val="1"/>
        <c:axPos val="l"/>
        <c:numFmt formatCode="0.00\x" sourceLinked="1"/>
        <c:majorTickMark val="none"/>
        <c:minorTickMark val="none"/>
        <c:tickLblPos val="nextTo"/>
        <c:crossAx val="1183746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1-BAE8-4F47-BAD9-8686C85790C2}"/>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BAE8-4F47-BAD9-8686C85790C2}"/>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5-BAE8-4F47-BAD9-8686C85790C2}"/>
              </c:ext>
            </c:extLst>
          </c:dPt>
          <c:dPt>
            <c:idx val="3"/>
            <c:invertIfNegative val="0"/>
            <c:bubble3D val="0"/>
            <c:spPr>
              <a:solidFill>
                <a:schemeClr val="accent1">
                  <a:lumMod val="50000"/>
                </a:schemeClr>
              </a:solidFill>
              <a:ln>
                <a:noFill/>
              </a:ln>
              <a:effectLst/>
            </c:spPr>
            <c:extLst>
              <c:ext xmlns:c16="http://schemas.microsoft.com/office/drawing/2014/chart" uri="{C3380CC4-5D6E-409C-BE32-E72D297353CC}">
                <c16:uniqueId val="{00000007-BAE8-4F47-BAD9-8686C85790C2}"/>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'DuPont Analysis'!$F$93:$I$93</c:f>
              <c:numCache>
                <c:formatCode>mmm\-yy</c:formatCode>
                <c:ptCount val="4"/>
                <c:pt idx="0">
                  <c:v>44286</c:v>
                </c:pt>
                <c:pt idx="1">
                  <c:v>44651</c:v>
                </c:pt>
                <c:pt idx="2">
                  <c:v>45016</c:v>
                </c:pt>
                <c:pt idx="3">
                  <c:v>45382</c:v>
                </c:pt>
              </c:numCache>
            </c:numRef>
          </c:cat>
          <c:val>
            <c:numRef>
              <c:f>'DuPont Analysis'!$F$96:$I$96</c:f>
              <c:numCache>
                <c:formatCode>0.00%</c:formatCode>
                <c:ptCount val="4"/>
                <c:pt idx="0">
                  <c:v>0.14751837606029528</c:v>
                </c:pt>
                <c:pt idx="1">
                  <c:v>0.13191487734710788</c:v>
                </c:pt>
                <c:pt idx="2">
                  <c:v>0.12733002953616668</c:v>
                </c:pt>
                <c:pt idx="3">
                  <c:v>0.15317477750694403</c:v>
                </c:pt>
              </c:numCache>
            </c:numRef>
          </c:val>
          <c:extLst>
            <c:ext xmlns:c16="http://schemas.microsoft.com/office/drawing/2014/chart" uri="{C3380CC4-5D6E-409C-BE32-E72D297353CC}">
              <c16:uniqueId val="{00000008-BAE8-4F47-BAD9-8686C85790C2}"/>
            </c:ext>
          </c:extLst>
        </c:ser>
        <c:dLbls>
          <c:showLegendKey val="0"/>
          <c:showVal val="0"/>
          <c:showCatName val="0"/>
          <c:showSerName val="0"/>
          <c:showPercent val="0"/>
          <c:showBubbleSize val="0"/>
        </c:dLbls>
        <c:gapWidth val="219"/>
        <c:overlap val="-27"/>
        <c:axId val="1183746767"/>
        <c:axId val="1183746287"/>
      </c:barChart>
      <c:catAx>
        <c:axId val="1183746767"/>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crossAx val="1183746287"/>
        <c:crosses val="autoZero"/>
        <c:auto val="0"/>
        <c:lblAlgn val="ctr"/>
        <c:lblOffset val="100"/>
        <c:noMultiLvlLbl val="0"/>
      </c:catAx>
      <c:valAx>
        <c:axId val="1183746287"/>
        <c:scaling>
          <c:orientation val="minMax"/>
        </c:scaling>
        <c:delete val="1"/>
        <c:axPos val="l"/>
        <c:numFmt formatCode="0.00%" sourceLinked="1"/>
        <c:majorTickMark val="none"/>
        <c:minorTickMark val="none"/>
        <c:tickLblPos val="nextTo"/>
        <c:crossAx val="1183746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dPt>
            <c:idx val="0"/>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1-68F6-40EB-B0A2-5E7A87DAB894}"/>
              </c:ext>
            </c:extLst>
          </c:dPt>
          <c:dPt>
            <c:idx val="1"/>
            <c:invertIfNegative val="0"/>
            <c:bubble3D val="0"/>
            <c:spPr>
              <a:solidFill>
                <a:schemeClr val="accent1">
                  <a:lumMod val="60000"/>
                  <a:lumOff val="40000"/>
                </a:schemeClr>
              </a:solidFill>
              <a:ln>
                <a:noFill/>
              </a:ln>
              <a:effectLst/>
            </c:spPr>
            <c:extLst>
              <c:ext xmlns:c16="http://schemas.microsoft.com/office/drawing/2014/chart" uri="{C3380CC4-5D6E-409C-BE32-E72D297353CC}">
                <c16:uniqueId val="{00000003-68F6-40EB-B0A2-5E7A87DAB894}"/>
              </c:ext>
            </c:extLst>
          </c:dPt>
          <c:dPt>
            <c:idx val="2"/>
            <c:invertIfNegative val="0"/>
            <c:bubble3D val="0"/>
            <c:spPr>
              <a:solidFill>
                <a:schemeClr val="accent1">
                  <a:lumMod val="75000"/>
                </a:schemeClr>
              </a:solidFill>
              <a:ln>
                <a:noFill/>
              </a:ln>
              <a:effectLst/>
            </c:spPr>
            <c:extLst>
              <c:ext xmlns:c16="http://schemas.microsoft.com/office/drawing/2014/chart" uri="{C3380CC4-5D6E-409C-BE32-E72D297353CC}">
                <c16:uniqueId val="{00000005-68F6-40EB-B0A2-5E7A87DAB894}"/>
              </c:ext>
            </c:extLst>
          </c:dPt>
          <c:dPt>
            <c:idx val="3"/>
            <c:invertIfNegative val="0"/>
            <c:bubble3D val="0"/>
            <c:spPr>
              <a:solidFill>
                <a:schemeClr val="accent1">
                  <a:lumMod val="50000"/>
                </a:schemeClr>
              </a:solidFill>
              <a:ln>
                <a:noFill/>
              </a:ln>
              <a:effectLst/>
            </c:spPr>
            <c:extLst>
              <c:ext xmlns:c16="http://schemas.microsoft.com/office/drawing/2014/chart" uri="{C3380CC4-5D6E-409C-BE32-E72D297353CC}">
                <c16:uniqueId val="{00000007-68F6-40EB-B0A2-5E7A87DAB894}"/>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'DuPont Analysis'!$F$71:$I$71</c:f>
              <c:numCache>
                <c:formatCode>mmm\-yy</c:formatCode>
                <c:ptCount val="4"/>
                <c:pt idx="0">
                  <c:v>44286</c:v>
                </c:pt>
                <c:pt idx="1">
                  <c:v>44651</c:v>
                </c:pt>
                <c:pt idx="2">
                  <c:v>45016</c:v>
                </c:pt>
                <c:pt idx="3">
                  <c:v>45382</c:v>
                </c:pt>
              </c:numCache>
            </c:numRef>
          </c:cat>
          <c:val>
            <c:numRef>
              <c:f>'DuPont Analysis'!$F$74:$I$74</c:f>
              <c:numCache>
                <c:formatCode>0.00%</c:formatCode>
                <c:ptCount val="4"/>
                <c:pt idx="0">
                  <c:v>0.22514845395912056</c:v>
                </c:pt>
                <c:pt idx="1">
                  <c:v>0.20131586515257982</c:v>
                </c:pt>
                <c:pt idx="2">
                  <c:v>0.18702275780167288</c:v>
                </c:pt>
                <c:pt idx="3">
                  <c:v>0.22143943700926541</c:v>
                </c:pt>
              </c:numCache>
            </c:numRef>
          </c:val>
          <c:extLst>
            <c:ext xmlns:c16="http://schemas.microsoft.com/office/drawing/2014/chart" uri="{C3380CC4-5D6E-409C-BE32-E72D297353CC}">
              <c16:uniqueId val="{00000008-68F6-40EB-B0A2-5E7A87DAB894}"/>
            </c:ext>
          </c:extLst>
        </c:ser>
        <c:dLbls>
          <c:showLegendKey val="0"/>
          <c:showVal val="0"/>
          <c:showCatName val="0"/>
          <c:showSerName val="0"/>
          <c:showPercent val="0"/>
          <c:showBubbleSize val="0"/>
        </c:dLbls>
        <c:gapWidth val="219"/>
        <c:overlap val="-27"/>
        <c:axId val="1183746767"/>
        <c:axId val="1183746287"/>
      </c:barChart>
      <c:catAx>
        <c:axId val="1183746767"/>
        <c:scaling>
          <c:orientation val="minMax"/>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mn-lt"/>
                <a:ea typeface="+mn-ea"/>
                <a:cs typeface="+mn-cs"/>
              </a:defRPr>
            </a:pPr>
            <a:endParaRPr lang="en-US"/>
          </a:p>
        </c:txPr>
        <c:crossAx val="1183746287"/>
        <c:crosses val="autoZero"/>
        <c:auto val="0"/>
        <c:lblAlgn val="ctr"/>
        <c:lblOffset val="100"/>
        <c:noMultiLvlLbl val="0"/>
      </c:catAx>
      <c:valAx>
        <c:axId val="1183746287"/>
        <c:scaling>
          <c:orientation val="minMax"/>
        </c:scaling>
        <c:delete val="1"/>
        <c:axPos val="l"/>
        <c:numFmt formatCode="0.00%" sourceLinked="1"/>
        <c:majorTickMark val="none"/>
        <c:minorTickMark val="none"/>
        <c:tickLblPos val="nextTo"/>
        <c:crossAx val="1183746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4">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rgbClr val="002060"/>
                </a:solidFill>
              </a:rPr>
              <a:t>Retained</a:t>
            </a:r>
            <a:r>
              <a:rPr lang="en-IN" b="1" baseline="0">
                <a:solidFill>
                  <a:srgbClr val="002060"/>
                </a:solidFill>
              </a:rPr>
              <a:t> Earnings VS Market Value Created</a:t>
            </a:r>
            <a:endParaRPr lang="en-IN" b="1">
              <a:solidFill>
                <a:srgbClr val="002060"/>
              </a:solidFill>
            </a:endParaRPr>
          </a:p>
        </c:rich>
      </c:tx>
      <c:overlay val="0"/>
      <c:spPr>
        <a:noFill/>
        <a:ln>
          <a:noFill/>
        </a:ln>
        <a:effectLst/>
      </c:spPr>
    </c:title>
    <c:autoTitleDeleted val="0"/>
    <c:plotArea>
      <c:layout/>
      <c:barChart>
        <c:barDir val="col"/>
        <c:grouping val="clustered"/>
        <c:varyColors val="0"/>
        <c:ser>
          <c:idx val="0"/>
          <c:order val="0"/>
          <c:spPr>
            <a:solidFill>
              <a:srgbClr val="002060"/>
            </a:solidFill>
            <a:ln>
              <a:noFill/>
            </a:ln>
            <a:effectLst/>
          </c:spPr>
          <c:invertIfNegative val="0"/>
          <c:cat>
            <c:strRef>
              <c:f>'1 dollar Test'!$I$8:$I$9</c:f>
              <c:strCache>
                <c:ptCount val="2"/>
                <c:pt idx="0">
                  <c:v>Market Value Created</c:v>
                </c:pt>
                <c:pt idx="1">
                  <c:v>Retained Earnings</c:v>
                </c:pt>
              </c:strCache>
            </c:strRef>
          </c:cat>
          <c:val>
            <c:numRef>
              <c:f>'1 dollar Test'!$J$8:$J$9</c:f>
              <c:numCache>
                <c:formatCode>"₹"\ #,##0.0;\("₹"#,##0.0\);\-</c:formatCode>
                <c:ptCount val="2"/>
                <c:pt idx="0" formatCode="&quot;₹&quot;\ #,##0.00">
                  <c:v>122578.37787224997</c:v>
                </c:pt>
                <c:pt idx="1">
                  <c:v>5808.92</c:v>
                </c:pt>
              </c:numCache>
            </c:numRef>
          </c:val>
          <c:extLst>
            <c:ext xmlns:c16="http://schemas.microsoft.com/office/drawing/2014/chart" uri="{C3380CC4-5D6E-409C-BE32-E72D297353CC}">
              <c16:uniqueId val="{00000000-0036-42C4-BD25-7EDFEF142535}"/>
            </c:ext>
          </c:extLst>
        </c:ser>
        <c:dLbls>
          <c:showLegendKey val="0"/>
          <c:showVal val="0"/>
          <c:showCatName val="0"/>
          <c:showSerName val="0"/>
          <c:showPercent val="0"/>
          <c:showBubbleSize val="0"/>
        </c:dLbls>
        <c:gapWidth val="219"/>
        <c:overlap val="-27"/>
        <c:axId val="135175168"/>
        <c:axId val="135283456"/>
      </c:barChart>
      <c:catAx>
        <c:axId val="135175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5283456"/>
        <c:crosses val="autoZero"/>
        <c:auto val="1"/>
        <c:lblAlgn val="ctr"/>
        <c:lblOffset val="100"/>
        <c:noMultiLvlLbl val="0"/>
      </c:catAx>
      <c:valAx>
        <c:axId val="135283456"/>
        <c:scaling>
          <c:orientation val="minMax"/>
        </c:scaling>
        <c:delete val="0"/>
        <c:axPos val="l"/>
        <c:numFmt formatCode="&quot;₹&quot;\ #,##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5175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0F4762"/>
              </a:solidFill>
              <a:ln w="25400">
                <a:noFill/>
              </a:ln>
              <a:effectLst/>
            </c:spPr>
            <c:extLst>
              <c:ext xmlns:c16="http://schemas.microsoft.com/office/drawing/2014/chart" uri="{C3380CC4-5D6E-409C-BE32-E72D297353CC}">
                <c16:uniqueId val="{00000001-EE1A-424C-9F47-E08B31108F6A}"/>
              </c:ext>
            </c:extLst>
          </c:dPt>
          <c:dPt>
            <c:idx val="1"/>
            <c:bubble3D val="0"/>
            <c:spPr>
              <a:solidFill>
                <a:srgbClr val="0C769E"/>
              </a:solidFill>
              <a:ln w="19050">
                <a:solidFill>
                  <a:schemeClr val="lt1"/>
                </a:solidFill>
              </a:ln>
              <a:effectLst/>
            </c:spPr>
            <c:extLst>
              <c:ext xmlns:c16="http://schemas.microsoft.com/office/drawing/2014/chart" uri="{C3380CC4-5D6E-409C-BE32-E72D297353CC}">
                <c16:uniqueId val="{00000003-EE1A-424C-9F47-E08B31108F6A}"/>
              </c:ext>
            </c:extLst>
          </c:dPt>
          <c:dPt>
            <c:idx val="2"/>
            <c:bubble3D val="0"/>
            <c:spPr>
              <a:solidFill>
                <a:srgbClr val="A6C9EC"/>
              </a:solidFill>
              <a:ln w="19050">
                <a:solidFill>
                  <a:schemeClr val="lt1"/>
                </a:solidFill>
              </a:ln>
              <a:effectLst/>
            </c:spPr>
            <c:extLst>
              <c:ext xmlns:c16="http://schemas.microsoft.com/office/drawing/2014/chart" uri="{C3380CC4-5D6E-409C-BE32-E72D297353CC}">
                <c16:uniqueId val="{00000005-EE1A-424C-9F47-E08B31108F6A}"/>
              </c:ext>
            </c:extLst>
          </c:dPt>
          <c:dLbls>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rgbClr val="FFFFFF"/>
                    </a:solidFill>
                    <a:latin typeface="+mn-lt"/>
                    <a:ea typeface="+mn-ea"/>
                    <a:cs typeface="+mn-cs"/>
                  </a:defRPr>
                </a:pPr>
                <a:endParaRPr lang="en-US"/>
              </a:p>
            </c:txPr>
            <c:dLblPos val="in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'https://d.docs.live.net/b4baa882df7c6d8e/[excel practice.xlsx]Sheet1'!$B$34:$B$36</c:f>
              <c:strCache>
                <c:ptCount val="3"/>
                <c:pt idx="0">
                  <c:v> Adhesives </c:v>
                </c:pt>
                <c:pt idx="1">
                  <c:v> Construction &amp; Paint Chemicals  </c:v>
                </c:pt>
                <c:pt idx="2">
                  <c:v> Art &amp; Craft </c:v>
                </c:pt>
              </c:strCache>
            </c:strRef>
          </c:cat>
          <c:val>
            <c:numRef>
              <c:f>'https://d.docs.live.net/b4baa882df7c6d8e/[excel practice.xlsx]Sheet1'!$C$34:$C$36</c:f>
              <c:numCache>
                <c:formatCode>0.00%</c:formatCode>
                <c:ptCount val="3"/>
                <c:pt idx="0">
                  <c:v>0.67270000000000041</c:v>
                </c:pt>
                <c:pt idx="1">
                  <c:v>0.2545</c:v>
                </c:pt>
                <c:pt idx="2">
                  <c:v>7.2800000000000031E-2</c:v>
                </c:pt>
              </c:numCache>
            </c:numRef>
          </c:val>
          <c:extLst>
            <c:ext xmlns:c16="http://schemas.microsoft.com/office/drawing/2014/chart" uri="{C3380CC4-5D6E-409C-BE32-E72D297353CC}">
              <c16:uniqueId val="{00000006-EE1A-424C-9F47-E08B31108F6A}"/>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'https://d.docs.live.net/b4baa882df7c6d8e/[excel practice.xlsx]Sheet1'!$M$37</c:f>
              <c:strCache>
                <c:ptCount val="1"/>
                <c:pt idx="0">
                  <c:v> ROCE%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'https://d.docs.live.net/b4baa882df7c6d8e/[excel practice.xlsx]Sheet1'!$N$36:$X$36</c:f>
              <c:numCache>
                <c:formatCode>mmm/yy</c:formatCode>
                <c:ptCount val="11"/>
                <c:pt idx="0">
                  <c:v>41699</c:v>
                </c:pt>
                <c:pt idx="1">
                  <c:v>42064</c:v>
                </c:pt>
                <c:pt idx="2">
                  <c:v>42430</c:v>
                </c:pt>
                <c:pt idx="3">
                  <c:v>42795</c:v>
                </c:pt>
                <c:pt idx="4">
                  <c:v>43160</c:v>
                </c:pt>
                <c:pt idx="5">
                  <c:v>43525</c:v>
                </c:pt>
                <c:pt idx="6">
                  <c:v>43891</c:v>
                </c:pt>
                <c:pt idx="7">
                  <c:v>44256</c:v>
                </c:pt>
                <c:pt idx="8">
                  <c:v>44621</c:v>
                </c:pt>
                <c:pt idx="9">
                  <c:v>44986</c:v>
                </c:pt>
                <c:pt idx="10">
                  <c:v>45352</c:v>
                </c:pt>
              </c:numCache>
            </c:numRef>
          </c:cat>
          <c:val>
            <c:numRef>
              <c:f>'https://d.docs.live.net/b4baa882df7c6d8e/[excel practice.xlsx]Sheet1'!$N$37:$X$37</c:f>
              <c:numCache>
                <c:formatCode>0%</c:formatCode>
                <c:ptCount val="11"/>
                <c:pt idx="0">
                  <c:v>0.33000000000000013</c:v>
                </c:pt>
                <c:pt idx="1">
                  <c:v>0.32000000000000012</c:v>
                </c:pt>
                <c:pt idx="2">
                  <c:v>0.45</c:v>
                </c:pt>
                <c:pt idx="3">
                  <c:v>0.39000000000000012</c:v>
                </c:pt>
                <c:pt idx="4">
                  <c:v>0.3600000000000001</c:v>
                </c:pt>
                <c:pt idx="5">
                  <c:v>0.33000000000000013</c:v>
                </c:pt>
                <c:pt idx="6">
                  <c:v>0.33000000000000013</c:v>
                </c:pt>
                <c:pt idx="7">
                  <c:v>0.28000000000000008</c:v>
                </c:pt>
                <c:pt idx="8">
                  <c:v>0.25</c:v>
                </c:pt>
                <c:pt idx="9">
                  <c:v>0.24000000000000005</c:v>
                </c:pt>
                <c:pt idx="10">
                  <c:v>0.3000000000000001</c:v>
                </c:pt>
              </c:numCache>
            </c:numRef>
          </c:val>
          <c:smooth val="0"/>
          <c:extLst>
            <c:ext xmlns:c16="http://schemas.microsoft.com/office/drawing/2014/chart" uri="{C3380CC4-5D6E-409C-BE32-E72D297353CC}">
              <c16:uniqueId val="{00000000-3218-438B-957C-2F41AB828464}"/>
            </c:ext>
          </c:extLst>
        </c:ser>
        <c:dLbls>
          <c:showLegendKey val="0"/>
          <c:showVal val="0"/>
          <c:showCatName val="0"/>
          <c:showSerName val="0"/>
          <c:showPercent val="0"/>
          <c:showBubbleSize val="0"/>
        </c:dLbls>
        <c:marker val="1"/>
        <c:smooth val="0"/>
        <c:axId val="134440832"/>
        <c:axId val="134442368"/>
      </c:lineChart>
      <c:dateAx>
        <c:axId val="134440832"/>
        <c:scaling>
          <c:orientation val="minMax"/>
        </c:scaling>
        <c:delete val="0"/>
        <c:axPos val="b"/>
        <c:numFmt formatCode="mmm/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442368"/>
        <c:crosses val="autoZero"/>
        <c:auto val="1"/>
        <c:lblOffset val="100"/>
        <c:baseTimeUnit val="years"/>
      </c:dateAx>
      <c:valAx>
        <c:axId val="13444236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4408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0C769E"/>
              </a:solidFill>
              <a:ln w="19050">
                <a:solidFill>
                  <a:schemeClr val="lt1"/>
                </a:solidFill>
              </a:ln>
              <a:effectLst/>
            </c:spPr>
            <c:extLst>
              <c:ext xmlns:c16="http://schemas.microsoft.com/office/drawing/2014/chart" uri="{C3380CC4-5D6E-409C-BE32-E72D297353CC}">
                <c16:uniqueId val="{00000001-D5A0-4E32-9E93-2C60637F54B1}"/>
              </c:ext>
            </c:extLst>
          </c:dPt>
          <c:dPt>
            <c:idx val="1"/>
            <c:bubble3D val="0"/>
            <c:spPr>
              <a:solidFill>
                <a:srgbClr val="0F4762"/>
              </a:solidFill>
              <a:ln w="19050">
                <a:solidFill>
                  <a:schemeClr val="lt1"/>
                </a:solidFill>
              </a:ln>
              <a:effectLst/>
            </c:spPr>
            <c:extLst>
              <c:ext xmlns:c16="http://schemas.microsoft.com/office/drawing/2014/chart" uri="{C3380CC4-5D6E-409C-BE32-E72D297353CC}">
                <c16:uniqueId val="{00000003-D5A0-4E32-9E93-2C60637F54B1}"/>
              </c:ext>
            </c:extLst>
          </c:dPt>
          <c:dPt>
            <c:idx val="2"/>
            <c:bubble3D val="0"/>
            <c:spPr>
              <a:solidFill>
                <a:srgbClr val="A6C9EC"/>
              </a:solidFill>
              <a:ln w="19050">
                <a:solidFill>
                  <a:schemeClr val="lt1"/>
                </a:solidFill>
              </a:ln>
              <a:effectLst/>
            </c:spPr>
            <c:extLst>
              <c:ext xmlns:c16="http://schemas.microsoft.com/office/drawing/2014/chart" uri="{C3380CC4-5D6E-409C-BE32-E72D297353CC}">
                <c16:uniqueId val="{00000005-D5A0-4E32-9E93-2C60637F54B1}"/>
              </c:ext>
            </c:extLst>
          </c:dPt>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rgbClr val="FFFFFF"/>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'https://d.docs.live.net/b4baa882df7c6d8e/[excel practice.xlsx]Sheet1'!$B$39:$B$41</c:f>
              <c:strCache>
                <c:ptCount val="3"/>
                <c:pt idx="0">
                  <c:v> Adhesives </c:v>
                </c:pt>
                <c:pt idx="1">
                  <c:v> Construction &amp; Paint Chemicals  </c:v>
                </c:pt>
                <c:pt idx="2">
                  <c:v> Art &amp; Craft </c:v>
                </c:pt>
              </c:strCache>
            </c:strRef>
          </c:cat>
          <c:val>
            <c:numRef>
              <c:f>'https://d.docs.live.net/b4baa882df7c6d8e/[excel practice.xlsx]Sheet1'!$C$39:$C$41</c:f>
              <c:numCache>
                <c:formatCode>0.00%</c:formatCode>
                <c:ptCount val="3"/>
                <c:pt idx="0">
                  <c:v>0.30600000000000016</c:v>
                </c:pt>
                <c:pt idx="1">
                  <c:v>0.49400000000000016</c:v>
                </c:pt>
                <c:pt idx="2" formatCode="0%">
                  <c:v>0.2</c:v>
                </c:pt>
              </c:numCache>
            </c:numRef>
          </c:val>
          <c:extLst>
            <c:ext xmlns:c16="http://schemas.microsoft.com/office/drawing/2014/chart" uri="{C3380CC4-5D6E-409C-BE32-E72D297353CC}">
              <c16:uniqueId val="{00000006-D5A0-4E32-9E93-2C60637F54B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zero"/>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IN" sz="1800" b="1" kern="1200" dirty="0">
                <a:solidFill>
                  <a:srgbClr val="0E2841"/>
                </a:solidFill>
                <a:latin typeface="Calibri"/>
                <a:ea typeface="Calibri"/>
                <a:cs typeface="Calibri"/>
              </a:defRPr>
            </a:pPr>
            <a:r>
              <a:rPr lang="en-IN" sz="1800" b="1" kern="1200">
                <a:solidFill>
                  <a:srgbClr val="0E2841"/>
                </a:solidFill>
                <a:latin typeface="Calibri"/>
                <a:ea typeface="Calibri"/>
                <a:cs typeface="Calibri"/>
              </a:rPr>
              <a:t>Shareholding Pattern</a:t>
            </a:r>
          </a:p>
          <a:p>
            <a:pPr>
              <a:defRPr lang="en-IN" sz="1800" b="1" kern="1200" dirty="0">
                <a:solidFill>
                  <a:srgbClr val="0E2841"/>
                </a:solidFill>
                <a:latin typeface="Calibri"/>
                <a:ea typeface="Calibri"/>
                <a:cs typeface="Calibri"/>
              </a:defRPr>
            </a:pPr>
            <a:endParaRPr lang="en-IN" sz="1800" b="1" kern="1200">
              <a:solidFill>
                <a:srgbClr val="0E2841"/>
              </a:solidFill>
              <a:latin typeface="Calibri"/>
              <a:ea typeface="Calibri"/>
              <a:cs typeface="Calibri"/>
            </a:endParaRPr>
          </a:p>
        </c:rich>
      </c:tx>
      <c:layout>
        <c:manualLayout>
          <c:xMode val="edge"/>
          <c:yMode val="edge"/>
          <c:x val="3.0286440560924142E-2"/>
          <c:y val="5.4275243820253505E-2"/>
        </c:manualLayout>
      </c:layout>
      <c:overlay val="0"/>
      <c:spPr>
        <a:noFill/>
        <a:ln>
          <a:noFill/>
        </a:ln>
        <a:effectLst/>
      </c:sp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Public</c:v>
                </c:pt>
                <c:pt idx="1">
                  <c:v>DIIs</c:v>
                </c:pt>
                <c:pt idx="2">
                  <c:v>FIIs</c:v>
                </c:pt>
                <c:pt idx="3">
                  <c:v>Promoters</c:v>
                </c:pt>
              </c:strCache>
            </c:strRef>
          </c:cat>
          <c:val>
            <c:numRef>
              <c:f>Sheet1!$B$2:$B$5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AE86-411C-B1ED-3E7774B0D847}"/>
            </c:ext>
          </c:extLst>
        </c:ser>
        <c:ser>
          <c:idx val="1"/>
          <c:order val="1"/>
          <c:tx>
            <c:strRef>
              <c:f>Sheet1!$C$1</c:f>
              <c:strCache>
                <c:ptCount val="1"/>
                <c:pt idx="0">
                  <c:v>Series 2</c:v>
                </c:pt>
              </c:strCache>
            </c:strRef>
          </c:tx>
          <c:spPr>
            <a:solidFill>
              <a:schemeClr val="tx2">
                <a:lumMod val="75000"/>
                <a:lumOff val="25000"/>
              </a:schemeClr>
            </a:solidFill>
            <a:ln>
              <a:noFill/>
            </a:ln>
            <a:effectLst/>
          </c:spPr>
          <c:invertIfNegative val="0"/>
          <c:dLbls>
            <c:dLbl>
              <c:idx val="0"/>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5C8-495D-A4C2-AC10A0BFB61C}"/>
                </c:ext>
              </c:extLst>
            </c:dLbl>
            <c:dLbl>
              <c:idx val="1"/>
              <c:tx>
                <c:rich>
                  <a:bodyPr/>
                  <a:lstStyle/>
                  <a:p>
                    <a:r>
                      <a:rPr lang="en-US"/>
                      <a:t>8.93%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5C8-495D-A4C2-AC10A0BFB61C}"/>
                </c:ext>
              </c:extLst>
            </c:dLbl>
            <c:dLbl>
              <c:idx val="2"/>
              <c:tx>
                <c:rich>
                  <a:bodyPr/>
                  <a:lstStyle/>
                  <a:p>
                    <a:r>
                      <a:rPr lang="en-US"/>
                      <a:t>11.31%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5C8-495D-A4C2-AC10A0BFB61C}"/>
                </c:ext>
              </c:extLst>
            </c:dLbl>
            <c:dLbl>
              <c:idx val="3"/>
              <c:tx>
                <c:rich>
                  <a:bodyPr/>
                  <a:lstStyle/>
                  <a:p>
                    <a:r>
                      <a:rPr lang="en-US"/>
                      <a:t>69.78%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5C8-495D-A4C2-AC10A0BFB61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Public</c:v>
                </c:pt>
                <c:pt idx="1">
                  <c:v>DIIs</c:v>
                </c:pt>
                <c:pt idx="2">
                  <c:v>FIIs</c:v>
                </c:pt>
                <c:pt idx="3">
                  <c:v>Promoters</c:v>
                </c:pt>
              </c:strCache>
            </c:strRef>
          </c:cat>
          <c:val>
            <c:numRef>
              <c:f>Sheet1!$C$2:$C$5</c:f>
              <c:numCache>
                <c:formatCode>0.00%</c:formatCode>
                <c:ptCount val="4"/>
                <c:pt idx="0">
                  <c:v>9.7100000000000006E-2</c:v>
                </c:pt>
                <c:pt idx="1">
                  <c:v>8.9700000000000182E-2</c:v>
                </c:pt>
                <c:pt idx="2">
                  <c:v>0.11590000000000002</c:v>
                </c:pt>
                <c:pt idx="3">
                  <c:v>0.69750000000000012</c:v>
                </c:pt>
              </c:numCache>
            </c:numRef>
          </c:val>
          <c:extLst>
            <c:ext xmlns:c16="http://schemas.microsoft.com/office/drawing/2014/chart" uri="{C3380CC4-5D6E-409C-BE32-E72D297353CC}">
              <c16:uniqueId val="{00000001-AE86-411C-B1ED-3E7774B0D847}"/>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Public</c:v>
                </c:pt>
                <c:pt idx="1">
                  <c:v>DIIs</c:v>
                </c:pt>
                <c:pt idx="2">
                  <c:v>FIIs</c:v>
                </c:pt>
                <c:pt idx="3">
                  <c:v>Promoters</c:v>
                </c:pt>
              </c:strCache>
            </c:strRef>
          </c:cat>
          <c:val>
            <c:numRef>
              <c:f>Sheet1!$D$2:$D$5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2-AE86-411C-B1ED-3E7774B0D847}"/>
            </c:ext>
          </c:extLst>
        </c:ser>
        <c:dLbls>
          <c:showLegendKey val="0"/>
          <c:showVal val="0"/>
          <c:showCatName val="0"/>
          <c:showSerName val="0"/>
          <c:showPercent val="0"/>
          <c:showBubbleSize val="0"/>
        </c:dLbls>
        <c:gapWidth val="182"/>
        <c:axId val="133597056"/>
        <c:axId val="133598592"/>
      </c:barChart>
      <c:catAx>
        <c:axId val="13359705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ln>
                  <a:noFill/>
                </a:ln>
                <a:solidFill>
                  <a:srgbClr val="002060"/>
                </a:solidFill>
                <a:latin typeface="+mn-lt"/>
                <a:ea typeface="+mn-ea"/>
                <a:cs typeface="+mn-cs"/>
              </a:defRPr>
            </a:pPr>
            <a:endParaRPr lang="en-US"/>
          </a:p>
        </c:txPr>
        <c:crossAx val="133598592"/>
        <c:crosses val="autoZero"/>
        <c:auto val="1"/>
        <c:lblAlgn val="ctr"/>
        <c:lblOffset val="100"/>
        <c:noMultiLvlLbl val="0"/>
      </c:catAx>
      <c:valAx>
        <c:axId val="133598592"/>
        <c:scaling>
          <c:orientation val="minMax"/>
        </c:scaling>
        <c:delete val="0"/>
        <c:axPos val="b"/>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35970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'https://d.docs.live.net/b4baa882df7c6d8e/[excel practice.xlsx]Sheet1'!$F$36</c:f>
              <c:strCache>
                <c:ptCount val="1"/>
                <c:pt idx="0">
                  <c:v>2024</c:v>
                </c:pt>
              </c:strCache>
            </c:strRef>
          </c:tx>
          <c:spPr>
            <a:solidFill>
              <a:schemeClr val="accent1"/>
            </a:solidFill>
            <a:ln>
              <a:noFill/>
            </a:ln>
            <a:effectLst/>
          </c:spPr>
          <c:invertIfNegative val="0"/>
          <c:dLbls>
            <c:dLbl>
              <c:idx val="0"/>
              <c:tx>
                <c:rich>
                  <a:bodyPr/>
                  <a:lstStyle/>
                  <a:p>
                    <a:r>
                      <a:rPr lang="en-US"/>
                      <a:t>69.78%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463-4D76-AE01-A2081F4A6925}"/>
                </c:ext>
              </c:extLst>
            </c:dLbl>
            <c:dLbl>
              <c:idx val="1"/>
              <c:tx>
                <c:rich>
                  <a:bodyPr/>
                  <a:lstStyle/>
                  <a:p>
                    <a:r>
                      <a:rPr lang="en-US"/>
                      <a:t>11.31%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463-4D76-AE01-A2081F4A6925}"/>
                </c:ext>
              </c:extLst>
            </c:dLbl>
            <c:dLbl>
              <c:idx val="2"/>
              <c:tx>
                <c:rich>
                  <a:bodyPr/>
                  <a:lstStyle/>
                  <a:p>
                    <a:r>
                      <a:rPr lang="en-US"/>
                      <a:t>8.93%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5463-4D76-AE01-A2081F4A6925}"/>
                </c:ext>
              </c:extLst>
            </c:dLbl>
            <c:dLbl>
              <c:idx val="3"/>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5463-4D76-AE01-A2081F4A6925}"/>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'https://d.docs.live.net/b4baa882df7c6d8e/[excel practice.xlsx]Sheet1'!$E$37:$E$40</c:f>
              <c:strCache>
                <c:ptCount val="4"/>
                <c:pt idx="0">
                  <c:v> Promoter  </c:v>
                </c:pt>
                <c:pt idx="1">
                  <c:v> FIIs </c:v>
                </c:pt>
                <c:pt idx="2">
                  <c:v> DIIs </c:v>
                </c:pt>
                <c:pt idx="3">
                  <c:v> Public </c:v>
                </c:pt>
              </c:strCache>
            </c:strRef>
          </c:cat>
          <c:val>
            <c:numRef>
              <c:f>'https://d.docs.live.net/b4baa882df7c6d8e/[excel practice.xlsx]Sheet1'!$F$37:$F$40</c:f>
              <c:numCache>
                <c:formatCode>0.00%</c:formatCode>
                <c:ptCount val="4"/>
                <c:pt idx="0">
                  <c:v>0.69750000000000001</c:v>
                </c:pt>
                <c:pt idx="1">
                  <c:v>0.1159</c:v>
                </c:pt>
                <c:pt idx="2">
                  <c:v>8.970000000000003E-2</c:v>
                </c:pt>
                <c:pt idx="3">
                  <c:v>9.7100000000000006E-2</c:v>
                </c:pt>
              </c:numCache>
            </c:numRef>
          </c:val>
          <c:extLst>
            <c:ext xmlns:c16="http://schemas.microsoft.com/office/drawing/2014/chart" uri="{C3380CC4-5D6E-409C-BE32-E72D297353CC}">
              <c16:uniqueId val="{00000000-AE1E-44FF-9C90-4616AC38D301}"/>
            </c:ext>
          </c:extLst>
        </c:ser>
        <c:ser>
          <c:idx val="1"/>
          <c:order val="1"/>
          <c:tx>
            <c:strRef>
              <c:f>'https://d.docs.live.net/b4baa882df7c6d8e/[excel practice.xlsx]Sheet1'!$G$36</c:f>
              <c:strCache>
                <c:ptCount val="1"/>
                <c:pt idx="0">
                  <c:v>2023</c:v>
                </c:pt>
              </c:strCache>
            </c:strRef>
          </c:tx>
          <c:spPr>
            <a:solidFill>
              <a:srgbClr val="0C769E"/>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'https://d.docs.live.net/b4baa882df7c6d8e/[excel practice.xlsx]Sheet1'!$E$37:$E$40</c:f>
              <c:strCache>
                <c:ptCount val="4"/>
                <c:pt idx="0">
                  <c:v> Promoter  </c:v>
                </c:pt>
                <c:pt idx="1">
                  <c:v> FIIs </c:v>
                </c:pt>
                <c:pt idx="2">
                  <c:v> DIIs </c:v>
                </c:pt>
                <c:pt idx="3">
                  <c:v> Public </c:v>
                </c:pt>
              </c:strCache>
            </c:strRef>
          </c:cat>
          <c:val>
            <c:numRef>
              <c:f>'https://d.docs.live.net/b4baa882df7c6d8e/[excel practice.xlsx]Sheet1'!$G$37:$G$40</c:f>
              <c:numCache>
                <c:formatCode>0.00%</c:formatCode>
                <c:ptCount val="4"/>
                <c:pt idx="0">
                  <c:v>0.69899999999999995</c:v>
                </c:pt>
                <c:pt idx="1">
                  <c:v>0.113</c:v>
                </c:pt>
                <c:pt idx="2">
                  <c:v>7.9000000000000029E-2</c:v>
                </c:pt>
                <c:pt idx="3">
                  <c:v>0.10800000000000003</c:v>
                </c:pt>
              </c:numCache>
            </c:numRef>
          </c:val>
          <c:extLst>
            <c:ext xmlns:c16="http://schemas.microsoft.com/office/drawing/2014/chart" uri="{C3380CC4-5D6E-409C-BE32-E72D297353CC}">
              <c16:uniqueId val="{00000001-AE1E-44FF-9C90-4616AC38D301}"/>
            </c:ext>
          </c:extLst>
        </c:ser>
        <c:ser>
          <c:idx val="2"/>
          <c:order val="2"/>
          <c:tx>
            <c:strRef>
              <c:f>'https://d.docs.live.net/b4baa882df7c6d8e/[excel practice.xlsx]Sheet1'!$H$36</c:f>
              <c:strCache>
                <c:ptCount val="1"/>
                <c:pt idx="0">
                  <c:v>2022</c:v>
                </c:pt>
              </c:strCache>
            </c:strRef>
          </c:tx>
          <c:spPr>
            <a:solidFill>
              <a:srgbClr val="DAE9F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'https://d.docs.live.net/b4baa882df7c6d8e/[excel practice.xlsx]Sheet1'!$E$37:$E$40</c:f>
              <c:strCache>
                <c:ptCount val="4"/>
                <c:pt idx="0">
                  <c:v> Promoter  </c:v>
                </c:pt>
                <c:pt idx="1">
                  <c:v> FIIs </c:v>
                </c:pt>
                <c:pt idx="2">
                  <c:v> DIIs </c:v>
                </c:pt>
                <c:pt idx="3">
                  <c:v> Public </c:v>
                </c:pt>
              </c:strCache>
            </c:strRef>
          </c:cat>
          <c:val>
            <c:numRef>
              <c:f>'https://d.docs.live.net/b4baa882df7c6d8e/[excel practice.xlsx]Sheet1'!$H$37:$H$40</c:f>
              <c:numCache>
                <c:formatCode>0.00%</c:formatCode>
                <c:ptCount val="4"/>
                <c:pt idx="0">
                  <c:v>0.69899999999999995</c:v>
                </c:pt>
                <c:pt idx="1">
                  <c:v>0.111</c:v>
                </c:pt>
                <c:pt idx="2">
                  <c:v>7.5000000000000011E-2</c:v>
                </c:pt>
                <c:pt idx="3">
                  <c:v>0.115</c:v>
                </c:pt>
              </c:numCache>
            </c:numRef>
          </c:val>
          <c:extLst>
            <c:ext xmlns:c16="http://schemas.microsoft.com/office/drawing/2014/chart" uri="{C3380CC4-5D6E-409C-BE32-E72D297353CC}">
              <c16:uniqueId val="{00000002-AE1E-44FF-9C90-4616AC38D301}"/>
            </c:ext>
          </c:extLst>
        </c:ser>
        <c:dLbls>
          <c:showLegendKey val="0"/>
          <c:showVal val="0"/>
          <c:showCatName val="0"/>
          <c:showSerName val="0"/>
          <c:showPercent val="0"/>
          <c:showBubbleSize val="0"/>
        </c:dLbls>
        <c:gapWidth val="182"/>
        <c:axId val="133835392"/>
        <c:axId val="133849472"/>
      </c:barChart>
      <c:catAx>
        <c:axId val="1338353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33849472"/>
        <c:crosses val="autoZero"/>
        <c:auto val="1"/>
        <c:lblAlgn val="ctr"/>
        <c:lblOffset val="100"/>
        <c:noMultiLvlLbl val="0"/>
      </c:catAx>
      <c:valAx>
        <c:axId val="13384947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3835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Revenue</a:t>
            </a:r>
          </a:p>
        </c:rich>
      </c:tx>
      <c:overlay val="0"/>
      <c:spPr>
        <a:noFill/>
        <a:ln>
          <a:noFill/>
        </a:ln>
        <a:effectLst/>
      </c:spPr>
    </c:title>
    <c:autoTitleDeleted val="0"/>
    <c:plotArea>
      <c:layout/>
      <c:barChart>
        <c:barDir val="col"/>
        <c:grouping val="clustered"/>
        <c:varyColors val="0"/>
        <c:ser>
          <c:idx val="0"/>
          <c:order val="0"/>
          <c:spPr>
            <a:solidFill>
              <a:srgbClr val="002060"/>
            </a:solidFill>
            <a:ln>
              <a:noFill/>
            </a:ln>
            <a:effectLst/>
          </c:spPr>
          <c:invertIfNegative val="0"/>
          <c:cat>
            <c:strRef>
              <c:f>Financials!$S$10:$S$13</c:f>
              <c:strCache>
                <c:ptCount val="4"/>
                <c:pt idx="0">
                  <c:v>FY21</c:v>
                </c:pt>
                <c:pt idx="1">
                  <c:v>FY22</c:v>
                </c:pt>
                <c:pt idx="2">
                  <c:v>FY23</c:v>
                </c:pt>
                <c:pt idx="3">
                  <c:v>FY24</c:v>
                </c:pt>
              </c:strCache>
            </c:strRef>
          </c:cat>
          <c:val>
            <c:numRef>
              <c:f>Financials!$T$10:$T$13</c:f>
              <c:numCache>
                <c:formatCode>"₹"\ #,##0.0;"₹"\ \-#,##0.0</c:formatCode>
                <c:ptCount val="4"/>
                <c:pt idx="0">
                  <c:v>20.704378666142116</c:v>
                </c:pt>
                <c:pt idx="1">
                  <c:v>22.973177541337403</c:v>
                </c:pt>
                <c:pt idx="2">
                  <c:v>24.283010446451414</c:v>
                </c:pt>
                <c:pt idx="3">
                  <c:v>33.123064550879072</c:v>
                </c:pt>
              </c:numCache>
            </c:numRef>
          </c:val>
          <c:extLst>
            <c:ext xmlns:c16="http://schemas.microsoft.com/office/drawing/2014/chart" uri="{C3380CC4-5D6E-409C-BE32-E72D297353CC}">
              <c16:uniqueId val="{00000000-5281-449F-8F34-FE50CA20A4E4}"/>
            </c:ext>
          </c:extLst>
        </c:ser>
        <c:dLbls>
          <c:showLegendKey val="0"/>
          <c:showVal val="0"/>
          <c:showCatName val="0"/>
          <c:showSerName val="0"/>
          <c:showPercent val="0"/>
          <c:showBubbleSize val="0"/>
        </c:dLbls>
        <c:gapWidth val="219"/>
        <c:overlap val="-27"/>
        <c:axId val="133891200"/>
        <c:axId val="133892736"/>
      </c:barChart>
      <c:catAx>
        <c:axId val="133891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3892736"/>
        <c:crosses val="autoZero"/>
        <c:auto val="1"/>
        <c:lblAlgn val="ctr"/>
        <c:lblOffset val="100"/>
        <c:noMultiLvlLbl val="0"/>
      </c:catAx>
      <c:valAx>
        <c:axId val="133892736"/>
        <c:scaling>
          <c:orientation val="minMax"/>
        </c:scaling>
        <c:delete val="0"/>
        <c:axPos val="l"/>
        <c:numFmt formatCode="&quot;₹&quot;\ #,##0.0;&quot;₹&quot;\ \-#,##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3891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Cost of Goods Sold(COGS)</a:t>
            </a:r>
          </a:p>
        </c:rich>
      </c:tx>
      <c:overlay val="0"/>
      <c:spPr>
        <a:noFill/>
        <a:ln>
          <a:noFill/>
        </a:ln>
        <a:effectLst/>
      </c:spPr>
    </c:title>
    <c:autoTitleDeleted val="0"/>
    <c:plotArea>
      <c:layout/>
      <c:barChart>
        <c:barDir val="col"/>
        <c:grouping val="clustered"/>
        <c:varyColors val="0"/>
        <c:ser>
          <c:idx val="0"/>
          <c:order val="0"/>
          <c:spPr>
            <a:solidFill>
              <a:srgbClr val="002060"/>
            </a:solidFill>
            <a:ln>
              <a:noFill/>
            </a:ln>
            <a:effectLst/>
          </c:spPr>
          <c:invertIfNegative val="0"/>
          <c:cat>
            <c:strRef>
              <c:f>Financials!$S$10:$S$13</c:f>
              <c:strCache>
                <c:ptCount val="4"/>
                <c:pt idx="0">
                  <c:v>FY21</c:v>
                </c:pt>
                <c:pt idx="1">
                  <c:v>FY22</c:v>
                </c:pt>
                <c:pt idx="2">
                  <c:v>FY23</c:v>
                </c:pt>
                <c:pt idx="3">
                  <c:v>FY24</c:v>
                </c:pt>
              </c:strCache>
            </c:strRef>
          </c:cat>
          <c:val>
            <c:numRef>
              <c:f>Financials!$T$10:$T$13</c:f>
              <c:numCache>
                <c:formatCode>"₹"\ #,##0.0;"₹"\ \-#,##0.0</c:formatCode>
                <c:ptCount val="4"/>
                <c:pt idx="0">
                  <c:v>20.704378666142116</c:v>
                </c:pt>
                <c:pt idx="1">
                  <c:v>22.973177541337403</c:v>
                </c:pt>
                <c:pt idx="2">
                  <c:v>24.283010446451414</c:v>
                </c:pt>
                <c:pt idx="3">
                  <c:v>33.123064550879072</c:v>
                </c:pt>
              </c:numCache>
            </c:numRef>
          </c:val>
          <c:extLst>
            <c:ext xmlns:c16="http://schemas.microsoft.com/office/drawing/2014/chart" uri="{C3380CC4-5D6E-409C-BE32-E72D297353CC}">
              <c16:uniqueId val="{00000000-2E3E-4484-9212-10B67568B6D0}"/>
            </c:ext>
          </c:extLst>
        </c:ser>
        <c:dLbls>
          <c:showLegendKey val="0"/>
          <c:showVal val="0"/>
          <c:showCatName val="0"/>
          <c:showSerName val="0"/>
          <c:showPercent val="0"/>
          <c:showBubbleSize val="0"/>
        </c:dLbls>
        <c:gapWidth val="219"/>
        <c:overlap val="-27"/>
        <c:axId val="133984640"/>
        <c:axId val="133986176"/>
      </c:barChart>
      <c:catAx>
        <c:axId val="133984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3986176"/>
        <c:crosses val="autoZero"/>
        <c:auto val="1"/>
        <c:lblAlgn val="ctr"/>
        <c:lblOffset val="100"/>
        <c:noMultiLvlLbl val="0"/>
      </c:catAx>
      <c:valAx>
        <c:axId val="133986176"/>
        <c:scaling>
          <c:orientation val="minMax"/>
        </c:scaling>
        <c:delete val="0"/>
        <c:axPos val="l"/>
        <c:numFmt formatCode="&quot;₹&quot;\ #,##0.0;&quot;₹&quot;\ \-#,##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3984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a:t>EBITDA</a:t>
            </a:r>
          </a:p>
        </c:rich>
      </c:tx>
      <c:overlay val="0"/>
      <c:spPr>
        <a:noFill/>
        <a:ln>
          <a:noFill/>
        </a:ln>
        <a:effectLst/>
      </c:spPr>
    </c:title>
    <c:autoTitleDeleted val="0"/>
    <c:plotArea>
      <c:layout/>
      <c:barChart>
        <c:barDir val="col"/>
        <c:grouping val="clustered"/>
        <c:varyColors val="0"/>
        <c:ser>
          <c:idx val="0"/>
          <c:order val="0"/>
          <c:spPr>
            <a:solidFill>
              <a:srgbClr val="002060"/>
            </a:solidFill>
            <a:ln>
              <a:noFill/>
            </a:ln>
            <a:effectLst/>
          </c:spPr>
          <c:invertIfNegative val="0"/>
          <c:cat>
            <c:strRef>
              <c:f>Financials!$S$10:$S$13</c:f>
              <c:strCache>
                <c:ptCount val="4"/>
                <c:pt idx="0">
                  <c:v>FY21</c:v>
                </c:pt>
                <c:pt idx="1">
                  <c:v>FY22</c:v>
                </c:pt>
                <c:pt idx="2">
                  <c:v>FY23</c:v>
                </c:pt>
                <c:pt idx="3">
                  <c:v>FY24</c:v>
                </c:pt>
              </c:strCache>
            </c:strRef>
          </c:cat>
          <c:val>
            <c:numRef>
              <c:f>Financials!$T$10:$T$13</c:f>
              <c:numCache>
                <c:formatCode>"₹"\ #,##0.0;"₹"\ \-#,##0.0</c:formatCode>
                <c:ptCount val="4"/>
                <c:pt idx="0">
                  <c:v>20.704378666142116</c:v>
                </c:pt>
                <c:pt idx="1">
                  <c:v>22.973177541337403</c:v>
                </c:pt>
                <c:pt idx="2">
                  <c:v>24.283010446451414</c:v>
                </c:pt>
                <c:pt idx="3">
                  <c:v>33.123064550879072</c:v>
                </c:pt>
              </c:numCache>
            </c:numRef>
          </c:val>
          <c:extLst>
            <c:ext xmlns:c16="http://schemas.microsoft.com/office/drawing/2014/chart" uri="{C3380CC4-5D6E-409C-BE32-E72D297353CC}">
              <c16:uniqueId val="{00000000-D2DE-42AF-91E1-507FE0FF681E}"/>
            </c:ext>
          </c:extLst>
        </c:ser>
        <c:dLbls>
          <c:showLegendKey val="0"/>
          <c:showVal val="0"/>
          <c:showCatName val="0"/>
          <c:showSerName val="0"/>
          <c:showPercent val="0"/>
          <c:showBubbleSize val="0"/>
        </c:dLbls>
        <c:gapWidth val="219"/>
        <c:overlap val="-27"/>
        <c:axId val="134018560"/>
        <c:axId val="134020096"/>
      </c:barChart>
      <c:catAx>
        <c:axId val="134018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020096"/>
        <c:crosses val="autoZero"/>
        <c:auto val="1"/>
        <c:lblAlgn val="ctr"/>
        <c:lblOffset val="100"/>
        <c:noMultiLvlLbl val="0"/>
      </c:catAx>
      <c:valAx>
        <c:axId val="134020096"/>
        <c:scaling>
          <c:orientation val="minMax"/>
        </c:scaling>
        <c:delete val="0"/>
        <c:axPos val="l"/>
        <c:numFmt formatCode="&quot;₹&quot;\ #,##0.0;&quot;₹&quot;\ \-#,##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34018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0.30885</cdr:x>
      <cdr:y>0.18576</cdr:y>
    </cdr:from>
    <cdr:to>
      <cdr:x>0.4474</cdr:x>
      <cdr:y>0.24306</cdr:y>
    </cdr:to>
    <cdr:sp macro="" textlink="">
      <cdr:nvSpPr>
        <cdr:cNvPr id="2" name="TextBox 1">
          <a:extLst xmlns:a="http://schemas.openxmlformats.org/drawingml/2006/main">
            <a:ext uri="{FF2B5EF4-FFF2-40B4-BE49-F238E27FC236}">
              <a16:creationId xmlns:a16="http://schemas.microsoft.com/office/drawing/2014/main" id="{FB825B90-D4C5-B670-BA08-9652528CCD50}"/>
            </a:ext>
          </a:extLst>
        </cdr:cNvPr>
        <cdr:cNvSpPr txBox="1"/>
      </cdr:nvSpPr>
      <cdr:spPr>
        <a:xfrm xmlns:a="http://schemas.openxmlformats.org/drawingml/2006/main">
          <a:off x="1412082" y="509588"/>
          <a:ext cx="633413" cy="15716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dr:relSizeAnchor xmlns:cdr="http://schemas.openxmlformats.org/drawingml/2006/chartDrawing">
    <cdr:from>
      <cdr:x>0.3099</cdr:x>
      <cdr:y>0.16146</cdr:y>
    </cdr:from>
    <cdr:to>
      <cdr:x>0.47448</cdr:x>
      <cdr:y>0.2309</cdr:y>
    </cdr:to>
    <cdr:sp macro="" textlink="">
      <cdr:nvSpPr>
        <cdr:cNvPr id="3" name="TextBox 2">
          <a:extLst xmlns:a="http://schemas.openxmlformats.org/drawingml/2006/main">
            <a:ext uri="{FF2B5EF4-FFF2-40B4-BE49-F238E27FC236}">
              <a16:creationId xmlns:a16="http://schemas.microsoft.com/office/drawing/2014/main" id="{9FABEDB2-23D9-787F-CBEB-580AEE259590}"/>
            </a:ext>
          </a:extLst>
        </cdr:cNvPr>
        <cdr:cNvSpPr txBox="1"/>
      </cdr:nvSpPr>
      <cdr:spPr>
        <a:xfrm xmlns:a="http://schemas.openxmlformats.org/drawingml/2006/main">
          <a:off x="1416845" y="442912"/>
          <a:ext cx="752475" cy="1905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0050D-2657-4B77-BFA4-FBA4DE158CC8}" type="datetimeFigureOut">
              <a:rPr lang="en-IN" smtClean="0"/>
              <a:pPr/>
              <a:t>08-10-2024</a:t>
            </a:fld>
            <a:endParaRPr lang="en-IN"/>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9DC94-7793-44B4-9357-CEFC44103698}" type="slidenum">
              <a:rPr lang="en-IN" smtClean="0"/>
              <a:pPr/>
              <a:t>‹#›</a:t>
            </a:fld>
            <a:endParaRPr lang="en-IN"/>
          </a:p>
        </p:txBody>
      </p:sp>
    </p:spTree>
    <p:extLst>
      <p:ext uri="{BB962C8B-B14F-4D97-AF65-F5344CB8AC3E}">
        <p14:creationId xmlns:p14="http://schemas.microsoft.com/office/powerpoint/2010/main" val="3966833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A49DC94-7793-44B4-9357-CEFC44103698}" type="slidenum">
              <a:rPr lang="en-IN" smtClean="0"/>
              <a:pPr/>
              <a:t>17</a:t>
            </a:fld>
            <a:endParaRPr lang="en-IN"/>
          </a:p>
        </p:txBody>
      </p:sp>
    </p:spTree>
    <p:extLst>
      <p:ext uri="{BB962C8B-B14F-4D97-AF65-F5344CB8AC3E}">
        <p14:creationId xmlns:p14="http://schemas.microsoft.com/office/powerpoint/2010/main" val="2575598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57250" y="1621191"/>
            <a:ext cx="5143500" cy="3448755"/>
          </a:xfrm>
        </p:spPr>
        <p:txBody>
          <a:bodyPr anchor="b"/>
          <a:lstStyle>
            <a:lvl1pPr algn="ctr">
              <a:defRPr sz="2742"/>
            </a:lvl1pPr>
          </a:lstStyle>
          <a:p>
            <a:r>
              <a:rPr lang="en-US"/>
              <a:t>Click to edit Master title style</a:t>
            </a:r>
          </a:p>
        </p:txBody>
      </p:sp>
      <p:sp>
        <p:nvSpPr>
          <p:cNvPr id="3" name="Subtitle 2"/>
          <p:cNvSpPr>
            <a:spLocks noGrp="1"/>
          </p:cNvSpPr>
          <p:nvPr>
            <p:ph type="subTitle" idx="1"/>
          </p:nvPr>
        </p:nvSpPr>
        <p:spPr>
          <a:xfrm>
            <a:off x="857250" y="5202944"/>
            <a:ext cx="5143500" cy="2391656"/>
          </a:xfrm>
        </p:spPr>
        <p:txBody>
          <a:bodyPr/>
          <a:lstStyle>
            <a:lvl1pPr marL="0" indent="0" algn="ctr">
              <a:buNone/>
              <a:defRPr sz="1097"/>
            </a:lvl1pPr>
            <a:lvl2pPr marL="208955" indent="0" algn="ctr">
              <a:buNone/>
              <a:defRPr sz="914"/>
            </a:lvl2pPr>
            <a:lvl3pPr marL="417909" indent="0" algn="ctr">
              <a:buNone/>
              <a:defRPr sz="823"/>
            </a:lvl3pPr>
            <a:lvl4pPr marL="626864" indent="0" algn="ctr">
              <a:buNone/>
              <a:defRPr sz="731"/>
            </a:lvl4pPr>
            <a:lvl5pPr marL="835819" indent="0" algn="ctr">
              <a:buNone/>
              <a:defRPr sz="731"/>
            </a:lvl5pPr>
            <a:lvl6pPr marL="1044773" indent="0" algn="ctr">
              <a:buNone/>
              <a:defRPr sz="731"/>
            </a:lvl6pPr>
            <a:lvl7pPr marL="1253728" indent="0" algn="ctr">
              <a:buNone/>
              <a:defRPr sz="731"/>
            </a:lvl7pPr>
            <a:lvl8pPr marL="1462683" indent="0" algn="ctr">
              <a:buNone/>
              <a:defRPr sz="731"/>
            </a:lvl8pPr>
            <a:lvl9pPr marL="1671638" indent="0" algn="ctr">
              <a:buNone/>
              <a:defRPr sz="731"/>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6" y="527403"/>
            <a:ext cx="1478756" cy="839487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7"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7" y="2469622"/>
            <a:ext cx="5915025" cy="4120620"/>
          </a:xfrm>
        </p:spPr>
        <p:txBody>
          <a:bodyPr anchor="b"/>
          <a:lstStyle>
            <a:lvl1pPr>
              <a:defRPr sz="2742"/>
            </a:lvl1pPr>
          </a:lstStyle>
          <a:p>
            <a:r>
              <a:rPr lang="en-US"/>
              <a:t>Click to edit Master title style</a:t>
            </a:r>
          </a:p>
        </p:txBody>
      </p:sp>
      <p:sp>
        <p:nvSpPr>
          <p:cNvPr id="3" name="Text Placeholder 2"/>
          <p:cNvSpPr>
            <a:spLocks noGrp="1"/>
          </p:cNvSpPr>
          <p:nvPr>
            <p:ph type="body" idx="1"/>
          </p:nvPr>
        </p:nvSpPr>
        <p:spPr>
          <a:xfrm>
            <a:off x="467917" y="6629225"/>
            <a:ext cx="5915025" cy="2166937"/>
          </a:xfrm>
        </p:spPr>
        <p:txBody>
          <a:bodyPr/>
          <a:lstStyle>
            <a:lvl1pPr marL="0" indent="0">
              <a:buNone/>
              <a:defRPr sz="1097">
                <a:solidFill>
                  <a:schemeClr val="tx1">
                    <a:tint val="82000"/>
                  </a:schemeClr>
                </a:solidFill>
              </a:defRPr>
            </a:lvl1pPr>
            <a:lvl2pPr marL="208955" indent="0">
              <a:buNone/>
              <a:defRPr sz="914">
                <a:solidFill>
                  <a:schemeClr val="tx1">
                    <a:tint val="82000"/>
                  </a:schemeClr>
                </a:solidFill>
              </a:defRPr>
            </a:lvl2pPr>
            <a:lvl3pPr marL="417909" indent="0">
              <a:buNone/>
              <a:defRPr sz="823">
                <a:solidFill>
                  <a:schemeClr val="tx1">
                    <a:tint val="82000"/>
                  </a:schemeClr>
                </a:solidFill>
              </a:defRPr>
            </a:lvl3pPr>
            <a:lvl4pPr marL="626864" indent="0">
              <a:buNone/>
              <a:defRPr sz="731">
                <a:solidFill>
                  <a:schemeClr val="tx1">
                    <a:tint val="82000"/>
                  </a:schemeClr>
                </a:solidFill>
              </a:defRPr>
            </a:lvl4pPr>
            <a:lvl5pPr marL="835819" indent="0">
              <a:buNone/>
              <a:defRPr sz="731">
                <a:solidFill>
                  <a:schemeClr val="tx1">
                    <a:tint val="82000"/>
                  </a:schemeClr>
                </a:solidFill>
              </a:defRPr>
            </a:lvl5pPr>
            <a:lvl6pPr marL="1044773" indent="0">
              <a:buNone/>
              <a:defRPr sz="731">
                <a:solidFill>
                  <a:schemeClr val="tx1">
                    <a:tint val="82000"/>
                  </a:schemeClr>
                </a:solidFill>
              </a:defRPr>
            </a:lvl6pPr>
            <a:lvl7pPr marL="1253728" indent="0">
              <a:buNone/>
              <a:defRPr sz="731">
                <a:solidFill>
                  <a:schemeClr val="tx1">
                    <a:tint val="82000"/>
                  </a:schemeClr>
                </a:solidFill>
              </a:defRPr>
            </a:lvl7pPr>
            <a:lvl8pPr marL="1462683" indent="0">
              <a:buNone/>
              <a:defRPr sz="731">
                <a:solidFill>
                  <a:schemeClr val="tx1">
                    <a:tint val="82000"/>
                  </a:schemeClr>
                </a:solidFill>
              </a:defRPr>
            </a:lvl8pPr>
            <a:lvl9pPr marL="1671638" indent="0">
              <a:buNone/>
              <a:defRPr sz="731">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2" y="527403"/>
            <a:ext cx="5915025" cy="1914702"/>
          </a:xfrm>
        </p:spPr>
        <p:txBody>
          <a:bodyPr/>
          <a:lstStyle/>
          <a:p>
            <a:r>
              <a:rPr lang="en-US"/>
              <a:t>Click to edit Master title style</a:t>
            </a:r>
          </a:p>
        </p:txBody>
      </p:sp>
      <p:sp>
        <p:nvSpPr>
          <p:cNvPr id="3" name="Text Placeholder 2"/>
          <p:cNvSpPr>
            <a:spLocks noGrp="1"/>
          </p:cNvSpPr>
          <p:nvPr>
            <p:ph type="body" idx="1"/>
          </p:nvPr>
        </p:nvSpPr>
        <p:spPr>
          <a:xfrm>
            <a:off x="472381" y="2428346"/>
            <a:ext cx="2901255" cy="1190095"/>
          </a:xfrm>
        </p:spPr>
        <p:txBody>
          <a:bodyPr anchor="b"/>
          <a:lstStyle>
            <a:lvl1pPr marL="0" indent="0">
              <a:buNone/>
              <a:defRPr sz="1097" b="1"/>
            </a:lvl1pPr>
            <a:lvl2pPr marL="208955" indent="0">
              <a:buNone/>
              <a:defRPr sz="914" b="1"/>
            </a:lvl2pPr>
            <a:lvl3pPr marL="417909" indent="0">
              <a:buNone/>
              <a:defRPr sz="823" b="1"/>
            </a:lvl3pPr>
            <a:lvl4pPr marL="626864" indent="0">
              <a:buNone/>
              <a:defRPr sz="731" b="1"/>
            </a:lvl4pPr>
            <a:lvl5pPr marL="835819" indent="0">
              <a:buNone/>
              <a:defRPr sz="731" b="1"/>
            </a:lvl5pPr>
            <a:lvl6pPr marL="1044773" indent="0">
              <a:buNone/>
              <a:defRPr sz="731" b="1"/>
            </a:lvl6pPr>
            <a:lvl7pPr marL="1253728" indent="0">
              <a:buNone/>
              <a:defRPr sz="731" b="1"/>
            </a:lvl7pPr>
            <a:lvl8pPr marL="1462683" indent="0">
              <a:buNone/>
              <a:defRPr sz="731" b="1"/>
            </a:lvl8pPr>
            <a:lvl9pPr marL="1671638" indent="0">
              <a:buNone/>
              <a:defRPr sz="731"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71864" y="2428346"/>
            <a:ext cx="2915543" cy="1190095"/>
          </a:xfrm>
        </p:spPr>
        <p:txBody>
          <a:bodyPr anchor="b"/>
          <a:lstStyle>
            <a:lvl1pPr marL="0" indent="0">
              <a:buNone/>
              <a:defRPr sz="1097" b="1"/>
            </a:lvl1pPr>
            <a:lvl2pPr marL="208955" indent="0">
              <a:buNone/>
              <a:defRPr sz="914" b="1"/>
            </a:lvl2pPr>
            <a:lvl3pPr marL="417909" indent="0">
              <a:buNone/>
              <a:defRPr sz="823" b="1"/>
            </a:lvl3pPr>
            <a:lvl4pPr marL="626864" indent="0">
              <a:buNone/>
              <a:defRPr sz="731" b="1"/>
            </a:lvl4pPr>
            <a:lvl5pPr marL="835819" indent="0">
              <a:buNone/>
              <a:defRPr sz="731" b="1"/>
            </a:lvl5pPr>
            <a:lvl6pPr marL="1044773" indent="0">
              <a:buNone/>
              <a:defRPr sz="731" b="1"/>
            </a:lvl6pPr>
            <a:lvl7pPr marL="1253728" indent="0">
              <a:buNone/>
              <a:defRPr sz="731" b="1"/>
            </a:lvl7pPr>
            <a:lvl8pPr marL="1462683" indent="0">
              <a:buNone/>
              <a:defRPr sz="731" b="1"/>
            </a:lvl8pPr>
            <a:lvl9pPr marL="1671638" indent="0">
              <a:buNone/>
              <a:defRPr sz="731" b="1"/>
            </a:lvl9pPr>
          </a:lstStyle>
          <a:p>
            <a:pPr lvl="0"/>
            <a:r>
              <a:rPr lang="en-US"/>
              <a:t>Click to edit Master text styles</a:t>
            </a:r>
          </a:p>
        </p:txBody>
      </p:sp>
      <p:sp>
        <p:nvSpPr>
          <p:cNvPr id="6" name="Content Placeholder 5"/>
          <p:cNvSpPr>
            <a:spLocks noGrp="1"/>
          </p:cNvSpPr>
          <p:nvPr>
            <p:ph sz="quarter" idx="4"/>
          </p:nvPr>
        </p:nvSpPr>
        <p:spPr>
          <a:xfrm>
            <a:off x="3471864"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pPr/>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pPr/>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2" y="660400"/>
            <a:ext cx="2211883" cy="2311400"/>
          </a:xfrm>
        </p:spPr>
        <p:txBody>
          <a:bodyPr anchor="b"/>
          <a:lstStyle>
            <a:lvl1pPr>
              <a:defRPr sz="1463"/>
            </a:lvl1pPr>
          </a:lstStyle>
          <a:p>
            <a:r>
              <a:rPr lang="en-US"/>
              <a:t>Click to edit Master title style</a:t>
            </a:r>
          </a:p>
        </p:txBody>
      </p:sp>
      <p:sp>
        <p:nvSpPr>
          <p:cNvPr id="3" name="Content Placeholder 2"/>
          <p:cNvSpPr>
            <a:spLocks noGrp="1"/>
          </p:cNvSpPr>
          <p:nvPr>
            <p:ph idx="1"/>
          </p:nvPr>
        </p:nvSpPr>
        <p:spPr>
          <a:xfrm>
            <a:off x="2915544" y="1426281"/>
            <a:ext cx="3471863" cy="7039680"/>
          </a:xfrm>
        </p:spPr>
        <p:txBody>
          <a:bodyPr/>
          <a:lstStyle>
            <a:lvl1pPr>
              <a:defRPr sz="1463"/>
            </a:lvl1pPr>
            <a:lvl2pPr>
              <a:defRPr sz="1280"/>
            </a:lvl2pPr>
            <a:lvl3pPr>
              <a:defRPr sz="1097"/>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72382" y="2971800"/>
            <a:ext cx="2211883" cy="5505627"/>
          </a:xfrm>
        </p:spPr>
        <p:txBody>
          <a:bodyPr/>
          <a:lstStyle>
            <a:lvl1pPr marL="0" indent="0">
              <a:buNone/>
              <a:defRPr sz="731"/>
            </a:lvl1pPr>
            <a:lvl2pPr marL="208955" indent="0">
              <a:buNone/>
              <a:defRPr sz="640"/>
            </a:lvl2pPr>
            <a:lvl3pPr marL="417909" indent="0">
              <a:buNone/>
              <a:defRPr sz="548"/>
            </a:lvl3pPr>
            <a:lvl4pPr marL="626864" indent="0">
              <a:buNone/>
              <a:defRPr sz="457"/>
            </a:lvl4pPr>
            <a:lvl5pPr marL="835819" indent="0">
              <a:buNone/>
              <a:defRPr sz="457"/>
            </a:lvl5pPr>
            <a:lvl6pPr marL="1044773" indent="0">
              <a:buNone/>
              <a:defRPr sz="457"/>
            </a:lvl6pPr>
            <a:lvl7pPr marL="1253728" indent="0">
              <a:buNone/>
              <a:defRPr sz="457"/>
            </a:lvl7pPr>
            <a:lvl8pPr marL="1462683" indent="0">
              <a:buNone/>
              <a:defRPr sz="457"/>
            </a:lvl8pPr>
            <a:lvl9pPr marL="1671638" indent="0">
              <a:buNone/>
              <a:defRPr sz="457"/>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2" y="660400"/>
            <a:ext cx="2211883" cy="2311400"/>
          </a:xfrm>
        </p:spPr>
        <p:txBody>
          <a:bodyPr anchor="b"/>
          <a:lstStyle>
            <a:lvl1pPr>
              <a:defRPr sz="1463"/>
            </a:lvl1pPr>
          </a:lstStyle>
          <a:p>
            <a:r>
              <a:rPr lang="en-US"/>
              <a:t>Click to edit Master title style</a:t>
            </a:r>
          </a:p>
        </p:txBody>
      </p:sp>
      <p:sp>
        <p:nvSpPr>
          <p:cNvPr id="3" name="Picture Placeholder 2"/>
          <p:cNvSpPr>
            <a:spLocks noGrp="1" noChangeAspect="1"/>
          </p:cNvSpPr>
          <p:nvPr>
            <p:ph type="pic" idx="1"/>
          </p:nvPr>
        </p:nvSpPr>
        <p:spPr>
          <a:xfrm>
            <a:off x="2915544" y="1426281"/>
            <a:ext cx="3471863" cy="7039680"/>
          </a:xfrm>
        </p:spPr>
        <p:txBody>
          <a:bodyPr anchor="t"/>
          <a:lstStyle>
            <a:lvl1pPr marL="0" indent="0">
              <a:buNone/>
              <a:defRPr sz="1463"/>
            </a:lvl1pPr>
            <a:lvl2pPr marL="208955" indent="0">
              <a:buNone/>
              <a:defRPr sz="1280"/>
            </a:lvl2pPr>
            <a:lvl3pPr marL="417909" indent="0">
              <a:buNone/>
              <a:defRPr sz="1097"/>
            </a:lvl3pPr>
            <a:lvl4pPr marL="626864" indent="0">
              <a:buNone/>
              <a:defRPr sz="914"/>
            </a:lvl4pPr>
            <a:lvl5pPr marL="835819" indent="0">
              <a:buNone/>
              <a:defRPr sz="914"/>
            </a:lvl5pPr>
            <a:lvl6pPr marL="1044773" indent="0">
              <a:buNone/>
              <a:defRPr sz="914"/>
            </a:lvl6pPr>
            <a:lvl7pPr marL="1253728" indent="0">
              <a:buNone/>
              <a:defRPr sz="914"/>
            </a:lvl7pPr>
            <a:lvl8pPr marL="1462683" indent="0">
              <a:buNone/>
              <a:defRPr sz="914"/>
            </a:lvl8pPr>
            <a:lvl9pPr marL="1671638" indent="0">
              <a:buNone/>
              <a:defRPr sz="914"/>
            </a:lvl9pPr>
          </a:lstStyle>
          <a:p>
            <a:r>
              <a:rPr lang="en-US"/>
              <a:t>Click icon to add picture</a:t>
            </a:r>
          </a:p>
        </p:txBody>
      </p:sp>
      <p:sp>
        <p:nvSpPr>
          <p:cNvPr id="4" name="Text Placeholder 3"/>
          <p:cNvSpPr>
            <a:spLocks noGrp="1"/>
          </p:cNvSpPr>
          <p:nvPr>
            <p:ph type="body" sz="half" idx="2"/>
          </p:nvPr>
        </p:nvSpPr>
        <p:spPr>
          <a:xfrm>
            <a:off x="472382" y="2971800"/>
            <a:ext cx="2211883" cy="5505627"/>
          </a:xfrm>
        </p:spPr>
        <p:txBody>
          <a:bodyPr/>
          <a:lstStyle>
            <a:lvl1pPr marL="0" indent="0">
              <a:buNone/>
              <a:defRPr sz="731"/>
            </a:lvl1pPr>
            <a:lvl2pPr marL="208955" indent="0">
              <a:buNone/>
              <a:defRPr sz="640"/>
            </a:lvl2pPr>
            <a:lvl3pPr marL="417909" indent="0">
              <a:buNone/>
              <a:defRPr sz="548"/>
            </a:lvl3pPr>
            <a:lvl4pPr marL="626864" indent="0">
              <a:buNone/>
              <a:defRPr sz="457"/>
            </a:lvl4pPr>
            <a:lvl5pPr marL="835819" indent="0">
              <a:buNone/>
              <a:defRPr sz="457"/>
            </a:lvl5pPr>
            <a:lvl6pPr marL="1044773" indent="0">
              <a:buNone/>
              <a:defRPr sz="457"/>
            </a:lvl6pPr>
            <a:lvl7pPr marL="1253728" indent="0">
              <a:buNone/>
              <a:defRPr sz="457"/>
            </a:lvl7pPr>
            <a:lvl8pPr marL="1462683" indent="0">
              <a:buNone/>
              <a:defRPr sz="457"/>
            </a:lvl8pPr>
            <a:lvl9pPr marL="1671638" indent="0">
              <a:buNone/>
              <a:defRPr sz="457"/>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9" y="527403"/>
            <a:ext cx="5915025" cy="1914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71489"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71488" y="9181396"/>
            <a:ext cx="1543050" cy="527403"/>
          </a:xfrm>
          <a:prstGeom prst="rect">
            <a:avLst/>
          </a:prstGeom>
        </p:spPr>
        <p:txBody>
          <a:bodyPr vert="horz" lIns="91440" tIns="45720" rIns="91440" bIns="45720" rtlCol="0" anchor="ctr"/>
          <a:lstStyle>
            <a:lvl1pPr algn="l">
              <a:defRPr sz="548">
                <a:solidFill>
                  <a:schemeClr val="tx1">
                    <a:tint val="82000"/>
                  </a:schemeClr>
                </a:solidFill>
              </a:defRPr>
            </a:lvl1pPr>
          </a:lstStyle>
          <a:p>
            <a:fld id="{846CE7D5-CF57-46EF-B807-FDD0502418D4}" type="datetimeFigureOut">
              <a:rPr lang="en-US" smtClean="0"/>
              <a:pPr/>
              <a:t>10/8/2024</a:t>
            </a:fld>
            <a:endParaRPr lang="en-US"/>
          </a:p>
        </p:txBody>
      </p:sp>
      <p:sp>
        <p:nvSpPr>
          <p:cNvPr id="5" name="Footer Placeholder 4"/>
          <p:cNvSpPr>
            <a:spLocks noGrp="1"/>
          </p:cNvSpPr>
          <p:nvPr>
            <p:ph type="ftr" sz="quarter" idx="3"/>
          </p:nvPr>
        </p:nvSpPr>
        <p:spPr>
          <a:xfrm>
            <a:off x="2271714" y="9181396"/>
            <a:ext cx="2314575" cy="527403"/>
          </a:xfrm>
          <a:prstGeom prst="rect">
            <a:avLst/>
          </a:prstGeom>
        </p:spPr>
        <p:txBody>
          <a:bodyPr vert="horz" lIns="91440" tIns="45720" rIns="91440" bIns="45720" rtlCol="0" anchor="ctr"/>
          <a:lstStyle>
            <a:lvl1pPr algn="ctr">
              <a:defRPr sz="548">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9181396"/>
            <a:ext cx="1543050" cy="527403"/>
          </a:xfrm>
          <a:prstGeom prst="rect">
            <a:avLst/>
          </a:prstGeom>
        </p:spPr>
        <p:txBody>
          <a:bodyPr vert="horz" lIns="91440" tIns="45720" rIns="91440" bIns="45720" rtlCol="0" anchor="ctr"/>
          <a:lstStyle>
            <a:lvl1pPr algn="r">
              <a:defRPr sz="548">
                <a:solidFill>
                  <a:schemeClr val="tx1">
                    <a:tint val="82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chart" Target="../charts/chart7.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chart" Target="../charts/chart11.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chart" Target="../charts/chart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chart" Target="../charts/char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chart" Target="../charts/chart16.xml"/><Relationship Id="rId4" Type="http://schemas.openxmlformats.org/officeDocument/2006/relationships/chart" Target="../charts/char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chart" Target="../charts/chart22.xml"/><Relationship Id="rId3" Type="http://schemas.openxmlformats.org/officeDocument/2006/relationships/image" Target="../media/image2.png"/><Relationship Id="rId7" Type="http://schemas.openxmlformats.org/officeDocument/2006/relationships/chart" Target="../charts/chart21.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8" Type="http://schemas.openxmlformats.org/officeDocument/2006/relationships/chart" Target="../charts/chart26.xml"/><Relationship Id="rId3" Type="http://schemas.openxmlformats.org/officeDocument/2006/relationships/image" Target="../media/image2.png"/><Relationship Id="rId7" Type="http://schemas.openxmlformats.org/officeDocument/2006/relationships/chart" Target="../charts/chart25.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chart" Target="../charts/chart24.xml"/><Relationship Id="rId5" Type="http://schemas.openxmlformats.org/officeDocument/2006/relationships/chart" Target="../charts/chart23.xml"/><Relationship Id="rId10" Type="http://schemas.openxmlformats.org/officeDocument/2006/relationships/chart" Target="../charts/chart28.xml"/><Relationship Id="rId4" Type="http://schemas.openxmlformats.org/officeDocument/2006/relationships/image" Target="../media/image13.png"/><Relationship Id="rId9" Type="http://schemas.openxmlformats.org/officeDocument/2006/relationships/chart" Target="../charts/chart2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chart" Target="../charts/chart29.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chart" Target="../charts/chart30.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chart" Target="../charts/chart4.xml"/><Relationship Id="rId5" Type="http://schemas.openxmlformats.org/officeDocument/2006/relationships/image" Target="../media/image2.png"/><Relationship Id="rId4" Type="http://schemas.openxmlformats.org/officeDocument/2006/relationships/chart" Target="../charts/char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chart" Target="../charts/chart5.xml"/><Relationship Id="rId1" Type="http://schemas.openxmlformats.org/officeDocument/2006/relationships/slideLayout" Target="../slideLayouts/slideLayout7.xml"/><Relationship Id="rId5" Type="http://schemas.openxmlformats.org/officeDocument/2006/relationships/chart" Target="../charts/chart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1CE7E1-831A-1B41-0890-4A9D345C6CB8}"/>
              </a:ext>
            </a:extLst>
          </p:cNvPr>
          <p:cNvSpPr/>
          <p:nvPr/>
        </p:nvSpPr>
        <p:spPr>
          <a:xfrm>
            <a:off x="-35456" y="8657"/>
            <a:ext cx="6894712" cy="112143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6" name="Arrow: Pentagon 5">
            <a:extLst>
              <a:ext uri="{FF2B5EF4-FFF2-40B4-BE49-F238E27FC236}">
                <a16:creationId xmlns:a16="http://schemas.microsoft.com/office/drawing/2014/main" id="{02FBA31E-8BD4-A81E-BCB0-8577A12C0132}"/>
              </a:ext>
            </a:extLst>
          </p:cNvPr>
          <p:cNvSpPr/>
          <p:nvPr/>
        </p:nvSpPr>
        <p:spPr>
          <a:xfrm>
            <a:off x="-24020" y="468687"/>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B2AAD55-EC68-FD74-6501-D1885B305AF7}"/>
              </a:ext>
            </a:extLst>
          </p:cNvPr>
          <p:cNvSpPr txBox="1"/>
          <p:nvPr/>
        </p:nvSpPr>
        <p:spPr>
          <a:xfrm>
            <a:off x="59349" y="159068"/>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14" name="TextBox 13">
            <a:extLst>
              <a:ext uri="{FF2B5EF4-FFF2-40B4-BE49-F238E27FC236}">
                <a16:creationId xmlns:a16="http://schemas.microsoft.com/office/drawing/2014/main" id="{7A13A4D2-C32B-7236-2418-B3DF925A3427}"/>
              </a:ext>
            </a:extLst>
          </p:cNvPr>
          <p:cNvSpPr txBox="1"/>
          <p:nvPr/>
        </p:nvSpPr>
        <p:spPr>
          <a:xfrm>
            <a:off x="49076" y="45755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pic>
        <p:nvPicPr>
          <p:cNvPr id="15" name="Picture 14" descr="A logo with a sun and blue text&#10;&#10;Description automatically generated">
            <a:extLst>
              <a:ext uri="{FF2B5EF4-FFF2-40B4-BE49-F238E27FC236}">
                <a16:creationId xmlns:a16="http://schemas.microsoft.com/office/drawing/2014/main" id="{10B05B02-DB22-DA31-F2D5-F21BF864B171}"/>
              </a:ext>
            </a:extLst>
          </p:cNvPr>
          <p:cNvPicPr>
            <a:picLocks noChangeAspect="1"/>
          </p:cNvPicPr>
          <p:nvPr/>
        </p:nvPicPr>
        <p:blipFill>
          <a:blip r:embed="rId2"/>
          <a:stretch>
            <a:fillRect/>
          </a:stretch>
        </p:blipFill>
        <p:spPr>
          <a:xfrm>
            <a:off x="5388395" y="231634"/>
            <a:ext cx="1219114" cy="762000"/>
          </a:xfrm>
          <a:prstGeom prst="rect">
            <a:avLst/>
          </a:prstGeom>
        </p:spPr>
      </p:pic>
      <p:cxnSp>
        <p:nvCxnSpPr>
          <p:cNvPr id="5" name="Straight Arrow Connector 4">
            <a:extLst>
              <a:ext uri="{FF2B5EF4-FFF2-40B4-BE49-F238E27FC236}">
                <a16:creationId xmlns:a16="http://schemas.microsoft.com/office/drawing/2014/main" id="{4DCDA1AE-8921-B244-BB08-F870E00D5C67}"/>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F81E7049-C2D2-8569-AAEA-854981CBAC36}"/>
              </a:ext>
            </a:extLst>
          </p:cNvPr>
          <p:cNvSpPr/>
          <p:nvPr/>
        </p:nvSpPr>
        <p:spPr>
          <a:xfrm>
            <a:off x="4188987" y="1282441"/>
            <a:ext cx="2347464" cy="6337560"/>
          </a:xfrm>
          <a:prstGeom prst="rect">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logo with a graph and arrow&#10;&#10;Description automatically generated">
            <a:extLst>
              <a:ext uri="{FF2B5EF4-FFF2-40B4-BE49-F238E27FC236}">
                <a16:creationId xmlns:a16="http://schemas.microsoft.com/office/drawing/2014/main" id="{25FB47EA-9F11-BD68-2250-704E145FB685}"/>
              </a:ext>
            </a:extLst>
          </p:cNvPr>
          <p:cNvPicPr>
            <a:picLocks noChangeAspect="1"/>
          </p:cNvPicPr>
          <p:nvPr/>
        </p:nvPicPr>
        <p:blipFill>
          <a:blip r:embed="rId3"/>
          <a:stretch>
            <a:fillRect/>
          </a:stretch>
        </p:blipFill>
        <p:spPr>
          <a:xfrm>
            <a:off x="-3238" y="9061170"/>
            <a:ext cx="1258179" cy="838200"/>
          </a:xfrm>
          <a:prstGeom prst="rect">
            <a:avLst/>
          </a:prstGeom>
        </p:spPr>
      </p:pic>
      <p:sp>
        <p:nvSpPr>
          <p:cNvPr id="30" name="Rectangle 29">
            <a:extLst>
              <a:ext uri="{FF2B5EF4-FFF2-40B4-BE49-F238E27FC236}">
                <a16:creationId xmlns:a16="http://schemas.microsoft.com/office/drawing/2014/main" id="{B74DDC53-C05B-7FFB-97D9-39BE015AF150}"/>
              </a:ext>
            </a:extLst>
          </p:cNvPr>
          <p:cNvSpPr/>
          <p:nvPr/>
        </p:nvSpPr>
        <p:spPr>
          <a:xfrm>
            <a:off x="4339774" y="3133722"/>
            <a:ext cx="2055701" cy="249208"/>
          </a:xfrm>
          <a:prstGeom prst="rect">
            <a:avLst/>
          </a:prstGeom>
          <a:solidFill>
            <a:srgbClr val="E1E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C8E004-FD52-08B4-7244-49AEC609E2C5}"/>
              </a:ext>
            </a:extLst>
          </p:cNvPr>
          <p:cNvSpPr txBox="1"/>
          <p:nvPr/>
        </p:nvSpPr>
        <p:spPr>
          <a:xfrm>
            <a:off x="49076" y="738257"/>
            <a:ext cx="450965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0E2841"/>
                </a:solidFill>
                <a:latin typeface="Calibri"/>
                <a:ea typeface="Calibri"/>
                <a:cs typeface="Calibri"/>
              </a:rPr>
              <a:t>NSE : PIDILITIND | BSE Code: 500331</a:t>
            </a:r>
          </a:p>
        </p:txBody>
      </p:sp>
      <p:sp>
        <p:nvSpPr>
          <p:cNvPr id="28" name="Rectangle 27">
            <a:extLst>
              <a:ext uri="{FF2B5EF4-FFF2-40B4-BE49-F238E27FC236}">
                <a16:creationId xmlns:a16="http://schemas.microsoft.com/office/drawing/2014/main" id="{9ACE8E23-6D32-AFEB-BBAF-D39456EBFAE1}"/>
              </a:ext>
            </a:extLst>
          </p:cNvPr>
          <p:cNvSpPr/>
          <p:nvPr/>
        </p:nvSpPr>
        <p:spPr>
          <a:xfrm>
            <a:off x="4336523" y="2884515"/>
            <a:ext cx="2055701" cy="249208"/>
          </a:xfrm>
          <a:prstGeom prst="rect">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C8FF4B6-9AB3-2071-1993-F219990D66D2}"/>
              </a:ext>
            </a:extLst>
          </p:cNvPr>
          <p:cNvSpPr/>
          <p:nvPr/>
        </p:nvSpPr>
        <p:spPr>
          <a:xfrm>
            <a:off x="4318992" y="1908452"/>
            <a:ext cx="2055701" cy="249208"/>
          </a:xfrm>
          <a:prstGeom prst="rect">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EE0B1E0-50AF-5315-B674-E5FB98A45263}"/>
              </a:ext>
            </a:extLst>
          </p:cNvPr>
          <p:cNvSpPr/>
          <p:nvPr/>
        </p:nvSpPr>
        <p:spPr>
          <a:xfrm>
            <a:off x="4336523" y="2406867"/>
            <a:ext cx="2055701" cy="249208"/>
          </a:xfrm>
          <a:prstGeom prst="rect">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879C289-225F-A7C8-86E7-8DB3D6B59E4E}"/>
              </a:ext>
            </a:extLst>
          </p:cNvPr>
          <p:cNvSpPr txBox="1"/>
          <p:nvPr/>
        </p:nvSpPr>
        <p:spPr>
          <a:xfrm>
            <a:off x="207203" y="1484908"/>
            <a:ext cx="3714229" cy="26930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000" dirty="0" err="1">
                <a:solidFill>
                  <a:srgbClr val="000000"/>
                </a:solidFill>
                <a:latin typeface="Calibri"/>
                <a:ea typeface="+mn-lt"/>
                <a:cs typeface="+mn-lt"/>
              </a:rPr>
              <a:t>Pidilite</a:t>
            </a:r>
            <a:r>
              <a:rPr lang="en-US" sz="1000" dirty="0">
                <a:solidFill>
                  <a:srgbClr val="000000"/>
                </a:solidFill>
                <a:latin typeface="Calibri"/>
                <a:ea typeface="+mn-lt"/>
                <a:cs typeface="+mn-lt"/>
              </a:rPr>
              <a:t> Ltd. was established in 1969 as a manufacturer and marketer of adhesives and is among the biggest companies in the Indian subcontinent dealing in the same products. Popular across the country for its broad portfolio of products: civil construction chemicals, waterproofing products, sealants and art material.</a:t>
            </a:r>
            <a:endParaRPr lang="en-US" dirty="0">
              <a:latin typeface="Calibri"/>
              <a:ea typeface="+mn-lt"/>
              <a:cs typeface="+mn-lt"/>
            </a:endParaRPr>
          </a:p>
          <a:p>
            <a:pPr algn="just"/>
            <a:r>
              <a:rPr lang="en-US" sz="1000" dirty="0">
                <a:solidFill>
                  <a:srgbClr val="000000"/>
                </a:solidFill>
                <a:latin typeface="Calibri"/>
                <a:ea typeface="+mn-lt"/>
                <a:cs typeface="+mn-lt"/>
              </a:rPr>
              <a:t>The company currently dominates the Indian market; however, it is gradually venturing into other </a:t>
            </a:r>
            <a:r>
              <a:rPr lang="en-US" sz="1000" b="1" dirty="0">
                <a:solidFill>
                  <a:srgbClr val="000000"/>
                </a:solidFill>
                <a:latin typeface="Calibri"/>
                <a:ea typeface="+mn-lt"/>
                <a:cs typeface="+mn-lt"/>
              </a:rPr>
              <a:t>South Asian, Middle Eastern, and Southeast Asian countries.</a:t>
            </a:r>
            <a:r>
              <a:rPr lang="en-US" sz="1000" dirty="0">
                <a:solidFill>
                  <a:srgbClr val="000000"/>
                </a:solidFill>
                <a:latin typeface="Calibri"/>
                <a:ea typeface="+mn-lt"/>
                <a:cs typeface="+mn-lt"/>
              </a:rPr>
              <a:t> Some of the major international subsidiaries of the company are based in</a:t>
            </a:r>
            <a:r>
              <a:rPr lang="en-US" sz="1000" b="1" dirty="0">
                <a:solidFill>
                  <a:srgbClr val="000000"/>
                </a:solidFill>
                <a:latin typeface="Calibri"/>
                <a:ea typeface="+mn-lt"/>
                <a:cs typeface="+mn-lt"/>
              </a:rPr>
              <a:t> United States, Bangladesh, Sri Lanka, Thailand, Egypt and Dubai. </a:t>
            </a:r>
            <a:endParaRPr lang="en-US" b="1" dirty="0">
              <a:latin typeface="Calibri"/>
              <a:ea typeface="+mn-lt"/>
              <a:cs typeface="+mn-lt"/>
            </a:endParaRPr>
          </a:p>
          <a:p>
            <a:pPr algn="just"/>
            <a:endParaRPr lang="en-US" sz="900" dirty="0">
              <a:latin typeface="Calibri"/>
              <a:ea typeface="Calibri"/>
              <a:cs typeface="Calibri"/>
            </a:endParaRPr>
          </a:p>
          <a:p>
            <a:pPr algn="just"/>
            <a:r>
              <a:rPr lang="en-US" sz="1000" dirty="0">
                <a:solidFill>
                  <a:srgbClr val="000000"/>
                </a:solidFill>
                <a:latin typeface="Calibri"/>
                <a:ea typeface="+mn-lt"/>
                <a:cs typeface="+mn-lt"/>
              </a:rPr>
              <a:t>The </a:t>
            </a:r>
            <a:r>
              <a:rPr lang="en-US" sz="1000" dirty="0" err="1">
                <a:solidFill>
                  <a:srgbClr val="000000"/>
                </a:solidFill>
                <a:latin typeface="Calibri"/>
                <a:ea typeface="+mn-lt"/>
                <a:cs typeface="+mn-lt"/>
              </a:rPr>
              <a:t>Pidilite</a:t>
            </a:r>
            <a:r>
              <a:rPr lang="en-US" sz="1000" dirty="0">
                <a:solidFill>
                  <a:srgbClr val="000000"/>
                </a:solidFill>
                <a:latin typeface="Calibri"/>
                <a:ea typeface="+mn-lt"/>
                <a:cs typeface="+mn-lt"/>
              </a:rPr>
              <a:t> Industries Ltd is a diversified company with more than </a:t>
            </a:r>
            <a:r>
              <a:rPr lang="en-US" sz="1000" b="1" dirty="0">
                <a:solidFill>
                  <a:srgbClr val="000000"/>
                </a:solidFill>
                <a:latin typeface="Calibri"/>
                <a:ea typeface="+mn-lt"/>
                <a:cs typeface="+mn-lt"/>
              </a:rPr>
              <a:t>₹5000 crore</a:t>
            </a:r>
            <a:r>
              <a:rPr lang="en-US" sz="1000" dirty="0">
                <a:solidFill>
                  <a:srgbClr val="000000"/>
                </a:solidFill>
                <a:latin typeface="Calibri"/>
                <a:ea typeface="+mn-lt"/>
                <a:cs typeface="+mn-lt"/>
              </a:rPr>
              <a:t> worth of its product portfolio with its business revolving round two major divisions namely; branded consumer and bazaar as well as business-to-business. </a:t>
            </a:r>
            <a:r>
              <a:rPr lang="en-US" sz="1000" dirty="0" err="1">
                <a:solidFill>
                  <a:srgbClr val="000000"/>
                </a:solidFill>
                <a:latin typeface="Calibri"/>
                <a:ea typeface="+mn-lt"/>
                <a:cs typeface="+mn-lt"/>
              </a:rPr>
              <a:t>Fevicol</a:t>
            </a:r>
            <a:r>
              <a:rPr lang="en-US" sz="1000" dirty="0">
                <a:solidFill>
                  <a:srgbClr val="000000"/>
                </a:solidFill>
                <a:latin typeface="Calibri"/>
                <a:ea typeface="+mn-lt"/>
                <a:cs typeface="+mn-lt"/>
              </a:rPr>
              <a:t>, Dr. Fixit, M-Seal, Hobby ideas etc. , have become the hall mark of the company and the market leader. </a:t>
            </a:r>
            <a:endParaRPr lang="en-US" dirty="0">
              <a:latin typeface="Calibri"/>
              <a:ea typeface="+mn-lt"/>
              <a:cs typeface="+mn-lt"/>
            </a:endParaRPr>
          </a:p>
        </p:txBody>
      </p:sp>
      <p:sp>
        <p:nvSpPr>
          <p:cNvPr id="22" name="Rectangle 21">
            <a:extLst>
              <a:ext uri="{FF2B5EF4-FFF2-40B4-BE49-F238E27FC236}">
                <a16:creationId xmlns:a16="http://schemas.microsoft.com/office/drawing/2014/main" id="{67819C77-39D8-55F5-3EEF-9067AD391AC9}"/>
              </a:ext>
            </a:extLst>
          </p:cNvPr>
          <p:cNvSpPr/>
          <p:nvPr/>
        </p:nvSpPr>
        <p:spPr>
          <a:xfrm>
            <a:off x="4339673" y="2157659"/>
            <a:ext cx="2055701" cy="249208"/>
          </a:xfrm>
          <a:prstGeom prst="rect">
            <a:avLst/>
          </a:prstGeom>
          <a:solidFill>
            <a:srgbClr val="E1E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59BE98D-0746-E93C-B808-453782232057}"/>
              </a:ext>
            </a:extLst>
          </p:cNvPr>
          <p:cNvSpPr/>
          <p:nvPr/>
        </p:nvSpPr>
        <p:spPr>
          <a:xfrm>
            <a:off x="4339775" y="2656074"/>
            <a:ext cx="2055701" cy="249208"/>
          </a:xfrm>
          <a:prstGeom prst="rect">
            <a:avLst/>
          </a:prstGeom>
          <a:solidFill>
            <a:srgbClr val="E1E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751FE7B-8B05-057D-745A-A0AB21FF00A4}"/>
              </a:ext>
            </a:extLst>
          </p:cNvPr>
          <p:cNvSpPr/>
          <p:nvPr/>
        </p:nvSpPr>
        <p:spPr>
          <a:xfrm>
            <a:off x="4322245" y="1659244"/>
            <a:ext cx="2055701" cy="249208"/>
          </a:xfrm>
          <a:prstGeom prst="rect">
            <a:avLst/>
          </a:prstGeom>
          <a:solidFill>
            <a:srgbClr val="E1E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8D02F8D-5AC0-053F-5107-A960845B4106}"/>
              </a:ext>
            </a:extLst>
          </p:cNvPr>
          <p:cNvSpPr txBox="1"/>
          <p:nvPr/>
        </p:nvSpPr>
        <p:spPr>
          <a:xfrm>
            <a:off x="4325790" y="1663798"/>
            <a:ext cx="55539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E2841"/>
                </a:solidFill>
                <a:latin typeface="Calibri"/>
                <a:ea typeface="Calibri"/>
                <a:cs typeface="Calibri"/>
              </a:rPr>
              <a:t>CMP</a:t>
            </a:r>
            <a:endParaRPr lang="en-US" sz="1200"/>
          </a:p>
        </p:txBody>
      </p:sp>
      <p:sp>
        <p:nvSpPr>
          <p:cNvPr id="21" name="TextBox 20">
            <a:extLst>
              <a:ext uri="{FF2B5EF4-FFF2-40B4-BE49-F238E27FC236}">
                <a16:creationId xmlns:a16="http://schemas.microsoft.com/office/drawing/2014/main" id="{04587178-2059-206A-7C97-587E4A56028D}"/>
              </a:ext>
            </a:extLst>
          </p:cNvPr>
          <p:cNvSpPr txBox="1"/>
          <p:nvPr/>
        </p:nvSpPr>
        <p:spPr>
          <a:xfrm>
            <a:off x="4291302" y="1923690"/>
            <a:ext cx="111650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E2841"/>
                </a:solidFill>
                <a:latin typeface="Calibri"/>
                <a:cs typeface="Calibri"/>
              </a:rPr>
              <a:t>Book Value</a:t>
            </a:r>
          </a:p>
        </p:txBody>
      </p:sp>
      <p:sp>
        <p:nvSpPr>
          <p:cNvPr id="38" name="TextBox 37">
            <a:extLst>
              <a:ext uri="{FF2B5EF4-FFF2-40B4-BE49-F238E27FC236}">
                <a16:creationId xmlns:a16="http://schemas.microsoft.com/office/drawing/2014/main" id="{55149582-F5A7-58D8-94A5-28B29D36CA16}"/>
              </a:ext>
            </a:extLst>
          </p:cNvPr>
          <p:cNvSpPr txBox="1"/>
          <p:nvPr/>
        </p:nvSpPr>
        <p:spPr>
          <a:xfrm>
            <a:off x="4290026" y="2137441"/>
            <a:ext cx="130353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E2841"/>
                </a:solidFill>
                <a:latin typeface="Calibri"/>
                <a:cs typeface="Calibri"/>
              </a:rPr>
              <a:t>Market Cap</a:t>
            </a:r>
          </a:p>
        </p:txBody>
      </p:sp>
      <p:sp>
        <p:nvSpPr>
          <p:cNvPr id="40" name="TextBox 39">
            <a:extLst>
              <a:ext uri="{FF2B5EF4-FFF2-40B4-BE49-F238E27FC236}">
                <a16:creationId xmlns:a16="http://schemas.microsoft.com/office/drawing/2014/main" id="{4551C536-0D73-2061-D864-F78883BEE15E}"/>
              </a:ext>
            </a:extLst>
          </p:cNvPr>
          <p:cNvSpPr txBox="1"/>
          <p:nvPr/>
        </p:nvSpPr>
        <p:spPr>
          <a:xfrm>
            <a:off x="4310808" y="2412180"/>
            <a:ext cx="130353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E2841"/>
                </a:solidFill>
                <a:latin typeface="Calibri"/>
                <a:cs typeface="Calibri"/>
              </a:rPr>
              <a:t>PE Ratio</a:t>
            </a:r>
          </a:p>
        </p:txBody>
      </p:sp>
      <p:sp>
        <p:nvSpPr>
          <p:cNvPr id="43" name="TextBox 42">
            <a:extLst>
              <a:ext uri="{FF2B5EF4-FFF2-40B4-BE49-F238E27FC236}">
                <a16:creationId xmlns:a16="http://schemas.microsoft.com/office/drawing/2014/main" id="{1A00ECFA-6922-680F-5552-02E6D6B221EA}"/>
              </a:ext>
            </a:extLst>
          </p:cNvPr>
          <p:cNvSpPr txBox="1"/>
          <p:nvPr/>
        </p:nvSpPr>
        <p:spPr>
          <a:xfrm>
            <a:off x="4310808" y="2674299"/>
            <a:ext cx="99181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E2841"/>
                </a:solidFill>
                <a:latin typeface="Calibri"/>
                <a:cs typeface="Calibri"/>
              </a:rPr>
              <a:t>High</a:t>
            </a:r>
            <a:r>
              <a:rPr lang="en-US" sz="1200" b="1">
                <a:solidFill>
                  <a:srgbClr val="0E2841"/>
                </a:solidFill>
                <a:latin typeface="Calibri"/>
                <a:ea typeface="Calibri"/>
                <a:cs typeface="Calibri"/>
              </a:rPr>
              <a:t>/Low</a:t>
            </a:r>
            <a:endParaRPr lang="en-US" sz="1200"/>
          </a:p>
        </p:txBody>
      </p:sp>
      <p:sp>
        <p:nvSpPr>
          <p:cNvPr id="45" name="TextBox 44">
            <a:extLst>
              <a:ext uri="{FF2B5EF4-FFF2-40B4-BE49-F238E27FC236}">
                <a16:creationId xmlns:a16="http://schemas.microsoft.com/office/drawing/2014/main" id="{780048C6-9C94-2FA5-E307-18F8E2317B6B}"/>
              </a:ext>
            </a:extLst>
          </p:cNvPr>
          <p:cNvSpPr txBox="1"/>
          <p:nvPr/>
        </p:nvSpPr>
        <p:spPr>
          <a:xfrm>
            <a:off x="4310808" y="2875573"/>
            <a:ext cx="63851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E2841"/>
                </a:solidFill>
                <a:latin typeface="Calibri"/>
                <a:cs typeface="Calibri"/>
              </a:rPr>
              <a:t>ROCE</a:t>
            </a:r>
          </a:p>
        </p:txBody>
      </p:sp>
      <p:sp>
        <p:nvSpPr>
          <p:cNvPr id="47" name="TextBox 46">
            <a:extLst>
              <a:ext uri="{FF2B5EF4-FFF2-40B4-BE49-F238E27FC236}">
                <a16:creationId xmlns:a16="http://schemas.microsoft.com/office/drawing/2014/main" id="{0CDD3568-2D98-D9BB-19CE-8D02DF9EC3AF}"/>
              </a:ext>
            </a:extLst>
          </p:cNvPr>
          <p:cNvSpPr txBox="1"/>
          <p:nvPr/>
        </p:nvSpPr>
        <p:spPr>
          <a:xfrm>
            <a:off x="4317038" y="3132903"/>
            <a:ext cx="63851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E2841"/>
                </a:solidFill>
                <a:latin typeface="Calibri"/>
                <a:cs typeface="Calibri"/>
              </a:rPr>
              <a:t>ROE</a:t>
            </a:r>
          </a:p>
        </p:txBody>
      </p:sp>
      <p:sp>
        <p:nvSpPr>
          <p:cNvPr id="48" name="TextBox 47">
            <a:extLst>
              <a:ext uri="{FF2B5EF4-FFF2-40B4-BE49-F238E27FC236}">
                <a16:creationId xmlns:a16="http://schemas.microsoft.com/office/drawing/2014/main" id="{B4094715-CAC2-9D17-D0A8-9483D95D914C}"/>
              </a:ext>
            </a:extLst>
          </p:cNvPr>
          <p:cNvSpPr txBox="1"/>
          <p:nvPr/>
        </p:nvSpPr>
        <p:spPr>
          <a:xfrm>
            <a:off x="4405159" y="3531014"/>
            <a:ext cx="2072465"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a:solidFill>
                  <a:srgbClr val="0E2841"/>
                </a:solidFill>
                <a:latin typeface="Calibri"/>
                <a:cs typeface="Calibri"/>
              </a:rPr>
              <a:t>SHAREHOLDING PATTERN</a:t>
            </a:r>
          </a:p>
        </p:txBody>
      </p:sp>
      <p:sp>
        <p:nvSpPr>
          <p:cNvPr id="49" name="TextBox 48">
            <a:extLst>
              <a:ext uri="{FF2B5EF4-FFF2-40B4-BE49-F238E27FC236}">
                <a16:creationId xmlns:a16="http://schemas.microsoft.com/office/drawing/2014/main" id="{EF31FB1D-41DB-CD2F-46BB-9C61C1780CA8}"/>
              </a:ext>
            </a:extLst>
          </p:cNvPr>
          <p:cNvSpPr txBox="1"/>
          <p:nvPr/>
        </p:nvSpPr>
        <p:spPr>
          <a:xfrm>
            <a:off x="5666459" y="1661958"/>
            <a:ext cx="84633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E2841"/>
                </a:solidFill>
                <a:latin typeface="Calibri"/>
                <a:cs typeface="Calibri"/>
              </a:rPr>
              <a:t>INR 3150</a:t>
            </a:r>
          </a:p>
        </p:txBody>
      </p:sp>
      <p:sp>
        <p:nvSpPr>
          <p:cNvPr id="50" name="TextBox 49">
            <a:extLst>
              <a:ext uri="{FF2B5EF4-FFF2-40B4-BE49-F238E27FC236}">
                <a16:creationId xmlns:a16="http://schemas.microsoft.com/office/drawing/2014/main" id="{6D7ADA92-808D-BF1C-F561-23998920E0B1}"/>
              </a:ext>
            </a:extLst>
          </p:cNvPr>
          <p:cNvSpPr txBox="1"/>
          <p:nvPr/>
        </p:nvSpPr>
        <p:spPr>
          <a:xfrm>
            <a:off x="5724552" y="1911165"/>
            <a:ext cx="84634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E2841"/>
                </a:solidFill>
                <a:latin typeface="Calibri"/>
                <a:cs typeface="Calibri"/>
              </a:rPr>
              <a:t>INR 165</a:t>
            </a:r>
          </a:p>
        </p:txBody>
      </p:sp>
      <p:sp>
        <p:nvSpPr>
          <p:cNvPr id="51" name="TextBox 50">
            <a:extLst>
              <a:ext uri="{FF2B5EF4-FFF2-40B4-BE49-F238E27FC236}">
                <a16:creationId xmlns:a16="http://schemas.microsoft.com/office/drawing/2014/main" id="{B3A61A96-75BC-21F3-DC93-3DDC841CCD54}"/>
              </a:ext>
            </a:extLst>
          </p:cNvPr>
          <p:cNvSpPr txBox="1"/>
          <p:nvPr/>
        </p:nvSpPr>
        <p:spPr>
          <a:xfrm>
            <a:off x="5574833" y="2139605"/>
            <a:ext cx="122041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E2841"/>
                </a:solidFill>
                <a:latin typeface="Calibri"/>
                <a:ea typeface="Calibri"/>
                <a:cs typeface="Calibri"/>
              </a:rPr>
              <a:t>160230</a:t>
            </a:r>
            <a:r>
              <a:rPr lang="en-US" sz="1200" b="1">
                <a:solidFill>
                  <a:srgbClr val="0E2841"/>
                </a:solidFill>
                <a:latin typeface="Calibri"/>
                <a:cs typeface="Calibri"/>
              </a:rPr>
              <a:t> </a:t>
            </a:r>
            <a:r>
              <a:rPr lang="en-US" sz="1200" b="1">
                <a:solidFill>
                  <a:srgbClr val="0E2841"/>
                </a:solidFill>
                <a:latin typeface="Calibri"/>
                <a:ea typeface="Calibri"/>
                <a:cs typeface="Calibri"/>
              </a:rPr>
              <a:t>Cr.</a:t>
            </a:r>
            <a:endParaRPr lang="en-US" sz="1200"/>
          </a:p>
        </p:txBody>
      </p:sp>
      <p:sp>
        <p:nvSpPr>
          <p:cNvPr id="53" name="TextBox 52">
            <a:extLst>
              <a:ext uri="{FF2B5EF4-FFF2-40B4-BE49-F238E27FC236}">
                <a16:creationId xmlns:a16="http://schemas.microsoft.com/office/drawing/2014/main" id="{75B5FBDD-236F-C16E-5495-E77138BBBB29}"/>
              </a:ext>
            </a:extLst>
          </p:cNvPr>
          <p:cNvSpPr txBox="1"/>
          <p:nvPr/>
        </p:nvSpPr>
        <p:spPr>
          <a:xfrm>
            <a:off x="5923879" y="2368046"/>
            <a:ext cx="68008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E2841"/>
                </a:solidFill>
                <a:latin typeface="Calibri"/>
                <a:ea typeface="Calibri"/>
                <a:cs typeface="Calibri"/>
              </a:rPr>
              <a:t>89.9</a:t>
            </a:r>
            <a:endParaRPr lang="en-US" sz="1200"/>
          </a:p>
        </p:txBody>
      </p:sp>
      <p:sp>
        <p:nvSpPr>
          <p:cNvPr id="54" name="TextBox 53">
            <a:extLst>
              <a:ext uri="{FF2B5EF4-FFF2-40B4-BE49-F238E27FC236}">
                <a16:creationId xmlns:a16="http://schemas.microsoft.com/office/drawing/2014/main" id="{D5C597E6-AB71-F15C-1549-815B9DE73C76}"/>
              </a:ext>
            </a:extLst>
          </p:cNvPr>
          <p:cNvSpPr txBox="1"/>
          <p:nvPr/>
        </p:nvSpPr>
        <p:spPr>
          <a:xfrm>
            <a:off x="5528921" y="2658789"/>
            <a:ext cx="92946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E2841"/>
                </a:solidFill>
                <a:latin typeface="Calibri"/>
                <a:ea typeface="+mn-lt"/>
                <a:cs typeface="+mn-lt"/>
              </a:rPr>
              <a:t>3245/2293</a:t>
            </a:r>
            <a:endParaRPr lang="en-US" sz="1200" b="1">
              <a:latin typeface="Calibri"/>
            </a:endParaRPr>
          </a:p>
        </p:txBody>
      </p:sp>
      <p:sp>
        <p:nvSpPr>
          <p:cNvPr id="55" name="TextBox 54">
            <a:extLst>
              <a:ext uri="{FF2B5EF4-FFF2-40B4-BE49-F238E27FC236}">
                <a16:creationId xmlns:a16="http://schemas.microsoft.com/office/drawing/2014/main" id="{9E445587-FDC0-85B6-04AC-59CF3B6FC035}"/>
              </a:ext>
            </a:extLst>
          </p:cNvPr>
          <p:cNvSpPr txBox="1"/>
          <p:nvPr/>
        </p:nvSpPr>
        <p:spPr>
          <a:xfrm>
            <a:off x="5819766" y="2907996"/>
            <a:ext cx="68008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E2841"/>
                </a:solidFill>
                <a:latin typeface="Calibri"/>
                <a:ea typeface="Calibri"/>
                <a:cs typeface="Calibri"/>
              </a:rPr>
              <a:t>29.7%</a:t>
            </a:r>
            <a:endParaRPr lang="en-US" sz="1400"/>
          </a:p>
        </p:txBody>
      </p:sp>
      <p:sp>
        <p:nvSpPr>
          <p:cNvPr id="56" name="TextBox 55">
            <a:extLst>
              <a:ext uri="{FF2B5EF4-FFF2-40B4-BE49-F238E27FC236}">
                <a16:creationId xmlns:a16="http://schemas.microsoft.com/office/drawing/2014/main" id="{135ADA4D-0B31-323F-BE3B-3F5E7F40DDC6}"/>
              </a:ext>
            </a:extLst>
          </p:cNvPr>
          <p:cNvSpPr txBox="1"/>
          <p:nvPr/>
        </p:nvSpPr>
        <p:spPr>
          <a:xfrm>
            <a:off x="5819664" y="3115669"/>
            <a:ext cx="68008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0E2841"/>
                </a:solidFill>
                <a:latin typeface="Calibri"/>
                <a:ea typeface="Calibri"/>
                <a:cs typeface="Calibri"/>
              </a:rPr>
              <a:t>22.8%</a:t>
            </a:r>
            <a:endParaRPr lang="en-US" sz="1200"/>
          </a:p>
        </p:txBody>
      </p:sp>
      <p:sp>
        <p:nvSpPr>
          <p:cNvPr id="57" name="TextBox 56">
            <a:extLst>
              <a:ext uri="{FF2B5EF4-FFF2-40B4-BE49-F238E27FC236}">
                <a16:creationId xmlns:a16="http://schemas.microsoft.com/office/drawing/2014/main" id="{BA3812AD-C850-B9B0-B1DA-5A861841D7B1}"/>
              </a:ext>
            </a:extLst>
          </p:cNvPr>
          <p:cNvSpPr txBox="1"/>
          <p:nvPr/>
        </p:nvSpPr>
        <p:spPr>
          <a:xfrm>
            <a:off x="205830" y="4143758"/>
            <a:ext cx="2467320"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cs typeface="Calibri"/>
              </a:rPr>
              <a:t>GROWTH TRAJECTORY</a:t>
            </a:r>
          </a:p>
        </p:txBody>
      </p:sp>
      <p:sp>
        <p:nvSpPr>
          <p:cNvPr id="58" name="TextBox 57">
            <a:extLst>
              <a:ext uri="{FF2B5EF4-FFF2-40B4-BE49-F238E27FC236}">
                <a16:creationId xmlns:a16="http://schemas.microsoft.com/office/drawing/2014/main" id="{FB57C0E4-BDF5-F7EA-F86A-68AD9AFFE073}"/>
              </a:ext>
            </a:extLst>
          </p:cNvPr>
          <p:cNvSpPr txBox="1"/>
          <p:nvPr/>
        </p:nvSpPr>
        <p:spPr>
          <a:xfrm>
            <a:off x="205830" y="4414440"/>
            <a:ext cx="371422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000" dirty="0">
                <a:solidFill>
                  <a:srgbClr val="000000"/>
                </a:solidFill>
                <a:latin typeface="Calibri"/>
                <a:ea typeface="Calibri"/>
                <a:cs typeface="Arial"/>
              </a:rPr>
              <a:t>The Company’s Market </a:t>
            </a:r>
            <a:r>
              <a:rPr lang="en-US" sz="1000" dirty="0" err="1">
                <a:solidFill>
                  <a:srgbClr val="000000"/>
                </a:solidFill>
                <a:latin typeface="Calibri"/>
                <a:ea typeface="Calibri"/>
                <a:cs typeface="Arial"/>
              </a:rPr>
              <a:t>Capitalisation</a:t>
            </a:r>
            <a:r>
              <a:rPr lang="en-US" sz="1000" dirty="0">
                <a:solidFill>
                  <a:srgbClr val="000000"/>
                </a:solidFill>
                <a:latin typeface="Calibri"/>
                <a:ea typeface="Calibri"/>
                <a:cs typeface="Arial"/>
              </a:rPr>
              <a:t> has grown from </a:t>
            </a:r>
            <a:r>
              <a:rPr lang="en-US" sz="1000" b="1" dirty="0">
                <a:solidFill>
                  <a:srgbClr val="000000"/>
                </a:solidFill>
                <a:latin typeface="Calibri"/>
                <a:ea typeface="Calibri"/>
                <a:cs typeface="Arial"/>
              </a:rPr>
              <a:t>46,606</a:t>
            </a:r>
            <a:r>
              <a:rPr lang="en-US" sz="1000" dirty="0">
                <a:solidFill>
                  <a:srgbClr val="000000"/>
                </a:solidFill>
                <a:latin typeface="Calibri"/>
                <a:ea typeface="Calibri"/>
                <a:cs typeface="Arial"/>
              </a:rPr>
              <a:t> </a:t>
            </a:r>
            <a:r>
              <a:rPr lang="en-US" sz="1000" b="1" dirty="0">
                <a:solidFill>
                  <a:srgbClr val="000000"/>
                </a:solidFill>
                <a:latin typeface="Calibri"/>
                <a:ea typeface="Calibri"/>
                <a:cs typeface="Arial"/>
              </a:rPr>
              <a:t>crores </a:t>
            </a:r>
            <a:r>
              <a:rPr lang="en-US" sz="1000" dirty="0">
                <a:solidFill>
                  <a:srgbClr val="000000"/>
                </a:solidFill>
                <a:latin typeface="Calibri"/>
                <a:ea typeface="Calibri"/>
                <a:cs typeface="Arial"/>
              </a:rPr>
              <a:t>as on 31st March, 2019 to </a:t>
            </a:r>
            <a:r>
              <a:rPr lang="en-US" sz="1000" b="1" dirty="0">
                <a:solidFill>
                  <a:srgbClr val="000000"/>
                </a:solidFill>
                <a:latin typeface="Calibri"/>
                <a:ea typeface="Calibri"/>
                <a:cs typeface="Arial"/>
              </a:rPr>
              <a:t>1,53,330 crores </a:t>
            </a:r>
            <a:r>
              <a:rPr lang="en-US" sz="1000" dirty="0">
                <a:solidFill>
                  <a:srgbClr val="000000"/>
                </a:solidFill>
                <a:latin typeface="Calibri"/>
                <a:ea typeface="Calibri"/>
                <a:cs typeface="Arial"/>
              </a:rPr>
              <a:t>as on 31st March, 2024, giving a Compounded Annual Growth Rate </a:t>
            </a:r>
            <a:r>
              <a:rPr lang="en-US" sz="1000" b="1" dirty="0">
                <a:solidFill>
                  <a:srgbClr val="000000"/>
                </a:solidFill>
                <a:latin typeface="Calibri"/>
                <a:ea typeface="Calibri"/>
                <a:cs typeface="Arial"/>
              </a:rPr>
              <a:t>(CAGR) of 21.93%. </a:t>
            </a:r>
            <a:endParaRPr lang="en-US" sz="1000" b="1" dirty="0">
              <a:latin typeface="Calibri"/>
              <a:ea typeface="Calibri"/>
              <a:cs typeface="Calibri"/>
            </a:endParaRPr>
          </a:p>
          <a:p>
            <a:pPr algn="just"/>
            <a:r>
              <a:rPr lang="en-US" sz="1000" dirty="0" err="1">
                <a:solidFill>
                  <a:srgbClr val="000000"/>
                </a:solidFill>
                <a:latin typeface="Calibri"/>
                <a:ea typeface="Calibri"/>
                <a:cs typeface="Arial"/>
              </a:rPr>
              <a:t>Pidilite</a:t>
            </a:r>
            <a:r>
              <a:rPr lang="en-US" sz="1000" dirty="0">
                <a:solidFill>
                  <a:srgbClr val="000000"/>
                </a:solidFill>
                <a:latin typeface="Calibri"/>
                <a:ea typeface="Calibri"/>
                <a:cs typeface="Arial"/>
              </a:rPr>
              <a:t> was </a:t>
            </a:r>
            <a:r>
              <a:rPr lang="en-US" sz="1000" dirty="0" err="1">
                <a:solidFill>
                  <a:srgbClr val="000000"/>
                </a:solidFill>
                <a:latin typeface="Calibri"/>
                <a:ea typeface="Calibri"/>
                <a:cs typeface="Arial"/>
              </a:rPr>
              <a:t>recognised</a:t>
            </a:r>
            <a:r>
              <a:rPr lang="en-US" sz="1000" dirty="0">
                <a:solidFill>
                  <a:srgbClr val="000000"/>
                </a:solidFill>
                <a:latin typeface="Calibri"/>
                <a:ea typeface="Calibri"/>
                <a:cs typeface="Arial"/>
              </a:rPr>
              <a:t> as one of Interbrand’s </a:t>
            </a:r>
            <a:r>
              <a:rPr lang="en-US" sz="1000" b="1" i="1" dirty="0">
                <a:solidFill>
                  <a:srgbClr val="000000"/>
                </a:solidFill>
                <a:latin typeface="Calibri"/>
                <a:ea typeface="Calibri"/>
                <a:cs typeface="Calibri"/>
              </a:rPr>
              <a:t>Top 50 Most Valuable Brands of </a:t>
            </a:r>
            <a:r>
              <a:rPr lang="en-US" sz="1000" b="1" i="1" dirty="0">
                <a:latin typeface="Calibri"/>
                <a:ea typeface="Calibri"/>
                <a:cs typeface="Calibri"/>
              </a:rPr>
              <a:t>India </a:t>
            </a:r>
            <a:r>
              <a:rPr lang="en-US" sz="1000" dirty="0">
                <a:solidFill>
                  <a:srgbClr val="000000"/>
                </a:solidFill>
                <a:latin typeface="Calibri"/>
                <a:ea typeface="Calibri"/>
                <a:cs typeface="Arial"/>
              </a:rPr>
              <a:t>and was ranked amongst the </a:t>
            </a:r>
            <a:r>
              <a:rPr lang="en-US" sz="1000" i="1" dirty="0">
                <a:solidFill>
                  <a:srgbClr val="000000"/>
                </a:solidFill>
                <a:latin typeface="Calibri"/>
                <a:ea typeface="Calibri"/>
                <a:cs typeface="Calibri"/>
              </a:rPr>
              <a:t>Top 25 Manufacturing &amp; Chemical companies</a:t>
            </a:r>
            <a:r>
              <a:rPr lang="en-US" sz="1000" dirty="0">
                <a:solidFill>
                  <a:srgbClr val="000000"/>
                </a:solidFill>
                <a:latin typeface="Calibri"/>
                <a:ea typeface="Calibri"/>
                <a:cs typeface="Arial"/>
              </a:rPr>
              <a:t> by the Great Place to Work.</a:t>
            </a:r>
          </a:p>
        </p:txBody>
      </p:sp>
      <p:sp>
        <p:nvSpPr>
          <p:cNvPr id="59" name="TextBox 58">
            <a:extLst>
              <a:ext uri="{FF2B5EF4-FFF2-40B4-BE49-F238E27FC236}">
                <a16:creationId xmlns:a16="http://schemas.microsoft.com/office/drawing/2014/main" id="{899A6B09-34E0-10B4-6CE4-4464A8E2C333}"/>
              </a:ext>
            </a:extLst>
          </p:cNvPr>
          <p:cNvSpPr txBox="1"/>
          <p:nvPr/>
        </p:nvSpPr>
        <p:spPr>
          <a:xfrm>
            <a:off x="4699254" y="1330477"/>
            <a:ext cx="1365884"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a:solidFill>
                  <a:srgbClr val="0E2841"/>
                </a:solidFill>
                <a:latin typeface="Calibri"/>
                <a:ea typeface="Calibri"/>
                <a:cs typeface="Calibri"/>
              </a:rPr>
              <a:t>COMPANY DATA</a:t>
            </a:r>
          </a:p>
        </p:txBody>
      </p:sp>
      <p:graphicFrame>
        <p:nvGraphicFramePr>
          <p:cNvPr id="7" name="Chart 6">
            <a:extLst>
              <a:ext uri="{FF2B5EF4-FFF2-40B4-BE49-F238E27FC236}">
                <a16:creationId xmlns:a16="http://schemas.microsoft.com/office/drawing/2014/main" id="{E28B1282-81A8-C677-67A2-9C01E470B732}"/>
              </a:ext>
            </a:extLst>
          </p:cNvPr>
          <p:cNvGraphicFramePr>
            <a:graphicFrameLocks/>
          </p:cNvGraphicFramePr>
          <p:nvPr>
            <p:extLst>
              <p:ext uri="{D42A27DB-BD31-4B8C-83A1-F6EECF244321}">
                <p14:modId xmlns:p14="http://schemas.microsoft.com/office/powerpoint/2010/main" val="2598816024"/>
              </p:ext>
            </p:extLst>
          </p:nvPr>
        </p:nvGraphicFramePr>
        <p:xfrm>
          <a:off x="3760666" y="3826163"/>
          <a:ext cx="3368649" cy="204657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Table 18">
            <a:extLst>
              <a:ext uri="{FF2B5EF4-FFF2-40B4-BE49-F238E27FC236}">
                <a16:creationId xmlns:a16="http://schemas.microsoft.com/office/drawing/2014/main" id="{675B98FD-5390-1FF6-93BE-DD0E5FAFF649}"/>
              </a:ext>
            </a:extLst>
          </p:cNvPr>
          <p:cNvGraphicFramePr>
            <a:graphicFrameLocks noGrp="1"/>
          </p:cNvGraphicFramePr>
          <p:nvPr>
            <p:extLst>
              <p:ext uri="{D42A27DB-BD31-4B8C-83A1-F6EECF244321}">
                <p14:modId xmlns:p14="http://schemas.microsoft.com/office/powerpoint/2010/main" val="1122828334"/>
              </p:ext>
            </p:extLst>
          </p:nvPr>
        </p:nvGraphicFramePr>
        <p:xfrm>
          <a:off x="4110176" y="7878009"/>
          <a:ext cx="2562515" cy="1565975"/>
        </p:xfrm>
        <a:graphic>
          <a:graphicData uri="http://schemas.openxmlformats.org/drawingml/2006/table">
            <a:tbl>
              <a:tblPr firstRow="1"/>
              <a:tblGrid>
                <a:gridCol w="1025010">
                  <a:extLst>
                    <a:ext uri="{9D8B030D-6E8A-4147-A177-3AD203B41FA5}">
                      <a16:colId xmlns:a16="http://schemas.microsoft.com/office/drawing/2014/main" val="3759253629"/>
                    </a:ext>
                  </a:extLst>
                </a:gridCol>
                <a:gridCol w="528475">
                  <a:extLst>
                    <a:ext uri="{9D8B030D-6E8A-4147-A177-3AD203B41FA5}">
                      <a16:colId xmlns:a16="http://schemas.microsoft.com/office/drawing/2014/main" val="1936174263"/>
                    </a:ext>
                  </a:extLst>
                </a:gridCol>
                <a:gridCol w="527684">
                  <a:extLst>
                    <a:ext uri="{9D8B030D-6E8A-4147-A177-3AD203B41FA5}">
                      <a16:colId xmlns:a16="http://schemas.microsoft.com/office/drawing/2014/main" val="4068150276"/>
                    </a:ext>
                  </a:extLst>
                </a:gridCol>
                <a:gridCol w="481346">
                  <a:extLst>
                    <a:ext uri="{9D8B030D-6E8A-4147-A177-3AD203B41FA5}">
                      <a16:colId xmlns:a16="http://schemas.microsoft.com/office/drawing/2014/main" val="4233705438"/>
                    </a:ext>
                  </a:extLst>
                </a:gridCol>
              </a:tblGrid>
              <a:tr h="248193">
                <a:tc>
                  <a:txBody>
                    <a:bodyPr/>
                    <a:lstStyle/>
                    <a:p>
                      <a:pPr lvl="0" algn="ctr">
                        <a:buNone/>
                      </a:pPr>
                      <a:endParaRPr lang="en-IN" sz="1000" b="1" i="0" u="none" strike="noStrike" dirty="0">
                        <a:solidFill>
                          <a:schemeClr val="bg1"/>
                        </a:solidFill>
                        <a:effectLst/>
                        <a:highlight>
                          <a:srgbClr val="D9E1F2"/>
                        </a:highlight>
                        <a:latin typeface="Calibri"/>
                      </a:endParaRPr>
                    </a:p>
                  </a:txBody>
                  <a:tcPr marL="4762" marR="4762" marT="4762" marB="0" anchor="ctr">
                    <a:lnL w="12700">
                      <a:solidFill>
                        <a:schemeClr val="bg1"/>
                      </a:solidFill>
                    </a:lnL>
                    <a:lnR w="12700">
                      <a:solidFill>
                        <a:schemeClr val="bg1"/>
                      </a:solidFill>
                    </a:lnR>
                    <a:lnT w="12700">
                      <a:solidFill>
                        <a:schemeClr val="bg1"/>
                      </a:solidFill>
                    </a:lnT>
                    <a:lnB w="12700">
                      <a:solidFill>
                        <a:schemeClr val="bg1"/>
                      </a:solidFill>
                    </a:lnB>
                    <a:solidFill>
                      <a:srgbClr val="002060"/>
                    </a:solidFill>
                  </a:tcPr>
                </a:tc>
                <a:tc>
                  <a:txBody>
                    <a:bodyPr/>
                    <a:lstStyle/>
                    <a:p>
                      <a:pPr lvl="0" algn="ctr">
                        <a:buNone/>
                      </a:pPr>
                      <a:endParaRPr lang="en-IN" sz="700" b="1" i="0" u="none" strike="noStrike">
                        <a:solidFill>
                          <a:schemeClr val="bg1"/>
                        </a:solidFill>
                        <a:effectLst/>
                        <a:highlight>
                          <a:srgbClr val="D9E1F2"/>
                        </a:highlight>
                        <a:latin typeface="Calibri"/>
                      </a:endParaRPr>
                    </a:p>
                  </a:txBody>
                  <a:tcPr marL="4762" marR="4762" marT="4762" marB="0" anchor="ctr">
                    <a:lnL w="12700">
                      <a:solidFill>
                        <a:schemeClr val="bg1"/>
                      </a:solidFill>
                    </a:lnL>
                    <a:lnR w="12700">
                      <a:solidFill>
                        <a:schemeClr val="bg1"/>
                      </a:solidFill>
                    </a:lnR>
                    <a:lnT w="12700">
                      <a:solidFill>
                        <a:schemeClr val="bg1"/>
                      </a:solidFill>
                    </a:lnT>
                    <a:lnB w="12700">
                      <a:solidFill>
                        <a:schemeClr val="bg1"/>
                      </a:solidFill>
                    </a:lnB>
                    <a:solidFill>
                      <a:srgbClr val="002060"/>
                    </a:solidFill>
                  </a:tcPr>
                </a:tc>
                <a:tc>
                  <a:txBody>
                    <a:bodyPr/>
                    <a:lstStyle/>
                    <a:p>
                      <a:pPr lvl="0" algn="ctr">
                        <a:buNone/>
                      </a:pPr>
                      <a:endParaRPr lang="en-IN" sz="700" b="1" i="0" u="none" strike="noStrike">
                        <a:solidFill>
                          <a:schemeClr val="bg1"/>
                        </a:solidFill>
                        <a:effectLst/>
                        <a:highlight>
                          <a:srgbClr val="D9E1F2"/>
                        </a:highlight>
                        <a:latin typeface="Calibri"/>
                      </a:endParaRPr>
                    </a:p>
                  </a:txBody>
                  <a:tcPr marL="4762" marR="4762" marT="4762" marB="0" anchor="ctr">
                    <a:lnL w="12700">
                      <a:solidFill>
                        <a:schemeClr val="bg1"/>
                      </a:solidFill>
                    </a:lnL>
                    <a:lnR w="12700">
                      <a:solidFill>
                        <a:schemeClr val="bg1"/>
                      </a:solidFill>
                    </a:lnR>
                    <a:lnT w="12700">
                      <a:solidFill>
                        <a:schemeClr val="bg1"/>
                      </a:solidFill>
                    </a:lnT>
                    <a:lnB w="12700">
                      <a:solidFill>
                        <a:schemeClr val="bg1"/>
                      </a:solidFill>
                    </a:lnB>
                    <a:solidFill>
                      <a:srgbClr val="002060"/>
                    </a:solidFill>
                  </a:tcPr>
                </a:tc>
                <a:tc>
                  <a:txBody>
                    <a:bodyPr/>
                    <a:lstStyle/>
                    <a:p>
                      <a:pPr lvl="0" algn="ctr">
                        <a:buNone/>
                      </a:pPr>
                      <a:endParaRPr lang="en-IN" sz="700" b="1" i="0" u="none" strike="noStrike" dirty="0">
                        <a:solidFill>
                          <a:schemeClr val="bg1"/>
                        </a:solidFill>
                        <a:effectLst/>
                        <a:highlight>
                          <a:srgbClr val="D9E1F2"/>
                        </a:highlight>
                        <a:latin typeface="Calibri"/>
                      </a:endParaRPr>
                    </a:p>
                  </a:txBody>
                  <a:tcPr marL="4762" marR="4762" marT="4762" marB="0" anchor="ctr">
                    <a:lnL w="12700" cap="flat" cmpd="sng" algn="ctr">
                      <a:solidFill>
                        <a:schemeClr val="bg1"/>
                      </a:solidFill>
                      <a:prstDash val="solid"/>
                      <a:round/>
                      <a:headEnd type="none" w="med" len="med"/>
                      <a:tailEnd type="none" w="med" len="med"/>
                    </a:lnL>
                    <a:lnR w="12700">
                      <a:solidFill>
                        <a:schemeClr val="bg1"/>
                      </a:solidFill>
                    </a:lnR>
                    <a:lnT w="12700">
                      <a:solidFill>
                        <a:schemeClr val="bg1"/>
                      </a:solidFill>
                    </a:lnT>
                    <a:lnB w="12700"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2919084037"/>
                  </a:ext>
                </a:extLst>
              </a:tr>
              <a:tr h="263210">
                <a:tc>
                  <a:txBody>
                    <a:bodyPr/>
                    <a:lstStyle/>
                    <a:p>
                      <a:pPr algn="ctr" fontAlgn="b"/>
                      <a:r>
                        <a:rPr lang="en-IN" sz="1000" b="1" i="0" u="none" strike="noStrike" dirty="0">
                          <a:solidFill>
                            <a:srgbClr val="000000"/>
                          </a:solidFill>
                          <a:effectLst/>
                          <a:latin typeface="Calibri"/>
                        </a:rPr>
                        <a:t>Revenue</a:t>
                      </a:r>
                    </a:p>
                  </a:txBody>
                  <a:tcPr marL="4763" marR="4763" marT="4763" marB="0" anchor="ctr">
                    <a:lnL w="12700">
                      <a:solidFill>
                        <a:schemeClr val="bg1"/>
                      </a:solidFill>
                    </a:lnL>
                    <a:lnR w="12700">
                      <a:solidFill>
                        <a:schemeClr val="bg1"/>
                      </a:solidFill>
                    </a:lnR>
                    <a:lnT w="12700">
                      <a:solidFill>
                        <a:schemeClr val="bg1"/>
                      </a:solidFill>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 9,921.0</a:t>
                      </a:r>
                    </a:p>
                  </a:txBody>
                  <a:tcPr marL="4763" marR="4763" marT="4763" marB="0" anchor="ctr">
                    <a:lnL w="12700">
                      <a:solidFill>
                        <a:schemeClr val="bg1"/>
                      </a:solidFill>
                    </a:lnL>
                    <a:lnR w="12700">
                      <a:solidFill>
                        <a:schemeClr val="bg1"/>
                      </a:solidFill>
                    </a:lnR>
                    <a:lnT w="12700">
                      <a:solidFill>
                        <a:schemeClr val="bg1"/>
                      </a:solidFill>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 11,799.1</a:t>
                      </a:r>
                    </a:p>
                  </a:txBody>
                  <a:tcPr marL="4763" marR="4763" marT="4763" marB="0" anchor="ctr">
                    <a:lnL w="12700">
                      <a:solidFill>
                        <a:schemeClr val="bg1"/>
                      </a:solidFill>
                    </a:lnL>
                    <a:lnR w="12700">
                      <a:solidFill>
                        <a:schemeClr val="bg1"/>
                      </a:solidFill>
                    </a:lnR>
                    <a:lnT w="12700">
                      <a:solidFill>
                        <a:schemeClr val="bg1"/>
                      </a:solidFill>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 12,383.0</a:t>
                      </a:r>
                    </a:p>
                  </a:txBody>
                  <a:tcPr marL="4763" marR="4763" marT="4763" marB="0" anchor="ctr">
                    <a:lnL w="12700" cap="flat" cmpd="sng" algn="ctr">
                      <a:solidFill>
                        <a:schemeClr val="bg1"/>
                      </a:solidFill>
                      <a:prstDash val="solid"/>
                      <a:round/>
                      <a:headEnd type="none" w="med" len="med"/>
                      <a:tailEnd type="none" w="med" len="med"/>
                    </a:lnL>
                    <a:lnR w="12700">
                      <a:solidFill>
                        <a:schemeClr val="bg1"/>
                      </a:solid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7F7F7"/>
                    </a:solidFill>
                  </a:tcPr>
                </a:tc>
                <a:extLst>
                  <a:ext uri="{0D108BD9-81ED-4DB2-BD59-A6C34878D82A}">
                    <a16:rowId xmlns:a16="http://schemas.microsoft.com/office/drawing/2014/main" val="2320571039"/>
                  </a:ext>
                </a:extLst>
              </a:tr>
              <a:tr h="176378">
                <a:tc>
                  <a:txBody>
                    <a:bodyPr/>
                    <a:lstStyle/>
                    <a:p>
                      <a:pPr algn="ctr" fontAlgn="b"/>
                      <a:r>
                        <a:rPr lang="en-IN" sz="1000" b="1" i="0" u="none" strike="noStrike" dirty="0">
                          <a:solidFill>
                            <a:srgbClr val="000000"/>
                          </a:solidFill>
                          <a:effectLst/>
                          <a:latin typeface="Calibri"/>
                        </a:rPr>
                        <a:t>EBITDA</a:t>
                      </a:r>
                    </a:p>
                  </a:txBody>
                  <a:tcPr marL="4763" marR="4763" marT="4763" marB="0" anchor="ctr">
                    <a:lnL w="12700">
                      <a:solidFill>
                        <a:schemeClr val="bg1"/>
                      </a:solid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 1,896.3</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 2,025.0</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 2,753.2</a:t>
                      </a:r>
                    </a:p>
                  </a:txBody>
                  <a:tcPr marL="4763" marR="4763" marT="4763" marB="0" anchor="ctr">
                    <a:lnL w="12700" cap="flat" cmpd="sng" algn="ctr">
                      <a:solidFill>
                        <a:schemeClr val="bg1"/>
                      </a:solidFill>
                      <a:prstDash val="solid"/>
                      <a:round/>
                      <a:headEnd type="none" w="med" len="med"/>
                      <a:tailEnd type="none" w="med" len="med"/>
                    </a:lnL>
                    <a:lnR w="12700">
                      <a:solidFill>
                        <a:schemeClr val="bg1"/>
                      </a:solid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7F7F7"/>
                    </a:solidFill>
                  </a:tcPr>
                </a:tc>
                <a:extLst>
                  <a:ext uri="{0D108BD9-81ED-4DB2-BD59-A6C34878D82A}">
                    <a16:rowId xmlns:a16="http://schemas.microsoft.com/office/drawing/2014/main" val="955627869"/>
                  </a:ext>
                </a:extLst>
              </a:tr>
              <a:tr h="176378">
                <a:tc>
                  <a:txBody>
                    <a:bodyPr/>
                    <a:lstStyle/>
                    <a:p>
                      <a:pPr algn="ctr" fontAlgn="b"/>
                      <a:r>
                        <a:rPr lang="en-IN" sz="1000" b="1" i="0" u="none" strike="noStrike" dirty="0">
                          <a:solidFill>
                            <a:srgbClr val="000000"/>
                          </a:solidFill>
                          <a:effectLst/>
                          <a:latin typeface="Calibri"/>
                        </a:rPr>
                        <a:t>PAT</a:t>
                      </a:r>
                    </a:p>
                  </a:txBody>
                  <a:tcPr marL="4763" marR="4763" marT="4763" marB="0" anchor="ctr">
                    <a:lnL w="12700">
                      <a:solidFill>
                        <a:schemeClr val="bg1"/>
                      </a:solid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 1,207.6</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 1,273.3</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a:solidFill>
                        <a:schemeClr val="bg1"/>
                      </a:solidFill>
                    </a:lnB>
                    <a:solidFill>
                      <a:srgbClr val="F7F7F7"/>
                    </a:solidFill>
                  </a:tcPr>
                </a:tc>
                <a:tc>
                  <a:txBody>
                    <a:bodyPr/>
                    <a:lstStyle/>
                    <a:p>
                      <a:pPr algn="ctr" fontAlgn="b"/>
                      <a:r>
                        <a:rPr lang="en-IN" sz="800" b="0" i="0" u="none" strike="noStrike" dirty="0">
                          <a:solidFill>
                            <a:srgbClr val="000000"/>
                          </a:solidFill>
                          <a:effectLst/>
                          <a:latin typeface="Calibri"/>
                        </a:rPr>
                        <a:t>₹ 1,729.4</a:t>
                      </a:r>
                    </a:p>
                  </a:txBody>
                  <a:tcPr marL="4763" marR="4763" marT="4763" marB="0" anchor="ctr">
                    <a:lnL w="12700" cap="flat" cmpd="sng" algn="ctr">
                      <a:solidFill>
                        <a:schemeClr val="bg1"/>
                      </a:solidFill>
                      <a:prstDash val="solid"/>
                      <a:round/>
                      <a:headEnd type="none" w="med" len="med"/>
                      <a:tailEnd type="none" w="med" len="med"/>
                    </a:lnL>
                    <a:lnR w="12700">
                      <a:solidFill>
                        <a:schemeClr val="bg1"/>
                      </a:solid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7F7F7"/>
                    </a:solidFill>
                  </a:tcPr>
                </a:tc>
                <a:extLst>
                  <a:ext uri="{0D108BD9-81ED-4DB2-BD59-A6C34878D82A}">
                    <a16:rowId xmlns:a16="http://schemas.microsoft.com/office/drawing/2014/main" val="2071063805"/>
                  </a:ext>
                </a:extLst>
              </a:tr>
              <a:tr h="193745">
                <a:tc>
                  <a:txBody>
                    <a:bodyPr/>
                    <a:lstStyle/>
                    <a:p>
                      <a:pPr algn="ctr" fontAlgn="b"/>
                      <a:r>
                        <a:rPr lang="en-IN" sz="1000" b="1" i="0" u="none" strike="noStrike" dirty="0">
                          <a:solidFill>
                            <a:srgbClr val="000000"/>
                          </a:solidFill>
                          <a:effectLst/>
                          <a:latin typeface="Calibri"/>
                        </a:rPr>
                        <a:t>Earnings Per Share</a:t>
                      </a:r>
                    </a:p>
                  </a:txBody>
                  <a:tcPr marL="4763" marR="4763" marT="4763" marB="0" anchor="ctr">
                    <a:lnL w="12700">
                      <a:solidFill>
                        <a:schemeClr val="bg1"/>
                      </a:solidFill>
                    </a:lnL>
                    <a:lnR w="12700">
                      <a:solidFill>
                        <a:schemeClr val="bg1"/>
                      </a:solidFill>
                    </a:lnR>
                    <a:lnT w="12700">
                      <a:solidFill>
                        <a:schemeClr val="bg1"/>
                      </a:solidFill>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 13.8</a:t>
                      </a:r>
                    </a:p>
                  </a:txBody>
                  <a:tcPr marL="4763" marR="4763" marT="4763" marB="0" anchor="ctr">
                    <a:lnL w="12700">
                      <a:solidFill>
                        <a:schemeClr val="bg1"/>
                      </a:solidFill>
                    </a:lnL>
                    <a:lnR w="12700">
                      <a:solidFill>
                        <a:schemeClr val="bg1"/>
                      </a:solidFill>
                    </a:lnR>
                    <a:lnT w="12700">
                      <a:solidFill>
                        <a:schemeClr val="bg1"/>
                      </a:solidFill>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 14.0</a:t>
                      </a:r>
                    </a:p>
                  </a:txBody>
                  <a:tcPr marL="4763" marR="4763" marT="4763" marB="0" anchor="ctr">
                    <a:lnL w="12700">
                      <a:solidFill>
                        <a:schemeClr val="bg1"/>
                      </a:solidFill>
                    </a:lnL>
                    <a:lnR w="12700">
                      <a:solidFill>
                        <a:schemeClr val="bg1"/>
                      </a:solidFill>
                    </a:lnR>
                    <a:lnT w="12700">
                      <a:solidFill>
                        <a:schemeClr val="bg1"/>
                      </a:solidFill>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 18.0</a:t>
                      </a:r>
                    </a:p>
                  </a:txBody>
                  <a:tcPr marL="4763" marR="4763" marT="4763" marB="0" anchor="ctr">
                    <a:lnL w="12700" cap="flat" cmpd="sng" algn="ctr">
                      <a:solidFill>
                        <a:schemeClr val="bg1"/>
                      </a:solidFill>
                      <a:prstDash val="solid"/>
                      <a:round/>
                      <a:headEnd type="none" w="med" len="med"/>
                      <a:tailEnd type="none" w="med" len="med"/>
                    </a:lnL>
                    <a:lnR w="12700">
                      <a:solidFill>
                        <a:schemeClr val="bg1"/>
                      </a:solid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7F7F7"/>
                    </a:solidFill>
                  </a:tcPr>
                </a:tc>
                <a:extLst>
                  <a:ext uri="{0D108BD9-81ED-4DB2-BD59-A6C34878D82A}">
                    <a16:rowId xmlns:a16="http://schemas.microsoft.com/office/drawing/2014/main" val="3899931472"/>
                  </a:ext>
                </a:extLst>
              </a:tr>
              <a:tr h="193745">
                <a:tc>
                  <a:txBody>
                    <a:bodyPr/>
                    <a:lstStyle/>
                    <a:p>
                      <a:pPr algn="ctr" fontAlgn="b"/>
                      <a:r>
                        <a:rPr lang="en-IN" sz="1000" b="1" i="0" u="none" strike="noStrike" dirty="0">
                          <a:solidFill>
                            <a:srgbClr val="000000"/>
                          </a:solidFill>
                          <a:effectLst/>
                          <a:latin typeface="Calibri"/>
                        </a:rPr>
                        <a:t>Retained Earnings</a:t>
                      </a:r>
                    </a:p>
                  </a:txBody>
                  <a:tcPr marL="4763" marR="4763" marT="4763" marB="0" anchor="ctr">
                    <a:lnL w="12700">
                      <a:solidFill>
                        <a:schemeClr val="bg1"/>
                      </a:solidFill>
                    </a:lnL>
                    <a:lnR w="12700">
                      <a:solidFill>
                        <a:schemeClr val="bg1"/>
                      </a:solidFill>
                    </a:lnR>
                    <a:lnT w="12700">
                      <a:solidFill>
                        <a:schemeClr val="bg1"/>
                      </a:solidFill>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 699.3</a:t>
                      </a:r>
                    </a:p>
                  </a:txBody>
                  <a:tcPr marL="4763" marR="4763" marT="4763" marB="0" anchor="ctr">
                    <a:lnL w="12700">
                      <a:solidFill>
                        <a:schemeClr val="bg1"/>
                      </a:solidFill>
                    </a:lnL>
                    <a:lnR w="12700">
                      <a:solidFill>
                        <a:schemeClr val="bg1"/>
                      </a:solidFill>
                    </a:lnR>
                    <a:lnT w="12700">
                      <a:solidFill>
                        <a:schemeClr val="bg1"/>
                      </a:solidFill>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 714.1</a:t>
                      </a:r>
                    </a:p>
                  </a:txBody>
                  <a:tcPr marL="4763" marR="4763" marT="4763" marB="0" anchor="ctr">
                    <a:lnL w="12700">
                      <a:solidFill>
                        <a:schemeClr val="bg1"/>
                      </a:solidFill>
                    </a:lnL>
                    <a:lnR w="12700">
                      <a:solidFill>
                        <a:schemeClr val="bg1"/>
                      </a:solidFill>
                    </a:lnR>
                    <a:lnT w="12700">
                      <a:solidFill>
                        <a:schemeClr val="bg1"/>
                      </a:solidFill>
                    </a:lnT>
                    <a:lnB w="12700">
                      <a:solidFill>
                        <a:schemeClr val="bg1"/>
                      </a:solidFill>
                    </a:lnB>
                    <a:solidFill>
                      <a:srgbClr val="F7F7F7"/>
                    </a:solidFill>
                  </a:tcPr>
                </a:tc>
                <a:tc>
                  <a:txBody>
                    <a:bodyPr/>
                    <a:lstStyle/>
                    <a:p>
                      <a:pPr algn="ctr" fontAlgn="b"/>
                      <a:r>
                        <a:rPr lang="en-IN" sz="800" b="0" i="0" u="none" strike="noStrike" dirty="0">
                          <a:solidFill>
                            <a:srgbClr val="000000"/>
                          </a:solidFill>
                          <a:effectLst/>
                          <a:latin typeface="Calibri"/>
                        </a:rPr>
                        <a:t>₹ 915.6</a:t>
                      </a:r>
                    </a:p>
                  </a:txBody>
                  <a:tcPr marL="4763" marR="4763" marT="4763" marB="0" anchor="ctr">
                    <a:lnL w="12700" cap="flat" cmpd="sng" algn="ctr">
                      <a:solidFill>
                        <a:schemeClr val="bg1"/>
                      </a:solidFill>
                      <a:prstDash val="solid"/>
                      <a:round/>
                      <a:headEnd type="none" w="med" len="med"/>
                      <a:tailEnd type="none" w="med" len="med"/>
                    </a:lnL>
                    <a:lnR w="12700">
                      <a:solidFill>
                        <a:schemeClr val="bg1"/>
                      </a:solid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7F7F7"/>
                    </a:solidFill>
                  </a:tcPr>
                </a:tc>
                <a:extLst>
                  <a:ext uri="{0D108BD9-81ED-4DB2-BD59-A6C34878D82A}">
                    <a16:rowId xmlns:a16="http://schemas.microsoft.com/office/drawing/2014/main" val="2502306072"/>
                  </a:ext>
                </a:extLst>
              </a:tr>
              <a:tr h="128737">
                <a:tc>
                  <a:txBody>
                    <a:bodyPr/>
                    <a:lstStyle/>
                    <a:p>
                      <a:pPr algn="ctr" fontAlgn="b"/>
                      <a:r>
                        <a:rPr lang="en-IN" sz="1000" b="1" i="0" u="none" strike="noStrike" dirty="0">
                          <a:solidFill>
                            <a:srgbClr val="000000"/>
                          </a:solidFill>
                          <a:effectLst/>
                          <a:latin typeface="Calibri"/>
                        </a:rPr>
                        <a:t>ROE (%)</a:t>
                      </a:r>
                    </a:p>
                  </a:txBody>
                  <a:tcPr marL="4763" marR="4763" marT="4763" marB="0" anchor="ctr">
                    <a:lnL w="12700">
                      <a:solidFill>
                        <a:schemeClr val="bg1"/>
                      </a:solidFill>
                    </a:lnL>
                    <a:lnR w="12700">
                      <a:solidFill>
                        <a:schemeClr val="bg1"/>
                      </a:solidFill>
                    </a:lnR>
                    <a:lnT w="12700">
                      <a:solidFill>
                        <a:schemeClr val="bg1"/>
                      </a:solidFill>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18.86%</a:t>
                      </a:r>
                    </a:p>
                  </a:txBody>
                  <a:tcPr marL="4763" marR="4763" marT="4763" marB="0" anchor="ctr">
                    <a:lnL w="12700">
                      <a:solidFill>
                        <a:schemeClr val="bg1"/>
                      </a:solidFill>
                    </a:lnL>
                    <a:lnR w="12700">
                      <a:solidFill>
                        <a:schemeClr val="bg1"/>
                      </a:solidFill>
                    </a:lnR>
                    <a:lnT w="12700">
                      <a:solidFill>
                        <a:schemeClr val="bg1"/>
                      </a:solidFill>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17.65%</a:t>
                      </a:r>
                    </a:p>
                  </a:txBody>
                  <a:tcPr marL="4763" marR="4763" marT="4763" marB="0" anchor="ctr">
                    <a:lnL w="12700">
                      <a:solidFill>
                        <a:schemeClr val="bg1"/>
                      </a:solidFill>
                    </a:lnL>
                    <a:lnR w="12700">
                      <a:solidFill>
                        <a:schemeClr val="bg1"/>
                      </a:solidFill>
                    </a:lnR>
                    <a:lnT w="12700">
                      <a:solidFill>
                        <a:schemeClr val="bg1"/>
                      </a:solidFill>
                    </a:lnT>
                    <a:lnB w="12700">
                      <a:solidFill>
                        <a:schemeClr val="bg1"/>
                      </a:solidFill>
                    </a:lnB>
                    <a:solidFill>
                      <a:srgbClr val="F7F7F7"/>
                    </a:solidFill>
                  </a:tcPr>
                </a:tc>
                <a:tc>
                  <a:txBody>
                    <a:bodyPr/>
                    <a:lstStyle/>
                    <a:p>
                      <a:pPr algn="ctr" fontAlgn="b"/>
                      <a:r>
                        <a:rPr lang="en-IN" sz="800" b="0" i="0" u="none" strike="noStrike" dirty="0">
                          <a:solidFill>
                            <a:srgbClr val="000000"/>
                          </a:solidFill>
                          <a:effectLst/>
                          <a:latin typeface="Calibri"/>
                        </a:rPr>
                        <a:t>20.57%</a:t>
                      </a:r>
                    </a:p>
                  </a:txBody>
                  <a:tcPr marL="4763" marR="4763" marT="4763" marB="0" anchor="ctr">
                    <a:lnL w="12700" cap="flat" cmpd="sng" algn="ctr">
                      <a:solidFill>
                        <a:schemeClr val="bg1"/>
                      </a:solidFill>
                      <a:prstDash val="solid"/>
                      <a:round/>
                      <a:headEnd type="none" w="med" len="med"/>
                      <a:tailEnd type="none" w="med" len="med"/>
                    </a:lnL>
                    <a:lnR w="12700">
                      <a:solidFill>
                        <a:schemeClr val="bg1"/>
                      </a:solid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7F7F7"/>
                    </a:solidFill>
                  </a:tcPr>
                </a:tc>
                <a:extLst>
                  <a:ext uri="{0D108BD9-81ED-4DB2-BD59-A6C34878D82A}">
                    <a16:rowId xmlns:a16="http://schemas.microsoft.com/office/drawing/2014/main" val="48966163"/>
                  </a:ext>
                </a:extLst>
              </a:tr>
              <a:tr h="107281">
                <a:tc>
                  <a:txBody>
                    <a:bodyPr/>
                    <a:lstStyle/>
                    <a:p>
                      <a:pPr algn="ctr" fontAlgn="b"/>
                      <a:r>
                        <a:rPr lang="en-IN" sz="1000" b="1" i="0" u="none" strike="noStrike" dirty="0">
                          <a:solidFill>
                            <a:srgbClr val="000000"/>
                          </a:solidFill>
                          <a:effectLst/>
                          <a:latin typeface="Calibri"/>
                        </a:rPr>
                        <a:t>Debt/Equity (x)</a:t>
                      </a:r>
                    </a:p>
                  </a:txBody>
                  <a:tcPr marL="4763" marR="4763" marT="4763" marB="0" anchor="ctr">
                    <a:lnL w="12700">
                      <a:solidFill>
                        <a:schemeClr val="bg1"/>
                      </a:solid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6.49%</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a:solidFill>
                        <a:schemeClr val="bg1"/>
                      </a:solidFill>
                    </a:lnB>
                    <a:solidFill>
                      <a:srgbClr val="F7F7F7"/>
                    </a:solidFill>
                  </a:tcPr>
                </a:tc>
                <a:tc>
                  <a:txBody>
                    <a:bodyPr/>
                    <a:lstStyle/>
                    <a:p>
                      <a:pPr algn="ctr" fontAlgn="b"/>
                      <a:r>
                        <a:rPr lang="en-IN" sz="800" b="0" i="0" u="none" strike="noStrike">
                          <a:solidFill>
                            <a:srgbClr val="000000"/>
                          </a:solidFill>
                          <a:effectLst/>
                          <a:latin typeface="Calibri"/>
                        </a:rPr>
                        <a:t>5.42%</a:t>
                      </a:r>
                    </a:p>
                  </a:txBody>
                  <a:tcPr marL="4763" marR="4763" marT="4763"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a:solidFill>
                        <a:schemeClr val="bg1"/>
                      </a:solidFill>
                    </a:lnB>
                    <a:solidFill>
                      <a:srgbClr val="F7F7F7"/>
                    </a:solidFill>
                  </a:tcPr>
                </a:tc>
                <a:tc>
                  <a:txBody>
                    <a:bodyPr/>
                    <a:lstStyle/>
                    <a:p>
                      <a:pPr algn="ctr" fontAlgn="b"/>
                      <a:r>
                        <a:rPr lang="en-IN" sz="800" b="0" i="0" u="none" strike="noStrike" dirty="0">
                          <a:solidFill>
                            <a:srgbClr val="000000"/>
                          </a:solidFill>
                          <a:effectLst/>
                          <a:latin typeface="Calibri"/>
                        </a:rPr>
                        <a:t>4.55%</a:t>
                      </a:r>
                    </a:p>
                  </a:txBody>
                  <a:tcPr marL="4763" marR="4763" marT="4763" marB="0" anchor="ctr">
                    <a:lnL w="12700" cap="flat" cmpd="sng" algn="ctr">
                      <a:solidFill>
                        <a:schemeClr val="bg1"/>
                      </a:solidFill>
                      <a:prstDash val="solid"/>
                      <a:round/>
                      <a:headEnd type="none" w="med" len="med"/>
                      <a:tailEnd type="none" w="med" len="med"/>
                    </a:lnL>
                    <a:lnR w="12700">
                      <a:solidFill>
                        <a:schemeClr val="bg1"/>
                      </a:solidFill>
                    </a:lnR>
                    <a:lnT w="12700" cap="flat" cmpd="sng" algn="ctr">
                      <a:solidFill>
                        <a:schemeClr val="bg1"/>
                      </a:solidFill>
                      <a:prstDash val="solid"/>
                      <a:round/>
                      <a:headEnd type="none" w="med" len="med"/>
                      <a:tailEnd type="none" w="med" len="med"/>
                    </a:lnT>
                    <a:lnB w="12700">
                      <a:solidFill>
                        <a:schemeClr val="bg1"/>
                      </a:solidFill>
                    </a:lnB>
                    <a:solidFill>
                      <a:srgbClr val="F7F7F7"/>
                    </a:solidFill>
                  </a:tcPr>
                </a:tc>
                <a:extLst>
                  <a:ext uri="{0D108BD9-81ED-4DB2-BD59-A6C34878D82A}">
                    <a16:rowId xmlns:a16="http://schemas.microsoft.com/office/drawing/2014/main" val="2290547601"/>
                  </a:ext>
                </a:extLst>
              </a:tr>
            </a:tbl>
          </a:graphicData>
        </a:graphic>
      </p:graphicFrame>
      <p:pic>
        <p:nvPicPr>
          <p:cNvPr id="13" name="Picture 12" descr="A graph of a price&#10;&#10;Description automatically generated">
            <a:extLst>
              <a:ext uri="{FF2B5EF4-FFF2-40B4-BE49-F238E27FC236}">
                <a16:creationId xmlns:a16="http://schemas.microsoft.com/office/drawing/2014/main" id="{154E5027-12F8-CFF8-0D5E-552CAB7C2944}"/>
              </a:ext>
            </a:extLst>
          </p:cNvPr>
          <p:cNvPicPr>
            <a:picLocks noChangeAspect="1"/>
          </p:cNvPicPr>
          <p:nvPr/>
        </p:nvPicPr>
        <p:blipFill>
          <a:blip r:embed="rId5">
            <a:extLst>
              <a:ext uri="{BEBA8EAE-BF5A-486C-A8C5-ECC9F3942E4B}">
                <a14:imgProps xmlns:a14="http://schemas.microsoft.com/office/drawing/2010/main">
                  <a14:imgLayer r:embed="rId6">
                    <a14:imgEffect>
                      <a14:saturation sat="131000"/>
                    </a14:imgEffect>
                    <a14:imgEffect>
                      <a14:brightnessContrast bright="-35000" contrast="2000"/>
                    </a14:imgEffect>
                  </a14:imgLayer>
                </a14:imgProps>
              </a:ext>
            </a:extLst>
          </a:blip>
          <a:stretch>
            <a:fillRect/>
          </a:stretch>
        </p:blipFill>
        <p:spPr>
          <a:xfrm>
            <a:off x="4154916" y="6008218"/>
            <a:ext cx="2335256" cy="1399237"/>
          </a:xfrm>
          <a:prstGeom prst="rect">
            <a:avLst/>
          </a:prstGeom>
        </p:spPr>
      </p:pic>
      <p:sp>
        <p:nvSpPr>
          <p:cNvPr id="16" name="TextBox 15">
            <a:extLst>
              <a:ext uri="{FF2B5EF4-FFF2-40B4-BE49-F238E27FC236}">
                <a16:creationId xmlns:a16="http://schemas.microsoft.com/office/drawing/2014/main" id="{689A0758-0132-FF08-9C2A-8245A381AA3A}"/>
              </a:ext>
            </a:extLst>
          </p:cNvPr>
          <p:cNvSpPr txBox="1"/>
          <p:nvPr/>
        </p:nvSpPr>
        <p:spPr>
          <a:xfrm>
            <a:off x="62344" y="-10543"/>
            <a:ext cx="332509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solidFill>
                  <a:schemeClr val="bg1"/>
                </a:solidFill>
                <a:latin typeface="Calibri"/>
                <a:cs typeface="Calibri"/>
              </a:rPr>
              <a:t>Academic Research Project – Not a recommendation</a:t>
            </a:r>
          </a:p>
        </p:txBody>
      </p:sp>
      <p:cxnSp>
        <p:nvCxnSpPr>
          <p:cNvPr id="18" name="Straight Arrow Connector 17">
            <a:extLst>
              <a:ext uri="{FF2B5EF4-FFF2-40B4-BE49-F238E27FC236}">
                <a16:creationId xmlns:a16="http://schemas.microsoft.com/office/drawing/2014/main" id="{3845A4B1-6C51-316B-F095-D021BF6B1F3C}"/>
              </a:ext>
            </a:extLst>
          </p:cNvPr>
          <p:cNvCxnSpPr/>
          <p:nvPr/>
        </p:nvCxnSpPr>
        <p:spPr>
          <a:xfrm>
            <a:off x="-20782" y="1110730"/>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6F7D8D09-78C5-8988-C3CE-12CEB1981625}"/>
              </a:ext>
            </a:extLst>
          </p:cNvPr>
          <p:cNvSpPr txBox="1"/>
          <p:nvPr/>
        </p:nvSpPr>
        <p:spPr>
          <a:xfrm>
            <a:off x="205830" y="1253773"/>
            <a:ext cx="255044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ABOUT THE COMPANY</a:t>
            </a:r>
          </a:p>
        </p:txBody>
      </p:sp>
      <p:sp>
        <p:nvSpPr>
          <p:cNvPr id="17" name="TextBox 16">
            <a:extLst>
              <a:ext uri="{FF2B5EF4-FFF2-40B4-BE49-F238E27FC236}">
                <a16:creationId xmlns:a16="http://schemas.microsoft.com/office/drawing/2014/main" id="{9CED5207-B6AF-E82D-643D-7E7AD8CEEF9B}"/>
              </a:ext>
            </a:extLst>
          </p:cNvPr>
          <p:cNvSpPr txBox="1"/>
          <p:nvPr/>
        </p:nvSpPr>
        <p:spPr>
          <a:xfrm>
            <a:off x="568008" y="6302614"/>
            <a:ext cx="1514475" cy="246221"/>
          </a:xfrm>
          <a:prstGeom prst="rect">
            <a:avLst/>
          </a:prstGeom>
          <a:noFill/>
        </p:spPr>
        <p:txBody>
          <a:bodyPr wrap="square" rtlCol="0">
            <a:spAutoFit/>
          </a:bodyPr>
          <a:lstStyle/>
          <a:p>
            <a:r>
              <a:rPr lang="en-US" sz="1000">
                <a:solidFill>
                  <a:schemeClr val="bg1"/>
                </a:solidFill>
              </a:rPr>
              <a:t>Particulars</a:t>
            </a:r>
            <a:endParaRPr lang="en-IN" sz="1000">
              <a:solidFill>
                <a:schemeClr val="bg1"/>
              </a:solidFill>
            </a:endParaRPr>
          </a:p>
        </p:txBody>
      </p:sp>
      <p:sp>
        <p:nvSpPr>
          <p:cNvPr id="32" name="TextBox 31">
            <a:extLst>
              <a:ext uri="{FF2B5EF4-FFF2-40B4-BE49-F238E27FC236}">
                <a16:creationId xmlns:a16="http://schemas.microsoft.com/office/drawing/2014/main" id="{44069BDC-EEB0-862B-38DF-24CC4C4D5244}"/>
              </a:ext>
            </a:extLst>
          </p:cNvPr>
          <p:cNvSpPr txBox="1"/>
          <p:nvPr/>
        </p:nvSpPr>
        <p:spPr>
          <a:xfrm>
            <a:off x="2463667" y="6302614"/>
            <a:ext cx="2807595" cy="246221"/>
          </a:xfrm>
          <a:prstGeom prst="rect">
            <a:avLst/>
          </a:prstGeom>
          <a:noFill/>
        </p:spPr>
        <p:txBody>
          <a:bodyPr wrap="square" rtlCol="0">
            <a:spAutoFit/>
          </a:bodyPr>
          <a:lstStyle/>
          <a:p>
            <a:r>
              <a:rPr lang="en-US" sz="1000">
                <a:solidFill>
                  <a:schemeClr val="bg1"/>
                </a:solidFill>
                <a:latin typeface="Calibri" panose="020F0502020204030204" pitchFamily="34" charset="0"/>
                <a:ea typeface="Calibri" panose="020F0502020204030204" pitchFamily="34" charset="0"/>
                <a:cs typeface="Calibri" panose="020F0502020204030204" pitchFamily="34" charset="0"/>
              </a:rPr>
              <a:t>Mar-23 (Cr)</a:t>
            </a:r>
            <a:endParaRPr lang="en-IN" sz="100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3" name="TextBox 32">
            <a:extLst>
              <a:ext uri="{FF2B5EF4-FFF2-40B4-BE49-F238E27FC236}">
                <a16:creationId xmlns:a16="http://schemas.microsoft.com/office/drawing/2014/main" id="{C2286CE8-57EA-47E0-D611-8D64D5592EAD}"/>
              </a:ext>
            </a:extLst>
          </p:cNvPr>
          <p:cNvSpPr txBox="1"/>
          <p:nvPr/>
        </p:nvSpPr>
        <p:spPr>
          <a:xfrm>
            <a:off x="3184863" y="6241841"/>
            <a:ext cx="3079058" cy="246221"/>
          </a:xfrm>
          <a:prstGeom prst="rect">
            <a:avLst/>
          </a:prstGeom>
          <a:noFill/>
        </p:spPr>
        <p:txBody>
          <a:bodyPr wrap="square" rtlCol="0">
            <a:spAutoFit/>
          </a:bodyPr>
          <a:lstStyle/>
          <a:p>
            <a:r>
              <a:rPr lang="en-US" sz="1000">
                <a:solidFill>
                  <a:schemeClr val="bg1"/>
                </a:solidFill>
                <a:latin typeface="Calibri" panose="020F0502020204030204" pitchFamily="34" charset="0"/>
                <a:ea typeface="Calibri" panose="020F0502020204030204" pitchFamily="34" charset="0"/>
                <a:cs typeface="Calibri" panose="020F0502020204030204" pitchFamily="34" charset="0"/>
              </a:rPr>
              <a:t>Mar-24 (Cr)</a:t>
            </a:r>
            <a:endParaRPr lang="en-IN" sz="100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2" name="TextBox 51"/>
          <p:cNvSpPr txBox="1"/>
          <p:nvPr/>
        </p:nvSpPr>
        <p:spPr>
          <a:xfrm>
            <a:off x="4157048" y="7881388"/>
            <a:ext cx="2891451" cy="230832"/>
          </a:xfrm>
          <a:prstGeom prst="rect">
            <a:avLst/>
          </a:prstGeom>
          <a:noFill/>
        </p:spPr>
        <p:txBody>
          <a:bodyPr wrap="square" rtlCol="0">
            <a:spAutoFit/>
          </a:bodyPr>
          <a:lstStyle/>
          <a:p>
            <a:r>
              <a:rPr lang="en-US" sz="900" b="1" dirty="0">
                <a:solidFill>
                  <a:schemeClr val="bg1"/>
                </a:solidFill>
              </a:rPr>
              <a:t>Particulars           Mar 22     Mar 23     Mar24 </a:t>
            </a:r>
          </a:p>
        </p:txBody>
      </p:sp>
      <p:sp>
        <p:nvSpPr>
          <p:cNvPr id="25" name="TextBox 24">
            <a:extLst>
              <a:ext uri="{FF2B5EF4-FFF2-40B4-BE49-F238E27FC236}">
                <a16:creationId xmlns:a16="http://schemas.microsoft.com/office/drawing/2014/main" id="{F2415FD2-0E61-BF26-463E-991A68D741EE}"/>
              </a:ext>
            </a:extLst>
          </p:cNvPr>
          <p:cNvSpPr txBox="1"/>
          <p:nvPr/>
        </p:nvSpPr>
        <p:spPr>
          <a:xfrm>
            <a:off x="221156" y="5818990"/>
            <a:ext cx="3630227" cy="3785652"/>
          </a:xfrm>
          <a:prstGeom prst="rect">
            <a:avLst/>
          </a:prstGeom>
          <a:noFill/>
        </p:spPr>
        <p:txBody>
          <a:bodyPr wrap="square" rtlCol="0">
            <a:spAutoFit/>
          </a:bodyPr>
          <a:lstStyle/>
          <a:p>
            <a:pPr marL="171450" indent="-171450">
              <a:buFont typeface="Arial" panose="020B0604020202020204" pitchFamily="34" charset="0"/>
              <a:buChar char="•"/>
            </a:pPr>
            <a:r>
              <a:rPr lang="en-US" sz="1000" dirty="0" err="1">
                <a:latin typeface="Calibri" panose="020F0502020204030204" pitchFamily="34" charset="0"/>
                <a:ea typeface="Calibri" panose="020F0502020204030204" pitchFamily="34" charset="0"/>
                <a:cs typeface="Calibri" panose="020F0502020204030204" pitchFamily="34" charset="0"/>
              </a:rPr>
              <a:t>Pidilite</a:t>
            </a:r>
            <a:r>
              <a:rPr lang="en-US" sz="1000" dirty="0">
                <a:latin typeface="Calibri" panose="020F0502020204030204" pitchFamily="34" charset="0"/>
                <a:ea typeface="Calibri" panose="020F0502020204030204" pitchFamily="34" charset="0"/>
                <a:cs typeface="Calibri" panose="020F0502020204030204" pitchFamily="34" charset="0"/>
              </a:rPr>
              <a:t> is getting ready for net phase of growth: 36 capacity building projects (7 Greenfield &amp; 29 Brownfield, of which 17 are completed till Mar’24) and several other projects aimed at improvements in productivity, quality, safety and environmental parameters are under progress.</a:t>
            </a:r>
          </a:p>
          <a:p>
            <a:pPr marL="171450" indent="-171450">
              <a:buFont typeface="Arial" panose="020B0604020202020204" pitchFamily="34" charset="0"/>
              <a:buChar char="•"/>
            </a:pPr>
            <a:r>
              <a:rPr lang="en-US" sz="1000" b="0" i="0" dirty="0">
                <a:effectLst/>
                <a:latin typeface="Calibri" panose="020F0502020204030204" pitchFamily="34" charset="0"/>
                <a:ea typeface="Calibri" panose="020F0502020204030204" pitchFamily="34" charset="0"/>
                <a:cs typeface="Calibri" panose="020F0502020204030204" pitchFamily="34" charset="0"/>
              </a:rPr>
              <a:t>Value growth lagged behind UVG due to pricing actions from softer input prices; however, the gap between value and volume is narrowing.</a:t>
            </a:r>
          </a:p>
          <a:p>
            <a:pPr marL="171450" indent="-171450">
              <a:buFont typeface="Arial" panose="020B0604020202020204" pitchFamily="34" charset="0"/>
              <a:buChar char="•"/>
            </a:pPr>
            <a:r>
              <a:rPr lang="en-US" sz="1000" b="0" i="0" dirty="0">
                <a:effectLst/>
                <a:latin typeface="Calibri" panose="020F0502020204030204" pitchFamily="34" charset="0"/>
                <a:ea typeface="Calibri" panose="020F0502020204030204" pitchFamily="34" charset="0"/>
                <a:cs typeface="Calibri" panose="020F0502020204030204" pitchFamily="34" charset="0"/>
              </a:rPr>
              <a:t>The management remains cautious about future pricing,     dependent on geopolitical and raw material market conditions. VAM prices currently fluctuate between </a:t>
            </a:r>
            <a:r>
              <a:rPr lang="en-US" sz="1000" b="1" i="0" dirty="0">
                <a:effectLst/>
                <a:latin typeface="Calibri" panose="020F0502020204030204" pitchFamily="34" charset="0"/>
                <a:ea typeface="Calibri" panose="020F0502020204030204" pitchFamily="34" charset="0"/>
                <a:cs typeface="Calibri" panose="020F0502020204030204" pitchFamily="34" charset="0"/>
              </a:rPr>
              <a:t>$850 and $1,000</a:t>
            </a:r>
            <a:r>
              <a:rPr lang="en-US" sz="1000" b="0" i="0" dirty="0">
                <a:effectLst/>
                <a:latin typeface="Calibri" panose="020F0502020204030204" pitchFamily="34" charset="0"/>
                <a:ea typeface="Calibri" panose="020F0502020204030204" pitchFamily="34" charset="0"/>
                <a:cs typeface="Calibri" panose="020F0502020204030204" pitchFamily="34" charset="0"/>
              </a:rPr>
              <a:t> due to market conditions.</a:t>
            </a:r>
          </a:p>
          <a:p>
            <a:pPr marL="171450" indent="-171450">
              <a:buFont typeface="Arial" panose="020B0604020202020204" pitchFamily="34" charset="0"/>
              <a:buChar char="•"/>
            </a:pPr>
            <a:r>
              <a:rPr lang="en-US" sz="1000" b="0" i="0" dirty="0">
                <a:effectLst/>
                <a:latin typeface="Calibri" panose="020F0502020204030204" pitchFamily="34" charset="0"/>
                <a:ea typeface="Calibri" panose="020F0502020204030204" pitchFamily="34" charset="0"/>
                <a:cs typeface="Calibri" panose="020F0502020204030204" pitchFamily="34" charset="0"/>
              </a:rPr>
              <a:t>Rural markets continue to outpace urban markets, with significant penetration opportunities identified. 90% of rural growth attributed to same-store sales growth, indicating strong brand penetration rather than one-time stocking events.</a:t>
            </a:r>
          </a:p>
          <a:p>
            <a:pPr marL="171450" indent="-171450">
              <a:buFont typeface="Arial" panose="020B0604020202020204" pitchFamily="34" charset="0"/>
              <a:buChar char="•"/>
            </a:pPr>
            <a:r>
              <a:rPr lang="en-US" sz="1000" b="0" i="0" dirty="0">
                <a:effectLst/>
                <a:latin typeface="Calibri" panose="020F0502020204030204" pitchFamily="34" charset="0"/>
                <a:ea typeface="Calibri" panose="020F0502020204030204" pitchFamily="34" charset="0"/>
                <a:cs typeface="Calibri" panose="020F0502020204030204" pitchFamily="34" charset="0"/>
              </a:rPr>
              <a:t>Over the last 5 years, capex has increased significantly, with a focus on core and pioneering categories. Current capacity utilization remains between </a:t>
            </a:r>
            <a:r>
              <a:rPr lang="en-US" sz="1000" b="1" i="0" dirty="0">
                <a:effectLst/>
                <a:latin typeface="Calibri" panose="020F0502020204030204" pitchFamily="34" charset="0"/>
                <a:ea typeface="Calibri" panose="020F0502020204030204" pitchFamily="34" charset="0"/>
                <a:cs typeface="Calibri" panose="020F0502020204030204" pitchFamily="34" charset="0"/>
              </a:rPr>
              <a:t>70% and 75%</a:t>
            </a:r>
            <a:r>
              <a:rPr lang="en-US" sz="1000" b="0" i="0" dirty="0">
                <a:effectLst/>
                <a:latin typeface="Calibri" panose="020F0502020204030204" pitchFamily="34" charset="0"/>
                <a:ea typeface="Calibri" panose="020F0502020204030204" pitchFamily="34" charset="0"/>
                <a:cs typeface="Calibri" panose="020F0502020204030204" pitchFamily="34" charset="0"/>
              </a:rPr>
              <a:t>; expansions are ongoing in </a:t>
            </a:r>
            <a:r>
              <a:rPr lang="en-US" sz="1000" b="1" i="0" dirty="0">
                <a:effectLst/>
                <a:latin typeface="Calibri" panose="020F0502020204030204" pitchFamily="34" charset="0"/>
                <a:ea typeface="Calibri" panose="020F0502020204030204" pitchFamily="34" charset="0"/>
                <a:cs typeface="Calibri" panose="020F0502020204030204" pitchFamily="34" charset="0"/>
              </a:rPr>
              <a:t>20 plants</a:t>
            </a:r>
            <a:r>
              <a:rPr lang="en-US" sz="1000" b="0" i="0" dirty="0">
                <a:effectLst/>
                <a:latin typeface="Calibri" panose="020F0502020204030204" pitchFamily="34" charset="0"/>
                <a:ea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1000" b="0" i="0" dirty="0">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endParaRPr lang="en-US" sz="1000" b="0" i="0" dirty="0">
              <a:effectLst/>
              <a:latin typeface="Calibri" panose="020F0502020204030204" pitchFamily="34" charset="0"/>
              <a:ea typeface="Calibri" panose="020F0502020204030204" pitchFamily="34" charset="0"/>
              <a:cs typeface="Calibri" panose="020F0502020204030204" pitchFamily="34" charset="0"/>
            </a:endParaRPr>
          </a:p>
          <a:p>
            <a:br>
              <a:rPr lang="en-US" sz="1000" dirty="0">
                <a:latin typeface="Calibri" panose="020F0502020204030204" pitchFamily="34" charset="0"/>
                <a:ea typeface="Calibri" panose="020F0502020204030204" pitchFamily="34" charset="0"/>
                <a:cs typeface="Calibri" panose="020F0502020204030204" pitchFamily="34" charset="0"/>
              </a:rPr>
            </a:br>
            <a:endParaRPr lang="en-IN" sz="1000" dirty="0">
              <a:latin typeface="Calibri" panose="020F0502020204030204" pitchFamily="34" charset="0"/>
              <a:ea typeface="Calibri" panose="020F0502020204030204" pitchFamily="34" charset="0"/>
              <a:cs typeface="Calibri" panose="020F0502020204030204" pitchFamily="34" charset="0"/>
            </a:endParaRPr>
          </a:p>
        </p:txBody>
      </p:sp>
      <p:sp>
        <p:nvSpPr>
          <p:cNvPr id="60" name="TextBox 59">
            <a:extLst>
              <a:ext uri="{FF2B5EF4-FFF2-40B4-BE49-F238E27FC236}">
                <a16:creationId xmlns:a16="http://schemas.microsoft.com/office/drawing/2014/main" id="{BA3812AD-C850-B9B0-B1DA-5A861841D7B1}"/>
              </a:ext>
            </a:extLst>
          </p:cNvPr>
          <p:cNvSpPr txBox="1"/>
          <p:nvPr/>
        </p:nvSpPr>
        <p:spPr>
          <a:xfrm>
            <a:off x="222758" y="5545041"/>
            <a:ext cx="2467320"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cs typeface="Calibri"/>
              </a:rPr>
              <a:t>CONCALLS HIGHLIGHTS</a:t>
            </a:r>
          </a:p>
        </p:txBody>
      </p:sp>
    </p:spTree>
    <p:extLst>
      <p:ext uri="{BB962C8B-B14F-4D97-AF65-F5344CB8AC3E}">
        <p14:creationId xmlns:p14="http://schemas.microsoft.com/office/powerpoint/2010/main" val="427459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662DE2B-70CB-BFB1-A889-7CC3997A4C8B}"/>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11" name="Arrow: Pentagon 10">
            <a:extLst>
              <a:ext uri="{FF2B5EF4-FFF2-40B4-BE49-F238E27FC236}">
                <a16:creationId xmlns:a16="http://schemas.microsoft.com/office/drawing/2014/main" id="{F9096E76-4DBB-44FC-D931-FE186C712AE7}"/>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084B40C-8546-632E-DB4E-5A3255366BF0}"/>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17" name="TextBox 16">
            <a:extLst>
              <a:ext uri="{FF2B5EF4-FFF2-40B4-BE49-F238E27FC236}">
                <a16:creationId xmlns:a16="http://schemas.microsoft.com/office/drawing/2014/main" id="{BC1495D1-7D80-A626-B3BF-A00A411BE200}"/>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1" name="Straight Arrow Connector 20">
            <a:extLst>
              <a:ext uri="{FF2B5EF4-FFF2-40B4-BE49-F238E27FC236}">
                <a16:creationId xmlns:a16="http://schemas.microsoft.com/office/drawing/2014/main" id="{53B68247-9449-688C-51D6-F0EA21652AD9}"/>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7" name="Picture 26" descr="pidilite logo vector, pidilite icon free vector 20336433 Vector Art at  Vecteezy">
            <a:extLst>
              <a:ext uri="{FF2B5EF4-FFF2-40B4-BE49-F238E27FC236}">
                <a16:creationId xmlns:a16="http://schemas.microsoft.com/office/drawing/2014/main" id="{079A1523-A8B4-2794-D3B3-4CB83ED45BC5}"/>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26" name="Straight Arrow Connector 25">
            <a:extLst>
              <a:ext uri="{FF2B5EF4-FFF2-40B4-BE49-F238E27FC236}">
                <a16:creationId xmlns:a16="http://schemas.microsoft.com/office/drawing/2014/main" id="{745C248D-6190-007F-54E3-5E027FE14E7F}"/>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29" name="Picture 28" descr="A logo with a graph and arrow&#10;&#10;Description automatically generated">
            <a:extLst>
              <a:ext uri="{FF2B5EF4-FFF2-40B4-BE49-F238E27FC236}">
                <a16:creationId xmlns:a16="http://schemas.microsoft.com/office/drawing/2014/main" id="{4F1EA2B4-F332-BB39-9811-D86582EC5699}"/>
              </a:ext>
            </a:extLst>
          </p:cNvPr>
          <p:cNvPicPr>
            <a:picLocks noChangeAspect="1"/>
          </p:cNvPicPr>
          <p:nvPr/>
        </p:nvPicPr>
        <p:blipFill>
          <a:blip r:embed="rId3"/>
          <a:stretch>
            <a:fillRect/>
          </a:stretch>
        </p:blipFill>
        <p:spPr>
          <a:xfrm>
            <a:off x="-3238" y="9061170"/>
            <a:ext cx="1258179" cy="838200"/>
          </a:xfrm>
          <a:prstGeom prst="rect">
            <a:avLst/>
          </a:prstGeom>
        </p:spPr>
      </p:pic>
      <p:sp>
        <p:nvSpPr>
          <p:cNvPr id="2" name="TextBox 1">
            <a:extLst>
              <a:ext uri="{FF2B5EF4-FFF2-40B4-BE49-F238E27FC236}">
                <a16:creationId xmlns:a16="http://schemas.microsoft.com/office/drawing/2014/main" id="{95967735-3A82-0EC1-604C-C23FB22BEA1F}"/>
              </a:ext>
            </a:extLst>
          </p:cNvPr>
          <p:cNvSpPr txBox="1"/>
          <p:nvPr/>
        </p:nvSpPr>
        <p:spPr>
          <a:xfrm>
            <a:off x="300518" y="1599222"/>
            <a:ext cx="3004124"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000">
                <a:latin typeface="Calibri"/>
                <a:ea typeface="+mn-lt"/>
                <a:cs typeface="+mn-lt"/>
              </a:rPr>
              <a:t>The Boston Consulting Group Matrix (BCG Matrix), also referred to as the product portfolio matrix, is a business planning tool used to evaluate the strategic position of a firm’s brand portfolio. </a:t>
            </a:r>
          </a:p>
          <a:p>
            <a:pPr algn="just"/>
            <a:endParaRPr lang="en-US" sz="1000">
              <a:latin typeface="Calibri"/>
              <a:ea typeface="Calibri"/>
              <a:cs typeface="Calibri"/>
            </a:endParaRPr>
          </a:p>
          <a:p>
            <a:pPr algn="just"/>
            <a:r>
              <a:rPr lang="en-US" sz="1000">
                <a:latin typeface="Calibri"/>
                <a:ea typeface="+mn-lt"/>
                <a:cs typeface="+mn-lt"/>
              </a:rPr>
              <a:t>The BCG Matrix is one of the most popular portfolio analysis methods. It classifies a firm’s product and/or services into a two-by-two matrix. Each quadrant is classified as low or high performance, depending on the relative market share and market growth rate. </a:t>
            </a:r>
            <a:endParaRPr lang="en-US" sz="1000">
              <a:latin typeface="Calibri"/>
              <a:ea typeface="Calibri"/>
              <a:cs typeface="Calibri"/>
            </a:endParaRPr>
          </a:p>
          <a:p>
            <a:pPr algn="just"/>
            <a:endParaRPr lang="en-US" sz="1000">
              <a:latin typeface="Calibri"/>
              <a:ea typeface="+mn-lt"/>
              <a:cs typeface="+mn-lt"/>
            </a:endParaRPr>
          </a:p>
          <a:p>
            <a:pPr algn="just"/>
            <a:r>
              <a:rPr lang="en-US" sz="1000">
                <a:latin typeface="Calibri"/>
                <a:ea typeface="+mn-lt"/>
                <a:cs typeface="+mn-lt"/>
              </a:rPr>
              <a:t>The horizontal axis of the BCG Matrix represents the amount of market share of a product and its strength in the particular market.</a:t>
            </a:r>
            <a:endParaRPr lang="en-US" sz="1000">
              <a:latin typeface="Calibri"/>
              <a:ea typeface="Calibri"/>
              <a:cs typeface="Calibri"/>
            </a:endParaRPr>
          </a:p>
          <a:p>
            <a:pPr algn="just"/>
            <a:r>
              <a:rPr lang="en-US" sz="1000">
                <a:latin typeface="Calibri"/>
                <a:ea typeface="+mn-lt"/>
                <a:cs typeface="+mn-lt"/>
              </a:rPr>
              <a:t>While, the vertical axis of the BCG Matrix represents the growth rate of a product and its potential to grow in a particular market.</a:t>
            </a:r>
            <a:endParaRPr lang="en-US" sz="1000">
              <a:latin typeface="Calibri"/>
              <a:ea typeface="Calibri"/>
              <a:cs typeface="Calibri"/>
            </a:endParaRPr>
          </a:p>
        </p:txBody>
      </p:sp>
      <p:sp>
        <p:nvSpPr>
          <p:cNvPr id="34" name="Rectangle 33">
            <a:extLst>
              <a:ext uri="{FF2B5EF4-FFF2-40B4-BE49-F238E27FC236}">
                <a16:creationId xmlns:a16="http://schemas.microsoft.com/office/drawing/2014/main" id="{EEDC9F02-703F-1AED-C981-26FA095A4E7F}"/>
              </a:ext>
            </a:extLst>
          </p:cNvPr>
          <p:cNvSpPr/>
          <p:nvPr/>
        </p:nvSpPr>
        <p:spPr>
          <a:xfrm>
            <a:off x="506387" y="1229583"/>
            <a:ext cx="5766625" cy="273696"/>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7D4827E-0A19-FFB2-1526-0E0EFFF58AF8}"/>
              </a:ext>
            </a:extLst>
          </p:cNvPr>
          <p:cNvSpPr txBox="1"/>
          <p:nvPr/>
        </p:nvSpPr>
        <p:spPr>
          <a:xfrm>
            <a:off x="2887622" y="1232969"/>
            <a:ext cx="3124106"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a:solidFill>
                  <a:schemeClr val="bg1"/>
                </a:solidFill>
                <a:latin typeface="Calibri"/>
                <a:cs typeface="Calibri"/>
              </a:rPr>
              <a:t>BCG MATRIX</a:t>
            </a:r>
            <a:endParaRPr lang="en-US" sz="1300">
              <a:solidFill>
                <a:schemeClr val="bg1"/>
              </a:solidFill>
            </a:endParaRPr>
          </a:p>
        </p:txBody>
      </p:sp>
      <p:pic>
        <p:nvPicPr>
          <p:cNvPr id="7" name="Picture 6" descr="A diagram of a graph&#10;&#10;Description automatically generated">
            <a:extLst>
              <a:ext uri="{FF2B5EF4-FFF2-40B4-BE49-F238E27FC236}">
                <a16:creationId xmlns:a16="http://schemas.microsoft.com/office/drawing/2014/main" id="{F11FA02B-AAEA-2282-3E07-10C8F346BB29}"/>
              </a:ext>
            </a:extLst>
          </p:cNvPr>
          <p:cNvPicPr>
            <a:picLocks noChangeAspect="1"/>
          </p:cNvPicPr>
          <p:nvPr/>
        </p:nvPicPr>
        <p:blipFill>
          <a:blip r:embed="rId4"/>
          <a:srcRect l="20376" t="6250" r="22087" b="5357"/>
          <a:stretch/>
        </p:blipFill>
        <p:spPr>
          <a:xfrm>
            <a:off x="3745401" y="1730389"/>
            <a:ext cx="2638994" cy="213833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7">
            <a:extLst>
              <a:ext uri="{FF2B5EF4-FFF2-40B4-BE49-F238E27FC236}">
                <a16:creationId xmlns:a16="http://schemas.microsoft.com/office/drawing/2014/main" id="{42D0E9EB-B855-E9AA-5C9F-363CD9D84569}"/>
              </a:ext>
            </a:extLst>
          </p:cNvPr>
          <p:cNvSpPr/>
          <p:nvPr/>
        </p:nvSpPr>
        <p:spPr>
          <a:xfrm>
            <a:off x="314216" y="4306204"/>
            <a:ext cx="3070584" cy="3219528"/>
          </a:xfrm>
          <a:prstGeom prst="rect">
            <a:avLst/>
          </a:prstGeom>
          <a:solidFill>
            <a:srgbClr val="E1E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882786E-57DF-EE22-D56D-669160B72EC4}"/>
              </a:ext>
            </a:extLst>
          </p:cNvPr>
          <p:cNvSpPr txBox="1"/>
          <p:nvPr/>
        </p:nvSpPr>
        <p:spPr>
          <a:xfrm>
            <a:off x="322233" y="4306348"/>
            <a:ext cx="3056679" cy="33701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b="1" u="sng" dirty="0">
                <a:latin typeface="Calibri"/>
                <a:ea typeface="Calibri"/>
                <a:cs typeface="Arial"/>
              </a:rPr>
              <a:t>Question Marks</a:t>
            </a:r>
            <a:endParaRPr lang="en-US" sz="1100" u="sng" dirty="0">
              <a:latin typeface="Calibri"/>
              <a:ea typeface="Calibri"/>
              <a:cs typeface="Calibri"/>
            </a:endParaRPr>
          </a:p>
          <a:p>
            <a:pPr marL="285750" indent="-285750" algn="just">
              <a:buFont typeface="Arial,Sans-Serif"/>
              <a:buChar char="•"/>
            </a:pPr>
            <a:r>
              <a:rPr lang="en-US" sz="1000" dirty="0" err="1">
                <a:latin typeface="Calibri"/>
                <a:ea typeface="Calibri"/>
                <a:cs typeface="Calibri"/>
              </a:rPr>
              <a:t>Pidilite's</a:t>
            </a:r>
            <a:r>
              <a:rPr lang="en-US" sz="1000" dirty="0">
                <a:latin typeface="Calibri"/>
                <a:ea typeface="Calibri"/>
                <a:cs typeface="Calibri"/>
              </a:rPr>
              <a:t> newer or less established product lines that are experiencing high market growth but have low market share would fall into this quadrant.</a:t>
            </a:r>
          </a:p>
          <a:p>
            <a:pPr algn="just"/>
            <a:endParaRPr lang="en-US" sz="600">
              <a:latin typeface="Calibri"/>
              <a:ea typeface="Calibri"/>
              <a:cs typeface="Calibri"/>
            </a:endParaRPr>
          </a:p>
          <a:p>
            <a:pPr marL="285750" indent="-285750" algn="just">
              <a:buFont typeface="Arial,Sans-Serif"/>
              <a:buChar char="•"/>
            </a:pPr>
            <a:r>
              <a:rPr lang="en-US" sz="1000" dirty="0">
                <a:latin typeface="Calibri"/>
                <a:ea typeface="Calibri"/>
                <a:cs typeface="Calibri"/>
              </a:rPr>
              <a:t>Products related to construction chemicals and art and craft supplies fall under the category of question marks.</a:t>
            </a:r>
            <a:endParaRPr lang="en-US" dirty="0"/>
          </a:p>
          <a:p>
            <a:pPr marL="285750" indent="-285750" algn="just">
              <a:buFont typeface="Arial,Sans-Serif"/>
              <a:buChar char="•"/>
            </a:pPr>
            <a:endParaRPr lang="en-US" sz="600" dirty="0">
              <a:ea typeface="+mn-lt"/>
              <a:cs typeface="+mn-lt"/>
            </a:endParaRPr>
          </a:p>
          <a:p>
            <a:pPr marL="285750" indent="-285750" algn="just">
              <a:buFont typeface="Arial,Sans-Serif"/>
              <a:buChar char="•"/>
            </a:pPr>
            <a:r>
              <a:rPr lang="en-US" sz="1000" dirty="0" err="1">
                <a:ea typeface="+mn-lt"/>
                <a:cs typeface="+mn-lt"/>
              </a:rPr>
              <a:t>Pidilite</a:t>
            </a:r>
            <a:r>
              <a:rPr lang="en-US" sz="1000" dirty="0">
                <a:ea typeface="+mn-lt"/>
                <a:cs typeface="+mn-lt"/>
              </a:rPr>
              <a:t> has yet to achieve a commanding presence in the DIY segment. Strategic investments in targeted marketing and product innovation could enable these offerings to gain traction and become leading players in the market. </a:t>
            </a:r>
            <a:endParaRPr lang="en-US">
              <a:ea typeface="+mn-lt"/>
              <a:cs typeface="+mn-lt"/>
            </a:endParaRPr>
          </a:p>
          <a:p>
            <a:pPr algn="just"/>
            <a:endParaRPr lang="en-US" sz="600">
              <a:latin typeface="Calibri"/>
              <a:ea typeface="Calibri"/>
              <a:cs typeface="Calibri"/>
            </a:endParaRPr>
          </a:p>
          <a:p>
            <a:pPr marL="285750" indent="-285750" algn="just">
              <a:buFont typeface="Arial"/>
              <a:buChar char="•"/>
            </a:pPr>
            <a:r>
              <a:rPr lang="en-US" sz="1000" dirty="0">
                <a:ea typeface="+mn-lt"/>
                <a:cs typeface="+mn-lt"/>
              </a:rPr>
              <a:t>The construction chemicals sector is witnessing robust growth, creating significant opportunities for </a:t>
            </a:r>
            <a:r>
              <a:rPr lang="en-US" sz="1000" dirty="0" err="1">
                <a:ea typeface="+mn-lt"/>
                <a:cs typeface="+mn-lt"/>
              </a:rPr>
              <a:t>Pidilite</a:t>
            </a:r>
            <a:r>
              <a:rPr lang="en-US" sz="1000" dirty="0">
                <a:ea typeface="+mn-lt"/>
                <a:cs typeface="+mn-lt"/>
              </a:rPr>
              <a:t> to enhance its market share through targeted initiatives and strategic partnerships.</a:t>
            </a:r>
          </a:p>
        </p:txBody>
      </p:sp>
      <p:sp>
        <p:nvSpPr>
          <p:cNvPr id="22" name="Rectangle 21">
            <a:extLst>
              <a:ext uri="{FF2B5EF4-FFF2-40B4-BE49-F238E27FC236}">
                <a16:creationId xmlns:a16="http://schemas.microsoft.com/office/drawing/2014/main" id="{D741F053-C679-2F76-F237-6CD2B8B80F17}"/>
              </a:ext>
            </a:extLst>
          </p:cNvPr>
          <p:cNvSpPr/>
          <p:nvPr/>
        </p:nvSpPr>
        <p:spPr>
          <a:xfrm>
            <a:off x="3547523" y="4056615"/>
            <a:ext cx="3051978" cy="2300504"/>
          </a:xfrm>
          <a:prstGeom prst="rect">
            <a:avLst/>
          </a:prstGeom>
          <a:solidFill>
            <a:srgbClr val="E1E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8383C33-7776-24B3-99D4-46E58379AB09}"/>
              </a:ext>
            </a:extLst>
          </p:cNvPr>
          <p:cNvSpPr/>
          <p:nvPr/>
        </p:nvSpPr>
        <p:spPr>
          <a:xfrm>
            <a:off x="322212" y="7673387"/>
            <a:ext cx="3061733" cy="1434686"/>
          </a:xfrm>
          <a:prstGeom prst="rect">
            <a:avLst/>
          </a:prstGeom>
          <a:solidFill>
            <a:srgbClr val="E1E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CCC6ECC-8F45-6CDF-4AAD-74409040C80B}"/>
              </a:ext>
            </a:extLst>
          </p:cNvPr>
          <p:cNvSpPr/>
          <p:nvPr/>
        </p:nvSpPr>
        <p:spPr>
          <a:xfrm>
            <a:off x="3545427" y="6542417"/>
            <a:ext cx="3061733" cy="2554254"/>
          </a:xfrm>
          <a:prstGeom prst="rect">
            <a:avLst/>
          </a:prstGeom>
          <a:solidFill>
            <a:srgbClr val="E1E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68BE10C-C150-A727-0EA2-5F5CE8A060B9}"/>
              </a:ext>
            </a:extLst>
          </p:cNvPr>
          <p:cNvSpPr txBox="1"/>
          <p:nvPr/>
        </p:nvSpPr>
        <p:spPr>
          <a:xfrm>
            <a:off x="3549957" y="4060606"/>
            <a:ext cx="3028143"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b="1" u="sng">
                <a:latin typeface="Calibri"/>
                <a:ea typeface="+mn-lt"/>
                <a:cs typeface="Arial"/>
              </a:rPr>
              <a:t>Stars</a:t>
            </a:r>
            <a:endParaRPr lang="en-US" sz="1100" u="sng">
              <a:latin typeface="Calibri"/>
              <a:ea typeface="Calibri"/>
              <a:cs typeface="Calibri"/>
            </a:endParaRPr>
          </a:p>
          <a:p>
            <a:pPr marL="285750" indent="-285750" algn="just">
              <a:buFont typeface="Arial"/>
              <a:buChar char="•"/>
            </a:pPr>
            <a:r>
              <a:rPr lang="en-US" sz="1000">
                <a:latin typeface="Calibri"/>
                <a:ea typeface="+mn-lt"/>
                <a:cs typeface="Arial"/>
              </a:rPr>
              <a:t>Pidilite's flagship product, Fevicol, commands a 70% market share in the adhesives industry and is considered a star.</a:t>
            </a:r>
            <a:endParaRPr lang="en-US" sz="1000">
              <a:latin typeface="Calibri"/>
              <a:ea typeface="Calibri"/>
              <a:cs typeface="Calibri"/>
            </a:endParaRPr>
          </a:p>
          <a:p>
            <a:pPr algn="just"/>
            <a:endParaRPr lang="en-US" sz="600">
              <a:latin typeface="Calibri"/>
              <a:ea typeface="+mn-lt"/>
              <a:cs typeface="Arial"/>
            </a:endParaRPr>
          </a:p>
          <a:p>
            <a:pPr marL="285750" indent="-285750" algn="just">
              <a:buFont typeface="Arial"/>
              <a:buChar char="•"/>
            </a:pPr>
            <a:r>
              <a:rPr lang="en-US" sz="1000">
                <a:latin typeface="Calibri"/>
                <a:ea typeface="+mn-lt"/>
                <a:cs typeface="Arial"/>
              </a:rPr>
              <a:t>As a market leader, Fevicol generates high revenue and requires ongoing investment to maintain its dominant position and capitalize on the growing market.</a:t>
            </a:r>
            <a:endParaRPr lang="en-US" sz="1000">
              <a:latin typeface="Calibri"/>
              <a:ea typeface="Calibri"/>
              <a:cs typeface="Calibri"/>
            </a:endParaRPr>
          </a:p>
          <a:p>
            <a:pPr algn="just"/>
            <a:endParaRPr lang="en-US" sz="600">
              <a:latin typeface="Calibri"/>
              <a:ea typeface="+mn-lt"/>
              <a:cs typeface="Arial"/>
            </a:endParaRPr>
          </a:p>
          <a:p>
            <a:pPr marL="285750" indent="-285750" algn="just">
              <a:buFont typeface="Arial"/>
              <a:buChar char="•"/>
            </a:pPr>
            <a:r>
              <a:rPr lang="en-US" sz="1000">
                <a:latin typeface="Calibri"/>
                <a:ea typeface="+mn-lt"/>
                <a:cs typeface="Arial"/>
              </a:rPr>
              <a:t>The demand for adhesives is consistently rising due to increased construction activities and furniture manufacturing, making Fevicol a star product.</a:t>
            </a:r>
            <a:endParaRPr lang="en-US" sz="1000">
              <a:latin typeface="Calibri"/>
              <a:ea typeface="Calibri"/>
              <a:cs typeface="Calibri"/>
            </a:endParaRPr>
          </a:p>
          <a:p>
            <a:pPr algn="just"/>
            <a:endParaRPr lang="en-US" sz="1000">
              <a:latin typeface="Calibri"/>
              <a:ea typeface="+mn-lt"/>
              <a:cs typeface="Arial"/>
            </a:endParaRPr>
          </a:p>
        </p:txBody>
      </p:sp>
      <p:sp>
        <p:nvSpPr>
          <p:cNvPr id="35" name="TextBox 34">
            <a:extLst>
              <a:ext uri="{FF2B5EF4-FFF2-40B4-BE49-F238E27FC236}">
                <a16:creationId xmlns:a16="http://schemas.microsoft.com/office/drawing/2014/main" id="{52C93FEF-40ED-BE5F-C96D-ACC2F40DDD96}"/>
              </a:ext>
            </a:extLst>
          </p:cNvPr>
          <p:cNvSpPr txBox="1"/>
          <p:nvPr/>
        </p:nvSpPr>
        <p:spPr>
          <a:xfrm>
            <a:off x="3545220" y="6545401"/>
            <a:ext cx="3058575"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b="1" u="sng">
                <a:latin typeface="Calibri"/>
                <a:ea typeface="Calibri"/>
                <a:cs typeface="Arial"/>
              </a:rPr>
              <a:t> Cash Cows</a:t>
            </a:r>
            <a:endParaRPr lang="en-US" sz="1100" u="sng">
              <a:latin typeface="Calibri"/>
              <a:ea typeface="Calibri"/>
              <a:cs typeface="Calibri"/>
            </a:endParaRPr>
          </a:p>
          <a:p>
            <a:pPr marL="285750" indent="-285750" algn="just">
              <a:buFont typeface="Arial"/>
              <a:buChar char="•"/>
            </a:pPr>
            <a:r>
              <a:rPr lang="en-US" sz="1000">
                <a:latin typeface="Calibri"/>
                <a:ea typeface="Calibri"/>
                <a:cs typeface="Arial"/>
              </a:rPr>
              <a:t>Pidilite's well-established, mature products with high market share but low growth potential are categorized as cash cows. These products are Dr. Fixit, M-seal, and </a:t>
            </a:r>
            <a:r>
              <a:rPr lang="en-US" sz="1000" err="1">
                <a:latin typeface="Calibri"/>
                <a:ea typeface="Calibri"/>
                <a:cs typeface="Arial"/>
              </a:rPr>
              <a:t>Fevikwik</a:t>
            </a:r>
            <a:r>
              <a:rPr lang="en-US" sz="1000">
                <a:latin typeface="Calibri"/>
                <a:ea typeface="Calibri"/>
                <a:cs typeface="Arial"/>
              </a:rPr>
              <a:t>.</a:t>
            </a:r>
          </a:p>
          <a:p>
            <a:pPr marL="285750" indent="-285750" algn="just">
              <a:buFont typeface="Arial"/>
              <a:buChar char="•"/>
            </a:pPr>
            <a:r>
              <a:rPr lang="en-US" sz="1000">
                <a:latin typeface="Calibri"/>
                <a:ea typeface="Calibri"/>
                <a:cs typeface="Arial"/>
              </a:rPr>
              <a:t>The sealant market is relatively stable with moderate growth, making M-Seal a cash cow that generates steady revenue.</a:t>
            </a:r>
          </a:p>
          <a:p>
            <a:pPr marL="285750" indent="-285750" algn="just">
              <a:buFont typeface="Arial"/>
              <a:buChar char="•"/>
            </a:pPr>
            <a:r>
              <a:rPr lang="en-US" sz="1000">
                <a:latin typeface="Calibri"/>
                <a:ea typeface="Calibri"/>
                <a:cs typeface="Arial"/>
              </a:rPr>
              <a:t>Despite being in a low-growth adhesive sub-segment, </a:t>
            </a:r>
            <a:r>
              <a:rPr lang="en-US" sz="1000" err="1">
                <a:latin typeface="Calibri"/>
                <a:ea typeface="Calibri"/>
                <a:cs typeface="Arial"/>
              </a:rPr>
              <a:t>Fevikwik</a:t>
            </a:r>
            <a:r>
              <a:rPr lang="en-US" sz="1000">
                <a:latin typeface="Calibri"/>
                <a:ea typeface="Calibri"/>
                <a:cs typeface="Arial"/>
              </a:rPr>
              <a:t> has high brand recognition and market share, contributing consistently to the company's profits.</a:t>
            </a:r>
            <a:endParaRPr lang="en-US" sz="1000">
              <a:latin typeface="Calibri"/>
              <a:ea typeface="Calibri"/>
              <a:cs typeface="Calibri"/>
            </a:endParaRPr>
          </a:p>
          <a:p>
            <a:pPr marL="285750" indent="-285750" algn="just">
              <a:buFont typeface="Arial"/>
              <a:buChar char="•"/>
            </a:pPr>
            <a:r>
              <a:rPr lang="en-US" sz="1000">
                <a:latin typeface="Calibri"/>
                <a:ea typeface="Calibri"/>
                <a:cs typeface="Arial"/>
              </a:rPr>
              <a:t>These brands, while not as dominant as Fevicol, still command significant market share in their respective categories. As mature, cash-generating products, they are classified as cash cows.</a:t>
            </a:r>
            <a:endParaRPr lang="en-US" sz="1000">
              <a:latin typeface="Calibri"/>
              <a:ea typeface="Calibri"/>
              <a:cs typeface="Calibri"/>
            </a:endParaRPr>
          </a:p>
        </p:txBody>
      </p:sp>
      <p:sp>
        <p:nvSpPr>
          <p:cNvPr id="39" name="TextBox 38">
            <a:extLst>
              <a:ext uri="{FF2B5EF4-FFF2-40B4-BE49-F238E27FC236}">
                <a16:creationId xmlns:a16="http://schemas.microsoft.com/office/drawing/2014/main" id="{D16C702D-F972-3011-FF30-9BBA62F39506}"/>
              </a:ext>
            </a:extLst>
          </p:cNvPr>
          <p:cNvSpPr txBox="1"/>
          <p:nvPr/>
        </p:nvSpPr>
        <p:spPr>
          <a:xfrm>
            <a:off x="325961" y="7683684"/>
            <a:ext cx="3017049" cy="14311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b="1" u="sng" dirty="0">
                <a:latin typeface="Calibri"/>
                <a:ea typeface="Calibri"/>
                <a:cs typeface="Arial"/>
              </a:rPr>
              <a:t>Dogs</a:t>
            </a:r>
            <a:endParaRPr lang="en-US" sz="1100" u="sng" dirty="0">
              <a:latin typeface="Calibri"/>
              <a:ea typeface="Calibri"/>
              <a:cs typeface="Calibri"/>
            </a:endParaRPr>
          </a:p>
          <a:p>
            <a:pPr marL="285750" indent="-285750" algn="just">
              <a:buFont typeface="Arial"/>
              <a:buChar char="•"/>
            </a:pPr>
            <a:r>
              <a:rPr lang="en-US" sz="1000" dirty="0" err="1">
                <a:latin typeface="Calibri"/>
                <a:ea typeface="Calibri"/>
                <a:cs typeface="Arial"/>
              </a:rPr>
              <a:t>Pidilite's</a:t>
            </a:r>
            <a:r>
              <a:rPr lang="en-US" sz="1000" dirty="0">
                <a:latin typeface="Calibri"/>
                <a:ea typeface="Calibri"/>
                <a:cs typeface="Arial"/>
              </a:rPr>
              <a:t> products with low market share and low growth are considered dogs. Example: </a:t>
            </a:r>
            <a:r>
              <a:rPr lang="en-US" sz="1000" dirty="0">
                <a:ea typeface="+mn-lt"/>
                <a:cs typeface="+mn-lt"/>
              </a:rPr>
              <a:t>Industrial adhesives and furniture accessories.</a:t>
            </a:r>
            <a:endParaRPr lang="en-US" dirty="0">
              <a:solidFill>
                <a:srgbClr val="000000"/>
              </a:solidFill>
              <a:ea typeface="+mn-lt"/>
              <a:cs typeface="+mn-lt"/>
            </a:endParaRPr>
          </a:p>
          <a:p>
            <a:pPr marL="285750" indent="-285750" algn="just">
              <a:buFont typeface="Arial"/>
              <a:buChar char="•"/>
            </a:pPr>
            <a:endParaRPr lang="en-US" sz="600" dirty="0">
              <a:solidFill>
                <a:srgbClr val="000000"/>
              </a:solidFill>
              <a:ea typeface="+mn-lt"/>
              <a:cs typeface="+mn-lt"/>
            </a:endParaRPr>
          </a:p>
          <a:p>
            <a:pPr marL="285750" indent="-285750" algn="just">
              <a:buFont typeface="Arial"/>
              <a:buChar char="•"/>
            </a:pPr>
            <a:r>
              <a:rPr lang="en-US" sz="1000" dirty="0">
                <a:solidFill>
                  <a:srgbClr val="000000"/>
                </a:solidFill>
                <a:ea typeface="+mn-lt"/>
                <a:cs typeface="+mn-lt"/>
              </a:rPr>
              <a:t>The industrial adhesives segment is mature and exhibits limited growth, which has resulted in </a:t>
            </a:r>
            <a:r>
              <a:rPr lang="en-US" sz="1000" dirty="0" err="1">
                <a:solidFill>
                  <a:srgbClr val="000000"/>
                </a:solidFill>
                <a:ea typeface="+mn-lt"/>
                <a:cs typeface="+mn-lt"/>
              </a:rPr>
              <a:t>Pidilite</a:t>
            </a:r>
            <a:r>
              <a:rPr lang="en-US" sz="1000" dirty="0">
                <a:solidFill>
                  <a:srgbClr val="000000"/>
                </a:solidFill>
                <a:ea typeface="+mn-lt"/>
                <a:cs typeface="+mn-lt"/>
              </a:rPr>
              <a:t> maintaining a smaller market share in this area.</a:t>
            </a:r>
            <a:endParaRPr lang="en-US">
              <a:ea typeface="+mn-lt"/>
              <a:cs typeface="+mn-lt"/>
            </a:endParaRPr>
          </a:p>
        </p:txBody>
      </p:sp>
    </p:spTree>
    <p:extLst>
      <p:ext uri="{BB962C8B-B14F-4D97-AF65-F5344CB8AC3E}">
        <p14:creationId xmlns:p14="http://schemas.microsoft.com/office/powerpoint/2010/main" val="2673342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B8E152A-1043-EC98-5655-4367BBFEA2CF}"/>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12" name="Arrow: Pentagon 11">
            <a:extLst>
              <a:ext uri="{FF2B5EF4-FFF2-40B4-BE49-F238E27FC236}">
                <a16:creationId xmlns:a16="http://schemas.microsoft.com/office/drawing/2014/main" id="{B56089FF-80CC-A0EA-EA62-75BE80937ED3}"/>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FEBED35-A0C5-015B-F690-392D1017818E}"/>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18" name="TextBox 17">
            <a:extLst>
              <a:ext uri="{FF2B5EF4-FFF2-40B4-BE49-F238E27FC236}">
                <a16:creationId xmlns:a16="http://schemas.microsoft.com/office/drawing/2014/main" id="{50BC5DC7-37F5-E03A-DC6F-38073537FD84}"/>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2" name="Straight Arrow Connector 21">
            <a:extLst>
              <a:ext uri="{FF2B5EF4-FFF2-40B4-BE49-F238E27FC236}">
                <a16:creationId xmlns:a16="http://schemas.microsoft.com/office/drawing/2014/main" id="{2AF79B30-610F-1B66-37EA-1E9E85BE5850}"/>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5" name="Picture 24" descr="pidilite logo vector, pidilite icon free vector 20336433 Vector Art at  Vecteezy">
            <a:extLst>
              <a:ext uri="{FF2B5EF4-FFF2-40B4-BE49-F238E27FC236}">
                <a16:creationId xmlns:a16="http://schemas.microsoft.com/office/drawing/2014/main" id="{827F1B0E-E1F1-E4DB-A78B-5D1C41570122}"/>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26" name="Straight Arrow Connector 25">
            <a:extLst>
              <a:ext uri="{FF2B5EF4-FFF2-40B4-BE49-F238E27FC236}">
                <a16:creationId xmlns:a16="http://schemas.microsoft.com/office/drawing/2014/main" id="{745C248D-6190-007F-54E3-5E027FE14E7F}"/>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29" name="Picture 28" descr="A logo with a graph and arrow&#10;&#10;Description automatically generated">
            <a:extLst>
              <a:ext uri="{FF2B5EF4-FFF2-40B4-BE49-F238E27FC236}">
                <a16:creationId xmlns:a16="http://schemas.microsoft.com/office/drawing/2014/main" id="{4F1EA2B4-F332-BB39-9811-D86582EC5699}"/>
              </a:ext>
            </a:extLst>
          </p:cNvPr>
          <p:cNvPicPr>
            <a:picLocks noChangeAspect="1"/>
          </p:cNvPicPr>
          <p:nvPr/>
        </p:nvPicPr>
        <p:blipFill>
          <a:blip r:embed="rId3"/>
          <a:stretch>
            <a:fillRect/>
          </a:stretch>
        </p:blipFill>
        <p:spPr>
          <a:xfrm>
            <a:off x="-3238" y="9061170"/>
            <a:ext cx="1258179" cy="838200"/>
          </a:xfrm>
          <a:prstGeom prst="rect">
            <a:avLst/>
          </a:prstGeom>
        </p:spPr>
      </p:pic>
      <p:sp>
        <p:nvSpPr>
          <p:cNvPr id="19" name="TextBox 18">
            <a:extLst>
              <a:ext uri="{FF2B5EF4-FFF2-40B4-BE49-F238E27FC236}">
                <a16:creationId xmlns:a16="http://schemas.microsoft.com/office/drawing/2014/main" id="{C396E851-F617-1045-A85F-9F71B9CCE074}"/>
              </a:ext>
            </a:extLst>
          </p:cNvPr>
          <p:cNvSpPr txBox="1"/>
          <p:nvPr/>
        </p:nvSpPr>
        <p:spPr>
          <a:xfrm>
            <a:off x="257470" y="3256996"/>
            <a:ext cx="6387455" cy="14311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u="sng">
                <a:latin typeface="Calibri"/>
                <a:ea typeface="Calibri"/>
                <a:cs typeface="Arial"/>
              </a:rPr>
              <a:t>Threat of Substitute Products:</a:t>
            </a:r>
            <a:endParaRPr lang="en-US" sz="1200" u="sng">
              <a:latin typeface="Calibri"/>
              <a:ea typeface="Calibri"/>
              <a:cs typeface="Calibri"/>
            </a:endParaRPr>
          </a:p>
          <a:p>
            <a:endParaRPr lang="en-US" sz="900" b="1" u="sng">
              <a:latin typeface="Calibri"/>
              <a:ea typeface="Calibri"/>
              <a:cs typeface="Arial"/>
            </a:endParaRPr>
          </a:p>
          <a:p>
            <a:pPr algn="just"/>
            <a:r>
              <a:rPr lang="en-US" sz="1000">
                <a:latin typeface="Calibri"/>
                <a:ea typeface="+mn-lt"/>
                <a:cs typeface="+mn-lt"/>
              </a:rPr>
              <a:t>The danger of replacements is seen as minimal for Pidilite Industries. This is partly due to the absence of replacements in the home country as well as the availability of substitutes for a specialized customer sector in overseas markets. As a result, these replacements are expensive. Using alternative items incurs significant switching costs. </a:t>
            </a:r>
            <a:endParaRPr lang="en-US">
              <a:latin typeface="Calibri"/>
              <a:ea typeface="Calibri"/>
              <a:cs typeface="Calibri"/>
            </a:endParaRPr>
          </a:p>
          <a:p>
            <a:pPr algn="just"/>
            <a:endParaRPr lang="en-US" sz="600">
              <a:latin typeface="Calibri"/>
              <a:ea typeface="+mn-lt"/>
              <a:cs typeface="+mn-lt"/>
            </a:endParaRPr>
          </a:p>
          <a:p>
            <a:pPr algn="just"/>
            <a:r>
              <a:rPr lang="en-US" sz="1000">
                <a:latin typeface="Calibri"/>
                <a:ea typeface="+mn-lt"/>
                <a:cs typeface="+mn-lt"/>
              </a:rPr>
              <a:t>Substitute items may be imported, but they will incur additional customs fees and expenses, raising the product's price. </a:t>
            </a:r>
            <a:endParaRPr lang="en-US">
              <a:latin typeface="Calibri"/>
              <a:ea typeface="Calibri"/>
              <a:cs typeface="Calibri"/>
            </a:endParaRPr>
          </a:p>
          <a:p>
            <a:pPr algn="just"/>
            <a:r>
              <a:rPr lang="en-US" sz="1000">
                <a:latin typeface="Calibri"/>
                <a:ea typeface="+mn-lt"/>
                <a:cs typeface="+mn-lt"/>
              </a:rPr>
              <a:t>Pidilite Industries substitute products are not widely accessible on the market. Because of their limited demand and exclusivity, the alternative items are only offered at a few shops and through exclusive channels.  </a:t>
            </a:r>
            <a:endParaRPr lang="en-US">
              <a:latin typeface="Calibri"/>
              <a:ea typeface="Calibri"/>
              <a:cs typeface="Calibri"/>
            </a:endParaRPr>
          </a:p>
        </p:txBody>
      </p:sp>
      <p:sp>
        <p:nvSpPr>
          <p:cNvPr id="2" name="TextBox 1">
            <a:extLst>
              <a:ext uri="{FF2B5EF4-FFF2-40B4-BE49-F238E27FC236}">
                <a16:creationId xmlns:a16="http://schemas.microsoft.com/office/drawing/2014/main" id="{95967735-3A82-0EC1-604C-C23FB22BEA1F}"/>
              </a:ext>
            </a:extLst>
          </p:cNvPr>
          <p:cNvSpPr txBox="1"/>
          <p:nvPr/>
        </p:nvSpPr>
        <p:spPr>
          <a:xfrm>
            <a:off x="273730" y="1705482"/>
            <a:ext cx="640521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u="sng" dirty="0">
                <a:latin typeface="Calibri"/>
                <a:cs typeface="Arial"/>
              </a:rPr>
              <a:t>Threat of New Entrants:</a:t>
            </a:r>
            <a:endParaRPr lang="en-US" sz="1200" b="1" u="sng" dirty="0">
              <a:latin typeface="Calibri"/>
              <a:ea typeface="Calibri"/>
              <a:cs typeface="Arial"/>
            </a:endParaRPr>
          </a:p>
          <a:p>
            <a:endParaRPr lang="en-US" sz="900" b="1" dirty="0">
              <a:latin typeface="Calibri"/>
              <a:ea typeface="Calibri"/>
              <a:cs typeface="Arial"/>
            </a:endParaRPr>
          </a:p>
          <a:p>
            <a:pPr algn="just"/>
            <a:r>
              <a:rPr lang="en-US" sz="1000" dirty="0">
                <a:latin typeface="Calibri"/>
                <a:ea typeface="Calibri"/>
                <a:cs typeface="Arial"/>
              </a:rPr>
              <a:t>The industry has moderate to high entry barriers, which reduces the danger of new entrants since new enterprises and companies will find it difficult to compete with current competitors for the same proportion of customers. The sector is governed by government rules and agencies that impose strict entry requirements based on their criteria. </a:t>
            </a:r>
          </a:p>
          <a:p>
            <a:pPr algn="just"/>
            <a:endParaRPr lang="en-US" sz="600" dirty="0">
              <a:latin typeface="Calibri"/>
              <a:ea typeface="Calibri"/>
              <a:cs typeface="Arial"/>
            </a:endParaRPr>
          </a:p>
          <a:p>
            <a:pPr algn="just"/>
            <a:r>
              <a:rPr lang="en-US" sz="1000" dirty="0">
                <a:latin typeface="Calibri"/>
                <a:ea typeface="Calibri"/>
                <a:cs typeface="Arial"/>
              </a:rPr>
              <a:t>There is no easy access to suppliers or distribution channels, which reduces the likelihood of new entrants joining the business. The larger potential for development and profit also draws in new participants, who, however, find it very hard to enter the expanding business.</a:t>
            </a:r>
            <a:endParaRPr lang="en-US" sz="1000" dirty="0">
              <a:latin typeface="Aptos"/>
              <a:cs typeface="Arial"/>
            </a:endParaRPr>
          </a:p>
        </p:txBody>
      </p:sp>
      <p:sp>
        <p:nvSpPr>
          <p:cNvPr id="3" name="TextBox 2">
            <a:extLst>
              <a:ext uri="{FF2B5EF4-FFF2-40B4-BE49-F238E27FC236}">
                <a16:creationId xmlns:a16="http://schemas.microsoft.com/office/drawing/2014/main" id="{36E327C1-2931-D205-1036-407AD44793C2}"/>
              </a:ext>
            </a:extLst>
          </p:cNvPr>
          <p:cNvSpPr txBox="1"/>
          <p:nvPr/>
        </p:nvSpPr>
        <p:spPr>
          <a:xfrm>
            <a:off x="293200" y="7286845"/>
            <a:ext cx="6301145" cy="8771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u="sng">
                <a:latin typeface="Calibri"/>
                <a:cs typeface="Arial"/>
              </a:rPr>
              <a:t>Competitive Rivalry:</a:t>
            </a:r>
            <a:endParaRPr lang="en-US" sz="1200" u="sng">
              <a:latin typeface="Calibri"/>
              <a:ea typeface="Calibri"/>
              <a:cs typeface="Calibri"/>
            </a:endParaRPr>
          </a:p>
          <a:p>
            <a:pPr algn="just"/>
            <a:endParaRPr lang="en-US" sz="900" b="1" u="sng">
              <a:latin typeface="Calibri"/>
              <a:ea typeface="Calibri"/>
              <a:cs typeface="Arial"/>
            </a:endParaRPr>
          </a:p>
          <a:p>
            <a:pPr algn="just"/>
            <a:r>
              <a:rPr lang="en-US" sz="1000">
                <a:latin typeface="Calibri"/>
                <a:ea typeface="+mn-lt"/>
                <a:cs typeface="+mn-lt"/>
              </a:rPr>
              <a:t>The market has many regional and national players, leading to fierce competition. Yet, Pidilite stands out from the crowd. Its strong brand reputation, wide array of products, and far-reaching distribution channels give it a big leg up. These factors help Pidilite stay at the top of the market even with all the rivals nipping at its heels. </a:t>
            </a:r>
            <a:endParaRPr lang="en-US">
              <a:latin typeface="Calibri"/>
              <a:ea typeface="Calibri"/>
              <a:cs typeface="Calibri"/>
            </a:endParaRPr>
          </a:p>
        </p:txBody>
      </p:sp>
      <p:sp>
        <p:nvSpPr>
          <p:cNvPr id="4" name="TextBox 3">
            <a:extLst>
              <a:ext uri="{FF2B5EF4-FFF2-40B4-BE49-F238E27FC236}">
                <a16:creationId xmlns:a16="http://schemas.microsoft.com/office/drawing/2014/main" id="{60246235-80AD-F140-1D17-BF908CF54868}"/>
              </a:ext>
            </a:extLst>
          </p:cNvPr>
          <p:cNvSpPr txBox="1"/>
          <p:nvPr/>
        </p:nvSpPr>
        <p:spPr>
          <a:xfrm>
            <a:off x="265404" y="4811286"/>
            <a:ext cx="6310411" cy="8771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u="sng">
                <a:latin typeface="Calibri"/>
                <a:cs typeface="Arial"/>
              </a:rPr>
              <a:t>Bargaining Power of Suppliers:</a:t>
            </a:r>
            <a:endParaRPr lang="en-US" sz="1200" u="sng">
              <a:latin typeface="Calibri"/>
              <a:ea typeface="Calibri"/>
              <a:cs typeface="Calibri"/>
            </a:endParaRPr>
          </a:p>
          <a:p>
            <a:endParaRPr lang="en-US" sz="900" b="1" u="sng">
              <a:latin typeface="Calibri"/>
              <a:ea typeface="Calibri"/>
              <a:cs typeface="Arial"/>
            </a:endParaRPr>
          </a:p>
          <a:p>
            <a:pPr algn="just"/>
            <a:r>
              <a:rPr lang="en-US" sz="1000">
                <a:latin typeface="Calibri"/>
                <a:cs typeface="Arial"/>
              </a:rPr>
              <a:t>The bargaining power of suppliers is moderate. Pidilite sources key raw materials like resins and chemicals, which are generally abundant. However, price fluctuations can impact profitability. Pidilite's scale and consistent demand give it some leverage in negotiating with suppliers, but disruptions can still pose challenges.</a:t>
            </a:r>
            <a:endParaRPr lang="en-US" sz="1000">
              <a:latin typeface="Calibri"/>
              <a:ea typeface="Calibri"/>
              <a:cs typeface="Arial"/>
            </a:endParaRPr>
          </a:p>
        </p:txBody>
      </p:sp>
      <p:sp>
        <p:nvSpPr>
          <p:cNvPr id="6" name="TextBox 5">
            <a:extLst>
              <a:ext uri="{FF2B5EF4-FFF2-40B4-BE49-F238E27FC236}">
                <a16:creationId xmlns:a16="http://schemas.microsoft.com/office/drawing/2014/main" id="{6481A9D3-4302-46EE-713A-B4BC7AB61DC2}"/>
              </a:ext>
            </a:extLst>
          </p:cNvPr>
          <p:cNvSpPr txBox="1"/>
          <p:nvPr/>
        </p:nvSpPr>
        <p:spPr>
          <a:xfrm>
            <a:off x="289445" y="5798663"/>
            <a:ext cx="6296889" cy="14311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u="sng">
                <a:latin typeface="Calibri"/>
                <a:cs typeface="Arial"/>
              </a:rPr>
              <a:t>Bargaining Power of Buyers:</a:t>
            </a:r>
            <a:endParaRPr lang="en-US" sz="1200" b="1" u="sng">
              <a:latin typeface="Calibri"/>
              <a:ea typeface="Calibri"/>
              <a:cs typeface="Arial"/>
            </a:endParaRPr>
          </a:p>
          <a:p>
            <a:endParaRPr lang="en-US" sz="900" b="1" u="sng">
              <a:latin typeface="Calibri"/>
              <a:ea typeface="Calibri"/>
              <a:cs typeface="Arial"/>
            </a:endParaRPr>
          </a:p>
          <a:p>
            <a:pPr algn="just"/>
            <a:r>
              <a:rPr lang="en-US" sz="1000">
                <a:latin typeface="Calibri"/>
                <a:ea typeface="+mn-lt"/>
                <a:cs typeface="+mn-lt"/>
              </a:rPr>
              <a:t>By expanding and diversifying their customer base, Pidilite Industries can manage buyers' bargaining power. It is possible to do this by launching new items, targeting new market segments, and using product diversification techniques.</a:t>
            </a:r>
          </a:p>
          <a:p>
            <a:pPr algn="just"/>
            <a:endParaRPr lang="en-US" sz="600">
              <a:latin typeface="Calibri"/>
              <a:ea typeface="+mn-lt"/>
              <a:cs typeface="+mn-lt"/>
            </a:endParaRPr>
          </a:p>
          <a:p>
            <a:pPr algn="just"/>
            <a:r>
              <a:rPr lang="en-US" sz="1000">
                <a:latin typeface="Calibri"/>
                <a:ea typeface="+mn-lt"/>
                <a:cs typeface="+mn-lt"/>
              </a:rPr>
              <a:t>Marketing and marketing methods might also be beneficial in this situation. Building loyalty by incorporating innovation and providing an exceptional customer experience can boost their bargaining power. Pidilite industries can use these tactics to improve their market competitiveness. </a:t>
            </a:r>
            <a:endParaRPr lang="en-US" sz="1000">
              <a:latin typeface="Calibri"/>
              <a:ea typeface="Calibri"/>
              <a:cs typeface="Calibri"/>
            </a:endParaRPr>
          </a:p>
        </p:txBody>
      </p:sp>
      <p:sp>
        <p:nvSpPr>
          <p:cNvPr id="8" name="Rectangle 7">
            <a:extLst>
              <a:ext uri="{FF2B5EF4-FFF2-40B4-BE49-F238E27FC236}">
                <a16:creationId xmlns:a16="http://schemas.microsoft.com/office/drawing/2014/main" id="{B9144E38-B7D7-C7DF-F205-C31D71413D52}"/>
              </a:ext>
            </a:extLst>
          </p:cNvPr>
          <p:cNvSpPr/>
          <p:nvPr/>
        </p:nvSpPr>
        <p:spPr>
          <a:xfrm>
            <a:off x="506387" y="1303508"/>
            <a:ext cx="5766625" cy="273696"/>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3CF37FC-9B49-DC19-3B8B-3F324DCFEDAD}"/>
              </a:ext>
            </a:extLst>
          </p:cNvPr>
          <p:cNvSpPr txBox="1"/>
          <p:nvPr/>
        </p:nvSpPr>
        <p:spPr>
          <a:xfrm>
            <a:off x="2409640" y="1290699"/>
            <a:ext cx="3124106"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a:solidFill>
                  <a:schemeClr val="bg1"/>
                </a:solidFill>
                <a:latin typeface="Calibri"/>
                <a:cs typeface="Calibri"/>
              </a:rPr>
              <a:t>Porter's Five Forces Analysis </a:t>
            </a:r>
            <a:endParaRPr lang="en-US" sz="1300" b="1">
              <a:solidFill>
                <a:schemeClr val="bg1"/>
              </a:solidFill>
              <a:latin typeface="Calibri"/>
              <a:ea typeface="Calibri"/>
              <a:cs typeface="Calibri"/>
            </a:endParaRPr>
          </a:p>
        </p:txBody>
      </p:sp>
    </p:spTree>
    <p:extLst>
      <p:ext uri="{BB962C8B-B14F-4D97-AF65-F5344CB8AC3E}">
        <p14:creationId xmlns:p14="http://schemas.microsoft.com/office/powerpoint/2010/main" val="1518246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7DBCEE6-57C5-09D8-2AB6-4A294328FA61}"/>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9" name="Arrow: Pentagon 8">
            <a:extLst>
              <a:ext uri="{FF2B5EF4-FFF2-40B4-BE49-F238E27FC236}">
                <a16:creationId xmlns:a16="http://schemas.microsoft.com/office/drawing/2014/main" id="{E0780FA2-E511-07A1-7D19-A228ACDA5176}"/>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92D776D-B032-F7AE-8132-78A48BDB5FA4}"/>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18" name="TextBox 17">
            <a:extLst>
              <a:ext uri="{FF2B5EF4-FFF2-40B4-BE49-F238E27FC236}">
                <a16:creationId xmlns:a16="http://schemas.microsoft.com/office/drawing/2014/main" id="{E32378E5-70E5-5647-B033-3738971CC6C7}"/>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2" name="Straight Arrow Connector 21">
            <a:extLst>
              <a:ext uri="{FF2B5EF4-FFF2-40B4-BE49-F238E27FC236}">
                <a16:creationId xmlns:a16="http://schemas.microsoft.com/office/drawing/2014/main" id="{D4918220-5B6C-7E97-1360-05DA5FF8DC79}"/>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5" name="Picture 24" descr="pidilite logo vector, pidilite icon free vector 20336433 Vector Art at  Vecteezy">
            <a:extLst>
              <a:ext uri="{FF2B5EF4-FFF2-40B4-BE49-F238E27FC236}">
                <a16:creationId xmlns:a16="http://schemas.microsoft.com/office/drawing/2014/main" id="{1D7D439D-215D-2D02-24EC-B7052D573B4B}"/>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3" name="Rectangle 32">
            <a:extLst>
              <a:ext uri="{FF2B5EF4-FFF2-40B4-BE49-F238E27FC236}">
                <a16:creationId xmlns:a16="http://schemas.microsoft.com/office/drawing/2014/main" id="{28A8602A-7A15-8135-A3CB-CB0CACCD7044}"/>
              </a:ext>
            </a:extLst>
          </p:cNvPr>
          <p:cNvSpPr/>
          <p:nvPr/>
        </p:nvSpPr>
        <p:spPr>
          <a:xfrm>
            <a:off x="3647126" y="4188366"/>
            <a:ext cx="2990505" cy="2290766"/>
          </a:xfrm>
          <a:prstGeom prst="rect">
            <a:avLst/>
          </a:prstGeom>
          <a:solidFill>
            <a:srgbClr val="F7F7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EFDC43B-527A-4B49-59AF-40CADF8FC171}"/>
              </a:ext>
            </a:extLst>
          </p:cNvPr>
          <p:cNvSpPr/>
          <p:nvPr/>
        </p:nvSpPr>
        <p:spPr>
          <a:xfrm>
            <a:off x="3583010" y="1617408"/>
            <a:ext cx="3052851" cy="2315511"/>
          </a:xfrm>
          <a:prstGeom prst="rect">
            <a:avLst/>
          </a:prstGeom>
          <a:solidFill>
            <a:srgbClr val="F7F7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Rectangle 18">
            <a:extLst>
              <a:ext uri="{FF2B5EF4-FFF2-40B4-BE49-F238E27FC236}">
                <a16:creationId xmlns:a16="http://schemas.microsoft.com/office/drawing/2014/main" id="{ED6E188D-4477-8C7A-E5DE-16B0AC8E1A66}"/>
              </a:ext>
            </a:extLst>
          </p:cNvPr>
          <p:cNvSpPr/>
          <p:nvPr/>
        </p:nvSpPr>
        <p:spPr>
          <a:xfrm>
            <a:off x="322363" y="4188366"/>
            <a:ext cx="2990505" cy="2290766"/>
          </a:xfrm>
          <a:prstGeom prst="rect">
            <a:avLst/>
          </a:prstGeom>
          <a:solidFill>
            <a:srgbClr val="F7F7F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D6E7C22-0DDB-350A-B8E3-C111A0990DC8}"/>
              </a:ext>
            </a:extLst>
          </p:cNvPr>
          <p:cNvSpPr/>
          <p:nvPr/>
        </p:nvSpPr>
        <p:spPr>
          <a:xfrm>
            <a:off x="341739" y="1617004"/>
            <a:ext cx="2973193" cy="2317381"/>
          </a:xfrm>
          <a:prstGeom prst="rect">
            <a:avLst/>
          </a:prstGeom>
          <a:solidFill>
            <a:srgbClr val="F7F7F7"/>
          </a:solidFill>
          <a:ln>
            <a:solidFill>
              <a:schemeClr val="tx1"/>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latin typeface="Calibri" panose="020F0502020204030204" pitchFamily="34" charset="0"/>
              <a:ea typeface="Calibri" panose="020F0502020204030204" pitchFamily="34" charset="0"/>
              <a:cs typeface="Calibri" panose="020F0502020204030204" pitchFamily="34" charset="0"/>
            </a:endParaRPr>
          </a:p>
        </p:txBody>
      </p:sp>
      <p:sp>
        <p:nvSpPr>
          <p:cNvPr id="37" name="TextBox 36">
            <a:extLst>
              <a:ext uri="{FF2B5EF4-FFF2-40B4-BE49-F238E27FC236}">
                <a16:creationId xmlns:a16="http://schemas.microsoft.com/office/drawing/2014/main" id="{0347417A-4A8C-A3B4-0A8E-B25A50CD214D}"/>
              </a:ext>
            </a:extLst>
          </p:cNvPr>
          <p:cNvSpPr txBox="1"/>
          <p:nvPr/>
        </p:nvSpPr>
        <p:spPr>
          <a:xfrm>
            <a:off x="1049139" y="1175056"/>
            <a:ext cx="161915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chemeClr val="bg1"/>
                </a:solidFill>
                <a:latin typeface="Calibri"/>
                <a:cs typeface="Calibri"/>
              </a:rPr>
              <a:t>STRENGTH</a:t>
            </a:r>
          </a:p>
        </p:txBody>
      </p:sp>
      <p:sp>
        <p:nvSpPr>
          <p:cNvPr id="68" name="Oval 67">
            <a:extLst>
              <a:ext uri="{FF2B5EF4-FFF2-40B4-BE49-F238E27FC236}">
                <a16:creationId xmlns:a16="http://schemas.microsoft.com/office/drawing/2014/main" id="{6717C3AC-77A4-0F78-A057-CD40B82CFEC9}"/>
              </a:ext>
            </a:extLst>
          </p:cNvPr>
          <p:cNvSpPr/>
          <p:nvPr/>
        </p:nvSpPr>
        <p:spPr>
          <a:xfrm>
            <a:off x="2694688" y="3209153"/>
            <a:ext cx="1591185" cy="1604231"/>
          </a:xfrm>
          <a:prstGeom prst="ellipse">
            <a:avLst/>
          </a:prstGeom>
          <a:solidFill>
            <a:schemeClr val="bg1"/>
          </a:solidFill>
          <a:ln>
            <a:solidFill>
              <a:srgbClr val="0424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16F7152D-1344-32C2-9D7F-784CC2978922}"/>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49" name="Picture 48" descr="A logo with a graph and arrow&#10;&#10;Description automatically generated">
            <a:extLst>
              <a:ext uri="{FF2B5EF4-FFF2-40B4-BE49-F238E27FC236}">
                <a16:creationId xmlns:a16="http://schemas.microsoft.com/office/drawing/2014/main" id="{1BEA21D9-55C4-C907-BAD2-A18E54DE6759}"/>
              </a:ext>
            </a:extLst>
          </p:cNvPr>
          <p:cNvPicPr>
            <a:picLocks noChangeAspect="1"/>
          </p:cNvPicPr>
          <p:nvPr/>
        </p:nvPicPr>
        <p:blipFill>
          <a:blip r:embed="rId3"/>
          <a:stretch>
            <a:fillRect/>
          </a:stretch>
        </p:blipFill>
        <p:spPr>
          <a:xfrm>
            <a:off x="-3238" y="9061170"/>
            <a:ext cx="1258179" cy="838200"/>
          </a:xfrm>
          <a:prstGeom prst="rect">
            <a:avLst/>
          </a:prstGeom>
        </p:spPr>
      </p:pic>
      <p:sp>
        <p:nvSpPr>
          <p:cNvPr id="14" name="Oval 13">
            <a:extLst>
              <a:ext uri="{FF2B5EF4-FFF2-40B4-BE49-F238E27FC236}">
                <a16:creationId xmlns:a16="http://schemas.microsoft.com/office/drawing/2014/main" id="{564389BA-2215-759F-8157-33A7DAB6CD0A}"/>
              </a:ext>
            </a:extLst>
          </p:cNvPr>
          <p:cNvSpPr/>
          <p:nvPr/>
        </p:nvSpPr>
        <p:spPr>
          <a:xfrm>
            <a:off x="2827151" y="3346471"/>
            <a:ext cx="1331263" cy="1324625"/>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2A457F5-E7EB-98A3-3423-5A390F78D732}"/>
              </a:ext>
            </a:extLst>
          </p:cNvPr>
          <p:cNvSpPr/>
          <p:nvPr/>
        </p:nvSpPr>
        <p:spPr>
          <a:xfrm>
            <a:off x="4280865" y="1437223"/>
            <a:ext cx="1723477" cy="269492"/>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2" name="TextBox 61">
            <a:extLst>
              <a:ext uri="{FF2B5EF4-FFF2-40B4-BE49-F238E27FC236}">
                <a16:creationId xmlns:a16="http://schemas.microsoft.com/office/drawing/2014/main" id="{F0A477BA-61AD-DDC5-B635-2E32F99B879C}"/>
              </a:ext>
            </a:extLst>
          </p:cNvPr>
          <p:cNvSpPr txBox="1"/>
          <p:nvPr/>
        </p:nvSpPr>
        <p:spPr>
          <a:xfrm>
            <a:off x="4729581" y="1454598"/>
            <a:ext cx="159916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solidFill>
                  <a:schemeClr val="bg1"/>
                </a:solidFill>
                <a:latin typeface="Calibri"/>
                <a:cs typeface="Calibri"/>
              </a:rPr>
              <a:t>WEAKNESS</a:t>
            </a:r>
          </a:p>
        </p:txBody>
      </p:sp>
      <p:sp>
        <p:nvSpPr>
          <p:cNvPr id="65" name="TextBox 64">
            <a:extLst>
              <a:ext uri="{FF2B5EF4-FFF2-40B4-BE49-F238E27FC236}">
                <a16:creationId xmlns:a16="http://schemas.microsoft.com/office/drawing/2014/main" id="{CA8E8112-1A7C-1689-45A2-36987C40021B}"/>
              </a:ext>
            </a:extLst>
          </p:cNvPr>
          <p:cNvSpPr txBox="1"/>
          <p:nvPr/>
        </p:nvSpPr>
        <p:spPr>
          <a:xfrm>
            <a:off x="468013" y="1891792"/>
            <a:ext cx="2759337" cy="7155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buFont typeface="Arial"/>
              <a:buChar char="•"/>
            </a:pPr>
            <a:r>
              <a:rPr lang="en-US" sz="1050" b="1" dirty="0">
                <a:latin typeface="Calibri"/>
                <a:ea typeface="+mn-lt"/>
                <a:cs typeface="+mn-lt"/>
              </a:rPr>
              <a:t>Dominant Market Position:</a:t>
            </a:r>
          </a:p>
          <a:p>
            <a:pPr algn="just"/>
            <a:r>
              <a:rPr lang="en-US" sz="1000" dirty="0" err="1">
                <a:latin typeface="Calibri"/>
                <a:ea typeface="+mn-lt"/>
                <a:cs typeface="+mn-lt"/>
              </a:rPr>
              <a:t>Pidilite</a:t>
            </a:r>
            <a:r>
              <a:rPr lang="en-US" sz="1000" dirty="0">
                <a:latin typeface="Calibri"/>
                <a:ea typeface="+mn-lt"/>
                <a:cs typeface="+mn-lt"/>
              </a:rPr>
              <a:t> stands as India's top adhesive and sealant firm, with a powerful market presence built on well-known brands such as </a:t>
            </a:r>
            <a:r>
              <a:rPr lang="en-US" sz="1000" dirty="0" err="1">
                <a:latin typeface="Calibri"/>
                <a:ea typeface="+mn-lt"/>
                <a:cs typeface="+mn-lt"/>
              </a:rPr>
              <a:t>Fevicol</a:t>
            </a:r>
            <a:r>
              <a:rPr lang="en-US" sz="1000" dirty="0">
                <a:latin typeface="Calibri"/>
                <a:ea typeface="+mn-lt"/>
                <a:cs typeface="+mn-lt"/>
              </a:rPr>
              <a:t> and Dr Fixit.</a:t>
            </a:r>
            <a:endParaRPr lang="en-US" dirty="0">
              <a:latin typeface="Calibri"/>
              <a:ea typeface="+mn-lt"/>
              <a:cs typeface="+mn-lt"/>
            </a:endParaRPr>
          </a:p>
        </p:txBody>
      </p:sp>
      <p:sp>
        <p:nvSpPr>
          <p:cNvPr id="66" name="TextBox 65">
            <a:extLst>
              <a:ext uri="{FF2B5EF4-FFF2-40B4-BE49-F238E27FC236}">
                <a16:creationId xmlns:a16="http://schemas.microsoft.com/office/drawing/2014/main" id="{ED726E5B-667D-1C70-D967-1992F0F32488}"/>
              </a:ext>
            </a:extLst>
          </p:cNvPr>
          <p:cNvSpPr txBox="1"/>
          <p:nvPr/>
        </p:nvSpPr>
        <p:spPr>
          <a:xfrm>
            <a:off x="406699" y="2767368"/>
            <a:ext cx="2673059" cy="8694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buFont typeface="Arial"/>
              <a:buChar char="•"/>
            </a:pPr>
            <a:r>
              <a:rPr lang="en-US" sz="1050" b="1">
                <a:latin typeface="Calibri"/>
                <a:ea typeface="+mn-lt"/>
                <a:cs typeface="Arial"/>
              </a:rPr>
              <a:t>Robust Brand Reputation</a:t>
            </a:r>
            <a:r>
              <a:rPr lang="en-US" sz="1050">
                <a:latin typeface="Calibri"/>
                <a:ea typeface="+mn-lt"/>
                <a:cs typeface="Arial"/>
              </a:rPr>
              <a:t>:</a:t>
            </a:r>
          </a:p>
          <a:p>
            <a:pPr algn="just"/>
            <a:r>
              <a:rPr lang="en-US" sz="1000">
                <a:solidFill>
                  <a:srgbClr val="1F1F1F"/>
                </a:solidFill>
                <a:latin typeface="Calibri"/>
                <a:ea typeface="+mn-lt"/>
                <a:cs typeface="+mn-lt"/>
              </a:rPr>
              <a:t>Pidilite has created a solid reputation for high-quality products and new ideas. The deep trust and loyalty customers have for the Fevicol brand cement its top spot in the market.</a:t>
            </a:r>
            <a:endParaRPr lang="en-US">
              <a:latin typeface="Calibri"/>
              <a:ea typeface="+mn-lt"/>
              <a:cs typeface="+mn-lt"/>
            </a:endParaRPr>
          </a:p>
        </p:txBody>
      </p:sp>
      <p:sp>
        <p:nvSpPr>
          <p:cNvPr id="15" name="TextBox 14">
            <a:extLst>
              <a:ext uri="{FF2B5EF4-FFF2-40B4-BE49-F238E27FC236}">
                <a16:creationId xmlns:a16="http://schemas.microsoft.com/office/drawing/2014/main" id="{B7D9F21F-33EC-59A4-AF48-7504048C6559}"/>
              </a:ext>
            </a:extLst>
          </p:cNvPr>
          <p:cNvSpPr txBox="1"/>
          <p:nvPr/>
        </p:nvSpPr>
        <p:spPr>
          <a:xfrm>
            <a:off x="2558157" y="3769269"/>
            <a:ext cx="1844696"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300" b="1">
                <a:solidFill>
                  <a:schemeClr val="bg1"/>
                </a:solidFill>
                <a:latin typeface="Calibri"/>
                <a:ea typeface="Calibri"/>
                <a:cs typeface="Calibri"/>
              </a:rPr>
              <a:t>SWOT</a:t>
            </a:r>
            <a:endParaRPr lang="en-US" sz="1300">
              <a:solidFill>
                <a:schemeClr val="bg1"/>
              </a:solidFill>
            </a:endParaRPr>
          </a:p>
          <a:p>
            <a:pPr algn="ctr"/>
            <a:r>
              <a:rPr lang="en-US" sz="1300" b="1">
                <a:solidFill>
                  <a:schemeClr val="bg1"/>
                </a:solidFill>
                <a:latin typeface="Calibri"/>
                <a:ea typeface="Calibri"/>
                <a:cs typeface="Calibri"/>
              </a:rPr>
              <a:t>ANALYSIS</a:t>
            </a:r>
          </a:p>
        </p:txBody>
      </p:sp>
      <p:sp>
        <p:nvSpPr>
          <p:cNvPr id="69" name="TextBox 68">
            <a:extLst>
              <a:ext uri="{FF2B5EF4-FFF2-40B4-BE49-F238E27FC236}">
                <a16:creationId xmlns:a16="http://schemas.microsoft.com/office/drawing/2014/main" id="{BE6C99E4-0895-677B-47E5-3DC54814151C}"/>
              </a:ext>
            </a:extLst>
          </p:cNvPr>
          <p:cNvSpPr txBox="1"/>
          <p:nvPr/>
        </p:nvSpPr>
        <p:spPr>
          <a:xfrm>
            <a:off x="3696240" y="1850258"/>
            <a:ext cx="283773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buFont typeface="Arial"/>
              <a:buChar char="•"/>
            </a:pPr>
            <a:r>
              <a:rPr lang="en-US" sz="1050" b="1">
                <a:latin typeface="Calibri" panose="020F0502020204030204" pitchFamily="34" charset="0"/>
                <a:ea typeface="Calibri" panose="020F0502020204030204" pitchFamily="34" charset="0"/>
                <a:cs typeface="Calibri" panose="020F0502020204030204" pitchFamily="34" charset="0"/>
              </a:rPr>
              <a:t>Product Portfolio Concentration</a:t>
            </a:r>
            <a:r>
              <a:rPr lang="en-US" sz="1050">
                <a:latin typeface="Calibri" panose="020F0502020204030204" pitchFamily="34" charset="0"/>
                <a:ea typeface="Calibri" panose="020F0502020204030204" pitchFamily="34" charset="0"/>
                <a:cs typeface="Calibri" panose="020F0502020204030204" pitchFamily="34" charset="0"/>
              </a:rPr>
              <a:t>: </a:t>
            </a:r>
            <a:endParaRPr lang="en-US" sz="1050" b="1">
              <a:latin typeface="Calibri" panose="020F0502020204030204" pitchFamily="34" charset="0"/>
              <a:ea typeface="Calibri" panose="020F0502020204030204" pitchFamily="34" charset="0"/>
              <a:cs typeface="Calibri" panose="020F0502020204030204" pitchFamily="34" charset="0"/>
            </a:endParaRPr>
          </a:p>
          <a:p>
            <a:pPr algn="just"/>
            <a:r>
              <a:rPr lang="en-US" sz="1000">
                <a:latin typeface="Calibri" panose="020F0502020204030204" pitchFamily="34" charset="0"/>
                <a:ea typeface="Calibri" panose="020F0502020204030204" pitchFamily="34" charset="0"/>
                <a:cs typeface="Calibri" panose="020F0502020204030204" pitchFamily="34" charset="0"/>
              </a:rPr>
              <a:t>The company's heavy reliance on the adhesive and sealant segment makes it vulnerable to market shifts or disruptions in this specific category and its  strong R&amp;D focus drives innovation and adaptation to evolving market needs.</a:t>
            </a:r>
          </a:p>
        </p:txBody>
      </p:sp>
      <p:sp>
        <p:nvSpPr>
          <p:cNvPr id="70" name="TextBox 69">
            <a:extLst>
              <a:ext uri="{FF2B5EF4-FFF2-40B4-BE49-F238E27FC236}">
                <a16:creationId xmlns:a16="http://schemas.microsoft.com/office/drawing/2014/main" id="{99478A9E-D3FF-2BA8-4FAD-8D49430D5C9C}"/>
              </a:ext>
            </a:extLst>
          </p:cNvPr>
          <p:cNvSpPr txBox="1"/>
          <p:nvPr/>
        </p:nvSpPr>
        <p:spPr>
          <a:xfrm>
            <a:off x="3811712" y="2915584"/>
            <a:ext cx="2837738"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buFont typeface="Arial"/>
              <a:buChar char="•"/>
            </a:pPr>
            <a:r>
              <a:rPr lang="en-US" sz="1050" b="1">
                <a:latin typeface="Calibri"/>
                <a:ea typeface="+mn-lt"/>
                <a:cs typeface="+mn-lt"/>
              </a:rPr>
              <a:t>Sensitivity to Input Costs:</a:t>
            </a:r>
          </a:p>
          <a:p>
            <a:pPr algn="just"/>
            <a:r>
              <a:rPr lang="en-US" sz="1000">
                <a:latin typeface="Calibri"/>
                <a:ea typeface="+mn-lt"/>
                <a:cs typeface="+mn-lt"/>
              </a:rPr>
              <a:t>Fluctuations in raw material and energy costs can                  </a:t>
            </a:r>
          </a:p>
          <a:p>
            <a:pPr algn="just"/>
            <a:r>
              <a:rPr lang="en-US" sz="1000">
                <a:latin typeface="Calibri"/>
                <a:ea typeface="+mn-lt"/>
                <a:cs typeface="+mn-lt"/>
              </a:rPr>
              <a:t>           significantly affect Pidilite's profitability,</a:t>
            </a:r>
            <a:endParaRPr lang="en-US"/>
          </a:p>
          <a:p>
            <a:pPr algn="just"/>
            <a:r>
              <a:rPr lang="en-US" sz="1000">
                <a:latin typeface="Calibri"/>
                <a:ea typeface="+mn-lt"/>
                <a:cs typeface="+mn-lt"/>
              </a:rPr>
              <a:t>         especially if the company cannot adjust               </a:t>
            </a:r>
            <a:endParaRPr lang="en-US">
              <a:latin typeface="Aptos"/>
              <a:ea typeface="+mn-lt"/>
              <a:cs typeface="+mn-lt"/>
            </a:endParaRPr>
          </a:p>
          <a:p>
            <a:pPr algn="just"/>
            <a:r>
              <a:rPr lang="en-US" sz="1000">
                <a:latin typeface="Calibri"/>
                <a:ea typeface="+mn-lt"/>
                <a:cs typeface="+mn-lt"/>
              </a:rPr>
              <a:t>                    product prices to offset these increases. </a:t>
            </a:r>
            <a:endParaRPr lang="en-US"/>
          </a:p>
        </p:txBody>
      </p:sp>
      <p:sp>
        <p:nvSpPr>
          <p:cNvPr id="71" name="TextBox 70">
            <a:extLst>
              <a:ext uri="{FF2B5EF4-FFF2-40B4-BE49-F238E27FC236}">
                <a16:creationId xmlns:a16="http://schemas.microsoft.com/office/drawing/2014/main" id="{58B3ECC8-05C3-DEA6-DDD8-116EC87B517D}"/>
              </a:ext>
            </a:extLst>
          </p:cNvPr>
          <p:cNvSpPr txBox="1"/>
          <p:nvPr/>
        </p:nvSpPr>
        <p:spPr>
          <a:xfrm>
            <a:off x="357721" y="4274813"/>
            <a:ext cx="261033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Sans-Serif"/>
              <a:buChar char="•"/>
            </a:pPr>
            <a:r>
              <a:rPr lang="en-US" sz="1050" b="1">
                <a:latin typeface="Calibri"/>
                <a:ea typeface="Calibri"/>
                <a:cs typeface="Arial"/>
              </a:rPr>
              <a:t>Product Diversification</a:t>
            </a:r>
            <a:r>
              <a:rPr lang="en-US" sz="1050">
                <a:latin typeface="Calibri"/>
                <a:ea typeface="Calibri"/>
                <a:cs typeface="Arial"/>
              </a:rPr>
              <a:t>:</a:t>
            </a:r>
            <a:endParaRPr lang="en-US" sz="1050">
              <a:latin typeface="Calibri"/>
              <a:ea typeface="Calibri"/>
              <a:cs typeface="Calibri"/>
            </a:endParaRPr>
          </a:p>
          <a:p>
            <a:pPr algn="just"/>
            <a:r>
              <a:rPr lang="en-US" sz="1000">
                <a:latin typeface="Calibri"/>
                <a:ea typeface="Calibri"/>
                <a:cs typeface="Arial"/>
              </a:rPr>
              <a:t>Pidilite       can         expand       into     related </a:t>
            </a:r>
            <a:endParaRPr lang="en-US" sz="1000">
              <a:latin typeface="Calibri"/>
              <a:ea typeface="Calibri"/>
              <a:cs typeface="Calibri"/>
            </a:endParaRPr>
          </a:p>
          <a:p>
            <a:pPr algn="just"/>
            <a:r>
              <a:rPr lang="en-US" sz="1000">
                <a:latin typeface="Calibri"/>
                <a:ea typeface="Calibri"/>
                <a:cs typeface="Arial"/>
              </a:rPr>
              <a:t>product categories within the adhesive and construction chemical markets, leveraging its existing customer base and distribution network for growth.</a:t>
            </a:r>
            <a:endParaRPr lang="en-US" sz="1000">
              <a:latin typeface="Calibri"/>
              <a:ea typeface="Calibri"/>
              <a:cs typeface="Calibri"/>
            </a:endParaRPr>
          </a:p>
        </p:txBody>
      </p:sp>
      <p:sp>
        <p:nvSpPr>
          <p:cNvPr id="72" name="TextBox 71">
            <a:extLst>
              <a:ext uri="{FF2B5EF4-FFF2-40B4-BE49-F238E27FC236}">
                <a16:creationId xmlns:a16="http://schemas.microsoft.com/office/drawing/2014/main" id="{06AB8502-1A96-B137-21DF-DD1FC6C42660}"/>
              </a:ext>
            </a:extLst>
          </p:cNvPr>
          <p:cNvSpPr txBox="1"/>
          <p:nvPr/>
        </p:nvSpPr>
        <p:spPr>
          <a:xfrm>
            <a:off x="378800" y="5330930"/>
            <a:ext cx="2838929"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Sans-Serif"/>
              <a:buChar char="•"/>
            </a:pPr>
            <a:r>
              <a:rPr lang="en-US" sz="1050" b="1">
                <a:latin typeface="Calibri"/>
                <a:ea typeface="Calibri"/>
                <a:cs typeface="Calibri"/>
              </a:rPr>
              <a:t>International Expansion:</a:t>
            </a:r>
          </a:p>
          <a:p>
            <a:pPr algn="just"/>
            <a:r>
              <a:rPr lang="en-US" sz="1000">
                <a:latin typeface="Calibri"/>
                <a:ea typeface="+mn-lt"/>
                <a:cs typeface="+mn-lt"/>
              </a:rPr>
              <a:t>By further penetrating global markets, particularly in emerging economies, Pidilite can diversify its revenue streams and reduce reliance on the domestic market. </a:t>
            </a:r>
            <a:endParaRPr lang="en-US" sz="1000">
              <a:latin typeface="Calibri"/>
              <a:ea typeface="Calibri"/>
              <a:cs typeface="Calibri"/>
            </a:endParaRPr>
          </a:p>
        </p:txBody>
      </p:sp>
      <p:sp>
        <p:nvSpPr>
          <p:cNvPr id="75" name="TextBox 74">
            <a:extLst>
              <a:ext uri="{FF2B5EF4-FFF2-40B4-BE49-F238E27FC236}">
                <a16:creationId xmlns:a16="http://schemas.microsoft.com/office/drawing/2014/main" id="{BA24BB08-9AA9-3E7B-58C2-DCC5BA1C447A}"/>
              </a:ext>
            </a:extLst>
          </p:cNvPr>
          <p:cNvSpPr txBox="1"/>
          <p:nvPr/>
        </p:nvSpPr>
        <p:spPr>
          <a:xfrm>
            <a:off x="3754652" y="4458705"/>
            <a:ext cx="2835777"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000">
                <a:latin typeface="Calibri"/>
                <a:ea typeface="+mn-lt"/>
                <a:cs typeface="+mn-lt"/>
              </a:rPr>
              <a:t>                Economic factors like inflation, consumer      </a:t>
            </a:r>
            <a:endParaRPr lang="en-US" sz="1000">
              <a:latin typeface="Calibri"/>
              <a:ea typeface="Calibri"/>
              <a:cs typeface="Calibri"/>
            </a:endParaRPr>
          </a:p>
          <a:p>
            <a:pPr algn="just"/>
            <a:r>
              <a:rPr lang="en-US" sz="1000">
                <a:latin typeface="Calibri"/>
                <a:ea typeface="+mn-lt"/>
                <a:cs typeface="+mn-lt"/>
              </a:rPr>
              <a:t>   spending, and currency fluctuations impact product demand and profitability.</a:t>
            </a:r>
            <a:endParaRPr lang="en-US" sz="1000">
              <a:latin typeface="Calibri"/>
              <a:ea typeface="Calibri"/>
              <a:cs typeface="Calibri"/>
            </a:endParaRPr>
          </a:p>
        </p:txBody>
      </p:sp>
      <p:sp>
        <p:nvSpPr>
          <p:cNvPr id="76" name="TextBox 75">
            <a:extLst>
              <a:ext uri="{FF2B5EF4-FFF2-40B4-BE49-F238E27FC236}">
                <a16:creationId xmlns:a16="http://schemas.microsoft.com/office/drawing/2014/main" id="{D13A5257-28C5-582F-7A59-5E7FDDB2F16D}"/>
              </a:ext>
            </a:extLst>
          </p:cNvPr>
          <p:cNvSpPr txBox="1"/>
          <p:nvPr/>
        </p:nvSpPr>
        <p:spPr>
          <a:xfrm>
            <a:off x="3729572" y="5152145"/>
            <a:ext cx="2834991"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050" b="1">
                <a:latin typeface="Calibri"/>
                <a:ea typeface="+mn-lt"/>
                <a:cs typeface="+mn-lt"/>
              </a:rPr>
              <a:t>Plastic Waste Management Regulations:</a:t>
            </a:r>
            <a:r>
              <a:rPr lang="en-US" sz="1050">
                <a:ea typeface="+mn-lt"/>
                <a:cs typeface="+mn-lt"/>
              </a:rPr>
              <a:t> </a:t>
            </a:r>
            <a:endParaRPr lang="en-US" sz="1050">
              <a:latin typeface="Aptos"/>
              <a:ea typeface="+mn-lt"/>
              <a:cs typeface="+mn-lt"/>
            </a:endParaRPr>
          </a:p>
          <a:p>
            <a:pPr algn="just"/>
            <a:r>
              <a:rPr lang="en-US" sz="1000">
                <a:latin typeface="Calibri"/>
                <a:ea typeface="+mn-lt"/>
                <a:cs typeface="+mn-lt"/>
              </a:rPr>
              <a:t>New plastic waste management regulations require increased use of recycled materials and improved packaging recycling, potentially impacting operational costs.</a:t>
            </a:r>
          </a:p>
        </p:txBody>
      </p:sp>
      <p:sp>
        <p:nvSpPr>
          <p:cNvPr id="30" name="TextBox 29">
            <a:extLst>
              <a:ext uri="{FF2B5EF4-FFF2-40B4-BE49-F238E27FC236}">
                <a16:creationId xmlns:a16="http://schemas.microsoft.com/office/drawing/2014/main" id="{CBBD9AD3-3D57-D16A-8A7E-7D9EAAA4246B}"/>
              </a:ext>
            </a:extLst>
          </p:cNvPr>
          <p:cNvSpPr txBox="1"/>
          <p:nvPr/>
        </p:nvSpPr>
        <p:spPr>
          <a:xfrm>
            <a:off x="4184049" y="4279920"/>
            <a:ext cx="2834991"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Sans-Serif"/>
              <a:buChar char="•"/>
            </a:pPr>
            <a:r>
              <a:rPr lang="en-US" sz="1050" b="1">
                <a:latin typeface="Calibri"/>
                <a:ea typeface="Calibri"/>
                <a:cs typeface="Calibri"/>
              </a:rPr>
              <a:t>Economic Vulnerabilities:</a:t>
            </a:r>
            <a:endParaRPr lang="en-US" sz="1050">
              <a:latin typeface="Calibri"/>
              <a:ea typeface="Calibri"/>
              <a:cs typeface="Calibri"/>
            </a:endParaRPr>
          </a:p>
        </p:txBody>
      </p:sp>
      <p:sp>
        <p:nvSpPr>
          <p:cNvPr id="3" name="Rectangle 2">
            <a:extLst>
              <a:ext uri="{FF2B5EF4-FFF2-40B4-BE49-F238E27FC236}">
                <a16:creationId xmlns:a16="http://schemas.microsoft.com/office/drawing/2014/main" id="{219BA388-AA01-3144-C44F-C669B5505813}"/>
              </a:ext>
            </a:extLst>
          </p:cNvPr>
          <p:cNvSpPr/>
          <p:nvPr/>
        </p:nvSpPr>
        <p:spPr>
          <a:xfrm>
            <a:off x="931898" y="1437222"/>
            <a:ext cx="1723477" cy="269492"/>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3" name="TextBox 62">
            <a:extLst>
              <a:ext uri="{FF2B5EF4-FFF2-40B4-BE49-F238E27FC236}">
                <a16:creationId xmlns:a16="http://schemas.microsoft.com/office/drawing/2014/main" id="{50179814-609D-B520-8A10-19002E882DA4}"/>
              </a:ext>
            </a:extLst>
          </p:cNvPr>
          <p:cNvSpPr txBox="1"/>
          <p:nvPr/>
        </p:nvSpPr>
        <p:spPr>
          <a:xfrm>
            <a:off x="1377825" y="1455393"/>
            <a:ext cx="159916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solidFill>
                  <a:schemeClr val="bg1"/>
                </a:solidFill>
                <a:latin typeface="Calibri"/>
                <a:cs typeface="Calibri"/>
              </a:rPr>
              <a:t>STRENGTH</a:t>
            </a:r>
            <a:endParaRPr lang="en-US" sz="1100"/>
          </a:p>
        </p:txBody>
      </p:sp>
      <p:sp>
        <p:nvSpPr>
          <p:cNvPr id="5" name="Rectangle 4">
            <a:extLst>
              <a:ext uri="{FF2B5EF4-FFF2-40B4-BE49-F238E27FC236}">
                <a16:creationId xmlns:a16="http://schemas.microsoft.com/office/drawing/2014/main" id="{CBAF6547-371E-F07E-AAD2-CD32DC6A47E2}"/>
              </a:ext>
            </a:extLst>
          </p:cNvPr>
          <p:cNvSpPr/>
          <p:nvPr/>
        </p:nvSpPr>
        <p:spPr>
          <a:xfrm>
            <a:off x="4298451" y="6296770"/>
            <a:ext cx="1723477" cy="269492"/>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TextBox 31">
            <a:extLst>
              <a:ext uri="{FF2B5EF4-FFF2-40B4-BE49-F238E27FC236}">
                <a16:creationId xmlns:a16="http://schemas.microsoft.com/office/drawing/2014/main" id="{5F618877-7EFF-2278-EDFF-EB7E430F610A}"/>
              </a:ext>
            </a:extLst>
          </p:cNvPr>
          <p:cNvSpPr txBox="1"/>
          <p:nvPr/>
        </p:nvSpPr>
        <p:spPr>
          <a:xfrm>
            <a:off x="4797404" y="6333774"/>
            <a:ext cx="806257"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a:solidFill>
                  <a:schemeClr val="bg1"/>
                </a:solidFill>
                <a:latin typeface="Calibri"/>
                <a:cs typeface="Calibri"/>
              </a:rPr>
              <a:t>THREATS</a:t>
            </a:r>
            <a:endParaRPr lang="en-US" sz="1100" b="1">
              <a:solidFill>
                <a:schemeClr val="bg1"/>
              </a:solidFill>
              <a:latin typeface="Calibri"/>
              <a:ea typeface="Calibri"/>
              <a:cs typeface="Calibri"/>
            </a:endParaRPr>
          </a:p>
        </p:txBody>
      </p:sp>
      <p:sp>
        <p:nvSpPr>
          <p:cNvPr id="6" name="Rectangle 5">
            <a:extLst>
              <a:ext uri="{FF2B5EF4-FFF2-40B4-BE49-F238E27FC236}">
                <a16:creationId xmlns:a16="http://schemas.microsoft.com/office/drawing/2014/main" id="{1A0E8D2F-4580-FC19-14DA-6486759EE9FD}"/>
              </a:ext>
            </a:extLst>
          </p:cNvPr>
          <p:cNvSpPr/>
          <p:nvPr/>
        </p:nvSpPr>
        <p:spPr>
          <a:xfrm>
            <a:off x="928691" y="6296770"/>
            <a:ext cx="1723477" cy="269492"/>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4" name="TextBox 53">
            <a:extLst>
              <a:ext uri="{FF2B5EF4-FFF2-40B4-BE49-F238E27FC236}">
                <a16:creationId xmlns:a16="http://schemas.microsoft.com/office/drawing/2014/main" id="{8F132BB9-0112-AFF4-CE9B-99A4E168F5F6}"/>
              </a:ext>
            </a:extLst>
          </p:cNvPr>
          <p:cNvSpPr txBox="1"/>
          <p:nvPr/>
        </p:nvSpPr>
        <p:spPr>
          <a:xfrm>
            <a:off x="1204455" y="6310685"/>
            <a:ext cx="182456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dirty="0">
                <a:solidFill>
                  <a:schemeClr val="bg1"/>
                </a:solidFill>
                <a:latin typeface="Calibri"/>
                <a:cs typeface="Calibri"/>
              </a:rPr>
              <a:t>OPPORTUNITIES</a:t>
            </a:r>
            <a:endParaRPr lang="en-US" sz="1100" b="1" dirty="0">
              <a:solidFill>
                <a:schemeClr val="bg1"/>
              </a:solidFill>
              <a:latin typeface="Calibri"/>
              <a:ea typeface="Calibri"/>
              <a:cs typeface="Calibri"/>
            </a:endParaRPr>
          </a:p>
        </p:txBody>
      </p:sp>
    </p:spTree>
    <p:extLst>
      <p:ext uri="{BB962C8B-B14F-4D97-AF65-F5344CB8AC3E}">
        <p14:creationId xmlns:p14="http://schemas.microsoft.com/office/powerpoint/2010/main" val="710335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24CB10-A74B-0AE8-5EC9-3A88898BEE61}"/>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18" name="Arrow: Pentagon 17">
            <a:extLst>
              <a:ext uri="{FF2B5EF4-FFF2-40B4-BE49-F238E27FC236}">
                <a16:creationId xmlns:a16="http://schemas.microsoft.com/office/drawing/2014/main" id="{C2D03992-5DA5-8881-740D-516C64BBC644}"/>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D9A7301-6ECD-E424-F8A1-6A5C30CC1978}"/>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22" name="TextBox 21">
            <a:extLst>
              <a:ext uri="{FF2B5EF4-FFF2-40B4-BE49-F238E27FC236}">
                <a16:creationId xmlns:a16="http://schemas.microsoft.com/office/drawing/2014/main" id="{6B57383F-234D-2CF5-0D52-BC0B97730DBA}"/>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4" name="Straight Arrow Connector 23">
            <a:extLst>
              <a:ext uri="{FF2B5EF4-FFF2-40B4-BE49-F238E27FC236}">
                <a16:creationId xmlns:a16="http://schemas.microsoft.com/office/drawing/2014/main" id="{732B0DF2-B295-776C-0D4A-9814B17E4D53}"/>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6" name="Picture 25" descr="pidilite logo vector, pidilite icon free vector 20336433 Vector Art at  Vecteezy">
            <a:extLst>
              <a:ext uri="{FF2B5EF4-FFF2-40B4-BE49-F238E27FC236}">
                <a16:creationId xmlns:a16="http://schemas.microsoft.com/office/drawing/2014/main" id="{423D8E2B-6068-76BC-5F12-5262CF5D15D9}"/>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descr="A logo with a graph and arrow&#10;&#10;Description automatically generated">
            <a:extLst>
              <a:ext uri="{FF2B5EF4-FFF2-40B4-BE49-F238E27FC236}">
                <a16:creationId xmlns:a16="http://schemas.microsoft.com/office/drawing/2014/main" id="{55E13512-8D84-7A32-DBCB-24DD3FAD0B46}"/>
              </a:ext>
            </a:extLst>
          </p:cNvPr>
          <p:cNvPicPr>
            <a:picLocks noChangeAspect="1"/>
          </p:cNvPicPr>
          <p:nvPr/>
        </p:nvPicPr>
        <p:blipFill>
          <a:blip r:embed="rId3"/>
          <a:stretch>
            <a:fillRect/>
          </a:stretch>
        </p:blipFill>
        <p:spPr>
          <a:xfrm>
            <a:off x="-3238" y="9061170"/>
            <a:ext cx="1258179" cy="838200"/>
          </a:xfrm>
          <a:prstGeom prst="rect">
            <a:avLst/>
          </a:prstGeom>
        </p:spPr>
      </p:pic>
      <p:cxnSp>
        <p:nvCxnSpPr>
          <p:cNvPr id="3" name="Straight Arrow Connector 2">
            <a:extLst>
              <a:ext uri="{FF2B5EF4-FFF2-40B4-BE49-F238E27FC236}">
                <a16:creationId xmlns:a16="http://schemas.microsoft.com/office/drawing/2014/main" id="{A792B34C-0CC1-8DD3-9E5A-76670F60E1F6}"/>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FA9360C7-D64E-E676-1DF5-A2218D333E5D}"/>
              </a:ext>
            </a:extLst>
          </p:cNvPr>
          <p:cNvPicPr>
            <a:picLocks noChangeAspect="1"/>
          </p:cNvPicPr>
          <p:nvPr/>
        </p:nvPicPr>
        <p:blipFill>
          <a:blip r:embed="rId4"/>
          <a:stretch>
            <a:fillRect/>
          </a:stretch>
        </p:blipFill>
        <p:spPr>
          <a:xfrm>
            <a:off x="248032" y="1539208"/>
            <a:ext cx="6395798" cy="5399050"/>
          </a:xfrm>
          <a:prstGeom prst="rect">
            <a:avLst/>
          </a:prstGeom>
        </p:spPr>
      </p:pic>
      <p:sp>
        <p:nvSpPr>
          <p:cNvPr id="14" name="TextBox 13">
            <a:extLst>
              <a:ext uri="{FF2B5EF4-FFF2-40B4-BE49-F238E27FC236}">
                <a16:creationId xmlns:a16="http://schemas.microsoft.com/office/drawing/2014/main" id="{A50F5796-4A63-3925-67C6-B975F3FACD16}"/>
              </a:ext>
            </a:extLst>
          </p:cNvPr>
          <p:cNvSpPr txBox="1"/>
          <p:nvPr/>
        </p:nvSpPr>
        <p:spPr>
          <a:xfrm>
            <a:off x="208935" y="7129397"/>
            <a:ext cx="3061073" cy="1938992"/>
          </a:xfrm>
          <a:prstGeom prst="rect">
            <a:avLst/>
          </a:prstGeom>
          <a:noFill/>
        </p:spPr>
        <p:txBody>
          <a:bodyPr wrap="square" lIns="91440" tIns="45720" rIns="91440" bIns="45720" rtlCol="0" anchor="t">
            <a:spAutoFit/>
          </a:bodyPr>
          <a:lstStyle/>
          <a:p>
            <a:r>
              <a:rPr lang="en-US" sz="1200" b="1">
                <a:latin typeface="Calibri"/>
                <a:ea typeface="Calibri"/>
                <a:cs typeface="Calibri"/>
              </a:rPr>
              <a:t>Revenues</a:t>
            </a:r>
          </a:p>
          <a:p>
            <a:endParaRPr lang="en-US" sz="600" b="1">
              <a:latin typeface="Calibri"/>
              <a:ea typeface="Calibri"/>
              <a:cs typeface="Calibri"/>
            </a:endParaRPr>
          </a:p>
          <a:p>
            <a:pPr algn="just"/>
            <a:r>
              <a:rPr lang="en-US" sz="1050">
                <a:latin typeface="Calibri"/>
                <a:ea typeface="Calibri"/>
                <a:cs typeface="Calibri"/>
              </a:rPr>
              <a:t>The revenue has grown with a growth rate (CAGR) of around 10%. R&amp;D innovations contributed to improve the revenue and margin growth by launching new products, product/process improvement and cost saving initiatives, capacity debottlenecking, solutions for market needs for new applications and improved environmental compliance. </a:t>
            </a:r>
          </a:p>
          <a:p>
            <a:endParaRPr lang="en-IN">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5" name="Chart 14">
            <a:extLst>
              <a:ext uri="{FF2B5EF4-FFF2-40B4-BE49-F238E27FC236}">
                <a16:creationId xmlns:a16="http://schemas.microsoft.com/office/drawing/2014/main" id="{8360C00F-9A67-F9F2-DE56-B91CE2036ABC}"/>
              </a:ext>
            </a:extLst>
          </p:cNvPr>
          <p:cNvGraphicFramePr>
            <a:graphicFrameLocks/>
          </p:cNvGraphicFramePr>
          <p:nvPr>
            <p:extLst>
              <p:ext uri="{D42A27DB-BD31-4B8C-83A1-F6EECF244321}">
                <p14:modId xmlns:p14="http://schemas.microsoft.com/office/powerpoint/2010/main" val="3232894163"/>
              </p:ext>
            </p:extLst>
          </p:nvPr>
        </p:nvGraphicFramePr>
        <p:xfrm>
          <a:off x="3397997" y="7235984"/>
          <a:ext cx="3242094" cy="1586034"/>
        </p:xfrm>
        <a:graphic>
          <a:graphicData uri="http://schemas.openxmlformats.org/drawingml/2006/chart">
            <c:chart xmlns:c="http://schemas.openxmlformats.org/drawingml/2006/chart" xmlns:r="http://schemas.openxmlformats.org/officeDocument/2006/relationships" r:id="rId5"/>
          </a:graphicData>
        </a:graphic>
      </p:graphicFrame>
      <p:sp>
        <p:nvSpPr>
          <p:cNvPr id="5" name="Rectangle 4">
            <a:extLst>
              <a:ext uri="{FF2B5EF4-FFF2-40B4-BE49-F238E27FC236}">
                <a16:creationId xmlns:a16="http://schemas.microsoft.com/office/drawing/2014/main" id="{F48B55F5-22D4-5656-BECC-FCEFDFA2E7B8}"/>
              </a:ext>
            </a:extLst>
          </p:cNvPr>
          <p:cNvSpPr/>
          <p:nvPr/>
        </p:nvSpPr>
        <p:spPr>
          <a:xfrm>
            <a:off x="548878" y="1157442"/>
            <a:ext cx="5766625" cy="273696"/>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67B344F-A459-0111-5996-BABC188C2636}"/>
              </a:ext>
            </a:extLst>
          </p:cNvPr>
          <p:cNvSpPr txBox="1"/>
          <p:nvPr/>
        </p:nvSpPr>
        <p:spPr>
          <a:xfrm>
            <a:off x="2063750" y="1145423"/>
            <a:ext cx="3310964" cy="292388"/>
          </a:xfrm>
          <a:prstGeom prst="rect">
            <a:avLst/>
          </a:prstGeom>
          <a:noFill/>
        </p:spPr>
        <p:txBody>
          <a:bodyPr wrap="square" lIns="91440" tIns="45720" rIns="91440" bIns="45720" rtlCol="0" anchor="t">
            <a:spAutoFit/>
          </a:bodyPr>
          <a:lstStyle/>
          <a:p>
            <a:r>
              <a:rPr lang="en-US" sz="1300" b="1">
                <a:solidFill>
                  <a:schemeClr val="bg1"/>
                </a:solidFill>
                <a:latin typeface="Calibri"/>
                <a:ea typeface="Calibri"/>
                <a:cs typeface="Calibri"/>
              </a:rPr>
              <a:t>INCOME STATEMENT ANALYSIS</a:t>
            </a:r>
            <a:endParaRPr lang="en-IN" sz="1300" b="1">
              <a:solidFill>
                <a:schemeClr val="bg1"/>
              </a:solidFill>
              <a:latin typeface="Calibri"/>
              <a:ea typeface="Calibri"/>
              <a:cs typeface="Calibri"/>
            </a:endParaRPr>
          </a:p>
        </p:txBody>
      </p:sp>
    </p:spTree>
    <p:extLst>
      <p:ext uri="{BB962C8B-B14F-4D97-AF65-F5344CB8AC3E}">
        <p14:creationId xmlns:p14="http://schemas.microsoft.com/office/powerpoint/2010/main" val="2398598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A7CEE2E-0C85-0D3D-CBCA-E89078511FBB}"/>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19" name="Arrow: Pentagon 18">
            <a:extLst>
              <a:ext uri="{FF2B5EF4-FFF2-40B4-BE49-F238E27FC236}">
                <a16:creationId xmlns:a16="http://schemas.microsoft.com/office/drawing/2014/main" id="{9BD1AE0D-2668-30A7-8CC8-2EE459D96F52}"/>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DC60DC1-3DF2-2ECE-A706-9C9956A67897}"/>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23" name="TextBox 22">
            <a:extLst>
              <a:ext uri="{FF2B5EF4-FFF2-40B4-BE49-F238E27FC236}">
                <a16:creationId xmlns:a16="http://schemas.microsoft.com/office/drawing/2014/main" id="{04AB5659-6DFB-5D08-8058-E82D39ED635C}"/>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5" name="Straight Arrow Connector 24">
            <a:extLst>
              <a:ext uri="{FF2B5EF4-FFF2-40B4-BE49-F238E27FC236}">
                <a16:creationId xmlns:a16="http://schemas.microsoft.com/office/drawing/2014/main" id="{A57E60F8-7A40-E0A1-0153-ED8123BAEF26}"/>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7" name="Picture 26" descr="pidilite logo vector, pidilite icon free vector 20336433 Vector Art at  Vecteezy">
            <a:extLst>
              <a:ext uri="{FF2B5EF4-FFF2-40B4-BE49-F238E27FC236}">
                <a16:creationId xmlns:a16="http://schemas.microsoft.com/office/drawing/2014/main" id="{08DCF3A3-0CE1-4015-41E5-3BCD0DD1AE45}"/>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descr="A logo with a graph and arrow&#10;&#10;Description automatically generated">
            <a:extLst>
              <a:ext uri="{FF2B5EF4-FFF2-40B4-BE49-F238E27FC236}">
                <a16:creationId xmlns:a16="http://schemas.microsoft.com/office/drawing/2014/main" id="{2572E472-D9E4-9E96-45E9-3CAE47667044}"/>
              </a:ext>
            </a:extLst>
          </p:cNvPr>
          <p:cNvPicPr>
            <a:picLocks noChangeAspect="1"/>
          </p:cNvPicPr>
          <p:nvPr/>
        </p:nvPicPr>
        <p:blipFill>
          <a:blip r:embed="rId3"/>
          <a:stretch>
            <a:fillRect/>
          </a:stretch>
        </p:blipFill>
        <p:spPr>
          <a:xfrm>
            <a:off x="-24020" y="9038980"/>
            <a:ext cx="1258179" cy="838200"/>
          </a:xfrm>
          <a:prstGeom prst="rect">
            <a:avLst/>
          </a:prstGeom>
        </p:spPr>
      </p:pic>
      <p:cxnSp>
        <p:nvCxnSpPr>
          <p:cNvPr id="3" name="Straight Arrow Connector 2">
            <a:extLst>
              <a:ext uri="{FF2B5EF4-FFF2-40B4-BE49-F238E27FC236}">
                <a16:creationId xmlns:a16="http://schemas.microsoft.com/office/drawing/2014/main" id="{2008E28D-06E8-1F14-B3D9-EA07F2870B24}"/>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E32BE2E-DC97-338C-5B1E-989F1952B954}"/>
              </a:ext>
            </a:extLst>
          </p:cNvPr>
          <p:cNvSpPr txBox="1"/>
          <p:nvPr/>
        </p:nvSpPr>
        <p:spPr>
          <a:xfrm>
            <a:off x="145678" y="1192120"/>
            <a:ext cx="3170683" cy="1731243"/>
          </a:xfrm>
          <a:prstGeom prst="rect">
            <a:avLst/>
          </a:prstGeom>
          <a:noFill/>
        </p:spPr>
        <p:txBody>
          <a:bodyPr wrap="square" lIns="91440" tIns="45720" rIns="91440" bIns="45720" rtlCol="0" anchor="t">
            <a:spAutoFit/>
          </a:bodyPr>
          <a:lstStyle/>
          <a:p>
            <a:pPr algn="just"/>
            <a:r>
              <a:rPr lang="en-US" sz="1200" b="1" dirty="0">
                <a:latin typeface="Calibri"/>
                <a:ea typeface="Calibri"/>
                <a:cs typeface="Calibri"/>
              </a:rPr>
              <a:t>Cost Of Goods Sold (COGS)	</a:t>
            </a:r>
          </a:p>
          <a:p>
            <a:pPr algn="just"/>
            <a:endParaRPr lang="en-US" sz="1050" dirty="0">
              <a:latin typeface="Calibri" panose="020F0502020204030204" pitchFamily="34" charset="0"/>
              <a:ea typeface="Calibri" panose="020F0502020204030204" pitchFamily="34" charset="0"/>
              <a:cs typeface="Calibri" panose="020F0502020204030204" pitchFamily="34" charset="0"/>
            </a:endParaRPr>
          </a:p>
          <a:p>
            <a:pPr algn="just"/>
            <a:r>
              <a:rPr lang="en-IN" sz="1050" dirty="0">
                <a:latin typeface="Calibri"/>
                <a:ea typeface="Calibri"/>
                <a:cs typeface="Calibri"/>
              </a:rPr>
              <a:t>The Cost Of Goods Sold (COGS) stood at </a:t>
            </a:r>
            <a:r>
              <a:rPr lang="en-IN" sz="1050" b="0" i="0" u="none" strike="noStrike" dirty="0">
                <a:effectLst/>
                <a:latin typeface="Calibri"/>
                <a:ea typeface="Calibri"/>
                <a:cs typeface="Calibri"/>
              </a:rPr>
              <a:t>₹ 8,432.6 in FY23 against the sales of ₹ 11,799.1</a:t>
            </a:r>
            <a:r>
              <a:rPr lang="en-IN" sz="1050" dirty="0">
                <a:latin typeface="Calibri"/>
                <a:ea typeface="Calibri"/>
                <a:cs typeface="Calibri"/>
              </a:rPr>
              <a:t> in FY23. However, the COGS declined in FY24 to </a:t>
            </a:r>
            <a:r>
              <a:rPr lang="en-IN" sz="1050" b="0" i="0" u="none" strike="noStrike" dirty="0">
                <a:effectLst/>
                <a:latin typeface="Calibri"/>
                <a:ea typeface="Calibri"/>
                <a:cs typeface="Calibri"/>
              </a:rPr>
              <a:t>₹ 7,979.7</a:t>
            </a:r>
            <a:r>
              <a:rPr lang="en-IN" sz="1050" dirty="0">
                <a:latin typeface="Calibri"/>
                <a:ea typeface="Calibri"/>
                <a:cs typeface="Calibri"/>
              </a:rPr>
              <a:t> against the sales of </a:t>
            </a:r>
            <a:r>
              <a:rPr lang="en-IN" sz="1050" b="0" i="0" u="none" strike="noStrike" dirty="0">
                <a:effectLst/>
                <a:latin typeface="Calibri"/>
                <a:ea typeface="Calibri"/>
                <a:cs typeface="Calibri"/>
              </a:rPr>
              <a:t>₹ 12,383.0</a:t>
            </a:r>
            <a:r>
              <a:rPr lang="en-IN" sz="1050" dirty="0">
                <a:latin typeface="Calibri"/>
                <a:ea typeface="Calibri"/>
                <a:cs typeface="Calibri"/>
              </a:rPr>
              <a:t> . It is worth noting that the Cost of Goods Sold as % of Sales declined by 7.03% from 71.47% to 64.44%. The decrease in cost is mainly because of significant crash in prices of Crude Oil during FY24.</a:t>
            </a:r>
          </a:p>
        </p:txBody>
      </p:sp>
      <p:sp>
        <p:nvSpPr>
          <p:cNvPr id="5" name="TextBox 4">
            <a:extLst>
              <a:ext uri="{FF2B5EF4-FFF2-40B4-BE49-F238E27FC236}">
                <a16:creationId xmlns:a16="http://schemas.microsoft.com/office/drawing/2014/main" id="{B711F0F8-2C0F-6A1B-86FF-9299A19FC180}"/>
              </a:ext>
            </a:extLst>
          </p:cNvPr>
          <p:cNvSpPr txBox="1"/>
          <p:nvPr/>
        </p:nvSpPr>
        <p:spPr>
          <a:xfrm>
            <a:off x="3490011" y="3167676"/>
            <a:ext cx="3170683" cy="1731243"/>
          </a:xfrm>
          <a:prstGeom prst="rect">
            <a:avLst/>
          </a:prstGeom>
          <a:noFill/>
        </p:spPr>
        <p:txBody>
          <a:bodyPr wrap="square" lIns="91440" tIns="45720" rIns="91440" bIns="45720" rtlCol="0" anchor="t">
            <a:spAutoFit/>
          </a:bodyPr>
          <a:lstStyle/>
          <a:p>
            <a:pPr algn="just"/>
            <a:r>
              <a:rPr lang="en-US" sz="1200" b="1" dirty="0">
                <a:latin typeface="Calibri"/>
                <a:ea typeface="Calibri"/>
                <a:cs typeface="Calibri"/>
              </a:rPr>
              <a:t>Profitability</a:t>
            </a:r>
            <a:endParaRPr lang="en-IN" sz="1050" dirty="0">
              <a:latin typeface="Calibri" panose="020F0502020204030204" pitchFamily="34" charset="0"/>
              <a:ea typeface="Calibri" panose="020F0502020204030204" pitchFamily="34" charset="0"/>
              <a:cs typeface="Calibri" panose="020F0502020204030204" pitchFamily="34" charset="0"/>
            </a:endParaRPr>
          </a:p>
          <a:p>
            <a:pPr algn="just"/>
            <a:endParaRPr lang="en-US" sz="1050" dirty="0">
              <a:latin typeface="Calibri" panose="020F0502020204030204" pitchFamily="34" charset="0"/>
              <a:ea typeface="Calibri" panose="020F0502020204030204" pitchFamily="34" charset="0"/>
              <a:cs typeface="Calibri" panose="020F0502020204030204" pitchFamily="34" charset="0"/>
            </a:endParaRPr>
          </a:p>
          <a:p>
            <a:pPr algn="just"/>
            <a:r>
              <a:rPr lang="en-US" sz="1050" dirty="0">
                <a:latin typeface="Calibri"/>
                <a:ea typeface="Calibri"/>
                <a:cs typeface="Calibri"/>
              </a:rPr>
              <a:t>The EBITDA has grown with an impressive growth rate (CAGR) OF 13.39%. In the current year the EBITDA has increased from </a:t>
            </a:r>
            <a:r>
              <a:rPr lang="en-IN" sz="1050" b="0" i="0" dirty="0">
                <a:effectLst/>
                <a:highlight>
                  <a:srgbClr val="FFFFFF"/>
                </a:highlight>
                <a:latin typeface="Calibri"/>
                <a:ea typeface="Calibri"/>
                <a:cs typeface="Calibri"/>
              </a:rPr>
              <a:t>₹</a:t>
            </a:r>
            <a:r>
              <a:rPr lang="en-IN" sz="1050" dirty="0">
                <a:latin typeface="Calibri"/>
                <a:ea typeface="Calibri"/>
                <a:cs typeface="Calibri"/>
              </a:rPr>
              <a:t>1,986.1 Cr to </a:t>
            </a:r>
            <a:r>
              <a:rPr lang="en-IN" sz="1050" b="0" i="0" dirty="0">
                <a:effectLst/>
                <a:highlight>
                  <a:srgbClr val="FFFFFF"/>
                </a:highlight>
                <a:latin typeface="Calibri"/>
                <a:ea typeface="Calibri"/>
                <a:cs typeface="Calibri"/>
              </a:rPr>
              <a:t>₹2708.5 Cr</a:t>
            </a:r>
            <a:r>
              <a:rPr lang="en-IN" sz="1050" dirty="0">
                <a:highlight>
                  <a:srgbClr val="FFFFFF"/>
                </a:highlight>
                <a:latin typeface="Calibri"/>
                <a:ea typeface="Calibri"/>
                <a:cs typeface="Calibri"/>
              </a:rPr>
              <a:t> </a:t>
            </a:r>
            <a:r>
              <a:rPr lang="en-IN" sz="1050" dirty="0">
                <a:latin typeface="Calibri"/>
                <a:ea typeface="Calibri"/>
                <a:cs typeface="Calibri"/>
              </a:rPr>
              <a:t>showing a massive growth of 36.37%  YoY.</a:t>
            </a:r>
          </a:p>
          <a:p>
            <a:pPr algn="just"/>
            <a:endParaRPr lang="en-IN" sz="1050" dirty="0">
              <a:latin typeface="Calibri" panose="020F0502020204030204" pitchFamily="34" charset="0"/>
              <a:ea typeface="Calibri" panose="020F0502020204030204" pitchFamily="34" charset="0"/>
              <a:cs typeface="Calibri" panose="020F0502020204030204" pitchFamily="34" charset="0"/>
            </a:endParaRPr>
          </a:p>
          <a:p>
            <a:pPr algn="just"/>
            <a:r>
              <a:rPr lang="en-IN" sz="1050" dirty="0">
                <a:latin typeface="Calibri"/>
                <a:ea typeface="Calibri"/>
                <a:cs typeface="Calibri"/>
              </a:rPr>
              <a:t>The Net Profit has increased in the current fiscal year from </a:t>
            </a:r>
            <a:r>
              <a:rPr lang="en-IN" sz="1050" b="0" i="0" dirty="0">
                <a:effectLst/>
                <a:highlight>
                  <a:srgbClr val="FFFFFF"/>
                </a:highlight>
                <a:latin typeface="Calibri"/>
                <a:ea typeface="Calibri"/>
                <a:cs typeface="Calibri"/>
              </a:rPr>
              <a:t>₹ </a:t>
            </a:r>
            <a:r>
              <a:rPr lang="en-IN" sz="1050" dirty="0">
                <a:latin typeface="Calibri"/>
                <a:ea typeface="Calibri"/>
                <a:cs typeface="Calibri"/>
              </a:rPr>
              <a:t>1,234.3 Cr to </a:t>
            </a:r>
            <a:r>
              <a:rPr lang="en-IN" sz="1050" b="0" i="0" dirty="0">
                <a:effectLst/>
                <a:highlight>
                  <a:srgbClr val="FFFFFF"/>
                </a:highlight>
                <a:latin typeface="Calibri"/>
                <a:ea typeface="Calibri"/>
                <a:cs typeface="Calibri"/>
              </a:rPr>
              <a:t>₹ </a:t>
            </a:r>
            <a:r>
              <a:rPr lang="en-IN" sz="1050" dirty="0">
                <a:latin typeface="Calibri"/>
                <a:ea typeface="Calibri"/>
                <a:cs typeface="Calibri"/>
              </a:rPr>
              <a:t>1,684.7 Cr. The increase in profitability is primarily due to cost reduction.</a:t>
            </a:r>
            <a:endParaRPr lang="en-US" sz="1050" dirty="0">
              <a:latin typeface="Calibri"/>
              <a:ea typeface="Calibri"/>
              <a:cs typeface="Calibri"/>
            </a:endParaRPr>
          </a:p>
        </p:txBody>
      </p:sp>
      <p:sp>
        <p:nvSpPr>
          <p:cNvPr id="6" name="TextBox 5">
            <a:extLst>
              <a:ext uri="{FF2B5EF4-FFF2-40B4-BE49-F238E27FC236}">
                <a16:creationId xmlns:a16="http://schemas.microsoft.com/office/drawing/2014/main" id="{EC3DE8B0-C75E-FD24-AC9A-42BB41A31BA3}"/>
              </a:ext>
            </a:extLst>
          </p:cNvPr>
          <p:cNvSpPr txBox="1"/>
          <p:nvPr/>
        </p:nvSpPr>
        <p:spPr>
          <a:xfrm>
            <a:off x="145678" y="5093842"/>
            <a:ext cx="3170683" cy="1569660"/>
          </a:xfrm>
          <a:prstGeom prst="rect">
            <a:avLst/>
          </a:prstGeom>
          <a:noFill/>
        </p:spPr>
        <p:txBody>
          <a:bodyPr wrap="square" lIns="91440" tIns="45720" rIns="91440" bIns="45720" rtlCol="0" anchor="t">
            <a:spAutoFit/>
          </a:bodyPr>
          <a:lstStyle/>
          <a:p>
            <a:pPr algn="just"/>
            <a:r>
              <a:rPr lang="en-US" sz="1200" b="1" dirty="0">
                <a:latin typeface="Calibri"/>
                <a:ea typeface="Calibri"/>
                <a:cs typeface="Calibri"/>
              </a:rPr>
              <a:t>Earnings Per Share (EPS)</a:t>
            </a:r>
            <a:endParaRPr lang="en-US" sz="1050" dirty="0">
              <a:latin typeface="Calibri" panose="020F0502020204030204" pitchFamily="34" charset="0"/>
              <a:ea typeface="Calibri" panose="020F0502020204030204" pitchFamily="34" charset="0"/>
              <a:cs typeface="Calibri" panose="020F0502020204030204" pitchFamily="34" charset="0"/>
            </a:endParaRPr>
          </a:p>
          <a:p>
            <a:pPr algn="just"/>
            <a:endParaRPr lang="en-US" sz="1050" dirty="0">
              <a:latin typeface="Calibri" panose="020F0502020204030204" pitchFamily="34" charset="0"/>
              <a:ea typeface="Calibri" panose="020F0502020204030204" pitchFamily="34" charset="0"/>
              <a:cs typeface="Calibri" panose="020F0502020204030204" pitchFamily="34" charset="0"/>
            </a:endParaRPr>
          </a:p>
          <a:p>
            <a:pPr algn="just"/>
            <a:r>
              <a:rPr lang="en-US" sz="1050" dirty="0">
                <a:latin typeface="Calibri"/>
                <a:ea typeface="Calibri"/>
                <a:cs typeface="Calibri"/>
              </a:rPr>
              <a:t>The Earnings Per Share (EPS) of the </a:t>
            </a:r>
            <a:r>
              <a:rPr lang="en-US" sz="1050" dirty="0" err="1">
                <a:latin typeface="Calibri"/>
                <a:ea typeface="Calibri"/>
                <a:cs typeface="Calibri"/>
              </a:rPr>
              <a:t>Pidilite</a:t>
            </a:r>
            <a:r>
              <a:rPr lang="en-US" sz="1050" dirty="0">
                <a:latin typeface="Calibri"/>
                <a:ea typeface="Calibri"/>
                <a:cs typeface="Calibri"/>
              </a:rPr>
              <a:t> Industries has increased massively from mere </a:t>
            </a:r>
            <a:r>
              <a:rPr lang="en-IN" sz="1050" b="0" i="0" dirty="0">
                <a:effectLst/>
                <a:highlight>
                  <a:srgbClr val="FFFFFF"/>
                </a:highlight>
                <a:latin typeface="Calibri"/>
                <a:ea typeface="Calibri"/>
                <a:cs typeface="Calibri"/>
              </a:rPr>
              <a:t>₹ </a:t>
            </a:r>
            <a:r>
              <a:rPr lang="en-US" sz="1050" dirty="0">
                <a:latin typeface="Calibri"/>
                <a:ea typeface="Calibri"/>
                <a:cs typeface="Calibri"/>
              </a:rPr>
              <a:t>9.1 in FY15 to </a:t>
            </a:r>
            <a:r>
              <a:rPr lang="en-IN" sz="1050" b="0" i="0" dirty="0">
                <a:effectLst/>
                <a:highlight>
                  <a:srgbClr val="FFFFFF"/>
                </a:highlight>
                <a:latin typeface="Calibri"/>
                <a:ea typeface="Calibri"/>
                <a:cs typeface="Calibri"/>
              </a:rPr>
              <a:t>₹ </a:t>
            </a:r>
            <a:r>
              <a:rPr lang="en-US" sz="1050">
                <a:latin typeface="Calibri"/>
                <a:ea typeface="Calibri"/>
                <a:cs typeface="Calibri"/>
              </a:rPr>
              <a:t>33.1 in FY24 implying an impressive increase of 263%. </a:t>
            </a:r>
            <a:r>
              <a:rPr lang="en-US" sz="1050" dirty="0">
                <a:latin typeface="Calibri"/>
                <a:ea typeface="Calibri"/>
                <a:cs typeface="Calibri"/>
              </a:rPr>
              <a:t>The increase in EPS is on account of Increase in Net Profits of the company. Moreover, the company has not issued any kind of shares in the last 10 years. In FY24, it increased by </a:t>
            </a:r>
            <a:r>
              <a:rPr lang="en-IN" sz="1050" b="0" i="0" dirty="0">
                <a:effectLst/>
                <a:highlight>
                  <a:srgbClr val="FFFFFF"/>
                </a:highlight>
                <a:latin typeface="Calibri"/>
                <a:ea typeface="Calibri"/>
                <a:cs typeface="Calibri"/>
              </a:rPr>
              <a:t>₹ </a:t>
            </a:r>
            <a:r>
              <a:rPr lang="en-US" sz="1050" dirty="0">
                <a:latin typeface="Calibri"/>
                <a:ea typeface="Calibri"/>
                <a:cs typeface="Calibri"/>
              </a:rPr>
              <a:t>8.8 from </a:t>
            </a:r>
            <a:r>
              <a:rPr lang="en-IN" sz="1050" b="0" i="0" dirty="0">
                <a:effectLst/>
                <a:highlight>
                  <a:srgbClr val="FFFFFF"/>
                </a:highlight>
                <a:latin typeface="Calibri"/>
                <a:ea typeface="Calibri"/>
                <a:cs typeface="Calibri"/>
              </a:rPr>
              <a:t>₹ </a:t>
            </a:r>
            <a:r>
              <a:rPr lang="en-US" sz="1050" dirty="0">
                <a:latin typeface="Calibri"/>
                <a:ea typeface="Calibri"/>
                <a:cs typeface="Calibri"/>
              </a:rPr>
              <a:t>24.3 to </a:t>
            </a:r>
            <a:r>
              <a:rPr lang="en-IN" sz="1050" b="0" i="0" dirty="0">
                <a:effectLst/>
                <a:highlight>
                  <a:srgbClr val="FFFFFF"/>
                </a:highlight>
                <a:latin typeface="Calibri"/>
                <a:ea typeface="Calibri"/>
                <a:cs typeface="Calibri"/>
              </a:rPr>
              <a:t>₹ </a:t>
            </a:r>
            <a:r>
              <a:rPr lang="en-US" sz="1050" dirty="0">
                <a:latin typeface="Calibri"/>
                <a:ea typeface="Calibri"/>
                <a:cs typeface="Calibri"/>
              </a:rPr>
              <a:t>33.1. </a:t>
            </a:r>
          </a:p>
        </p:txBody>
      </p:sp>
      <p:sp>
        <p:nvSpPr>
          <p:cNvPr id="7" name="TextBox 6">
            <a:extLst>
              <a:ext uri="{FF2B5EF4-FFF2-40B4-BE49-F238E27FC236}">
                <a16:creationId xmlns:a16="http://schemas.microsoft.com/office/drawing/2014/main" id="{5B2ED3E0-32FB-470E-4724-E650A301C443}"/>
              </a:ext>
            </a:extLst>
          </p:cNvPr>
          <p:cNvSpPr txBox="1"/>
          <p:nvPr/>
        </p:nvSpPr>
        <p:spPr>
          <a:xfrm>
            <a:off x="3447678" y="7259897"/>
            <a:ext cx="3170683" cy="1731243"/>
          </a:xfrm>
          <a:prstGeom prst="rect">
            <a:avLst/>
          </a:prstGeom>
          <a:noFill/>
        </p:spPr>
        <p:txBody>
          <a:bodyPr wrap="square" lIns="91440" tIns="45720" rIns="91440" bIns="45720" rtlCol="0" anchor="t">
            <a:spAutoFit/>
          </a:bodyPr>
          <a:lstStyle/>
          <a:p>
            <a:pPr algn="just"/>
            <a:r>
              <a:rPr lang="en-US" sz="1200" b="1">
                <a:latin typeface="Calibri"/>
                <a:ea typeface="Calibri"/>
                <a:cs typeface="Calibri"/>
              </a:rPr>
              <a:t>Interest</a:t>
            </a:r>
            <a:endParaRPr lang="en-US" sz="1200" b="1">
              <a:latin typeface="Calibri" panose="020F0502020204030204" pitchFamily="34" charset="0"/>
              <a:ea typeface="Calibri" panose="020F0502020204030204" pitchFamily="34" charset="0"/>
              <a:cs typeface="Calibri" panose="020F0502020204030204" pitchFamily="34" charset="0"/>
            </a:endParaRPr>
          </a:p>
          <a:p>
            <a:pPr algn="just"/>
            <a:endParaRPr lang="en-US" sz="1050">
              <a:latin typeface="Calibri" panose="020F0502020204030204" pitchFamily="34" charset="0"/>
              <a:ea typeface="Calibri" panose="020F0502020204030204" pitchFamily="34" charset="0"/>
              <a:cs typeface="Calibri" panose="020F0502020204030204" pitchFamily="34" charset="0"/>
            </a:endParaRPr>
          </a:p>
          <a:p>
            <a:pPr algn="just"/>
            <a:r>
              <a:rPr lang="en-US" sz="1050">
                <a:latin typeface="Calibri"/>
                <a:ea typeface="Calibri"/>
                <a:cs typeface="Calibri"/>
              </a:rPr>
              <a:t>The interest expense of the Pidilite Industries has remained flat in the last 3 years. Though it has been increasing in the absolute terms, but Interest as % of sales has been revolving around 0.40%. </a:t>
            </a:r>
          </a:p>
          <a:p>
            <a:pPr algn="just"/>
            <a:endParaRPr lang="en-US" sz="1050">
              <a:latin typeface="Calibri" panose="020F0502020204030204" pitchFamily="34" charset="0"/>
              <a:ea typeface="Calibri" panose="020F0502020204030204" pitchFamily="34" charset="0"/>
              <a:cs typeface="Calibri" panose="020F0502020204030204" pitchFamily="34" charset="0"/>
            </a:endParaRPr>
          </a:p>
          <a:p>
            <a:pPr algn="just"/>
            <a:r>
              <a:rPr lang="en-US" sz="1050">
                <a:latin typeface="Calibri"/>
                <a:ea typeface="Calibri"/>
                <a:cs typeface="Calibri"/>
              </a:rPr>
              <a:t>The median  interest expense as % of sales is 0.4%, indicating that the company has been successful in keeping its interest expense under its control.</a:t>
            </a:r>
          </a:p>
        </p:txBody>
      </p:sp>
      <p:graphicFrame>
        <p:nvGraphicFramePr>
          <p:cNvPr id="8" name="Chart 7">
            <a:extLst>
              <a:ext uri="{FF2B5EF4-FFF2-40B4-BE49-F238E27FC236}">
                <a16:creationId xmlns:a16="http://schemas.microsoft.com/office/drawing/2014/main" id="{15CF6256-838E-AFD2-04CD-26CBCC5C9E7A}"/>
              </a:ext>
            </a:extLst>
          </p:cNvPr>
          <p:cNvGraphicFramePr>
            <a:graphicFrameLocks/>
          </p:cNvGraphicFramePr>
          <p:nvPr>
            <p:extLst>
              <p:ext uri="{D42A27DB-BD31-4B8C-83A1-F6EECF244321}">
                <p14:modId xmlns:p14="http://schemas.microsoft.com/office/powerpoint/2010/main" val="3640847041"/>
              </p:ext>
            </p:extLst>
          </p:nvPr>
        </p:nvGraphicFramePr>
        <p:xfrm>
          <a:off x="3483426" y="1196857"/>
          <a:ext cx="3161189" cy="17092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E83EB5EE-ECEC-753F-8177-23FE9573DEBF}"/>
              </a:ext>
            </a:extLst>
          </p:cNvPr>
          <p:cNvGraphicFramePr>
            <a:graphicFrameLocks/>
          </p:cNvGraphicFramePr>
          <p:nvPr>
            <p:extLst>
              <p:ext uri="{D42A27DB-BD31-4B8C-83A1-F6EECF244321}">
                <p14:modId xmlns:p14="http://schemas.microsoft.com/office/powerpoint/2010/main" val="1077698555"/>
              </p:ext>
            </p:extLst>
          </p:nvPr>
        </p:nvGraphicFramePr>
        <p:xfrm>
          <a:off x="268696" y="3166498"/>
          <a:ext cx="3063056" cy="166457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F14DB0C4-8AB7-09D6-793D-95F8387CE8ED}"/>
              </a:ext>
            </a:extLst>
          </p:cNvPr>
          <p:cNvGraphicFramePr>
            <a:graphicFrameLocks/>
          </p:cNvGraphicFramePr>
          <p:nvPr>
            <p:extLst>
              <p:ext uri="{D42A27DB-BD31-4B8C-83A1-F6EECF244321}">
                <p14:modId xmlns:p14="http://schemas.microsoft.com/office/powerpoint/2010/main" val="3520229308"/>
              </p:ext>
            </p:extLst>
          </p:nvPr>
        </p:nvGraphicFramePr>
        <p:xfrm>
          <a:off x="3484658" y="5108858"/>
          <a:ext cx="3213144" cy="186429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hart 3">
            <a:extLst>
              <a:ext uri="{FF2B5EF4-FFF2-40B4-BE49-F238E27FC236}">
                <a16:creationId xmlns:a16="http://schemas.microsoft.com/office/drawing/2014/main" id="{D28ECC08-18CE-F24C-979F-9BD78C183533}"/>
              </a:ext>
            </a:extLst>
          </p:cNvPr>
          <p:cNvGraphicFramePr>
            <a:graphicFrameLocks/>
          </p:cNvGraphicFramePr>
          <p:nvPr>
            <p:extLst>
              <p:ext uri="{D42A27DB-BD31-4B8C-83A1-F6EECF244321}">
                <p14:modId xmlns:p14="http://schemas.microsoft.com/office/powerpoint/2010/main" val="3106678557"/>
              </p:ext>
            </p:extLst>
          </p:nvPr>
        </p:nvGraphicFramePr>
        <p:xfrm>
          <a:off x="300157" y="7261173"/>
          <a:ext cx="3031595" cy="1777807"/>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37269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3A1D0C-20C1-C7F3-9385-0168A5CF23C1}"/>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16" name="Arrow: Pentagon 15">
            <a:extLst>
              <a:ext uri="{FF2B5EF4-FFF2-40B4-BE49-F238E27FC236}">
                <a16:creationId xmlns:a16="http://schemas.microsoft.com/office/drawing/2014/main" id="{B3046F00-9F9A-66AE-62F9-4E36838DB44E}"/>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5A45DBE-B9AB-BAF9-87D7-4F5B4A735221}"/>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20" name="TextBox 19">
            <a:extLst>
              <a:ext uri="{FF2B5EF4-FFF2-40B4-BE49-F238E27FC236}">
                <a16:creationId xmlns:a16="http://schemas.microsoft.com/office/drawing/2014/main" id="{4898D25F-5308-D9C8-29BB-B52E72481679}"/>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2" name="Straight Arrow Connector 21">
            <a:extLst>
              <a:ext uri="{FF2B5EF4-FFF2-40B4-BE49-F238E27FC236}">
                <a16:creationId xmlns:a16="http://schemas.microsoft.com/office/drawing/2014/main" id="{8D3DF546-9F2C-175C-90DF-EC33107CAE5A}"/>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4" name="Picture 23" descr="pidilite logo vector, pidilite icon free vector 20336433 Vector Art at  Vecteezy">
            <a:extLst>
              <a:ext uri="{FF2B5EF4-FFF2-40B4-BE49-F238E27FC236}">
                <a16:creationId xmlns:a16="http://schemas.microsoft.com/office/drawing/2014/main" id="{B170DCEB-54EA-EACE-7315-20896F9B98BA}"/>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descr="A logo with a graph and arrow&#10;&#10;Description automatically generated">
            <a:extLst>
              <a:ext uri="{FF2B5EF4-FFF2-40B4-BE49-F238E27FC236}">
                <a16:creationId xmlns:a16="http://schemas.microsoft.com/office/drawing/2014/main" id="{272C2E18-A25D-A556-394C-33135005D769}"/>
              </a:ext>
            </a:extLst>
          </p:cNvPr>
          <p:cNvPicPr>
            <a:picLocks noChangeAspect="1"/>
          </p:cNvPicPr>
          <p:nvPr/>
        </p:nvPicPr>
        <p:blipFill>
          <a:blip r:embed="rId3"/>
          <a:stretch>
            <a:fillRect/>
          </a:stretch>
        </p:blipFill>
        <p:spPr>
          <a:xfrm>
            <a:off x="-24020" y="9038980"/>
            <a:ext cx="1258179" cy="838200"/>
          </a:xfrm>
          <a:prstGeom prst="rect">
            <a:avLst/>
          </a:prstGeom>
        </p:spPr>
      </p:pic>
      <p:cxnSp>
        <p:nvCxnSpPr>
          <p:cNvPr id="13" name="Straight Arrow Connector 12">
            <a:extLst>
              <a:ext uri="{FF2B5EF4-FFF2-40B4-BE49-F238E27FC236}">
                <a16:creationId xmlns:a16="http://schemas.microsoft.com/office/drawing/2014/main" id="{4B4BFD8D-61C5-8A85-691D-8D3823A0AA1D}"/>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2FDA67D3-D79C-8FF4-1AEA-5F56EC08BFDA}"/>
              </a:ext>
            </a:extLst>
          </p:cNvPr>
          <p:cNvPicPr>
            <a:picLocks noChangeAspect="1"/>
          </p:cNvPicPr>
          <p:nvPr/>
        </p:nvPicPr>
        <p:blipFill>
          <a:blip r:embed="rId4"/>
          <a:stretch>
            <a:fillRect/>
          </a:stretch>
        </p:blipFill>
        <p:spPr>
          <a:xfrm>
            <a:off x="228658" y="1504199"/>
            <a:ext cx="6399463" cy="7358362"/>
          </a:xfrm>
          <a:prstGeom prst="rect">
            <a:avLst/>
          </a:prstGeom>
        </p:spPr>
      </p:pic>
      <p:sp>
        <p:nvSpPr>
          <p:cNvPr id="4" name="Rectangle 3">
            <a:extLst>
              <a:ext uri="{FF2B5EF4-FFF2-40B4-BE49-F238E27FC236}">
                <a16:creationId xmlns:a16="http://schemas.microsoft.com/office/drawing/2014/main" id="{4B9CE6F1-F72A-32B1-5281-DC0A85005426}"/>
              </a:ext>
            </a:extLst>
          </p:cNvPr>
          <p:cNvSpPr/>
          <p:nvPr/>
        </p:nvSpPr>
        <p:spPr>
          <a:xfrm>
            <a:off x="606028" y="1087592"/>
            <a:ext cx="5766625" cy="273696"/>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A8BB379-8510-D812-0DC5-D0B0844B5DE8}"/>
              </a:ext>
            </a:extLst>
          </p:cNvPr>
          <p:cNvSpPr txBox="1"/>
          <p:nvPr/>
        </p:nvSpPr>
        <p:spPr>
          <a:xfrm>
            <a:off x="2375358" y="1088680"/>
            <a:ext cx="4076700" cy="292388"/>
          </a:xfrm>
          <a:prstGeom prst="rect">
            <a:avLst/>
          </a:prstGeom>
          <a:noFill/>
        </p:spPr>
        <p:txBody>
          <a:bodyPr wrap="square" lIns="91440" tIns="45720" rIns="91440" bIns="45720" rtlCol="0" anchor="t">
            <a:spAutoFit/>
          </a:bodyPr>
          <a:lstStyle/>
          <a:p>
            <a:r>
              <a:rPr lang="en-US" sz="1300" b="1">
                <a:solidFill>
                  <a:schemeClr val="bg1"/>
                </a:solidFill>
                <a:latin typeface="Calibri"/>
                <a:ea typeface="Calibri"/>
                <a:cs typeface="Calibri"/>
              </a:rPr>
              <a:t>BALANCE SHEET ANALYSIS</a:t>
            </a:r>
            <a:endParaRPr lang="en-IN" sz="1300" b="1">
              <a:solidFill>
                <a:schemeClr val="bg1"/>
              </a:solidFill>
              <a:latin typeface="Calibri"/>
              <a:ea typeface="Calibri"/>
              <a:cs typeface="Calibri"/>
            </a:endParaRPr>
          </a:p>
        </p:txBody>
      </p:sp>
    </p:spTree>
    <p:extLst>
      <p:ext uri="{BB962C8B-B14F-4D97-AF65-F5344CB8AC3E}">
        <p14:creationId xmlns:p14="http://schemas.microsoft.com/office/powerpoint/2010/main" val="3081058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84CFFE0-B4C4-D0F3-A4DC-7535282CBF7B}"/>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18" name="Arrow: Pentagon 17">
            <a:extLst>
              <a:ext uri="{FF2B5EF4-FFF2-40B4-BE49-F238E27FC236}">
                <a16:creationId xmlns:a16="http://schemas.microsoft.com/office/drawing/2014/main" id="{AAB7AD9C-78FB-4852-9107-365130377E37}"/>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526BA119-A5CD-79FF-9936-3A2C485603BC}"/>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22" name="TextBox 21">
            <a:extLst>
              <a:ext uri="{FF2B5EF4-FFF2-40B4-BE49-F238E27FC236}">
                <a16:creationId xmlns:a16="http://schemas.microsoft.com/office/drawing/2014/main" id="{6D3AEAC8-8812-7DF7-2E70-7C374DCE2CD6}"/>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4" name="Straight Arrow Connector 23">
            <a:extLst>
              <a:ext uri="{FF2B5EF4-FFF2-40B4-BE49-F238E27FC236}">
                <a16:creationId xmlns:a16="http://schemas.microsoft.com/office/drawing/2014/main" id="{B7DE4804-B5B7-B041-9BCF-02773E71C2FD}"/>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6" name="Picture 25" descr="pidilite logo vector, pidilite icon free vector 20336433 Vector Art at  Vecteezy">
            <a:extLst>
              <a:ext uri="{FF2B5EF4-FFF2-40B4-BE49-F238E27FC236}">
                <a16:creationId xmlns:a16="http://schemas.microsoft.com/office/drawing/2014/main" id="{9FB012A5-4368-DEBD-0405-1E431FCAC203}"/>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descr="A logo with a graph and arrow&#10;&#10;Description automatically generated">
            <a:extLst>
              <a:ext uri="{FF2B5EF4-FFF2-40B4-BE49-F238E27FC236}">
                <a16:creationId xmlns:a16="http://schemas.microsoft.com/office/drawing/2014/main" id="{41EFBE19-4C60-D701-2366-332C63D3FB6B}"/>
              </a:ext>
            </a:extLst>
          </p:cNvPr>
          <p:cNvPicPr>
            <a:picLocks noChangeAspect="1"/>
          </p:cNvPicPr>
          <p:nvPr/>
        </p:nvPicPr>
        <p:blipFill>
          <a:blip r:embed="rId3"/>
          <a:stretch>
            <a:fillRect/>
          </a:stretch>
        </p:blipFill>
        <p:spPr>
          <a:xfrm>
            <a:off x="-24020" y="9038980"/>
            <a:ext cx="1258179" cy="838200"/>
          </a:xfrm>
          <a:prstGeom prst="rect">
            <a:avLst/>
          </a:prstGeom>
        </p:spPr>
      </p:pic>
      <p:cxnSp>
        <p:nvCxnSpPr>
          <p:cNvPr id="3" name="Straight Arrow Connector 2">
            <a:extLst>
              <a:ext uri="{FF2B5EF4-FFF2-40B4-BE49-F238E27FC236}">
                <a16:creationId xmlns:a16="http://schemas.microsoft.com/office/drawing/2014/main" id="{842ADFA9-F45E-5997-50C7-F3BECD46F389}"/>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A042BD13-D858-9C1E-4128-4BD86BD61D3A}"/>
              </a:ext>
            </a:extLst>
          </p:cNvPr>
          <p:cNvSpPr txBox="1"/>
          <p:nvPr/>
        </p:nvSpPr>
        <p:spPr>
          <a:xfrm>
            <a:off x="302219" y="1148839"/>
            <a:ext cx="3069489" cy="1892826"/>
          </a:xfrm>
          <a:prstGeom prst="rect">
            <a:avLst/>
          </a:prstGeom>
          <a:noFill/>
        </p:spPr>
        <p:txBody>
          <a:bodyPr wrap="square" lIns="91440" tIns="45720" rIns="91440" bIns="45720" rtlCol="0" anchor="t">
            <a:spAutoFit/>
          </a:bodyPr>
          <a:lstStyle/>
          <a:p>
            <a:pPr algn="just"/>
            <a:r>
              <a:rPr lang="en-US" sz="1200" b="1">
                <a:latin typeface="Calibri"/>
                <a:ea typeface="Calibri"/>
                <a:cs typeface="Calibri"/>
              </a:rPr>
              <a:t>Non Current Assets</a:t>
            </a:r>
            <a:endParaRPr lang="en-US" sz="1200"/>
          </a:p>
          <a:p>
            <a:pPr algn="just"/>
            <a:r>
              <a:rPr lang="en-US" sz="1050">
                <a:latin typeface="Calibri"/>
                <a:ea typeface="Calibri"/>
                <a:cs typeface="Calibri"/>
              </a:rPr>
              <a:t>The Non Current Assets has increased by </a:t>
            </a:r>
            <a:r>
              <a:rPr lang="en-IN" sz="1050" b="0" i="0">
                <a:effectLst/>
                <a:highlight>
                  <a:srgbClr val="FFFFFF"/>
                </a:highlight>
                <a:latin typeface="Calibri"/>
                <a:ea typeface="Calibri"/>
                <a:cs typeface="Calibri"/>
              </a:rPr>
              <a:t>₹ </a:t>
            </a:r>
            <a:r>
              <a:rPr lang="en-US" sz="1050">
                <a:latin typeface="Calibri"/>
                <a:ea typeface="Calibri"/>
                <a:cs typeface="Calibri"/>
              </a:rPr>
              <a:t>334.66 from </a:t>
            </a:r>
            <a:r>
              <a:rPr lang="en-IN" sz="1050" b="0" i="0">
                <a:effectLst/>
                <a:highlight>
                  <a:srgbClr val="FFFFFF"/>
                </a:highlight>
                <a:latin typeface="Calibri"/>
                <a:ea typeface="Calibri"/>
                <a:cs typeface="Calibri"/>
              </a:rPr>
              <a:t>₹</a:t>
            </a:r>
            <a:r>
              <a:rPr lang="en-US" sz="1050">
                <a:latin typeface="Calibri"/>
                <a:ea typeface="Calibri"/>
                <a:cs typeface="Calibri"/>
              </a:rPr>
              <a:t>6018.44 Cr in FY23 to </a:t>
            </a:r>
            <a:r>
              <a:rPr lang="en-IN" sz="1050" b="0" i="0">
                <a:effectLst/>
                <a:highlight>
                  <a:srgbClr val="FFFFFF"/>
                </a:highlight>
                <a:latin typeface="Calibri"/>
                <a:ea typeface="Calibri"/>
                <a:cs typeface="Calibri"/>
              </a:rPr>
              <a:t>₹</a:t>
            </a:r>
            <a:r>
              <a:rPr lang="en-US" sz="1050">
                <a:latin typeface="Calibri"/>
                <a:ea typeface="Calibri"/>
                <a:cs typeface="Calibri"/>
              </a:rPr>
              <a:t>6353.1 Cr in FY24. This is an increase of 5.56% YOY. The increase in Non Current Assets is primarily driven by investment in Property, Plant &amp; Equipment (PPE).</a:t>
            </a:r>
          </a:p>
          <a:p>
            <a:pPr algn="just"/>
            <a:endParaRPr lang="en-US" sz="1050">
              <a:latin typeface="Calibri" panose="020F0502020204030204" pitchFamily="34" charset="0"/>
              <a:ea typeface="Calibri" panose="020F0502020204030204" pitchFamily="34" charset="0"/>
              <a:cs typeface="Calibri" panose="020F0502020204030204" pitchFamily="34" charset="0"/>
            </a:endParaRPr>
          </a:p>
          <a:p>
            <a:pPr algn="just"/>
            <a:r>
              <a:rPr lang="en-US" sz="1050">
                <a:latin typeface="Calibri"/>
                <a:ea typeface="Calibri"/>
                <a:cs typeface="Calibri"/>
              </a:rPr>
              <a:t>However, the Capital Work-in-progress has fallen by more than 61%. This is because during the FY24, the company has capitalised its work by around </a:t>
            </a:r>
            <a:r>
              <a:rPr lang="en-IN" sz="1050" b="0" i="0">
                <a:effectLst/>
                <a:highlight>
                  <a:srgbClr val="FFFFFF"/>
                </a:highlight>
                <a:latin typeface="Calibri"/>
                <a:ea typeface="Calibri"/>
                <a:cs typeface="Calibri"/>
              </a:rPr>
              <a:t>₹</a:t>
            </a:r>
            <a:r>
              <a:rPr lang="en-US" sz="1050">
                <a:latin typeface="Calibri"/>
                <a:ea typeface="Calibri"/>
                <a:cs typeface="Calibri"/>
              </a:rPr>
              <a:t>397.43 Cr.</a:t>
            </a:r>
            <a:endParaRPr lang="en-US" sz="1050">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8BE7387-87C7-FEC3-23BA-00E23D4CDF14}"/>
              </a:ext>
            </a:extLst>
          </p:cNvPr>
          <p:cNvSpPr txBox="1"/>
          <p:nvPr/>
        </p:nvSpPr>
        <p:spPr>
          <a:xfrm>
            <a:off x="246093" y="3043559"/>
            <a:ext cx="3163865" cy="2054409"/>
          </a:xfrm>
          <a:prstGeom prst="rect">
            <a:avLst/>
          </a:prstGeom>
          <a:noFill/>
        </p:spPr>
        <p:txBody>
          <a:bodyPr wrap="square" lIns="91440" tIns="45720" rIns="91440" bIns="45720" rtlCol="0" anchor="t">
            <a:spAutoFit/>
          </a:bodyPr>
          <a:lstStyle/>
          <a:p>
            <a:pPr algn="just"/>
            <a:r>
              <a:rPr lang="en-US" sz="1200" b="1" dirty="0">
                <a:latin typeface="Calibri"/>
                <a:ea typeface="Calibri"/>
                <a:cs typeface="Calibri"/>
              </a:rPr>
              <a:t>Current Assets</a:t>
            </a:r>
            <a:endParaRPr lang="en-US" sz="1200" b="1" dirty="0">
              <a:latin typeface="Calibri" panose="020F0502020204030204" pitchFamily="34" charset="0"/>
              <a:ea typeface="Calibri" panose="020F0502020204030204" pitchFamily="34" charset="0"/>
              <a:cs typeface="Calibri" panose="020F0502020204030204" pitchFamily="34" charset="0"/>
            </a:endParaRPr>
          </a:p>
          <a:p>
            <a:pPr algn="just"/>
            <a:r>
              <a:rPr lang="en-US" sz="1050" dirty="0">
                <a:latin typeface="Calibri"/>
                <a:ea typeface="Calibri"/>
                <a:cs typeface="Calibri"/>
              </a:rPr>
              <a:t>The company has increased its investments in the Mutual Funds from </a:t>
            </a:r>
            <a:r>
              <a:rPr lang="en-IN" sz="1050" b="0" i="0" dirty="0">
                <a:effectLst/>
                <a:highlight>
                  <a:srgbClr val="FFFFFF"/>
                </a:highlight>
                <a:latin typeface="Calibri"/>
                <a:ea typeface="Calibri"/>
                <a:cs typeface="Calibri"/>
              </a:rPr>
              <a:t>₹</a:t>
            </a:r>
            <a:r>
              <a:rPr lang="en-US" sz="1050" dirty="0">
                <a:latin typeface="Calibri"/>
                <a:ea typeface="Calibri"/>
                <a:cs typeface="Calibri"/>
              </a:rPr>
              <a:t>442 Cr in FY23 to FY24 </a:t>
            </a:r>
            <a:r>
              <a:rPr lang="en-IN" sz="1050" b="0" i="0" dirty="0">
                <a:effectLst/>
                <a:highlight>
                  <a:srgbClr val="FFFFFF"/>
                </a:highlight>
                <a:latin typeface="Calibri"/>
                <a:ea typeface="Calibri"/>
                <a:cs typeface="Calibri"/>
              </a:rPr>
              <a:t>₹</a:t>
            </a:r>
            <a:r>
              <a:rPr lang="en-US" sz="1050" dirty="0">
                <a:latin typeface="Calibri"/>
                <a:ea typeface="Calibri"/>
                <a:cs typeface="Calibri"/>
              </a:rPr>
              <a:t>1759 Cr which is a whopping increase of 297%. This increase in the Investments has led to an increase of </a:t>
            </a:r>
            <a:r>
              <a:rPr lang="en-IN" sz="1050" b="0" i="0" dirty="0">
                <a:effectLst/>
                <a:highlight>
                  <a:srgbClr val="FFFFFF"/>
                </a:highlight>
                <a:latin typeface="Calibri"/>
                <a:ea typeface="Calibri"/>
                <a:cs typeface="Calibri"/>
              </a:rPr>
              <a:t>₹</a:t>
            </a:r>
            <a:r>
              <a:rPr lang="en-US" sz="1050" dirty="0">
                <a:latin typeface="Calibri"/>
                <a:ea typeface="Calibri"/>
                <a:cs typeface="Calibri"/>
              </a:rPr>
              <a:t>1355.97 Cr. The cash and cash equivalents has also increased during this period signifying that the company has been effectively recovering the cash from its debtors and having a good bargaining power with suppliers.</a:t>
            </a:r>
          </a:p>
          <a:p>
            <a:pPr algn="just"/>
            <a:endParaRPr lang="en-US" sz="600" dirty="0">
              <a:latin typeface="Calibri" panose="020F0502020204030204" pitchFamily="34" charset="0"/>
              <a:ea typeface="Calibri" panose="020F0502020204030204" pitchFamily="34" charset="0"/>
              <a:cs typeface="Calibri" panose="020F0502020204030204" pitchFamily="34" charset="0"/>
            </a:endParaRPr>
          </a:p>
          <a:p>
            <a:pPr algn="just"/>
            <a:r>
              <a:rPr lang="en-US" sz="1050" dirty="0">
                <a:latin typeface="Calibri"/>
                <a:ea typeface="Calibri"/>
                <a:cs typeface="Calibri"/>
              </a:rPr>
              <a:t>During this period, the Inventory has fallen by </a:t>
            </a:r>
            <a:r>
              <a:rPr lang="en-IN" sz="1050" b="0" i="0" dirty="0">
                <a:effectLst/>
                <a:highlight>
                  <a:srgbClr val="FFFFFF"/>
                </a:highlight>
                <a:latin typeface="Calibri"/>
                <a:ea typeface="Calibri"/>
                <a:cs typeface="Calibri"/>
              </a:rPr>
              <a:t>₹</a:t>
            </a:r>
            <a:r>
              <a:rPr lang="en-US" sz="1050" dirty="0">
                <a:latin typeface="Calibri"/>
                <a:ea typeface="Calibri"/>
                <a:cs typeface="Calibri"/>
              </a:rPr>
              <a:t>304 Cr implying a decrease of more than 19%.  </a:t>
            </a:r>
          </a:p>
        </p:txBody>
      </p:sp>
      <p:sp>
        <p:nvSpPr>
          <p:cNvPr id="7" name="TextBox 6">
            <a:extLst>
              <a:ext uri="{FF2B5EF4-FFF2-40B4-BE49-F238E27FC236}">
                <a16:creationId xmlns:a16="http://schemas.microsoft.com/office/drawing/2014/main" id="{1EE05ACB-178B-040A-774F-0866E8E38DAB}"/>
              </a:ext>
            </a:extLst>
          </p:cNvPr>
          <p:cNvSpPr txBox="1"/>
          <p:nvPr/>
        </p:nvSpPr>
        <p:spPr>
          <a:xfrm>
            <a:off x="292905" y="5104343"/>
            <a:ext cx="3069489" cy="2862322"/>
          </a:xfrm>
          <a:prstGeom prst="rect">
            <a:avLst/>
          </a:prstGeom>
          <a:noFill/>
        </p:spPr>
        <p:txBody>
          <a:bodyPr wrap="square" lIns="91440" tIns="45720" rIns="91440" bIns="45720" rtlCol="0" anchor="t">
            <a:spAutoFit/>
          </a:bodyPr>
          <a:lstStyle/>
          <a:p>
            <a:pPr algn="just"/>
            <a:r>
              <a:rPr lang="en-US" sz="1200" b="1">
                <a:latin typeface="Calibri"/>
                <a:ea typeface="Calibri"/>
                <a:cs typeface="Calibri"/>
              </a:rPr>
              <a:t>Equity &amp; Liabilities</a:t>
            </a:r>
            <a:endParaRPr lang="en-US" sz="1200" b="1">
              <a:latin typeface="Calibri" panose="020F0502020204030204" pitchFamily="34" charset="0"/>
              <a:ea typeface="Calibri" panose="020F0502020204030204" pitchFamily="34" charset="0"/>
              <a:cs typeface="Calibri" panose="020F0502020204030204" pitchFamily="34" charset="0"/>
            </a:endParaRPr>
          </a:p>
          <a:p>
            <a:pPr algn="just"/>
            <a:r>
              <a:rPr lang="en-US" sz="1050">
                <a:latin typeface="Calibri"/>
                <a:ea typeface="Calibri"/>
                <a:cs typeface="Calibri"/>
              </a:rPr>
              <a:t>The Pidilite Industries has not issued any kind of shares to the public during the FY24. However, the company has issued around 3 Lakh shares during the year on exercise of options under Employee Stock Option Plan-2016.</a:t>
            </a:r>
          </a:p>
          <a:p>
            <a:pPr algn="just"/>
            <a:endParaRPr lang="en-US" sz="1050">
              <a:latin typeface="Calibri" panose="020F0502020204030204" pitchFamily="34" charset="0"/>
              <a:ea typeface="Calibri" panose="020F0502020204030204" pitchFamily="34" charset="0"/>
              <a:cs typeface="Calibri" panose="020F0502020204030204" pitchFamily="34" charset="0"/>
            </a:endParaRPr>
          </a:p>
          <a:p>
            <a:pPr algn="just"/>
            <a:r>
              <a:rPr lang="en-US" sz="1050">
                <a:latin typeface="Calibri"/>
                <a:ea typeface="Calibri"/>
                <a:cs typeface="Calibri"/>
              </a:rPr>
              <a:t>The </a:t>
            </a:r>
            <a:r>
              <a:rPr lang="en-IN" sz="1050">
                <a:latin typeface="Calibri"/>
                <a:ea typeface="Calibri"/>
                <a:cs typeface="Calibri"/>
              </a:rPr>
              <a:t>Depreciation of Right-of-use assets has increased by </a:t>
            </a:r>
            <a:r>
              <a:rPr lang="en-IN" sz="1050" b="0" i="0">
                <a:effectLst/>
                <a:highlight>
                  <a:srgbClr val="FFFFFF"/>
                </a:highlight>
                <a:latin typeface="Calibri"/>
                <a:ea typeface="Calibri"/>
                <a:cs typeface="Calibri"/>
              </a:rPr>
              <a:t>₹</a:t>
            </a:r>
            <a:r>
              <a:rPr lang="en-IN" sz="1050">
                <a:latin typeface="Calibri"/>
                <a:ea typeface="Calibri"/>
                <a:cs typeface="Calibri"/>
              </a:rPr>
              <a:t>14.24  Cr from </a:t>
            </a:r>
            <a:r>
              <a:rPr lang="en-IN" sz="1050" b="0" i="0">
                <a:effectLst/>
                <a:highlight>
                  <a:srgbClr val="FFFFFF"/>
                </a:highlight>
                <a:latin typeface="Calibri"/>
                <a:ea typeface="Calibri"/>
                <a:cs typeface="Calibri"/>
              </a:rPr>
              <a:t>₹</a:t>
            </a:r>
            <a:r>
              <a:rPr lang="en-IN" sz="1050">
                <a:latin typeface="Calibri"/>
                <a:ea typeface="Calibri"/>
                <a:cs typeface="Calibri"/>
              </a:rPr>
              <a:t>42.03 Cr in FY23 to </a:t>
            </a:r>
            <a:r>
              <a:rPr lang="en-IN" sz="1050" b="0" i="0">
                <a:effectLst/>
                <a:highlight>
                  <a:srgbClr val="FFFFFF"/>
                </a:highlight>
                <a:latin typeface="Calibri"/>
                <a:ea typeface="Calibri"/>
                <a:cs typeface="Calibri"/>
              </a:rPr>
              <a:t>₹</a:t>
            </a:r>
            <a:r>
              <a:rPr lang="en-IN" sz="1050">
                <a:latin typeface="Calibri"/>
                <a:ea typeface="Calibri"/>
                <a:cs typeface="Calibri"/>
              </a:rPr>
              <a:t>56.27 Cr in FY24.  Also, during this period, the interest on Lease Liabilities has increased by more than 40%. </a:t>
            </a:r>
          </a:p>
          <a:p>
            <a:pPr algn="just"/>
            <a:endParaRPr lang="en-IN" sz="1050">
              <a:latin typeface="Calibri" panose="020F0502020204030204" pitchFamily="34" charset="0"/>
              <a:ea typeface="Calibri" panose="020F0502020204030204" pitchFamily="34" charset="0"/>
              <a:cs typeface="Calibri" panose="020F0502020204030204" pitchFamily="34" charset="0"/>
            </a:endParaRPr>
          </a:p>
          <a:p>
            <a:pPr algn="just"/>
            <a:r>
              <a:rPr lang="en-IN" sz="1050">
                <a:latin typeface="Calibri"/>
                <a:ea typeface="Calibri"/>
                <a:cs typeface="Calibri"/>
              </a:rPr>
              <a:t>The Retained Earnings of the company has increased by </a:t>
            </a:r>
            <a:r>
              <a:rPr lang="en-IN" sz="1050" b="0" i="0">
                <a:effectLst/>
                <a:highlight>
                  <a:srgbClr val="FFFFFF"/>
                </a:highlight>
                <a:latin typeface="Calibri"/>
                <a:ea typeface="Calibri"/>
                <a:cs typeface="Calibri"/>
              </a:rPr>
              <a:t>₹</a:t>
            </a:r>
            <a:r>
              <a:rPr lang="en-IN" sz="1050">
                <a:latin typeface="Calibri"/>
                <a:ea typeface="Calibri"/>
                <a:cs typeface="Calibri"/>
              </a:rPr>
              <a:t>1220.13 Cr from </a:t>
            </a:r>
            <a:r>
              <a:rPr lang="en-IN" sz="1050" b="0" i="0">
                <a:effectLst/>
                <a:highlight>
                  <a:srgbClr val="FFFFFF"/>
                </a:highlight>
                <a:latin typeface="Calibri"/>
                <a:ea typeface="Calibri"/>
                <a:cs typeface="Calibri"/>
              </a:rPr>
              <a:t>₹</a:t>
            </a:r>
            <a:r>
              <a:rPr lang="en-IN" sz="1050">
                <a:latin typeface="Calibri"/>
                <a:ea typeface="Calibri"/>
                <a:cs typeface="Calibri"/>
              </a:rPr>
              <a:t>5628.19 Cr in FY23 to </a:t>
            </a:r>
            <a:r>
              <a:rPr lang="en-IN" sz="1050" b="0" i="0">
                <a:effectLst/>
                <a:highlight>
                  <a:srgbClr val="FFFFFF"/>
                </a:highlight>
                <a:latin typeface="Calibri"/>
                <a:ea typeface="Calibri"/>
                <a:cs typeface="Calibri"/>
              </a:rPr>
              <a:t>₹</a:t>
            </a:r>
            <a:r>
              <a:rPr lang="en-IN" sz="1050">
                <a:latin typeface="Calibri"/>
                <a:ea typeface="Calibri"/>
                <a:cs typeface="Calibri"/>
              </a:rPr>
              <a:t>6848.32 Cr in FY24.  This has caused the Equity to increase by more than </a:t>
            </a:r>
            <a:r>
              <a:rPr lang="en-IN" sz="1050" b="0" i="0">
                <a:effectLst/>
                <a:highlight>
                  <a:srgbClr val="FFFFFF"/>
                </a:highlight>
                <a:latin typeface="Calibri"/>
                <a:ea typeface="Calibri"/>
                <a:cs typeface="Calibri"/>
              </a:rPr>
              <a:t>₹</a:t>
            </a:r>
            <a:r>
              <a:rPr lang="en-IN" sz="1050">
                <a:latin typeface="Calibri"/>
                <a:ea typeface="Calibri"/>
                <a:cs typeface="Calibri"/>
              </a:rPr>
              <a:t>1200 Cr.</a:t>
            </a:r>
          </a:p>
        </p:txBody>
      </p:sp>
      <p:sp>
        <p:nvSpPr>
          <p:cNvPr id="4" name="TextBox 3">
            <a:extLst>
              <a:ext uri="{FF2B5EF4-FFF2-40B4-BE49-F238E27FC236}">
                <a16:creationId xmlns:a16="http://schemas.microsoft.com/office/drawing/2014/main" id="{5841C02F-4CF6-47D4-70FC-99D570392D33}"/>
              </a:ext>
            </a:extLst>
          </p:cNvPr>
          <p:cNvSpPr txBox="1"/>
          <p:nvPr/>
        </p:nvSpPr>
        <p:spPr>
          <a:xfrm>
            <a:off x="262598" y="7995831"/>
            <a:ext cx="6382903" cy="1084912"/>
          </a:xfrm>
          <a:prstGeom prst="rect">
            <a:avLst/>
          </a:prstGeom>
          <a:noFill/>
        </p:spPr>
        <p:txBody>
          <a:bodyPr wrap="square" lIns="91440" tIns="45720" rIns="91440" bIns="45720" rtlCol="0" anchor="t">
            <a:spAutoFit/>
          </a:bodyPr>
          <a:lstStyle/>
          <a:p>
            <a:pPr algn="just"/>
            <a:r>
              <a:rPr lang="en-IN" sz="1200" b="1" dirty="0">
                <a:latin typeface="Calibri"/>
                <a:ea typeface="Calibri"/>
                <a:cs typeface="Calibri"/>
              </a:rPr>
              <a:t>Current Liabilities</a:t>
            </a:r>
            <a:endParaRPr lang="en-US" sz="1200" b="1" dirty="0">
              <a:latin typeface="Calibri" panose="020F0502020204030204" pitchFamily="34" charset="0"/>
              <a:ea typeface="Calibri" panose="020F0502020204030204" pitchFamily="34" charset="0"/>
              <a:cs typeface="Calibri" panose="020F0502020204030204" pitchFamily="34" charset="0"/>
            </a:endParaRPr>
          </a:p>
          <a:p>
            <a:pPr algn="just"/>
            <a:r>
              <a:rPr lang="en-IN" sz="1050" dirty="0">
                <a:latin typeface="Calibri"/>
                <a:ea typeface="Calibri"/>
                <a:cs typeface="Calibri"/>
              </a:rPr>
              <a:t>The dues payable to MSME’s has increased from 52.82 Cr in FY23 to 68.95 Cr in FY24 while to others, it increased from 667.58 to 818.91 Cr. Employee related liabilities has increased by more than 520% since the company has </a:t>
            </a:r>
            <a:r>
              <a:rPr lang="en-US" sz="1050" dirty="0" err="1">
                <a:latin typeface="Calibri"/>
                <a:ea typeface="Calibri"/>
                <a:cs typeface="Calibri"/>
              </a:rPr>
              <a:t>reclassed</a:t>
            </a:r>
            <a:r>
              <a:rPr lang="en-US" sz="1050" dirty="0">
                <a:latin typeface="Calibri"/>
                <a:ea typeface="Calibri"/>
                <a:cs typeface="Calibri"/>
              </a:rPr>
              <a:t> certain employee related liabilities from “Liabilities for expenses” to Employee related liabilities. </a:t>
            </a:r>
          </a:p>
          <a:p>
            <a:pPr algn="just"/>
            <a:endParaRPr lang="en-US" sz="1050" dirty="0">
              <a:latin typeface="Calibri" panose="020F0502020204030204" pitchFamily="34" charset="0"/>
              <a:ea typeface="Calibri" panose="020F0502020204030204" pitchFamily="34" charset="0"/>
              <a:cs typeface="Calibri" panose="020F0502020204030204" pitchFamily="34" charset="0"/>
            </a:endParaRPr>
          </a:p>
          <a:p>
            <a:pPr algn="just"/>
            <a:r>
              <a:rPr lang="en-US" sz="1050" dirty="0">
                <a:latin typeface="Calibri"/>
                <a:ea typeface="Calibri"/>
                <a:cs typeface="Calibri"/>
              </a:rPr>
              <a:t>As a result, the current liabilities of the company has increased by 437.34 Cr in this fiscal year.</a:t>
            </a:r>
          </a:p>
        </p:txBody>
      </p:sp>
      <p:graphicFrame>
        <p:nvGraphicFramePr>
          <p:cNvPr id="5" name="Chart 4">
            <a:extLst>
              <a:ext uri="{FF2B5EF4-FFF2-40B4-BE49-F238E27FC236}">
                <a16:creationId xmlns:a16="http://schemas.microsoft.com/office/drawing/2014/main" id="{5795DBF9-D0E9-A7FA-E709-4A390A92A8B6}"/>
              </a:ext>
            </a:extLst>
          </p:cNvPr>
          <p:cNvGraphicFramePr>
            <a:graphicFrameLocks/>
          </p:cNvGraphicFramePr>
          <p:nvPr>
            <p:extLst>
              <p:ext uri="{D42A27DB-BD31-4B8C-83A1-F6EECF244321}">
                <p14:modId xmlns:p14="http://schemas.microsoft.com/office/powerpoint/2010/main" val="1628821939"/>
              </p:ext>
            </p:extLst>
          </p:nvPr>
        </p:nvGraphicFramePr>
        <p:xfrm>
          <a:off x="3470980" y="1320374"/>
          <a:ext cx="3092512" cy="163617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8E340202-41BB-28A2-F475-3CCEABBA6D5B}"/>
              </a:ext>
            </a:extLst>
          </p:cNvPr>
          <p:cNvGraphicFramePr>
            <a:graphicFrameLocks/>
          </p:cNvGraphicFramePr>
          <p:nvPr>
            <p:extLst>
              <p:ext uri="{D42A27DB-BD31-4B8C-83A1-F6EECF244321}">
                <p14:modId xmlns:p14="http://schemas.microsoft.com/office/powerpoint/2010/main" val="762982409"/>
              </p:ext>
            </p:extLst>
          </p:nvPr>
        </p:nvGraphicFramePr>
        <p:xfrm>
          <a:off x="3519140" y="3273878"/>
          <a:ext cx="3044351" cy="173593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9" name="Chart 8">
            <a:extLst>
              <a:ext uri="{FF2B5EF4-FFF2-40B4-BE49-F238E27FC236}">
                <a16:creationId xmlns:a16="http://schemas.microsoft.com/office/drawing/2014/main" id="{D9EB37B1-ADBF-7419-D96B-B5C0ED469389}"/>
              </a:ext>
            </a:extLst>
          </p:cNvPr>
          <p:cNvGraphicFramePr>
            <a:graphicFrameLocks/>
          </p:cNvGraphicFramePr>
          <p:nvPr>
            <p:extLst>
              <p:ext uri="{D42A27DB-BD31-4B8C-83A1-F6EECF244321}">
                <p14:modId xmlns:p14="http://schemas.microsoft.com/office/powerpoint/2010/main" val="271254298"/>
              </p:ext>
            </p:extLst>
          </p:nvPr>
        </p:nvGraphicFramePr>
        <p:xfrm>
          <a:off x="3579748" y="5324626"/>
          <a:ext cx="2877791" cy="270226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460111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AC71E18-EB38-78F8-442F-2C573689310E}"/>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18" name="Arrow: Pentagon 17">
            <a:extLst>
              <a:ext uri="{FF2B5EF4-FFF2-40B4-BE49-F238E27FC236}">
                <a16:creationId xmlns:a16="http://schemas.microsoft.com/office/drawing/2014/main" id="{2E6BB4D2-7D70-4A46-EA06-2F66021144BE}"/>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DC52A1F-FEAA-2F3F-4263-10546ADDAE88}"/>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22" name="TextBox 21">
            <a:extLst>
              <a:ext uri="{FF2B5EF4-FFF2-40B4-BE49-F238E27FC236}">
                <a16:creationId xmlns:a16="http://schemas.microsoft.com/office/drawing/2014/main" id="{FECA97C1-4CFF-E2B2-D17E-F031259A26FD}"/>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4" name="Straight Arrow Connector 23">
            <a:extLst>
              <a:ext uri="{FF2B5EF4-FFF2-40B4-BE49-F238E27FC236}">
                <a16:creationId xmlns:a16="http://schemas.microsoft.com/office/drawing/2014/main" id="{EFD8EB3A-96A9-3338-495A-CAF82FD164F2}"/>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6" name="Picture 25" descr="pidilite logo vector, pidilite icon free vector 20336433 Vector Art at  Vecteezy">
            <a:extLst>
              <a:ext uri="{FF2B5EF4-FFF2-40B4-BE49-F238E27FC236}">
                <a16:creationId xmlns:a16="http://schemas.microsoft.com/office/drawing/2014/main" id="{D2659B3F-003F-8A06-FC8D-7508C8133497}"/>
              </a:ext>
            </a:extLst>
          </p:cNvPr>
          <p:cNvPicPr>
            <a:picLocks noChangeAspect="1"/>
          </p:cNvPicPr>
          <p:nvPr/>
        </p:nvPicPr>
        <p:blipFill>
          <a:blip r:embed="rId3"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 name="Picture 2">
            <a:extLst>
              <a:ext uri="{FF2B5EF4-FFF2-40B4-BE49-F238E27FC236}">
                <a16:creationId xmlns:a16="http://schemas.microsoft.com/office/drawing/2014/main" id="{38B30947-FEC5-A667-E1FA-A95923A22C39}"/>
              </a:ext>
            </a:extLst>
          </p:cNvPr>
          <p:cNvPicPr>
            <a:picLocks noChangeAspect="1"/>
          </p:cNvPicPr>
          <p:nvPr/>
        </p:nvPicPr>
        <p:blipFill>
          <a:blip r:embed="rId4"/>
          <a:stretch>
            <a:fillRect/>
          </a:stretch>
        </p:blipFill>
        <p:spPr>
          <a:xfrm>
            <a:off x="134997" y="1642454"/>
            <a:ext cx="6584327" cy="4902349"/>
          </a:xfrm>
          <a:prstGeom prst="rect">
            <a:avLst/>
          </a:prstGeom>
        </p:spPr>
      </p:pic>
      <p:sp>
        <p:nvSpPr>
          <p:cNvPr id="13" name="TextBox 12">
            <a:extLst>
              <a:ext uri="{FF2B5EF4-FFF2-40B4-BE49-F238E27FC236}">
                <a16:creationId xmlns:a16="http://schemas.microsoft.com/office/drawing/2014/main" id="{71E6A241-4539-A96D-46CF-9299F0471D1D}"/>
              </a:ext>
            </a:extLst>
          </p:cNvPr>
          <p:cNvSpPr txBox="1"/>
          <p:nvPr/>
        </p:nvSpPr>
        <p:spPr>
          <a:xfrm>
            <a:off x="214685" y="6917635"/>
            <a:ext cx="6392824" cy="1985159"/>
          </a:xfrm>
          <a:prstGeom prst="rect">
            <a:avLst/>
          </a:prstGeom>
          <a:noFill/>
        </p:spPr>
        <p:txBody>
          <a:bodyPr wrap="square" lIns="91440" tIns="45720" rIns="91440" bIns="45720" rtlCol="0" anchor="t">
            <a:spAutoFit/>
          </a:bodyPr>
          <a:lstStyle/>
          <a:p>
            <a:pPr algn="ctr"/>
            <a:r>
              <a:rPr lang="en-US" sz="1200" b="1">
                <a:highlight>
                  <a:srgbClr val="BCD6ED"/>
                </a:highlight>
                <a:latin typeface="Calibri"/>
                <a:ea typeface="Calibri"/>
                <a:cs typeface="Calibri"/>
              </a:rPr>
              <a:t>  Cash Flow from Operating Activities  </a:t>
            </a:r>
          </a:p>
          <a:p>
            <a:pPr algn="ctr"/>
            <a:endParaRPr lang="en-US" sz="1100" b="1">
              <a:solidFill>
                <a:srgbClr val="000000"/>
              </a:solidFill>
              <a:highlight>
                <a:srgbClr val="BCD6ED"/>
              </a:highlight>
              <a:latin typeface="Calibri" panose="020F0502020204030204" pitchFamily="34" charset="0"/>
              <a:ea typeface="Calibri" panose="020F0502020204030204" pitchFamily="34" charset="0"/>
              <a:cs typeface="Calibri" panose="020F0502020204030204" pitchFamily="34" charset="0"/>
            </a:endParaRPr>
          </a:p>
          <a:p>
            <a:endParaRPr lang="en-US" sz="40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r>
              <a:rPr lang="en-US" sz="1050" b="0" i="0" u="none" strike="noStrike">
                <a:solidFill>
                  <a:srgbClr val="000000"/>
                </a:solidFill>
                <a:effectLst/>
                <a:latin typeface="Calibri"/>
                <a:ea typeface="Calibri"/>
                <a:cs typeface="Calibri"/>
              </a:rPr>
              <a:t>The company's Cash Flow from Operations (CFO) has increased by approximately 110% in last 5 years, largely due to higher operational profits. This growth in CFO is a positive sign, reflecting the company's improved financial performance. A key contributor to this increase is the noticeable improvement in the cash conversion cycle, driven by a strategic increase in payables and a reduction in inventory levels.</a:t>
            </a:r>
            <a:endParaRPr lang="en-US" sz="1050" b="0">
              <a:effectLst/>
              <a:latin typeface="Calibri"/>
              <a:ea typeface="Calibri"/>
              <a:cs typeface="Calibri"/>
            </a:endParaRPr>
          </a:p>
          <a:p>
            <a:pPr algn="just" rtl="0">
              <a:spcBef>
                <a:spcPts val="1200"/>
              </a:spcBef>
              <a:spcAft>
                <a:spcPts val="1200"/>
              </a:spcAft>
            </a:pPr>
            <a:r>
              <a:rPr lang="en-US" sz="1050" b="0" i="0" u="none" strike="noStrike">
                <a:solidFill>
                  <a:srgbClr val="000000"/>
                </a:solidFill>
                <a:effectLst/>
                <a:latin typeface="Calibri"/>
                <a:ea typeface="Calibri"/>
                <a:cs typeface="Calibri"/>
              </a:rPr>
              <a:t>However, there are areas that require attention. A significant concern is the rise in trade receivables, which has negatively impacted the CFO. This increase in receivables may indicate a potential decline in the quality of earnings, suggesting that while cash flow has improved, the company might be facing challenges in collecting payments from customers.</a:t>
            </a:r>
            <a:endParaRPr lang="en-US" sz="1050" b="0">
              <a:effectLst/>
              <a:latin typeface="Calibri"/>
              <a:ea typeface="Calibri"/>
              <a:cs typeface="Calibri"/>
            </a:endParaRPr>
          </a:p>
        </p:txBody>
      </p:sp>
      <p:cxnSp>
        <p:nvCxnSpPr>
          <p:cNvPr id="14" name="Straight Arrow Connector 13">
            <a:extLst>
              <a:ext uri="{FF2B5EF4-FFF2-40B4-BE49-F238E27FC236}">
                <a16:creationId xmlns:a16="http://schemas.microsoft.com/office/drawing/2014/main" id="{0E6D0E9B-E6BE-A200-9E38-8DF9DB33A4A0}"/>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5" name="Picture 14" descr="A logo with a graph and arrow&#10;&#10;Description automatically generated">
            <a:extLst>
              <a:ext uri="{FF2B5EF4-FFF2-40B4-BE49-F238E27FC236}">
                <a16:creationId xmlns:a16="http://schemas.microsoft.com/office/drawing/2014/main" id="{C94826B6-DD90-D57C-52FA-E4CDBE4C3F8F}"/>
              </a:ext>
            </a:extLst>
          </p:cNvPr>
          <p:cNvPicPr>
            <a:picLocks noChangeAspect="1"/>
          </p:cNvPicPr>
          <p:nvPr/>
        </p:nvPicPr>
        <p:blipFill>
          <a:blip r:embed="rId5"/>
          <a:stretch>
            <a:fillRect/>
          </a:stretch>
        </p:blipFill>
        <p:spPr>
          <a:xfrm>
            <a:off x="-3238" y="9061170"/>
            <a:ext cx="1258179" cy="838200"/>
          </a:xfrm>
          <a:prstGeom prst="rect">
            <a:avLst/>
          </a:prstGeom>
        </p:spPr>
      </p:pic>
      <p:sp>
        <p:nvSpPr>
          <p:cNvPr id="6" name="Rectangle 5">
            <a:extLst>
              <a:ext uri="{FF2B5EF4-FFF2-40B4-BE49-F238E27FC236}">
                <a16:creationId xmlns:a16="http://schemas.microsoft.com/office/drawing/2014/main" id="{E4941E2B-8FA5-F49F-297B-4F2CE5F3A8FD}"/>
              </a:ext>
            </a:extLst>
          </p:cNvPr>
          <p:cNvSpPr/>
          <p:nvPr/>
        </p:nvSpPr>
        <p:spPr>
          <a:xfrm>
            <a:off x="434603" y="1219477"/>
            <a:ext cx="5766625" cy="273696"/>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106D98C-F65E-6CAE-310E-09FA5B0F6F1E}"/>
              </a:ext>
            </a:extLst>
          </p:cNvPr>
          <p:cNvSpPr txBox="1"/>
          <p:nvPr/>
        </p:nvSpPr>
        <p:spPr>
          <a:xfrm>
            <a:off x="2116862" y="1212971"/>
            <a:ext cx="3560382" cy="292388"/>
          </a:xfrm>
          <a:prstGeom prst="rect">
            <a:avLst/>
          </a:prstGeom>
          <a:noFill/>
        </p:spPr>
        <p:txBody>
          <a:bodyPr wrap="square" lIns="91440" tIns="45720" rIns="91440" bIns="45720" rtlCol="0" anchor="t">
            <a:spAutoFit/>
          </a:bodyPr>
          <a:lstStyle/>
          <a:p>
            <a:r>
              <a:rPr lang="en-US" sz="1300" b="1">
                <a:solidFill>
                  <a:schemeClr val="bg1"/>
                </a:solidFill>
                <a:latin typeface="Calibri"/>
                <a:ea typeface="Calibri"/>
                <a:cs typeface="Calibri"/>
              </a:rPr>
              <a:t>CASH FLOW STATEMENT ANALYSIS</a:t>
            </a:r>
            <a:endParaRPr lang="en-IN" sz="1300" b="1">
              <a:solidFill>
                <a:schemeClr val="bg1"/>
              </a:solidFill>
              <a:latin typeface="Calibri"/>
              <a:ea typeface="Calibri"/>
              <a:cs typeface="Calibri"/>
            </a:endParaRPr>
          </a:p>
        </p:txBody>
      </p:sp>
    </p:spTree>
    <p:extLst>
      <p:ext uri="{BB962C8B-B14F-4D97-AF65-F5344CB8AC3E}">
        <p14:creationId xmlns:p14="http://schemas.microsoft.com/office/powerpoint/2010/main" val="2761956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C04A4BB-1E8A-A052-05A2-B011A2010961}"/>
              </a:ext>
            </a:extLst>
          </p:cNvPr>
          <p:cNvSpPr/>
          <p:nvPr/>
        </p:nvSpPr>
        <p:spPr>
          <a:xfrm>
            <a:off x="1464850" y="7204126"/>
            <a:ext cx="4143744" cy="1970799"/>
          </a:xfrm>
          <a:prstGeom prst="rect">
            <a:avLst/>
          </a:prstGeom>
          <a:solidFill>
            <a:srgbClr val="F7F7F7"/>
          </a:solid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45963DF-ED8D-2190-907B-EECED240698D}"/>
              </a:ext>
            </a:extLst>
          </p:cNvPr>
          <p:cNvSpPr/>
          <p:nvPr/>
        </p:nvSpPr>
        <p:spPr>
          <a:xfrm>
            <a:off x="582600" y="4983688"/>
            <a:ext cx="5766625" cy="2090419"/>
          </a:xfrm>
          <a:prstGeom prst="rect">
            <a:avLst/>
          </a:prstGeom>
          <a:solidFill>
            <a:srgbClr val="F7F7F7"/>
          </a:solid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7BFCDC-ED96-0290-FE95-547357F9BFE8}"/>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17" name="Arrow: Pentagon 16">
            <a:extLst>
              <a:ext uri="{FF2B5EF4-FFF2-40B4-BE49-F238E27FC236}">
                <a16:creationId xmlns:a16="http://schemas.microsoft.com/office/drawing/2014/main" id="{0F331CEB-6366-CFE6-E5E4-7D8BE6A6E8D9}"/>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80C5DFC-5D16-8E33-4A3A-6197EC8DA590}"/>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21" name="TextBox 20">
            <a:extLst>
              <a:ext uri="{FF2B5EF4-FFF2-40B4-BE49-F238E27FC236}">
                <a16:creationId xmlns:a16="http://schemas.microsoft.com/office/drawing/2014/main" id="{B726346B-D95C-4B4D-8DDF-CC0EE7DB5CBE}"/>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3" name="Straight Arrow Connector 22">
            <a:extLst>
              <a:ext uri="{FF2B5EF4-FFF2-40B4-BE49-F238E27FC236}">
                <a16:creationId xmlns:a16="http://schemas.microsoft.com/office/drawing/2014/main" id="{7C3498AC-A54B-B1B2-FE39-1E397D22AD09}"/>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5" name="Picture 24" descr="pidilite logo vector, pidilite icon free vector 20336433 Vector Art at  Vecteezy">
            <a:extLst>
              <a:ext uri="{FF2B5EF4-FFF2-40B4-BE49-F238E27FC236}">
                <a16:creationId xmlns:a16="http://schemas.microsoft.com/office/drawing/2014/main" id="{A8BE335D-EB22-757F-1207-4EF05580A965}"/>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 name="Picture 1" descr="A logo with a graph and arrow&#10;&#10;Description automatically generated">
            <a:extLst>
              <a:ext uri="{FF2B5EF4-FFF2-40B4-BE49-F238E27FC236}">
                <a16:creationId xmlns:a16="http://schemas.microsoft.com/office/drawing/2014/main" id="{E8DF475C-3DAE-B252-911E-72427E0663FB}"/>
              </a:ext>
            </a:extLst>
          </p:cNvPr>
          <p:cNvPicPr>
            <a:picLocks noChangeAspect="1"/>
          </p:cNvPicPr>
          <p:nvPr/>
        </p:nvPicPr>
        <p:blipFill>
          <a:blip r:embed="rId3"/>
          <a:stretch>
            <a:fillRect/>
          </a:stretch>
        </p:blipFill>
        <p:spPr>
          <a:xfrm>
            <a:off x="-3238" y="9061170"/>
            <a:ext cx="1258179" cy="838200"/>
          </a:xfrm>
          <a:prstGeom prst="rect">
            <a:avLst/>
          </a:prstGeom>
        </p:spPr>
      </p:pic>
      <p:cxnSp>
        <p:nvCxnSpPr>
          <p:cNvPr id="3" name="Straight Arrow Connector 2">
            <a:extLst>
              <a:ext uri="{FF2B5EF4-FFF2-40B4-BE49-F238E27FC236}">
                <a16:creationId xmlns:a16="http://schemas.microsoft.com/office/drawing/2014/main" id="{A8B4107E-22B2-989F-3DAD-C3F3C42E568D}"/>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6AD521F-1126-0415-A4C7-2676BCE7A09E}"/>
              </a:ext>
            </a:extLst>
          </p:cNvPr>
          <p:cNvSpPr txBox="1"/>
          <p:nvPr/>
        </p:nvSpPr>
        <p:spPr>
          <a:xfrm>
            <a:off x="221097" y="1184728"/>
            <a:ext cx="6427873" cy="3962623"/>
          </a:xfrm>
          <a:prstGeom prst="rect">
            <a:avLst/>
          </a:prstGeom>
          <a:noFill/>
        </p:spPr>
        <p:txBody>
          <a:bodyPr wrap="square" lIns="91440" tIns="45720" rIns="91440" bIns="45720" rtlCol="0" anchor="t">
            <a:spAutoFit/>
          </a:bodyPr>
          <a:lstStyle/>
          <a:p>
            <a:pPr algn="ctr"/>
            <a:r>
              <a:rPr lang="en-US" sz="1200" b="1">
                <a:highlight>
                  <a:srgbClr val="BCD6ED"/>
                </a:highlight>
                <a:latin typeface="Calibri"/>
                <a:ea typeface="Calibri"/>
                <a:cs typeface="Calibri"/>
              </a:rPr>
              <a:t>  Cash Flow from Investing Activities  </a:t>
            </a:r>
            <a:endParaRPr lang="en-US" sz="1200">
              <a:highlight>
                <a:srgbClr val="BCD6ED"/>
              </a:highlight>
            </a:endParaRPr>
          </a:p>
          <a:p>
            <a:pPr algn="ctr"/>
            <a:endParaRPr lang="en-US" sz="600" b="1">
              <a:highlight>
                <a:srgbClr val="BCD6ED"/>
              </a:highlight>
              <a:latin typeface="Calibri" panose="020F0502020204030204" pitchFamily="34" charset="0"/>
              <a:ea typeface="Calibri" panose="020F0502020204030204" pitchFamily="34" charset="0"/>
              <a:cs typeface="Calibri" panose="020F0502020204030204" pitchFamily="34" charset="0"/>
            </a:endParaRPr>
          </a:p>
          <a:p>
            <a:pPr algn="just"/>
            <a:endParaRPr lang="en-US" sz="40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r>
              <a:rPr lang="en-US" sz="1050" b="0" i="0" u="none" strike="noStrike">
                <a:solidFill>
                  <a:srgbClr val="000000"/>
                </a:solidFill>
                <a:effectLst/>
                <a:latin typeface="Calibri"/>
                <a:ea typeface="Calibri"/>
                <a:cs typeface="Calibri"/>
              </a:rPr>
              <a:t>The net cash outflow from investing activities has nearly </a:t>
            </a:r>
            <a:r>
              <a:rPr lang="en-US" sz="1050">
                <a:solidFill>
                  <a:srgbClr val="000000"/>
                </a:solidFill>
                <a:latin typeface="Calibri"/>
                <a:ea typeface="Calibri"/>
                <a:cs typeface="Calibri"/>
              </a:rPr>
              <a:t>quadrupled</a:t>
            </a:r>
            <a:r>
              <a:rPr lang="en-US" sz="1050" b="0" i="0" u="none" strike="noStrike">
                <a:solidFill>
                  <a:srgbClr val="000000"/>
                </a:solidFill>
                <a:effectLst/>
                <a:latin typeface="Calibri"/>
                <a:ea typeface="Calibri"/>
                <a:cs typeface="Calibri"/>
              </a:rPr>
              <a:t>, primarily due to the company’s increased investment in purchasing fixed assets and additional investments. Pidillite has consistently allocated a significant portion of its cash flows towards acquiring investments. However, in the most recent period, the company partially redeemed some of its investments in shares of other companies.</a:t>
            </a:r>
          </a:p>
          <a:p>
            <a:pPr algn="just"/>
            <a:endParaRPr lang="en-US" sz="105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050">
                <a:latin typeface="Calibri"/>
                <a:ea typeface="Calibri"/>
                <a:cs typeface="Calibri"/>
              </a:rPr>
              <a:t>An increase in capital expenditures (CAPEX), such as purchasing new machinery, expanding production facilities, or investing in new technologies, often signals that a company is preparing to meet higher future demand. This increase in Investing Activity of Pidilite Industries indicates confidence in the company’s growth prospects.</a:t>
            </a:r>
          </a:p>
          <a:p>
            <a:pPr algn="just"/>
            <a:endParaRPr lang="en-US" sz="1050">
              <a:latin typeface="Calibri" panose="020F0502020204030204" pitchFamily="34" charset="0"/>
              <a:ea typeface="Calibri" panose="020F0502020204030204" pitchFamily="34" charset="0"/>
              <a:cs typeface="Calibri" panose="020F0502020204030204" pitchFamily="34" charset="0"/>
            </a:endParaRPr>
          </a:p>
          <a:p>
            <a:pPr algn="just"/>
            <a:endParaRPr lang="en-US" sz="1000">
              <a:latin typeface="Calibri" panose="020F0502020204030204" pitchFamily="34" charset="0"/>
              <a:ea typeface="Calibri" panose="020F0502020204030204" pitchFamily="34" charset="0"/>
              <a:cs typeface="Calibri" panose="020F0502020204030204" pitchFamily="34" charset="0"/>
            </a:endParaRPr>
          </a:p>
          <a:p>
            <a:pPr algn="ctr"/>
            <a:r>
              <a:rPr lang="en-US" sz="1200" b="1">
                <a:highlight>
                  <a:srgbClr val="BCD6ED"/>
                </a:highlight>
                <a:latin typeface="Calibri"/>
                <a:ea typeface="Calibri"/>
                <a:cs typeface="Calibri"/>
              </a:rPr>
              <a:t>  Cash Flow from Financing Activities  </a:t>
            </a:r>
          </a:p>
          <a:p>
            <a:pPr algn="ctr"/>
            <a:endParaRPr lang="en-US" sz="600" b="1">
              <a:highlight>
                <a:srgbClr val="BCD6ED"/>
              </a:highlight>
              <a:latin typeface="Calibri" panose="020F0502020204030204" pitchFamily="34" charset="0"/>
              <a:ea typeface="Calibri" panose="020F0502020204030204" pitchFamily="34" charset="0"/>
              <a:cs typeface="Calibri" panose="020F0502020204030204" pitchFamily="34" charset="0"/>
            </a:endParaRPr>
          </a:p>
          <a:p>
            <a:pPr algn="just"/>
            <a:endParaRPr lang="en-US" sz="30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r>
              <a:rPr lang="en-US" sz="1000" b="0" i="0" u="none" strike="noStrike">
                <a:solidFill>
                  <a:srgbClr val="000000"/>
                </a:solidFill>
                <a:effectLst/>
                <a:latin typeface="Calibri" panose="020F0502020204030204" pitchFamily="34" charset="0"/>
                <a:ea typeface="Calibri" panose="020F0502020204030204" pitchFamily="34" charset="0"/>
                <a:cs typeface="Calibri" panose="020F0502020204030204" pitchFamily="34" charset="0"/>
              </a:rPr>
              <a:t>The most significant constituents of financing cash outflows have been its payment to shareholders in the form of dividends and repayment of its financial liabilities. The dividend payments accounts for 75% of the cash outflow from Financing Activity.  The interest paid varies around 8-12% of its existing debt.  The Company has not issued any kind of shares in the last 10 years.</a:t>
            </a:r>
          </a:p>
          <a:p>
            <a:pPr algn="just"/>
            <a:endParaRPr lang="en-US" sz="90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We can conclude by looking at the constituents of Financing Activity that the company has not been taking Debt or issuing Debentures from the past 2 years. Moreover, during this period, the company has been aggressively paying its debt. This indicates that the Company’s vision is to get debt free in next 1-2 years, thus reducing the interest cost and overall increasing the cash.</a:t>
            </a:r>
          </a:p>
          <a:p>
            <a:pPr algn="just"/>
            <a:endParaRPr lang="en-US" sz="90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4" name="Chart 13"/>
          <p:cNvGraphicFramePr>
            <a:graphicFrameLocks/>
          </p:cNvGraphicFramePr>
          <p:nvPr>
            <p:extLst>
              <p:ext uri="{D42A27DB-BD31-4B8C-83A1-F6EECF244321}">
                <p14:modId xmlns:p14="http://schemas.microsoft.com/office/powerpoint/2010/main" val="1695426906"/>
              </p:ext>
            </p:extLst>
          </p:nvPr>
        </p:nvGraphicFramePr>
        <p:xfrm>
          <a:off x="1465649" y="7205849"/>
          <a:ext cx="4142730" cy="1962180"/>
        </p:xfrm>
        <a:graphic>
          <a:graphicData uri="http://schemas.openxmlformats.org/drawingml/2006/chart">
            <c:chart xmlns:c="http://schemas.openxmlformats.org/drawingml/2006/chart" xmlns:r="http://schemas.openxmlformats.org/officeDocument/2006/relationships" r:id="rId4"/>
          </a:graphicData>
        </a:graphic>
      </p:graphicFrame>
      <p:grpSp>
        <p:nvGrpSpPr>
          <p:cNvPr id="18" name="Group 17"/>
          <p:cNvGrpSpPr/>
          <p:nvPr/>
        </p:nvGrpSpPr>
        <p:grpSpPr>
          <a:xfrm>
            <a:off x="835712" y="4929767"/>
            <a:ext cx="5246593" cy="2191342"/>
            <a:chOff x="835712" y="4929767"/>
            <a:chExt cx="5246593" cy="2191342"/>
          </a:xfrm>
        </p:grpSpPr>
        <p:graphicFrame>
          <p:nvGraphicFramePr>
            <p:cNvPr id="15" name="Chart 14"/>
            <p:cNvGraphicFramePr>
              <a:graphicFrameLocks/>
            </p:cNvGraphicFramePr>
            <p:nvPr>
              <p:extLst>
                <p:ext uri="{D42A27DB-BD31-4B8C-83A1-F6EECF244321}">
                  <p14:modId xmlns:p14="http://schemas.microsoft.com/office/powerpoint/2010/main" val="1058249990"/>
                </p:ext>
              </p:extLst>
            </p:nvPr>
          </p:nvGraphicFramePr>
          <p:xfrm>
            <a:off x="835712" y="4929767"/>
            <a:ext cx="5246593" cy="2191342"/>
          </p:xfrm>
          <a:graphic>
            <a:graphicData uri="http://schemas.openxmlformats.org/drawingml/2006/chart">
              <c:chart xmlns:c="http://schemas.openxmlformats.org/drawingml/2006/chart" xmlns:r="http://schemas.openxmlformats.org/officeDocument/2006/relationships" r:id="rId5"/>
            </a:graphicData>
          </a:graphic>
        </p:graphicFrame>
        <p:sp>
          <p:nvSpPr>
            <p:cNvPr id="16" name="Rectangle 15"/>
            <p:cNvSpPr/>
            <p:nvPr/>
          </p:nvSpPr>
          <p:spPr>
            <a:xfrm>
              <a:off x="2781700" y="6198669"/>
              <a:ext cx="252000" cy="25025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TextBox 19"/>
          <p:cNvSpPr txBox="1"/>
          <p:nvPr/>
        </p:nvSpPr>
        <p:spPr>
          <a:xfrm>
            <a:off x="2704701" y="6227548"/>
            <a:ext cx="423512" cy="215444"/>
          </a:xfrm>
          <a:prstGeom prst="rect">
            <a:avLst/>
          </a:prstGeom>
          <a:noFill/>
        </p:spPr>
        <p:txBody>
          <a:bodyPr wrap="square" rtlCol="0">
            <a:spAutoFit/>
          </a:bodyPr>
          <a:lstStyle/>
          <a:p>
            <a:r>
              <a:rPr lang="en-US" sz="800" b="1" dirty="0">
                <a:solidFill>
                  <a:schemeClr val="bg1"/>
                </a:solidFill>
              </a:rPr>
              <a:t>2021</a:t>
            </a:r>
          </a:p>
        </p:txBody>
      </p:sp>
    </p:spTree>
    <p:extLst>
      <p:ext uri="{BB962C8B-B14F-4D97-AF65-F5344CB8AC3E}">
        <p14:creationId xmlns:p14="http://schemas.microsoft.com/office/powerpoint/2010/main" val="2969759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BCCEA55-C5C7-0B0C-DE9E-748CD7582C7D}"/>
              </a:ext>
            </a:extLst>
          </p:cNvPr>
          <p:cNvSpPr/>
          <p:nvPr/>
        </p:nvSpPr>
        <p:spPr>
          <a:xfrm>
            <a:off x="546796" y="4825992"/>
            <a:ext cx="5766625" cy="273696"/>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96F1D9E-DFD9-2F03-723F-9B6BB53B98C8}"/>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16" name="Arrow: Pentagon 15">
            <a:extLst>
              <a:ext uri="{FF2B5EF4-FFF2-40B4-BE49-F238E27FC236}">
                <a16:creationId xmlns:a16="http://schemas.microsoft.com/office/drawing/2014/main" id="{A22BD798-D82B-A365-34A8-4BCB5F8DEB3D}"/>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7EE53EE-0CAA-5690-2091-B278397046A6}"/>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22" name="TextBox 21">
            <a:extLst>
              <a:ext uri="{FF2B5EF4-FFF2-40B4-BE49-F238E27FC236}">
                <a16:creationId xmlns:a16="http://schemas.microsoft.com/office/drawing/2014/main" id="{CF4A8C22-58B9-D27A-2A37-2286C70DD615}"/>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4" name="Straight Arrow Connector 23">
            <a:extLst>
              <a:ext uri="{FF2B5EF4-FFF2-40B4-BE49-F238E27FC236}">
                <a16:creationId xmlns:a16="http://schemas.microsoft.com/office/drawing/2014/main" id="{85ABAA04-11A9-2FD7-FB21-B15DAB936365}"/>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6" name="Picture 25" descr="pidilite logo vector, pidilite icon free vector 20336433 Vector Art at  Vecteezy">
            <a:extLst>
              <a:ext uri="{FF2B5EF4-FFF2-40B4-BE49-F238E27FC236}">
                <a16:creationId xmlns:a16="http://schemas.microsoft.com/office/drawing/2014/main" id="{8AA81526-909A-7FCD-4C93-287884199FB4}"/>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7" name="Straight Arrow Connector 16">
            <a:extLst>
              <a:ext uri="{FF2B5EF4-FFF2-40B4-BE49-F238E27FC236}">
                <a16:creationId xmlns:a16="http://schemas.microsoft.com/office/drawing/2014/main" id="{9D7CB082-090B-4142-AA0E-663906778897}"/>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9" name="Picture 18" descr="A logo with a graph and arrow&#10;&#10;Description automatically generated">
            <a:extLst>
              <a:ext uri="{FF2B5EF4-FFF2-40B4-BE49-F238E27FC236}">
                <a16:creationId xmlns:a16="http://schemas.microsoft.com/office/drawing/2014/main" id="{DF562A98-4888-1D5A-FE8A-77B9251B5BC3}"/>
              </a:ext>
            </a:extLst>
          </p:cNvPr>
          <p:cNvPicPr>
            <a:picLocks noChangeAspect="1"/>
          </p:cNvPicPr>
          <p:nvPr/>
        </p:nvPicPr>
        <p:blipFill>
          <a:blip r:embed="rId3"/>
          <a:stretch>
            <a:fillRect/>
          </a:stretch>
        </p:blipFill>
        <p:spPr>
          <a:xfrm>
            <a:off x="-3238" y="9061170"/>
            <a:ext cx="1258179" cy="838200"/>
          </a:xfrm>
          <a:prstGeom prst="rect">
            <a:avLst/>
          </a:prstGeom>
        </p:spPr>
      </p:pic>
      <p:pic>
        <p:nvPicPr>
          <p:cNvPr id="4" name="Picture 3">
            <a:extLst>
              <a:ext uri="{FF2B5EF4-FFF2-40B4-BE49-F238E27FC236}">
                <a16:creationId xmlns:a16="http://schemas.microsoft.com/office/drawing/2014/main" id="{EC9BD22F-E122-0C93-6E7C-68B875D94830}"/>
              </a:ext>
            </a:extLst>
          </p:cNvPr>
          <p:cNvPicPr>
            <a:picLocks noChangeAspect="1"/>
          </p:cNvPicPr>
          <p:nvPr/>
        </p:nvPicPr>
        <p:blipFill>
          <a:blip r:embed="rId4"/>
          <a:stretch>
            <a:fillRect/>
          </a:stretch>
        </p:blipFill>
        <p:spPr>
          <a:xfrm>
            <a:off x="191068" y="1647368"/>
            <a:ext cx="6481785" cy="3030190"/>
          </a:xfrm>
          <a:prstGeom prst="rect">
            <a:avLst/>
          </a:prstGeom>
        </p:spPr>
      </p:pic>
      <p:sp>
        <p:nvSpPr>
          <p:cNvPr id="6" name="TextBox 8">
            <a:extLst>
              <a:ext uri="{FF2B5EF4-FFF2-40B4-BE49-F238E27FC236}">
                <a16:creationId xmlns:a16="http://schemas.microsoft.com/office/drawing/2014/main" id="{1C05D642-7A87-494F-13FF-C743878EF3B3}"/>
              </a:ext>
            </a:extLst>
          </p:cNvPr>
          <p:cNvSpPr txBox="1"/>
          <p:nvPr/>
        </p:nvSpPr>
        <p:spPr>
          <a:xfrm>
            <a:off x="2784162" y="4803443"/>
            <a:ext cx="2004515" cy="292388"/>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300" b="1">
                <a:solidFill>
                  <a:schemeClr val="bg1"/>
                </a:solidFill>
                <a:latin typeface="Calibri"/>
                <a:ea typeface="Calibri"/>
                <a:cs typeface="Calibri"/>
              </a:rPr>
              <a:t>Annual Snapshot</a:t>
            </a:r>
          </a:p>
        </p:txBody>
      </p:sp>
      <p:pic>
        <p:nvPicPr>
          <p:cNvPr id="8" name="Picture 7">
            <a:extLst>
              <a:ext uri="{FF2B5EF4-FFF2-40B4-BE49-F238E27FC236}">
                <a16:creationId xmlns:a16="http://schemas.microsoft.com/office/drawing/2014/main" id="{A7E69B5B-AFCC-EE89-E0B7-319A364CE3C9}"/>
              </a:ext>
            </a:extLst>
          </p:cNvPr>
          <p:cNvPicPr>
            <a:picLocks noChangeAspect="1"/>
          </p:cNvPicPr>
          <p:nvPr/>
        </p:nvPicPr>
        <p:blipFill>
          <a:blip r:embed="rId5"/>
          <a:stretch>
            <a:fillRect/>
          </a:stretch>
        </p:blipFill>
        <p:spPr>
          <a:xfrm>
            <a:off x="110081" y="5233916"/>
            <a:ext cx="6562773" cy="3835021"/>
          </a:xfrm>
          <a:prstGeom prst="rect">
            <a:avLst/>
          </a:prstGeom>
        </p:spPr>
      </p:pic>
      <p:sp>
        <p:nvSpPr>
          <p:cNvPr id="5" name="Rectangle 4">
            <a:extLst>
              <a:ext uri="{FF2B5EF4-FFF2-40B4-BE49-F238E27FC236}">
                <a16:creationId xmlns:a16="http://schemas.microsoft.com/office/drawing/2014/main" id="{50B7B8EC-4678-DBD8-4654-74D460A58245}"/>
              </a:ext>
            </a:extLst>
          </p:cNvPr>
          <p:cNvSpPr/>
          <p:nvPr/>
        </p:nvSpPr>
        <p:spPr>
          <a:xfrm>
            <a:off x="541023" y="1171856"/>
            <a:ext cx="5766625" cy="273696"/>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2">
            <a:extLst>
              <a:ext uri="{FF2B5EF4-FFF2-40B4-BE49-F238E27FC236}">
                <a16:creationId xmlns:a16="http://schemas.microsoft.com/office/drawing/2014/main" id="{0EC5D577-A20E-ABD2-44FF-33FAA6055C72}"/>
              </a:ext>
            </a:extLst>
          </p:cNvPr>
          <p:cNvSpPr txBox="1"/>
          <p:nvPr/>
        </p:nvSpPr>
        <p:spPr>
          <a:xfrm>
            <a:off x="2607310" y="1172547"/>
            <a:ext cx="3288801" cy="307777"/>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400" b="1">
                <a:solidFill>
                  <a:schemeClr val="bg1"/>
                </a:solidFill>
                <a:latin typeface="Calibri"/>
                <a:ea typeface="Calibri"/>
                <a:cs typeface="Calibri"/>
              </a:rPr>
              <a:t>Quarterly Snapshot</a:t>
            </a:r>
          </a:p>
        </p:txBody>
      </p:sp>
    </p:spTree>
    <p:extLst>
      <p:ext uri="{BB962C8B-B14F-4D97-AF65-F5344CB8AC3E}">
        <p14:creationId xmlns:p14="http://schemas.microsoft.com/office/powerpoint/2010/main" val="1828928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DA25694-F2B9-C1EA-AAFE-8BBE438985A1}"/>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8" name="Arrow: Pentagon 7">
            <a:extLst>
              <a:ext uri="{FF2B5EF4-FFF2-40B4-BE49-F238E27FC236}">
                <a16:creationId xmlns:a16="http://schemas.microsoft.com/office/drawing/2014/main" id="{C59CAD0F-F59C-2F04-5FD1-C8BE620CFB07}"/>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5558AE5-0766-7501-DD0E-C33B47B13650}"/>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18" name="TextBox 17">
            <a:extLst>
              <a:ext uri="{FF2B5EF4-FFF2-40B4-BE49-F238E27FC236}">
                <a16:creationId xmlns:a16="http://schemas.microsoft.com/office/drawing/2014/main" id="{9E069033-F78B-AA03-27C1-94B29D64EF10}"/>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4" name="Straight Arrow Connector 23">
            <a:extLst>
              <a:ext uri="{FF2B5EF4-FFF2-40B4-BE49-F238E27FC236}">
                <a16:creationId xmlns:a16="http://schemas.microsoft.com/office/drawing/2014/main" id="{824FD027-79EA-F652-CC1A-A244C75E8505}"/>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31" name="Picture 30" descr="pidilite logo vector, pidilite icon free vector 20336433 Vector Art at  Vecteezy">
            <a:extLst>
              <a:ext uri="{FF2B5EF4-FFF2-40B4-BE49-F238E27FC236}">
                <a16:creationId xmlns:a16="http://schemas.microsoft.com/office/drawing/2014/main" id="{CFFAB39F-D8C3-F38B-5D76-5F600F2C3E35}"/>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4" name="TextBox 53">
            <a:extLst>
              <a:ext uri="{FF2B5EF4-FFF2-40B4-BE49-F238E27FC236}">
                <a16:creationId xmlns:a16="http://schemas.microsoft.com/office/drawing/2014/main" id="{0118E69F-44B0-A768-4493-D94592D4F3CF}"/>
              </a:ext>
            </a:extLst>
          </p:cNvPr>
          <p:cNvSpPr txBox="1"/>
          <p:nvPr/>
        </p:nvSpPr>
        <p:spPr>
          <a:xfrm>
            <a:off x="627644" y="1540653"/>
            <a:ext cx="149978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E2841"/>
                </a:solidFill>
                <a:latin typeface="Verdana-Bold"/>
              </a:rPr>
              <a:t>Content</a:t>
            </a:r>
            <a:endParaRPr lang="en-US" dirty="0">
              <a:solidFill>
                <a:srgbClr val="0E2841"/>
              </a:solidFill>
            </a:endParaRPr>
          </a:p>
        </p:txBody>
      </p:sp>
      <p:cxnSp>
        <p:nvCxnSpPr>
          <p:cNvPr id="26" name="Straight Arrow Connector 25">
            <a:extLst>
              <a:ext uri="{FF2B5EF4-FFF2-40B4-BE49-F238E27FC236}">
                <a16:creationId xmlns:a16="http://schemas.microsoft.com/office/drawing/2014/main" id="{745C248D-6190-007F-54E3-5E027FE14E7F}"/>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29" name="Picture 28" descr="A logo with a graph and arrow&#10;&#10;Description automatically generated">
            <a:extLst>
              <a:ext uri="{FF2B5EF4-FFF2-40B4-BE49-F238E27FC236}">
                <a16:creationId xmlns:a16="http://schemas.microsoft.com/office/drawing/2014/main" id="{4F1EA2B4-F332-BB39-9811-D86582EC5699}"/>
              </a:ext>
            </a:extLst>
          </p:cNvPr>
          <p:cNvPicPr>
            <a:picLocks noChangeAspect="1"/>
          </p:cNvPicPr>
          <p:nvPr/>
        </p:nvPicPr>
        <p:blipFill>
          <a:blip r:embed="rId3"/>
          <a:stretch>
            <a:fillRect/>
          </a:stretch>
        </p:blipFill>
        <p:spPr>
          <a:xfrm>
            <a:off x="-3238" y="9061170"/>
            <a:ext cx="1258179" cy="838200"/>
          </a:xfrm>
          <a:prstGeom prst="rect">
            <a:avLst/>
          </a:prstGeom>
        </p:spPr>
      </p:pic>
      <p:grpSp>
        <p:nvGrpSpPr>
          <p:cNvPr id="4" name="Group 3">
            <a:extLst>
              <a:ext uri="{FF2B5EF4-FFF2-40B4-BE49-F238E27FC236}">
                <a16:creationId xmlns:a16="http://schemas.microsoft.com/office/drawing/2014/main" id="{816DD611-FCC6-CD3F-68D0-75C5FD4B1D4A}"/>
              </a:ext>
            </a:extLst>
          </p:cNvPr>
          <p:cNvGrpSpPr/>
          <p:nvPr/>
        </p:nvGrpSpPr>
        <p:grpSpPr>
          <a:xfrm>
            <a:off x="629365" y="2041225"/>
            <a:ext cx="4270933" cy="6503179"/>
            <a:chOff x="357846" y="2220034"/>
            <a:chExt cx="6176446" cy="6527020"/>
          </a:xfrm>
        </p:grpSpPr>
        <p:sp>
          <p:nvSpPr>
            <p:cNvPr id="11" name="Rectangle 8">
              <a:extLst>
                <a:ext uri="{FF2B5EF4-FFF2-40B4-BE49-F238E27FC236}">
                  <a16:creationId xmlns:a16="http://schemas.microsoft.com/office/drawing/2014/main" id="{B77E735B-8463-6749-231F-875B04B34C72}"/>
                </a:ext>
              </a:extLst>
            </p:cNvPr>
            <p:cNvSpPr/>
            <p:nvPr/>
          </p:nvSpPr>
          <p:spPr>
            <a:xfrm>
              <a:off x="357846" y="2220034"/>
              <a:ext cx="6154508" cy="337008"/>
            </a:xfrm>
            <a:prstGeom prst="homePlate">
              <a:avLst/>
            </a:prstGeom>
            <a:solidFill>
              <a:srgbClr val="F7F7F7"/>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27">
              <a:extLst>
                <a:ext uri="{FF2B5EF4-FFF2-40B4-BE49-F238E27FC236}">
                  <a16:creationId xmlns:a16="http://schemas.microsoft.com/office/drawing/2014/main" id="{91BBE1B5-DEF3-5EDB-F942-EA0A298E48E3}"/>
                </a:ext>
              </a:extLst>
            </p:cNvPr>
            <p:cNvSpPr/>
            <p:nvPr/>
          </p:nvSpPr>
          <p:spPr>
            <a:xfrm>
              <a:off x="366140" y="2553068"/>
              <a:ext cx="6154508" cy="337008"/>
            </a:xfrm>
            <a:prstGeom prst="homePlate">
              <a:avLst/>
            </a:prstGeom>
            <a:solidFill>
              <a:srgbClr val="E8E8E8"/>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Rectangle 28">
              <a:extLst>
                <a:ext uri="{FF2B5EF4-FFF2-40B4-BE49-F238E27FC236}">
                  <a16:creationId xmlns:a16="http://schemas.microsoft.com/office/drawing/2014/main" id="{4341CE55-B031-C93E-37F7-09E3E7684AF7}"/>
                </a:ext>
              </a:extLst>
            </p:cNvPr>
            <p:cNvSpPr/>
            <p:nvPr/>
          </p:nvSpPr>
          <p:spPr>
            <a:xfrm>
              <a:off x="368405" y="2876155"/>
              <a:ext cx="6154508" cy="337008"/>
            </a:xfrm>
            <a:prstGeom prst="homePlate">
              <a:avLst/>
            </a:prstGeom>
            <a:solidFill>
              <a:srgbClr val="F7F7F7"/>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Rectangle 29">
              <a:extLst>
                <a:ext uri="{FF2B5EF4-FFF2-40B4-BE49-F238E27FC236}">
                  <a16:creationId xmlns:a16="http://schemas.microsoft.com/office/drawing/2014/main" id="{F75CDAC9-C544-4B32-1365-7D054145769F}"/>
                </a:ext>
              </a:extLst>
            </p:cNvPr>
            <p:cNvSpPr/>
            <p:nvPr/>
          </p:nvSpPr>
          <p:spPr>
            <a:xfrm>
              <a:off x="369221" y="3194237"/>
              <a:ext cx="6154508" cy="337008"/>
            </a:xfrm>
            <a:prstGeom prst="homePlate">
              <a:avLst/>
            </a:prstGeom>
            <a:solidFill>
              <a:srgbClr val="E8E8E8"/>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8">
              <a:extLst>
                <a:ext uri="{FF2B5EF4-FFF2-40B4-BE49-F238E27FC236}">
                  <a16:creationId xmlns:a16="http://schemas.microsoft.com/office/drawing/2014/main" id="{C259D89B-756D-FA45-F8CB-562263A6C48E}"/>
                </a:ext>
              </a:extLst>
            </p:cNvPr>
            <p:cNvSpPr/>
            <p:nvPr/>
          </p:nvSpPr>
          <p:spPr>
            <a:xfrm>
              <a:off x="368405" y="3511725"/>
              <a:ext cx="6154508" cy="337008"/>
            </a:xfrm>
            <a:prstGeom prst="homePlate">
              <a:avLst/>
            </a:prstGeom>
            <a:solidFill>
              <a:srgbClr val="F7F7F7"/>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7">
              <a:extLst>
                <a:ext uri="{FF2B5EF4-FFF2-40B4-BE49-F238E27FC236}">
                  <a16:creationId xmlns:a16="http://schemas.microsoft.com/office/drawing/2014/main" id="{D6FF2211-A271-55A7-ED7A-32AFE177D8BC}"/>
                </a:ext>
              </a:extLst>
            </p:cNvPr>
            <p:cNvSpPr/>
            <p:nvPr/>
          </p:nvSpPr>
          <p:spPr>
            <a:xfrm>
              <a:off x="369221" y="3829807"/>
              <a:ext cx="6154508" cy="337008"/>
            </a:xfrm>
            <a:prstGeom prst="homePlate">
              <a:avLst/>
            </a:prstGeom>
            <a:solidFill>
              <a:srgbClr val="E8E8E8"/>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8">
              <a:extLst>
                <a:ext uri="{FF2B5EF4-FFF2-40B4-BE49-F238E27FC236}">
                  <a16:creationId xmlns:a16="http://schemas.microsoft.com/office/drawing/2014/main" id="{32AC54DF-C758-6BD1-DE0D-D9C72EC31288}"/>
                </a:ext>
              </a:extLst>
            </p:cNvPr>
            <p:cNvSpPr/>
            <p:nvPr/>
          </p:nvSpPr>
          <p:spPr>
            <a:xfrm>
              <a:off x="361755" y="4147337"/>
              <a:ext cx="6154508" cy="357517"/>
            </a:xfrm>
            <a:prstGeom prst="homePlate">
              <a:avLst/>
            </a:prstGeom>
            <a:solidFill>
              <a:srgbClr val="F7F7F7"/>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5" name="Rectangle 29">
              <a:extLst>
                <a:ext uri="{FF2B5EF4-FFF2-40B4-BE49-F238E27FC236}">
                  <a16:creationId xmlns:a16="http://schemas.microsoft.com/office/drawing/2014/main" id="{9FA445FB-9B80-EEFB-D09D-161B3C8077B5}"/>
                </a:ext>
              </a:extLst>
            </p:cNvPr>
            <p:cNvSpPr/>
            <p:nvPr/>
          </p:nvSpPr>
          <p:spPr>
            <a:xfrm>
              <a:off x="379784" y="4485928"/>
              <a:ext cx="6154508" cy="337008"/>
            </a:xfrm>
            <a:prstGeom prst="homePlate">
              <a:avLst/>
            </a:prstGeom>
            <a:solidFill>
              <a:srgbClr val="E8E8E8"/>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Rectangle 8">
              <a:extLst>
                <a:ext uri="{FF2B5EF4-FFF2-40B4-BE49-F238E27FC236}">
                  <a16:creationId xmlns:a16="http://schemas.microsoft.com/office/drawing/2014/main" id="{BD0CF50D-FC84-D86F-28AB-281104858387}"/>
                </a:ext>
              </a:extLst>
            </p:cNvPr>
            <p:cNvSpPr/>
            <p:nvPr/>
          </p:nvSpPr>
          <p:spPr>
            <a:xfrm>
              <a:off x="365069" y="4821760"/>
              <a:ext cx="6154508" cy="337008"/>
            </a:xfrm>
            <a:prstGeom prst="homePlate">
              <a:avLst/>
            </a:prstGeom>
            <a:solidFill>
              <a:srgbClr val="F7F7F7"/>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2" name="Rectangle 27">
              <a:extLst>
                <a:ext uri="{FF2B5EF4-FFF2-40B4-BE49-F238E27FC236}">
                  <a16:creationId xmlns:a16="http://schemas.microsoft.com/office/drawing/2014/main" id="{D4707C1C-F613-F177-0538-12DA698E6491}"/>
                </a:ext>
              </a:extLst>
            </p:cNvPr>
            <p:cNvSpPr/>
            <p:nvPr/>
          </p:nvSpPr>
          <p:spPr>
            <a:xfrm>
              <a:off x="373360" y="5142973"/>
              <a:ext cx="6154508" cy="348829"/>
            </a:xfrm>
            <a:prstGeom prst="homePlate">
              <a:avLst/>
            </a:prstGeom>
            <a:solidFill>
              <a:srgbClr val="E8E8E8"/>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4" name="Rectangle 28">
              <a:extLst>
                <a:ext uri="{FF2B5EF4-FFF2-40B4-BE49-F238E27FC236}">
                  <a16:creationId xmlns:a16="http://schemas.microsoft.com/office/drawing/2014/main" id="{F77899F5-B732-8F76-FCDA-01D2892AC1A1}"/>
                </a:ext>
              </a:extLst>
            </p:cNvPr>
            <p:cNvSpPr/>
            <p:nvPr/>
          </p:nvSpPr>
          <p:spPr>
            <a:xfrm>
              <a:off x="360667" y="5477881"/>
              <a:ext cx="6154508" cy="337008"/>
            </a:xfrm>
            <a:prstGeom prst="homePlate">
              <a:avLst/>
            </a:prstGeom>
            <a:solidFill>
              <a:srgbClr val="F7F7F7"/>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6" name="Rectangle 29">
              <a:extLst>
                <a:ext uri="{FF2B5EF4-FFF2-40B4-BE49-F238E27FC236}">
                  <a16:creationId xmlns:a16="http://schemas.microsoft.com/office/drawing/2014/main" id="{EC45E57B-64D4-948A-AE1A-A8B8D6BE020B}"/>
                </a:ext>
              </a:extLst>
            </p:cNvPr>
            <p:cNvSpPr/>
            <p:nvPr/>
          </p:nvSpPr>
          <p:spPr>
            <a:xfrm>
              <a:off x="376440" y="5795963"/>
              <a:ext cx="6154508" cy="337008"/>
            </a:xfrm>
            <a:prstGeom prst="homePlate">
              <a:avLst/>
            </a:prstGeom>
            <a:solidFill>
              <a:srgbClr val="E8E8E8"/>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8" name="Rectangle 8">
              <a:extLst>
                <a:ext uri="{FF2B5EF4-FFF2-40B4-BE49-F238E27FC236}">
                  <a16:creationId xmlns:a16="http://schemas.microsoft.com/office/drawing/2014/main" id="{6C4B5FCC-75DD-39D2-AA82-BDB0DB00221A}"/>
                </a:ext>
              </a:extLst>
            </p:cNvPr>
            <p:cNvSpPr/>
            <p:nvPr/>
          </p:nvSpPr>
          <p:spPr>
            <a:xfrm>
              <a:off x="360667" y="6113451"/>
              <a:ext cx="6154508" cy="337008"/>
            </a:xfrm>
            <a:prstGeom prst="homePlate">
              <a:avLst/>
            </a:prstGeom>
            <a:solidFill>
              <a:srgbClr val="F7F7F7"/>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27">
              <a:extLst>
                <a:ext uri="{FF2B5EF4-FFF2-40B4-BE49-F238E27FC236}">
                  <a16:creationId xmlns:a16="http://schemas.microsoft.com/office/drawing/2014/main" id="{CB6A9BBC-B863-6BB7-09FB-80FE78FD4CD7}"/>
                </a:ext>
              </a:extLst>
            </p:cNvPr>
            <p:cNvSpPr/>
            <p:nvPr/>
          </p:nvSpPr>
          <p:spPr>
            <a:xfrm>
              <a:off x="358575" y="6451586"/>
              <a:ext cx="6154508" cy="337008"/>
            </a:xfrm>
            <a:prstGeom prst="homePlate">
              <a:avLst/>
            </a:prstGeom>
            <a:solidFill>
              <a:srgbClr val="E8E8E8"/>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Rectangle 28">
              <a:extLst>
                <a:ext uri="{FF2B5EF4-FFF2-40B4-BE49-F238E27FC236}">
                  <a16:creationId xmlns:a16="http://schemas.microsoft.com/office/drawing/2014/main" id="{D2986888-2571-5227-653C-E5158B1F0CD5}"/>
                </a:ext>
              </a:extLst>
            </p:cNvPr>
            <p:cNvSpPr/>
            <p:nvPr/>
          </p:nvSpPr>
          <p:spPr>
            <a:xfrm>
              <a:off x="361754" y="6761420"/>
              <a:ext cx="6154508" cy="357517"/>
            </a:xfrm>
            <a:prstGeom prst="homePlate">
              <a:avLst/>
            </a:prstGeom>
            <a:solidFill>
              <a:srgbClr val="F7F7F7"/>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7" name="Rectangle 29">
              <a:extLst>
                <a:ext uri="{FF2B5EF4-FFF2-40B4-BE49-F238E27FC236}">
                  <a16:creationId xmlns:a16="http://schemas.microsoft.com/office/drawing/2014/main" id="{5900ADFE-8D09-9DC7-91D3-5EC44EF5884D}"/>
                </a:ext>
              </a:extLst>
            </p:cNvPr>
            <p:cNvSpPr/>
            <p:nvPr/>
          </p:nvSpPr>
          <p:spPr>
            <a:xfrm>
              <a:off x="379783" y="7100011"/>
              <a:ext cx="6154508" cy="337008"/>
            </a:xfrm>
            <a:prstGeom prst="homePlate">
              <a:avLst/>
            </a:prstGeom>
            <a:solidFill>
              <a:srgbClr val="E8E8E8"/>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8" name="Rectangle 8">
              <a:extLst>
                <a:ext uri="{FF2B5EF4-FFF2-40B4-BE49-F238E27FC236}">
                  <a16:creationId xmlns:a16="http://schemas.microsoft.com/office/drawing/2014/main" id="{9F9D2205-B2AB-4580-99D3-DAF56C14C1C0}"/>
                </a:ext>
              </a:extLst>
            </p:cNvPr>
            <p:cNvSpPr/>
            <p:nvPr/>
          </p:nvSpPr>
          <p:spPr>
            <a:xfrm>
              <a:off x="365068" y="7435843"/>
              <a:ext cx="6154508" cy="337008"/>
            </a:xfrm>
            <a:prstGeom prst="homePlate">
              <a:avLst/>
            </a:prstGeom>
            <a:solidFill>
              <a:srgbClr val="F7F7F7"/>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Rectangle 27">
              <a:extLst>
                <a:ext uri="{FF2B5EF4-FFF2-40B4-BE49-F238E27FC236}">
                  <a16:creationId xmlns:a16="http://schemas.microsoft.com/office/drawing/2014/main" id="{A468A609-8C14-AA7A-D466-9766453144C5}"/>
                </a:ext>
              </a:extLst>
            </p:cNvPr>
            <p:cNvSpPr/>
            <p:nvPr/>
          </p:nvSpPr>
          <p:spPr>
            <a:xfrm>
              <a:off x="373359" y="7757056"/>
              <a:ext cx="6154508" cy="348829"/>
            </a:xfrm>
            <a:prstGeom prst="homePlate">
              <a:avLst/>
            </a:prstGeom>
            <a:solidFill>
              <a:srgbClr val="E8E8E8"/>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0" name="Rectangle 28">
              <a:extLst>
                <a:ext uri="{FF2B5EF4-FFF2-40B4-BE49-F238E27FC236}">
                  <a16:creationId xmlns:a16="http://schemas.microsoft.com/office/drawing/2014/main" id="{E75CFA2D-CF33-3FEA-92F1-CD12BC924346}"/>
                </a:ext>
              </a:extLst>
            </p:cNvPr>
            <p:cNvSpPr/>
            <p:nvPr/>
          </p:nvSpPr>
          <p:spPr>
            <a:xfrm>
              <a:off x="360666" y="8091964"/>
              <a:ext cx="6154508" cy="337008"/>
            </a:xfrm>
            <a:prstGeom prst="homePlate">
              <a:avLst/>
            </a:prstGeom>
            <a:solidFill>
              <a:srgbClr val="F7F7F7"/>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1" name="Rectangle 29">
              <a:extLst>
                <a:ext uri="{FF2B5EF4-FFF2-40B4-BE49-F238E27FC236}">
                  <a16:creationId xmlns:a16="http://schemas.microsoft.com/office/drawing/2014/main" id="{99CAA902-A6CF-FE3D-02E0-CAAB1394E9EE}"/>
                </a:ext>
              </a:extLst>
            </p:cNvPr>
            <p:cNvSpPr/>
            <p:nvPr/>
          </p:nvSpPr>
          <p:spPr>
            <a:xfrm>
              <a:off x="376439" y="8410046"/>
              <a:ext cx="6154508" cy="337008"/>
            </a:xfrm>
            <a:prstGeom prst="homePlate">
              <a:avLst/>
            </a:prstGeom>
            <a:solidFill>
              <a:srgbClr val="E8E8E8"/>
            </a:solidFill>
            <a:ln>
              <a:noFill/>
            </a:ln>
            <a:effectLst>
              <a:outerShdw>
                <a:srgbClr val="000000">
                  <a:alpha val="40000"/>
                </a:srgbClr>
              </a:outerShdw>
              <a:reflection endPos="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6" name="TextBox 5">
            <a:extLst>
              <a:ext uri="{FF2B5EF4-FFF2-40B4-BE49-F238E27FC236}">
                <a16:creationId xmlns:a16="http://schemas.microsoft.com/office/drawing/2014/main" id="{CBE2C809-3087-C299-7A60-BA0620425FDA}"/>
              </a:ext>
            </a:extLst>
          </p:cNvPr>
          <p:cNvSpPr txBox="1"/>
          <p:nvPr/>
        </p:nvSpPr>
        <p:spPr>
          <a:xfrm>
            <a:off x="764399" y="2046222"/>
            <a:ext cx="4008319"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Business Model</a:t>
            </a:r>
          </a:p>
        </p:txBody>
      </p:sp>
      <p:sp>
        <p:nvSpPr>
          <p:cNvPr id="7" name="TextBox 6">
            <a:extLst>
              <a:ext uri="{FF2B5EF4-FFF2-40B4-BE49-F238E27FC236}">
                <a16:creationId xmlns:a16="http://schemas.microsoft.com/office/drawing/2014/main" id="{A0CB09FB-B593-11E1-5E51-2BF54804E7C1}"/>
              </a:ext>
            </a:extLst>
          </p:cNvPr>
          <p:cNvSpPr txBox="1"/>
          <p:nvPr/>
        </p:nvSpPr>
        <p:spPr>
          <a:xfrm>
            <a:off x="764399" y="3671145"/>
            <a:ext cx="255044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Pestel Analysis</a:t>
            </a:r>
          </a:p>
        </p:txBody>
      </p:sp>
      <p:sp>
        <p:nvSpPr>
          <p:cNvPr id="9" name="TextBox 8">
            <a:extLst>
              <a:ext uri="{FF2B5EF4-FFF2-40B4-BE49-F238E27FC236}">
                <a16:creationId xmlns:a16="http://schemas.microsoft.com/office/drawing/2014/main" id="{55D22089-5CDB-B976-8574-5A5E47A3307C}"/>
              </a:ext>
            </a:extLst>
          </p:cNvPr>
          <p:cNvSpPr txBox="1"/>
          <p:nvPr/>
        </p:nvSpPr>
        <p:spPr>
          <a:xfrm>
            <a:off x="764569" y="3357168"/>
            <a:ext cx="255044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Shareholding Pattern</a:t>
            </a:r>
          </a:p>
        </p:txBody>
      </p:sp>
      <p:sp>
        <p:nvSpPr>
          <p:cNvPr id="10" name="TextBox 9">
            <a:extLst>
              <a:ext uri="{FF2B5EF4-FFF2-40B4-BE49-F238E27FC236}">
                <a16:creationId xmlns:a16="http://schemas.microsoft.com/office/drawing/2014/main" id="{68A8F52D-3204-2CDC-465E-4A1D2E904949}"/>
              </a:ext>
            </a:extLst>
          </p:cNvPr>
          <p:cNvSpPr txBox="1"/>
          <p:nvPr/>
        </p:nvSpPr>
        <p:spPr>
          <a:xfrm>
            <a:off x="760509" y="2996146"/>
            <a:ext cx="255044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Corporate Governance</a:t>
            </a:r>
          </a:p>
        </p:txBody>
      </p:sp>
      <p:sp>
        <p:nvSpPr>
          <p:cNvPr id="14" name="TextBox 13">
            <a:extLst>
              <a:ext uri="{FF2B5EF4-FFF2-40B4-BE49-F238E27FC236}">
                <a16:creationId xmlns:a16="http://schemas.microsoft.com/office/drawing/2014/main" id="{57867FCA-CD13-0FEE-D0EF-980AD3275FB6}"/>
              </a:ext>
            </a:extLst>
          </p:cNvPr>
          <p:cNvSpPr txBox="1"/>
          <p:nvPr/>
        </p:nvSpPr>
        <p:spPr>
          <a:xfrm>
            <a:off x="764399" y="2697106"/>
            <a:ext cx="255044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Tax Risk Analysis</a:t>
            </a:r>
          </a:p>
        </p:txBody>
      </p:sp>
      <p:sp>
        <p:nvSpPr>
          <p:cNvPr id="16" name="TextBox 15">
            <a:extLst>
              <a:ext uri="{FF2B5EF4-FFF2-40B4-BE49-F238E27FC236}">
                <a16:creationId xmlns:a16="http://schemas.microsoft.com/office/drawing/2014/main" id="{42B300D7-B415-C690-1A73-A12C8AF184DD}"/>
              </a:ext>
            </a:extLst>
          </p:cNvPr>
          <p:cNvSpPr txBox="1"/>
          <p:nvPr/>
        </p:nvSpPr>
        <p:spPr>
          <a:xfrm>
            <a:off x="761117" y="3981836"/>
            <a:ext cx="255044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BCG Matrix</a:t>
            </a:r>
          </a:p>
        </p:txBody>
      </p:sp>
      <p:sp>
        <p:nvSpPr>
          <p:cNvPr id="20" name="TextBox 19">
            <a:extLst>
              <a:ext uri="{FF2B5EF4-FFF2-40B4-BE49-F238E27FC236}">
                <a16:creationId xmlns:a16="http://schemas.microsoft.com/office/drawing/2014/main" id="{CEEA3541-B1CA-D58E-709E-AD9D6B24781E}"/>
              </a:ext>
            </a:extLst>
          </p:cNvPr>
          <p:cNvSpPr txBox="1"/>
          <p:nvPr/>
        </p:nvSpPr>
        <p:spPr>
          <a:xfrm>
            <a:off x="763742" y="2399668"/>
            <a:ext cx="255044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Credit Analysis</a:t>
            </a:r>
          </a:p>
        </p:txBody>
      </p:sp>
      <p:sp>
        <p:nvSpPr>
          <p:cNvPr id="22" name="TextBox 21">
            <a:extLst>
              <a:ext uri="{FF2B5EF4-FFF2-40B4-BE49-F238E27FC236}">
                <a16:creationId xmlns:a16="http://schemas.microsoft.com/office/drawing/2014/main" id="{1A98AB01-45C3-2FA2-6C68-5105154AC6C8}"/>
              </a:ext>
            </a:extLst>
          </p:cNvPr>
          <p:cNvSpPr txBox="1"/>
          <p:nvPr/>
        </p:nvSpPr>
        <p:spPr>
          <a:xfrm>
            <a:off x="763741" y="5641430"/>
            <a:ext cx="255044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Cash Flow Statement Analysis</a:t>
            </a:r>
          </a:p>
        </p:txBody>
      </p:sp>
      <p:sp>
        <p:nvSpPr>
          <p:cNvPr id="28" name="TextBox 27">
            <a:extLst>
              <a:ext uri="{FF2B5EF4-FFF2-40B4-BE49-F238E27FC236}">
                <a16:creationId xmlns:a16="http://schemas.microsoft.com/office/drawing/2014/main" id="{9727CD76-8F58-CB70-1FB1-3B697920221E}"/>
              </a:ext>
            </a:extLst>
          </p:cNvPr>
          <p:cNvSpPr txBox="1"/>
          <p:nvPr/>
        </p:nvSpPr>
        <p:spPr>
          <a:xfrm>
            <a:off x="764569" y="5291096"/>
            <a:ext cx="255044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Income Statement Analysis</a:t>
            </a:r>
          </a:p>
        </p:txBody>
      </p:sp>
      <p:sp>
        <p:nvSpPr>
          <p:cNvPr id="30" name="TextBox 29">
            <a:extLst>
              <a:ext uri="{FF2B5EF4-FFF2-40B4-BE49-F238E27FC236}">
                <a16:creationId xmlns:a16="http://schemas.microsoft.com/office/drawing/2014/main" id="{2E3A97E2-F008-2E0B-7491-F466CEFA2518}"/>
              </a:ext>
            </a:extLst>
          </p:cNvPr>
          <p:cNvSpPr txBox="1"/>
          <p:nvPr/>
        </p:nvSpPr>
        <p:spPr>
          <a:xfrm>
            <a:off x="761787" y="4967083"/>
            <a:ext cx="255044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Balance Sheet Analysis</a:t>
            </a:r>
          </a:p>
        </p:txBody>
      </p:sp>
      <p:sp>
        <p:nvSpPr>
          <p:cNvPr id="33" name="TextBox 32">
            <a:extLst>
              <a:ext uri="{FF2B5EF4-FFF2-40B4-BE49-F238E27FC236}">
                <a16:creationId xmlns:a16="http://schemas.microsoft.com/office/drawing/2014/main" id="{223039F6-280F-AA68-E946-F0D71F504B7E}"/>
              </a:ext>
            </a:extLst>
          </p:cNvPr>
          <p:cNvSpPr txBox="1"/>
          <p:nvPr/>
        </p:nvSpPr>
        <p:spPr>
          <a:xfrm>
            <a:off x="766506" y="4651699"/>
            <a:ext cx="255044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SWOT Analysis</a:t>
            </a:r>
          </a:p>
        </p:txBody>
      </p:sp>
      <p:sp>
        <p:nvSpPr>
          <p:cNvPr id="34" name="TextBox 33">
            <a:extLst>
              <a:ext uri="{FF2B5EF4-FFF2-40B4-BE49-F238E27FC236}">
                <a16:creationId xmlns:a16="http://schemas.microsoft.com/office/drawing/2014/main" id="{09E25115-6BB4-ADF6-AA07-DC6E48FF0929}"/>
              </a:ext>
            </a:extLst>
          </p:cNvPr>
          <p:cNvSpPr txBox="1"/>
          <p:nvPr/>
        </p:nvSpPr>
        <p:spPr>
          <a:xfrm>
            <a:off x="761787" y="4339383"/>
            <a:ext cx="255044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Porter’s 5 forces</a:t>
            </a:r>
          </a:p>
        </p:txBody>
      </p:sp>
      <p:sp>
        <p:nvSpPr>
          <p:cNvPr id="35" name="TextBox 34">
            <a:extLst>
              <a:ext uri="{FF2B5EF4-FFF2-40B4-BE49-F238E27FC236}">
                <a16:creationId xmlns:a16="http://schemas.microsoft.com/office/drawing/2014/main" id="{FE737FC0-45D3-9FCD-D652-EB060EE01679}"/>
              </a:ext>
            </a:extLst>
          </p:cNvPr>
          <p:cNvSpPr txBox="1"/>
          <p:nvPr/>
        </p:nvSpPr>
        <p:spPr>
          <a:xfrm>
            <a:off x="772435" y="5969361"/>
            <a:ext cx="255044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Ratio Analysis</a:t>
            </a:r>
          </a:p>
        </p:txBody>
      </p:sp>
      <p:sp>
        <p:nvSpPr>
          <p:cNvPr id="43" name="TextBox 42">
            <a:extLst>
              <a:ext uri="{FF2B5EF4-FFF2-40B4-BE49-F238E27FC236}">
                <a16:creationId xmlns:a16="http://schemas.microsoft.com/office/drawing/2014/main" id="{B65297EB-5EC9-9D4B-14C0-644B7C04D03A}"/>
              </a:ext>
            </a:extLst>
          </p:cNvPr>
          <p:cNvSpPr txBox="1"/>
          <p:nvPr/>
        </p:nvSpPr>
        <p:spPr>
          <a:xfrm>
            <a:off x="772672" y="6258702"/>
            <a:ext cx="255044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DuPont Analysis</a:t>
            </a:r>
          </a:p>
        </p:txBody>
      </p:sp>
      <p:sp>
        <p:nvSpPr>
          <p:cNvPr id="45" name="TextBox 44">
            <a:extLst>
              <a:ext uri="{FF2B5EF4-FFF2-40B4-BE49-F238E27FC236}">
                <a16:creationId xmlns:a16="http://schemas.microsoft.com/office/drawing/2014/main" id="{34D90C78-7B8A-9971-C082-DB56CBD218FB}"/>
              </a:ext>
            </a:extLst>
          </p:cNvPr>
          <p:cNvSpPr txBox="1"/>
          <p:nvPr/>
        </p:nvSpPr>
        <p:spPr>
          <a:xfrm>
            <a:off x="778361" y="6548548"/>
            <a:ext cx="2550447" cy="292388"/>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The Warren Buffet’s $1 Test </a:t>
            </a:r>
          </a:p>
        </p:txBody>
      </p:sp>
      <p:sp>
        <p:nvSpPr>
          <p:cNvPr id="47" name="TextBox 46">
            <a:extLst>
              <a:ext uri="{FF2B5EF4-FFF2-40B4-BE49-F238E27FC236}">
                <a16:creationId xmlns:a16="http://schemas.microsoft.com/office/drawing/2014/main" id="{8A04FA13-A120-C66A-8574-539EE09EACD6}"/>
              </a:ext>
            </a:extLst>
          </p:cNvPr>
          <p:cNvSpPr txBox="1"/>
          <p:nvPr/>
        </p:nvSpPr>
        <p:spPr>
          <a:xfrm>
            <a:off x="820142" y="6908751"/>
            <a:ext cx="2550447"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E2841"/>
                </a:solidFill>
                <a:latin typeface="Calibri"/>
                <a:ea typeface="Calibri"/>
                <a:cs typeface="Calibri"/>
              </a:rPr>
              <a:t>Coffee Can Investing</a:t>
            </a:r>
          </a:p>
        </p:txBody>
      </p:sp>
      <p:sp>
        <p:nvSpPr>
          <p:cNvPr id="2" name="Rectangle 1">
            <a:extLst>
              <a:ext uri="{FF2B5EF4-FFF2-40B4-BE49-F238E27FC236}">
                <a16:creationId xmlns:a16="http://schemas.microsoft.com/office/drawing/2014/main" id="{DC1FA03B-2FF7-EA22-E7C9-1035D98E5F80}"/>
              </a:ext>
            </a:extLst>
          </p:cNvPr>
          <p:cNvSpPr/>
          <p:nvPr/>
        </p:nvSpPr>
        <p:spPr>
          <a:xfrm>
            <a:off x="500334" y="7266754"/>
            <a:ext cx="5718102" cy="12984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6169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64F91C5-615D-EB7D-CCD8-A8E3A6CF0DBB}"/>
              </a:ext>
            </a:extLst>
          </p:cNvPr>
          <p:cNvSpPr/>
          <p:nvPr/>
        </p:nvSpPr>
        <p:spPr>
          <a:xfrm>
            <a:off x="163486" y="7611333"/>
            <a:ext cx="3309175" cy="1378596"/>
          </a:xfrm>
          <a:prstGeom prst="rect">
            <a:avLst/>
          </a:prstGeom>
          <a:solidFill>
            <a:srgbClr val="F7F7F7"/>
          </a:solid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609A78F-7617-7F81-2D94-277B2BC895BF}"/>
              </a:ext>
            </a:extLst>
          </p:cNvPr>
          <p:cNvSpPr/>
          <p:nvPr/>
        </p:nvSpPr>
        <p:spPr>
          <a:xfrm>
            <a:off x="182537" y="6106383"/>
            <a:ext cx="3309175" cy="1188096"/>
          </a:xfrm>
          <a:prstGeom prst="rect">
            <a:avLst/>
          </a:prstGeom>
          <a:solidFill>
            <a:srgbClr val="F7F7F7"/>
          </a:solid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with a graph and arrow&#10;&#10;Description automatically generated">
            <a:extLst>
              <a:ext uri="{FF2B5EF4-FFF2-40B4-BE49-F238E27FC236}">
                <a16:creationId xmlns:a16="http://schemas.microsoft.com/office/drawing/2014/main" id="{C2B3526F-8F3F-AD17-8EF4-475D05209386}"/>
              </a:ext>
            </a:extLst>
          </p:cNvPr>
          <p:cNvPicPr>
            <a:picLocks noChangeAspect="1"/>
          </p:cNvPicPr>
          <p:nvPr/>
        </p:nvPicPr>
        <p:blipFill>
          <a:blip r:embed="rId2"/>
          <a:stretch>
            <a:fillRect/>
          </a:stretch>
        </p:blipFill>
        <p:spPr>
          <a:xfrm>
            <a:off x="-3238" y="9061170"/>
            <a:ext cx="1258179" cy="838200"/>
          </a:xfrm>
          <a:prstGeom prst="rect">
            <a:avLst/>
          </a:prstGeom>
        </p:spPr>
      </p:pic>
      <p:cxnSp>
        <p:nvCxnSpPr>
          <p:cNvPr id="7" name="Straight Arrow Connector 6">
            <a:extLst>
              <a:ext uri="{FF2B5EF4-FFF2-40B4-BE49-F238E27FC236}">
                <a16:creationId xmlns:a16="http://schemas.microsoft.com/office/drawing/2014/main" id="{EF9C8011-D2A8-1CAF-076D-D86165AC8F43}"/>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649617A-552F-0C10-1371-3ED550A0D02D}"/>
              </a:ext>
            </a:extLst>
          </p:cNvPr>
          <p:cNvSpPr/>
          <p:nvPr/>
        </p:nvSpPr>
        <p:spPr>
          <a:xfrm>
            <a:off x="-35456" y="-12110"/>
            <a:ext cx="6894712" cy="112143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900">
              <a:solidFill>
                <a:srgbClr val="000000"/>
              </a:solidFill>
              <a:latin typeface="CIDFont"/>
            </a:endParaRPr>
          </a:p>
        </p:txBody>
      </p:sp>
      <p:pic>
        <p:nvPicPr>
          <p:cNvPr id="9" name="Picture 8" descr="A logo with a sun and blue text&#10;&#10;Description automatically generated">
            <a:extLst>
              <a:ext uri="{FF2B5EF4-FFF2-40B4-BE49-F238E27FC236}">
                <a16:creationId xmlns:a16="http://schemas.microsoft.com/office/drawing/2014/main" id="{E71B4F58-A838-A42C-5611-4FAD984B79D2}"/>
              </a:ext>
            </a:extLst>
          </p:cNvPr>
          <p:cNvPicPr>
            <a:picLocks noChangeAspect="1"/>
          </p:cNvPicPr>
          <p:nvPr/>
        </p:nvPicPr>
        <p:blipFill>
          <a:blip r:embed="rId3"/>
          <a:stretch>
            <a:fillRect/>
          </a:stretch>
        </p:blipFill>
        <p:spPr>
          <a:xfrm>
            <a:off x="5388395" y="210867"/>
            <a:ext cx="1219114" cy="762000"/>
          </a:xfrm>
          <a:prstGeom prst="rect">
            <a:avLst/>
          </a:prstGeom>
        </p:spPr>
      </p:pic>
      <p:sp>
        <p:nvSpPr>
          <p:cNvPr id="10" name="TextBox 41">
            <a:extLst>
              <a:ext uri="{FF2B5EF4-FFF2-40B4-BE49-F238E27FC236}">
                <a16:creationId xmlns:a16="http://schemas.microsoft.com/office/drawing/2014/main" id="{A7C7B57E-9470-522E-B3AB-7B37D5AE904F}"/>
              </a:ext>
            </a:extLst>
          </p:cNvPr>
          <p:cNvSpPr txBox="1"/>
          <p:nvPr/>
        </p:nvSpPr>
        <p:spPr>
          <a:xfrm>
            <a:off x="152985" y="561388"/>
            <a:ext cx="3704153"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11" name="Straight Arrow Connector 10">
            <a:extLst>
              <a:ext uri="{FF2B5EF4-FFF2-40B4-BE49-F238E27FC236}">
                <a16:creationId xmlns:a16="http://schemas.microsoft.com/office/drawing/2014/main" id="{B10C088D-A13A-1761-E1BB-AA33985A1E58}"/>
              </a:ext>
            </a:extLst>
          </p:cNvPr>
          <p:cNvCxnSpPr/>
          <p:nvPr/>
        </p:nvCxnSpPr>
        <p:spPr>
          <a:xfrm>
            <a:off x="-20782" y="1089963"/>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2" name="TextBox 35">
            <a:extLst>
              <a:ext uri="{FF2B5EF4-FFF2-40B4-BE49-F238E27FC236}">
                <a16:creationId xmlns:a16="http://schemas.microsoft.com/office/drawing/2014/main" id="{02BA201C-02B1-2AF5-C76C-7FF5D4EFD598}"/>
              </a:ext>
            </a:extLst>
          </p:cNvPr>
          <p:cNvSpPr txBox="1"/>
          <p:nvPr/>
        </p:nvSpPr>
        <p:spPr>
          <a:xfrm>
            <a:off x="142476" y="138301"/>
            <a:ext cx="4784808"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13" name="TextBox 51">
            <a:extLst>
              <a:ext uri="{FF2B5EF4-FFF2-40B4-BE49-F238E27FC236}">
                <a16:creationId xmlns:a16="http://schemas.microsoft.com/office/drawing/2014/main" id="{CD2EB9BE-0E55-2447-B36F-B09C9CB50C2D}"/>
              </a:ext>
            </a:extLst>
          </p:cNvPr>
          <p:cNvSpPr txBox="1"/>
          <p:nvPr/>
        </p:nvSpPr>
        <p:spPr>
          <a:xfrm>
            <a:off x="145471" y="-31310"/>
            <a:ext cx="3325091" cy="2616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a:solidFill>
                  <a:schemeClr val="bg1"/>
                </a:solidFill>
                <a:latin typeface="Calibri"/>
                <a:cs typeface="Calibri"/>
              </a:rPr>
              <a:t>Academic Research Project – Not a recommendation</a:t>
            </a:r>
          </a:p>
        </p:txBody>
      </p:sp>
      <p:sp>
        <p:nvSpPr>
          <p:cNvPr id="14" name="Arrow: Pentagon 13">
            <a:extLst>
              <a:ext uri="{FF2B5EF4-FFF2-40B4-BE49-F238E27FC236}">
                <a16:creationId xmlns:a16="http://schemas.microsoft.com/office/drawing/2014/main" id="{C8F6432F-6BD7-66DE-7E91-A09286E112A8}"/>
              </a:ext>
            </a:extLst>
          </p:cNvPr>
          <p:cNvSpPr/>
          <p:nvPr/>
        </p:nvSpPr>
        <p:spPr>
          <a:xfrm>
            <a:off x="-24020" y="447920"/>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Box 41">
            <a:extLst>
              <a:ext uri="{FF2B5EF4-FFF2-40B4-BE49-F238E27FC236}">
                <a16:creationId xmlns:a16="http://schemas.microsoft.com/office/drawing/2014/main" id="{166E5DF4-86E6-D4D4-D4C5-9D30E2398715}"/>
              </a:ext>
            </a:extLst>
          </p:cNvPr>
          <p:cNvSpPr txBox="1"/>
          <p:nvPr/>
        </p:nvSpPr>
        <p:spPr>
          <a:xfrm>
            <a:off x="159446" y="549028"/>
            <a:ext cx="3704153" cy="40011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16" name="Straight Arrow Connector 15">
            <a:extLst>
              <a:ext uri="{FF2B5EF4-FFF2-40B4-BE49-F238E27FC236}">
                <a16:creationId xmlns:a16="http://schemas.microsoft.com/office/drawing/2014/main" id="{83861A07-41CF-019E-E2AE-69AEBE034724}"/>
              </a:ext>
            </a:extLst>
          </p:cNvPr>
          <p:cNvCxnSpPr/>
          <p:nvPr/>
        </p:nvCxnSpPr>
        <p:spPr>
          <a:xfrm>
            <a:off x="-41917" y="1102962"/>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19" name="Picture 18">
            <a:extLst>
              <a:ext uri="{FF2B5EF4-FFF2-40B4-BE49-F238E27FC236}">
                <a16:creationId xmlns:a16="http://schemas.microsoft.com/office/drawing/2014/main" id="{C4D37D3C-B284-D219-09C4-36D515BB5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492" y="1810090"/>
            <a:ext cx="6496140" cy="3918443"/>
          </a:xfrm>
          <a:prstGeom prst="rect">
            <a:avLst/>
          </a:prstGeom>
        </p:spPr>
      </p:pic>
      <p:sp>
        <p:nvSpPr>
          <p:cNvPr id="2" name="TextBox 3">
            <a:extLst>
              <a:ext uri="{FF2B5EF4-FFF2-40B4-BE49-F238E27FC236}">
                <a16:creationId xmlns:a16="http://schemas.microsoft.com/office/drawing/2014/main" id="{385E70E0-7F2E-C174-A5A7-952F5D4FDBCA}"/>
              </a:ext>
            </a:extLst>
          </p:cNvPr>
          <p:cNvSpPr txBox="1"/>
          <p:nvPr/>
        </p:nvSpPr>
        <p:spPr>
          <a:xfrm>
            <a:off x="190499" y="6101247"/>
            <a:ext cx="3271839" cy="117687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200" b="1">
                <a:latin typeface="Calibri"/>
                <a:ea typeface="Calibri"/>
                <a:cs typeface="Calibri"/>
              </a:rPr>
              <a:t>Liquidity Ratios:</a:t>
            </a:r>
            <a:endParaRPr lang="en-US" sz="1200">
              <a:latin typeface="Calibri"/>
              <a:ea typeface="Calibri"/>
              <a:cs typeface="Calibri"/>
            </a:endParaRPr>
          </a:p>
          <a:p>
            <a:pPr algn="just"/>
            <a:endParaRPr lang="en-US" sz="600">
              <a:latin typeface="Calibri"/>
              <a:ea typeface="Calibri"/>
              <a:cs typeface="Calibri"/>
            </a:endParaRPr>
          </a:p>
          <a:p>
            <a:pPr marL="171450" indent="-171450" algn="just">
              <a:buFont typeface="Arial"/>
              <a:buChar char="•"/>
            </a:pPr>
            <a:r>
              <a:rPr lang="en-US" sz="1000">
                <a:latin typeface="Calibri"/>
                <a:ea typeface="Calibri"/>
                <a:cs typeface="Calibri"/>
              </a:rPr>
              <a:t>Pidilite has maintained a strong liquidity position throughout the period, with a current ratio consistently above 1.5 and a quick ratio above 1.0. This indicates the company's ability to meet its short-term obligations comfortably.</a:t>
            </a:r>
          </a:p>
        </p:txBody>
      </p:sp>
      <p:sp>
        <p:nvSpPr>
          <p:cNvPr id="3" name="TextBox 2">
            <a:extLst>
              <a:ext uri="{FF2B5EF4-FFF2-40B4-BE49-F238E27FC236}">
                <a16:creationId xmlns:a16="http://schemas.microsoft.com/office/drawing/2014/main" id="{DFDB74BD-E362-F52B-D231-ACF663CE30C6}"/>
              </a:ext>
            </a:extLst>
          </p:cNvPr>
          <p:cNvSpPr txBox="1"/>
          <p:nvPr/>
        </p:nvSpPr>
        <p:spPr>
          <a:xfrm>
            <a:off x="297051" y="7617948"/>
            <a:ext cx="642158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b="1">
                <a:solidFill>
                  <a:srgbClr val="1F1F1F"/>
                </a:solidFill>
                <a:latin typeface="Calibri"/>
                <a:cs typeface="Arial"/>
              </a:rPr>
              <a:t>Leverage Ratios:</a:t>
            </a:r>
            <a:r>
              <a:rPr lang="en-US" sz="1200">
                <a:latin typeface="Calibri"/>
                <a:cs typeface="Arial"/>
              </a:rPr>
              <a:t>​</a:t>
            </a:r>
            <a:endParaRPr lang="en-US" sz="1200">
              <a:latin typeface="Calibri"/>
              <a:ea typeface="Calibri"/>
              <a:cs typeface="Arial"/>
            </a:endParaRPr>
          </a:p>
        </p:txBody>
      </p:sp>
      <p:sp>
        <p:nvSpPr>
          <p:cNvPr id="4" name="TextBox 3">
            <a:extLst>
              <a:ext uri="{FF2B5EF4-FFF2-40B4-BE49-F238E27FC236}">
                <a16:creationId xmlns:a16="http://schemas.microsoft.com/office/drawing/2014/main" id="{59B43472-27A2-5647-F1B7-428FD37B3C91}"/>
              </a:ext>
            </a:extLst>
          </p:cNvPr>
          <p:cNvSpPr txBox="1"/>
          <p:nvPr/>
        </p:nvSpPr>
        <p:spPr>
          <a:xfrm>
            <a:off x="153993" y="7875897"/>
            <a:ext cx="3284532"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buFont typeface="Arial"/>
              <a:buChar char="•"/>
            </a:pPr>
            <a:r>
              <a:rPr lang="en-US" sz="1000">
                <a:latin typeface="Calibri"/>
                <a:cs typeface="Arial"/>
              </a:rPr>
              <a:t>The company has significantly reduced its debt-to-equity ratio from 0.68 in Mar-21 to 0.04 in Mar-24, indicating a stronger financial position and reduced reliance on debt financing.​</a:t>
            </a:r>
            <a:endParaRPr lang="en-US" sz="1000">
              <a:latin typeface="Calibri"/>
              <a:ea typeface="Calibri"/>
              <a:cs typeface="Arial"/>
            </a:endParaRPr>
          </a:p>
          <a:p>
            <a:pPr marL="171450" indent="-171450" algn="just">
              <a:buFont typeface="Arial"/>
              <a:buChar char="•"/>
            </a:pPr>
            <a:r>
              <a:rPr lang="en-US" sz="1000">
                <a:latin typeface="Calibri"/>
                <a:cs typeface="Arial"/>
              </a:rPr>
              <a:t>The interest coverage ratio has remained consistently high, demonstrating Pidilite's ability to comfortably service its debt obligations.​</a:t>
            </a:r>
            <a:endParaRPr lang="en-US" sz="1000">
              <a:latin typeface="Calibri"/>
              <a:ea typeface="Calibri"/>
              <a:cs typeface="Arial"/>
            </a:endParaRPr>
          </a:p>
        </p:txBody>
      </p:sp>
      <p:graphicFrame>
        <p:nvGraphicFramePr>
          <p:cNvPr id="18" name="Chart 17">
            <a:extLst>
              <a:ext uri="{FF2B5EF4-FFF2-40B4-BE49-F238E27FC236}">
                <a16:creationId xmlns:a16="http://schemas.microsoft.com/office/drawing/2014/main" id="{CD33D6EA-1801-C1C4-AB04-F3C3B9CCA8EC}"/>
              </a:ext>
            </a:extLst>
          </p:cNvPr>
          <p:cNvGraphicFramePr>
            <a:graphicFrameLocks/>
          </p:cNvGraphicFramePr>
          <p:nvPr>
            <p:extLst>
              <p:ext uri="{D42A27DB-BD31-4B8C-83A1-F6EECF244321}">
                <p14:modId xmlns:p14="http://schemas.microsoft.com/office/powerpoint/2010/main" val="2471929092"/>
              </p:ext>
            </p:extLst>
          </p:nvPr>
        </p:nvGraphicFramePr>
        <p:xfrm>
          <a:off x="3759994" y="5872163"/>
          <a:ext cx="2787212" cy="156966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Chart 19">
            <a:extLst>
              <a:ext uri="{FF2B5EF4-FFF2-40B4-BE49-F238E27FC236}">
                <a16:creationId xmlns:a16="http://schemas.microsoft.com/office/drawing/2014/main" id="{2DBE15B9-966E-5314-193D-AD2D8EE3F956}"/>
              </a:ext>
            </a:extLst>
          </p:cNvPr>
          <p:cNvGraphicFramePr>
            <a:graphicFrameLocks/>
          </p:cNvGraphicFramePr>
          <p:nvPr>
            <p:extLst>
              <p:ext uri="{D42A27DB-BD31-4B8C-83A1-F6EECF244321}">
                <p14:modId xmlns:p14="http://schemas.microsoft.com/office/powerpoint/2010/main" val="1614346669"/>
              </p:ext>
            </p:extLst>
          </p:nvPr>
        </p:nvGraphicFramePr>
        <p:xfrm>
          <a:off x="3759994" y="7444705"/>
          <a:ext cx="2806262" cy="1975469"/>
        </p:xfrm>
        <a:graphic>
          <a:graphicData uri="http://schemas.openxmlformats.org/drawingml/2006/chart">
            <c:chart xmlns:c="http://schemas.openxmlformats.org/drawingml/2006/chart" xmlns:r="http://schemas.openxmlformats.org/officeDocument/2006/relationships" r:id="rId6"/>
          </a:graphicData>
        </a:graphic>
      </p:graphicFrame>
      <p:sp>
        <p:nvSpPr>
          <p:cNvPr id="21" name="Rectangle 20">
            <a:extLst>
              <a:ext uri="{FF2B5EF4-FFF2-40B4-BE49-F238E27FC236}">
                <a16:creationId xmlns:a16="http://schemas.microsoft.com/office/drawing/2014/main" id="{C4A17BDD-D257-545F-8EBA-A550A914EA37}"/>
              </a:ext>
            </a:extLst>
          </p:cNvPr>
          <p:cNvSpPr/>
          <p:nvPr/>
        </p:nvSpPr>
        <p:spPr>
          <a:xfrm>
            <a:off x="544487" y="1362933"/>
            <a:ext cx="5766625" cy="273696"/>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9EA4AF-F0C6-ECD0-4BEC-1982CA4D1209}"/>
              </a:ext>
            </a:extLst>
          </p:cNvPr>
          <p:cNvSpPr txBox="1"/>
          <p:nvPr/>
        </p:nvSpPr>
        <p:spPr>
          <a:xfrm>
            <a:off x="2803378" y="1366159"/>
            <a:ext cx="3190875" cy="292388"/>
          </a:xfrm>
          <a:prstGeom prst="rect">
            <a:avLst/>
          </a:prstGeom>
          <a:noFill/>
        </p:spPr>
        <p:txBody>
          <a:bodyPr wrap="square" lIns="91440" tIns="45720" rIns="91440" bIns="45720" rtlCol="0" anchor="t">
            <a:spAutoFit/>
          </a:bodyPr>
          <a:lstStyle/>
          <a:p>
            <a:r>
              <a:rPr lang="en-US" sz="1300" b="1">
                <a:solidFill>
                  <a:schemeClr val="bg1"/>
                </a:solidFill>
                <a:latin typeface="Calibri"/>
                <a:ea typeface="Calibri"/>
                <a:cs typeface="Calibri"/>
              </a:rPr>
              <a:t>RATIO ANALYSIS</a:t>
            </a:r>
            <a:endParaRPr lang="en-IN" sz="1300" b="1">
              <a:solidFill>
                <a:schemeClr val="bg1"/>
              </a:solidFill>
              <a:latin typeface="Calibri"/>
              <a:ea typeface="Calibri"/>
              <a:cs typeface="Calibri"/>
            </a:endParaRPr>
          </a:p>
        </p:txBody>
      </p:sp>
    </p:spTree>
    <p:extLst>
      <p:ext uri="{BB962C8B-B14F-4D97-AF65-F5344CB8AC3E}">
        <p14:creationId xmlns:p14="http://schemas.microsoft.com/office/powerpoint/2010/main" val="3353837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C8E5D51-CAD1-7530-29BB-A037CBFF44DD}"/>
              </a:ext>
            </a:extLst>
          </p:cNvPr>
          <p:cNvSpPr/>
          <p:nvPr/>
        </p:nvSpPr>
        <p:spPr>
          <a:xfrm>
            <a:off x="214323" y="4562121"/>
            <a:ext cx="3293283" cy="1291366"/>
          </a:xfrm>
          <a:prstGeom prst="rect">
            <a:avLst/>
          </a:prstGeom>
          <a:solidFill>
            <a:srgbClr val="F7F7F7"/>
          </a:solid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4241C6-C41E-56AC-1ADA-7B4389276720}"/>
              </a:ext>
            </a:extLst>
          </p:cNvPr>
          <p:cNvSpPr/>
          <p:nvPr/>
        </p:nvSpPr>
        <p:spPr>
          <a:xfrm>
            <a:off x="214322" y="2711199"/>
            <a:ext cx="3293283" cy="1680615"/>
          </a:xfrm>
          <a:prstGeom prst="rect">
            <a:avLst/>
          </a:prstGeom>
          <a:solidFill>
            <a:srgbClr val="F7F7F7"/>
          </a:solid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90FF8FD-9FD1-EC72-158C-F584FBC79383}"/>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26" name="Arrow: Pentagon 25">
            <a:extLst>
              <a:ext uri="{FF2B5EF4-FFF2-40B4-BE49-F238E27FC236}">
                <a16:creationId xmlns:a16="http://schemas.microsoft.com/office/drawing/2014/main" id="{153C9829-2E04-430C-8360-7ED1FA1282A4}"/>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ADB1143-E320-8EAF-ACAE-0F98CCC9FB55}"/>
              </a:ext>
            </a:extLst>
          </p:cNvPr>
          <p:cNvSpPr/>
          <p:nvPr/>
        </p:nvSpPr>
        <p:spPr>
          <a:xfrm>
            <a:off x="214323" y="1220906"/>
            <a:ext cx="3285335" cy="1331085"/>
          </a:xfrm>
          <a:prstGeom prst="rect">
            <a:avLst/>
          </a:prstGeom>
          <a:solidFill>
            <a:srgbClr val="F7F7F7"/>
          </a:solid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6048CEF0-156F-4613-577E-A4A356D45507}"/>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30" name="TextBox 29">
            <a:extLst>
              <a:ext uri="{FF2B5EF4-FFF2-40B4-BE49-F238E27FC236}">
                <a16:creationId xmlns:a16="http://schemas.microsoft.com/office/drawing/2014/main" id="{ECAC52C1-A520-6BEA-E9E6-65B66F752F84}"/>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32" name="Straight Arrow Connector 31">
            <a:extLst>
              <a:ext uri="{FF2B5EF4-FFF2-40B4-BE49-F238E27FC236}">
                <a16:creationId xmlns:a16="http://schemas.microsoft.com/office/drawing/2014/main" id="{CDD4E311-F398-999C-C537-5EEB488D527E}"/>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34" name="Picture 33" descr="pidilite logo vector, pidilite icon free vector 20336433 Vector Art at  Vecteezy">
            <a:extLst>
              <a:ext uri="{FF2B5EF4-FFF2-40B4-BE49-F238E27FC236}">
                <a16:creationId xmlns:a16="http://schemas.microsoft.com/office/drawing/2014/main" id="{17126B58-5EB0-A1AB-2CE8-9166A9550DFA}"/>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A logo with a graph and arrow&#10;&#10;Description automatically generated">
            <a:extLst>
              <a:ext uri="{FF2B5EF4-FFF2-40B4-BE49-F238E27FC236}">
                <a16:creationId xmlns:a16="http://schemas.microsoft.com/office/drawing/2014/main" id="{83E2284D-2DF5-829E-260F-9714652D483C}"/>
              </a:ext>
            </a:extLst>
          </p:cNvPr>
          <p:cNvPicPr>
            <a:picLocks noChangeAspect="1"/>
          </p:cNvPicPr>
          <p:nvPr/>
        </p:nvPicPr>
        <p:blipFill>
          <a:blip r:embed="rId3"/>
          <a:stretch>
            <a:fillRect/>
          </a:stretch>
        </p:blipFill>
        <p:spPr>
          <a:xfrm>
            <a:off x="-3238" y="9061170"/>
            <a:ext cx="1258179" cy="838200"/>
          </a:xfrm>
          <a:prstGeom prst="rect">
            <a:avLst/>
          </a:prstGeom>
        </p:spPr>
      </p:pic>
      <p:cxnSp>
        <p:nvCxnSpPr>
          <p:cNvPr id="11" name="Straight Arrow Connector 10">
            <a:extLst>
              <a:ext uri="{FF2B5EF4-FFF2-40B4-BE49-F238E27FC236}">
                <a16:creationId xmlns:a16="http://schemas.microsoft.com/office/drawing/2014/main" id="{8EEFEF5F-225E-7140-8114-D4E9D904EE5C}"/>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10CF57FD-66E3-B050-22A2-3DD6D6EB8917}"/>
              </a:ext>
            </a:extLst>
          </p:cNvPr>
          <p:cNvSpPr txBox="1"/>
          <p:nvPr/>
        </p:nvSpPr>
        <p:spPr>
          <a:xfrm>
            <a:off x="228599" y="1222985"/>
            <a:ext cx="2843213" cy="276999"/>
          </a:xfrm>
          <a:prstGeom prst="rect">
            <a:avLst/>
          </a:prstGeom>
          <a:noFill/>
        </p:spPr>
        <p:txBody>
          <a:bodyPr wrap="square" lIns="91440" tIns="45720" rIns="91440" bIns="45720" rtlCol="0" anchor="t">
            <a:spAutoFit/>
          </a:bodyPr>
          <a:lstStyle/>
          <a:p>
            <a:r>
              <a:rPr lang="en-US" sz="1200" b="1">
                <a:latin typeface="Calibri"/>
                <a:ea typeface="Calibri"/>
                <a:cs typeface="Calibri"/>
              </a:rPr>
              <a:t>Efficiency Ratios:</a:t>
            </a:r>
            <a:endParaRPr lang="en-IN" sz="1200" b="1">
              <a:latin typeface="Calibri"/>
              <a:ea typeface="Calibri"/>
              <a:cs typeface="Calibri"/>
            </a:endParaRPr>
          </a:p>
        </p:txBody>
      </p:sp>
      <p:sp>
        <p:nvSpPr>
          <p:cNvPr id="13" name="TextBox 12">
            <a:extLst>
              <a:ext uri="{FF2B5EF4-FFF2-40B4-BE49-F238E27FC236}">
                <a16:creationId xmlns:a16="http://schemas.microsoft.com/office/drawing/2014/main" id="{8D0D2162-8213-782F-EA17-DFC4CD205CEA}"/>
              </a:ext>
            </a:extLst>
          </p:cNvPr>
          <p:cNvSpPr txBox="1"/>
          <p:nvPr/>
        </p:nvSpPr>
        <p:spPr>
          <a:xfrm>
            <a:off x="228599" y="1477976"/>
            <a:ext cx="3217890"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Arial"/>
              <a:buChar char="•"/>
            </a:pPr>
            <a:r>
              <a:rPr lang="en-US" sz="1050">
                <a:latin typeface="Calibri"/>
                <a:cs typeface="Calibri"/>
              </a:rPr>
              <a:t>The fixed asset turnover ratio has improved over the years, suggesting more efficient use of fixed assets. </a:t>
            </a:r>
            <a:endParaRPr lang="en-US" sz="1050">
              <a:latin typeface="Calibri"/>
              <a:ea typeface="Calibri"/>
              <a:cs typeface="Calibri"/>
            </a:endParaRPr>
          </a:p>
          <a:p>
            <a:pPr marL="228600" indent="-228600" algn="just">
              <a:buFont typeface="Arial"/>
              <a:buChar char="•"/>
            </a:pPr>
            <a:r>
              <a:rPr lang="en-US" sz="1050">
                <a:latin typeface="Calibri"/>
                <a:cs typeface="Calibri"/>
              </a:rPr>
              <a:t>The inventory turnover ratio has remained relatively stable, indicating efficient management of inventory.</a:t>
            </a:r>
            <a:endParaRPr lang="en-US" sz="1050">
              <a:cs typeface="Calibri"/>
            </a:endParaRPr>
          </a:p>
        </p:txBody>
      </p:sp>
      <p:sp>
        <p:nvSpPr>
          <p:cNvPr id="14" name="TextBox 13">
            <a:extLst>
              <a:ext uri="{FF2B5EF4-FFF2-40B4-BE49-F238E27FC236}">
                <a16:creationId xmlns:a16="http://schemas.microsoft.com/office/drawing/2014/main" id="{4871B090-7F8C-4AC6-7C67-17D8CFEF4E8C}"/>
              </a:ext>
            </a:extLst>
          </p:cNvPr>
          <p:cNvSpPr txBox="1"/>
          <p:nvPr/>
        </p:nvSpPr>
        <p:spPr>
          <a:xfrm>
            <a:off x="228600" y="2717620"/>
            <a:ext cx="668261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solidFill>
                  <a:srgbClr val="1F1F1F"/>
                </a:solidFill>
                <a:latin typeface="Calibri"/>
                <a:cs typeface="Calibri"/>
              </a:rPr>
              <a:t>Profitability Ratios:</a:t>
            </a:r>
            <a:endParaRPr lang="en-US" sz="1200">
              <a:solidFill>
                <a:srgbClr val="000000"/>
              </a:solidFill>
              <a:latin typeface="Calibri"/>
              <a:ea typeface="Calibri"/>
              <a:cs typeface="Calibri"/>
            </a:endParaRPr>
          </a:p>
        </p:txBody>
      </p:sp>
      <p:sp>
        <p:nvSpPr>
          <p:cNvPr id="15" name="TextBox 14">
            <a:extLst>
              <a:ext uri="{FF2B5EF4-FFF2-40B4-BE49-F238E27FC236}">
                <a16:creationId xmlns:a16="http://schemas.microsoft.com/office/drawing/2014/main" id="{C4368BB4-4F9B-B831-E528-8DAEC506DC51}"/>
              </a:ext>
            </a:extLst>
          </p:cNvPr>
          <p:cNvSpPr txBox="1"/>
          <p:nvPr/>
        </p:nvSpPr>
        <p:spPr>
          <a:xfrm>
            <a:off x="204760" y="2909816"/>
            <a:ext cx="3296004" cy="15465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Arial"/>
              <a:buChar char="•"/>
            </a:pPr>
            <a:r>
              <a:rPr lang="en-US" sz="1050">
                <a:latin typeface="Calibri"/>
                <a:cs typeface="Calibri"/>
              </a:rPr>
              <a:t>Pidilite has demonstrated consistent profitability, with a slight decline in net profit margin from Mar-21 to Mar-23, but a rebound in Mar-24. </a:t>
            </a:r>
            <a:endParaRPr lang="en-US" sz="1050">
              <a:latin typeface="Calibri"/>
              <a:ea typeface="Calibri"/>
              <a:cs typeface="Calibri"/>
            </a:endParaRPr>
          </a:p>
          <a:p>
            <a:pPr marL="228600" indent="-228600" algn="just">
              <a:buFont typeface="Arial"/>
              <a:buChar char="•"/>
            </a:pPr>
            <a:r>
              <a:rPr lang="en-US" sz="1050">
                <a:latin typeface="Calibri"/>
                <a:cs typeface="Calibri"/>
              </a:rPr>
              <a:t>The return on equity (ROE) and return on assets (ROA) have remained relatively stable, indicating efficient use of capital. </a:t>
            </a:r>
            <a:endParaRPr lang="en-US" sz="1050">
              <a:latin typeface="Calibri"/>
              <a:ea typeface="Calibri"/>
              <a:cs typeface="Calibri"/>
            </a:endParaRPr>
          </a:p>
          <a:p>
            <a:pPr marL="228600" indent="-228600" algn="just">
              <a:buFont typeface="Arial"/>
              <a:buChar char="•"/>
            </a:pPr>
            <a:r>
              <a:rPr lang="en-US" sz="1050">
                <a:latin typeface="Calibri"/>
                <a:cs typeface="Calibri"/>
              </a:rPr>
              <a:t>The company's operating income as a percentage of sales has increased, suggesting improved operational efficiency.</a:t>
            </a:r>
            <a:endParaRPr lang="en-US" sz="1050"/>
          </a:p>
        </p:txBody>
      </p:sp>
      <p:sp>
        <p:nvSpPr>
          <p:cNvPr id="16" name="TextBox 15">
            <a:extLst>
              <a:ext uri="{FF2B5EF4-FFF2-40B4-BE49-F238E27FC236}">
                <a16:creationId xmlns:a16="http://schemas.microsoft.com/office/drawing/2014/main" id="{5CE419DB-81CB-68B9-530F-4420F29AE13D}"/>
              </a:ext>
            </a:extLst>
          </p:cNvPr>
          <p:cNvSpPr txBox="1"/>
          <p:nvPr/>
        </p:nvSpPr>
        <p:spPr>
          <a:xfrm>
            <a:off x="228599" y="4565649"/>
            <a:ext cx="661142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a:solidFill>
                  <a:srgbClr val="000000"/>
                </a:solidFill>
                <a:latin typeface="Calibri"/>
                <a:cs typeface="Calibri"/>
              </a:rPr>
              <a:t> </a:t>
            </a:r>
            <a:r>
              <a:rPr lang="en-US" sz="1200" b="1">
                <a:solidFill>
                  <a:srgbClr val="1F1F1F"/>
                </a:solidFill>
                <a:latin typeface="Calibri"/>
                <a:cs typeface="Calibri"/>
              </a:rPr>
              <a:t>Market Value Ratios</a:t>
            </a:r>
            <a:r>
              <a:rPr lang="en-US" sz="1200">
                <a:solidFill>
                  <a:srgbClr val="000000"/>
                </a:solidFill>
                <a:latin typeface="Calibri"/>
                <a:cs typeface="Calibri"/>
              </a:rPr>
              <a:t> :</a:t>
            </a:r>
            <a:endParaRPr lang="en-US" sz="1200">
              <a:solidFill>
                <a:srgbClr val="000000"/>
              </a:solidFill>
              <a:latin typeface="Calibri"/>
              <a:ea typeface="Calibri"/>
              <a:cs typeface="Calibri"/>
            </a:endParaRPr>
          </a:p>
        </p:txBody>
      </p:sp>
      <p:sp>
        <p:nvSpPr>
          <p:cNvPr id="17" name="TextBox 16">
            <a:extLst>
              <a:ext uri="{FF2B5EF4-FFF2-40B4-BE49-F238E27FC236}">
                <a16:creationId xmlns:a16="http://schemas.microsoft.com/office/drawing/2014/main" id="{34664241-BA10-F5F7-2766-7E5F0E9FB53F}"/>
              </a:ext>
            </a:extLst>
          </p:cNvPr>
          <p:cNvSpPr txBox="1"/>
          <p:nvPr/>
        </p:nvSpPr>
        <p:spPr>
          <a:xfrm>
            <a:off x="228599" y="4812887"/>
            <a:ext cx="3275910" cy="10618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Arial"/>
              <a:buChar char="•"/>
            </a:pPr>
            <a:r>
              <a:rPr lang="en-US" sz="1050">
                <a:latin typeface="Calibri"/>
                <a:cs typeface="Calibri"/>
              </a:rPr>
              <a:t>The P/E ratio has fluctuated over the years, but it remains relatively high, suggesting that the market is placing a premium on Pidilite's growth prospects. </a:t>
            </a:r>
            <a:endParaRPr lang="en-US" sz="1050">
              <a:latin typeface="Calibri"/>
              <a:ea typeface="Calibri"/>
              <a:cs typeface="Calibri"/>
            </a:endParaRPr>
          </a:p>
          <a:p>
            <a:pPr marL="228600" indent="-228600" algn="just">
              <a:buFont typeface="Arial"/>
              <a:buChar char="•"/>
            </a:pPr>
            <a:r>
              <a:rPr lang="en-US" sz="1050">
                <a:latin typeface="Calibri"/>
                <a:cs typeface="Calibri"/>
              </a:rPr>
              <a:t>The P/B ratio has also increased over time, indicating that the market values Pidilite's assets at a premium compared to their book value.</a:t>
            </a:r>
            <a:r>
              <a:rPr lang="en-US" sz="1000">
                <a:latin typeface="Calibri"/>
                <a:cs typeface="Calibri"/>
              </a:rPr>
              <a:t> </a:t>
            </a:r>
            <a:endParaRPr lang="en-US" sz="1000">
              <a:latin typeface="Calibri"/>
              <a:ea typeface="Calibri"/>
              <a:cs typeface="Calibri"/>
            </a:endParaRPr>
          </a:p>
        </p:txBody>
      </p:sp>
      <p:pic>
        <p:nvPicPr>
          <p:cNvPr id="19" name="Picture 18">
            <a:extLst>
              <a:ext uri="{FF2B5EF4-FFF2-40B4-BE49-F238E27FC236}">
                <a16:creationId xmlns:a16="http://schemas.microsoft.com/office/drawing/2014/main" id="{A35C30BF-B326-054C-7B84-948B3554A242}"/>
              </a:ext>
            </a:extLst>
          </p:cNvPr>
          <p:cNvPicPr>
            <a:picLocks noChangeAspect="1"/>
          </p:cNvPicPr>
          <p:nvPr/>
        </p:nvPicPr>
        <p:blipFill>
          <a:blip r:embed="rId4"/>
          <a:stretch>
            <a:fillRect/>
          </a:stretch>
        </p:blipFill>
        <p:spPr>
          <a:xfrm>
            <a:off x="381679" y="6165718"/>
            <a:ext cx="6106185" cy="729864"/>
          </a:xfrm>
          <a:prstGeom prst="rect">
            <a:avLst/>
          </a:prstGeom>
        </p:spPr>
      </p:pic>
      <p:sp>
        <p:nvSpPr>
          <p:cNvPr id="20" name="TextBox 19">
            <a:extLst>
              <a:ext uri="{FF2B5EF4-FFF2-40B4-BE49-F238E27FC236}">
                <a16:creationId xmlns:a16="http://schemas.microsoft.com/office/drawing/2014/main" id="{B708D145-1F22-AE8C-DDEC-3FCF3BDEE892}"/>
              </a:ext>
            </a:extLst>
          </p:cNvPr>
          <p:cNvSpPr txBox="1"/>
          <p:nvPr/>
        </p:nvSpPr>
        <p:spPr>
          <a:xfrm>
            <a:off x="229378" y="7030285"/>
            <a:ext cx="3387795" cy="2031325"/>
          </a:xfrm>
          <a:prstGeom prst="rect">
            <a:avLst/>
          </a:prstGeom>
          <a:noFill/>
        </p:spPr>
        <p:txBody>
          <a:bodyPr wrap="square" lIns="91440" tIns="45720" rIns="91440" bIns="45720" rtlCol="0" anchor="t">
            <a:spAutoFit/>
          </a:bodyPr>
          <a:lstStyle/>
          <a:p>
            <a:pPr algn="just"/>
            <a:r>
              <a:rPr lang="en-US" sz="1050" b="1">
                <a:latin typeface="Calibri"/>
                <a:ea typeface="Calibri"/>
                <a:cs typeface="Calibri"/>
              </a:rPr>
              <a:t>The Cash Conversion Cycle</a:t>
            </a:r>
            <a:r>
              <a:rPr lang="en-US" sz="1050">
                <a:latin typeface="Calibri"/>
                <a:ea typeface="Calibri"/>
                <a:cs typeface="Calibri"/>
              </a:rPr>
              <a:t> of Pidilite Industries has been negative for the last 10 years which is a positive sign for the business.</a:t>
            </a:r>
            <a:endParaRPr lang="en-US"/>
          </a:p>
          <a:p>
            <a:pPr algn="just"/>
            <a:r>
              <a:rPr lang="en-US" sz="1050">
                <a:latin typeface="Calibri"/>
                <a:ea typeface="Calibri"/>
                <a:cs typeface="Calibri"/>
              </a:rPr>
              <a:t>The Debtor Days of the company is </a:t>
            </a:r>
            <a:r>
              <a:rPr lang="en-US" sz="1050" b="1">
                <a:latin typeface="Calibri"/>
                <a:ea typeface="Calibri"/>
                <a:cs typeface="Calibri"/>
              </a:rPr>
              <a:t>49 days</a:t>
            </a:r>
            <a:r>
              <a:rPr lang="en-US" sz="1050">
                <a:latin typeface="Calibri"/>
                <a:ea typeface="Calibri"/>
                <a:cs typeface="Calibri"/>
              </a:rPr>
              <a:t> indicating that it takes more than 1.5 months to receive the dues from the customers.</a:t>
            </a:r>
          </a:p>
          <a:p>
            <a:pPr algn="just"/>
            <a:r>
              <a:rPr lang="en-US" sz="1050">
                <a:latin typeface="Calibri"/>
                <a:ea typeface="Calibri"/>
                <a:cs typeface="Calibri"/>
              </a:rPr>
              <a:t>The Creditor days is </a:t>
            </a:r>
            <a:r>
              <a:rPr lang="en-US" sz="1050" b="1">
                <a:latin typeface="Calibri"/>
                <a:ea typeface="Calibri"/>
                <a:cs typeface="Calibri"/>
              </a:rPr>
              <a:t>204 days</a:t>
            </a:r>
            <a:r>
              <a:rPr lang="en-US" sz="1050">
                <a:latin typeface="Calibri"/>
                <a:ea typeface="Calibri"/>
                <a:cs typeface="Calibri"/>
              </a:rPr>
              <a:t> depicting huge bargaining power with its vendors. The Inventory days is 90 days which means that the company has to keep inventory of 90 days for itself. In another words, the money of about 3 months worth of sales is tied up in inventory for the company.</a:t>
            </a:r>
          </a:p>
        </p:txBody>
      </p:sp>
      <p:graphicFrame>
        <p:nvGraphicFramePr>
          <p:cNvPr id="21" name="Chart 20">
            <a:extLst>
              <a:ext uri="{FF2B5EF4-FFF2-40B4-BE49-F238E27FC236}">
                <a16:creationId xmlns:a16="http://schemas.microsoft.com/office/drawing/2014/main" id="{37EB1094-C0BC-822E-F0DD-982044F66241}"/>
              </a:ext>
            </a:extLst>
          </p:cNvPr>
          <p:cNvGraphicFramePr>
            <a:graphicFrameLocks/>
          </p:cNvGraphicFramePr>
          <p:nvPr>
            <p:extLst>
              <p:ext uri="{D42A27DB-BD31-4B8C-83A1-F6EECF244321}">
                <p14:modId xmlns:p14="http://schemas.microsoft.com/office/powerpoint/2010/main" val="2556755470"/>
              </p:ext>
            </p:extLst>
          </p:nvPr>
        </p:nvGraphicFramePr>
        <p:xfrm>
          <a:off x="3708775" y="7030286"/>
          <a:ext cx="3066024" cy="177896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2" name="Chart 21">
            <a:extLst>
              <a:ext uri="{FF2B5EF4-FFF2-40B4-BE49-F238E27FC236}">
                <a16:creationId xmlns:a16="http://schemas.microsoft.com/office/drawing/2014/main" id="{6B46A0B8-EB07-199D-AFA1-CA6918CAC930}"/>
              </a:ext>
            </a:extLst>
          </p:cNvPr>
          <p:cNvGraphicFramePr>
            <a:graphicFrameLocks/>
          </p:cNvGraphicFramePr>
          <p:nvPr>
            <p:extLst>
              <p:ext uri="{D42A27DB-BD31-4B8C-83A1-F6EECF244321}">
                <p14:modId xmlns:p14="http://schemas.microsoft.com/office/powerpoint/2010/main" val="3558472911"/>
              </p:ext>
            </p:extLst>
          </p:nvPr>
        </p:nvGraphicFramePr>
        <p:xfrm>
          <a:off x="3612348" y="1095940"/>
          <a:ext cx="3061315" cy="152369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3" name="Chart 22">
            <a:extLst>
              <a:ext uri="{FF2B5EF4-FFF2-40B4-BE49-F238E27FC236}">
                <a16:creationId xmlns:a16="http://schemas.microsoft.com/office/drawing/2014/main" id="{FF0815A4-E86E-A718-AEAC-9D08BF2D0D0F}"/>
              </a:ext>
            </a:extLst>
          </p:cNvPr>
          <p:cNvGraphicFramePr>
            <a:graphicFrameLocks/>
          </p:cNvGraphicFramePr>
          <p:nvPr>
            <p:extLst>
              <p:ext uri="{D42A27DB-BD31-4B8C-83A1-F6EECF244321}">
                <p14:modId xmlns:p14="http://schemas.microsoft.com/office/powerpoint/2010/main" val="1330302381"/>
              </p:ext>
            </p:extLst>
          </p:nvPr>
        </p:nvGraphicFramePr>
        <p:xfrm>
          <a:off x="3621728" y="2742049"/>
          <a:ext cx="3055338" cy="1548635"/>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4" name="Chart 23">
            <a:extLst>
              <a:ext uri="{FF2B5EF4-FFF2-40B4-BE49-F238E27FC236}">
                <a16:creationId xmlns:a16="http://schemas.microsoft.com/office/drawing/2014/main" id="{035FA9BC-D2D8-B73C-84C2-E295DD5FC120}"/>
              </a:ext>
            </a:extLst>
          </p:cNvPr>
          <p:cNvGraphicFramePr>
            <a:graphicFrameLocks/>
          </p:cNvGraphicFramePr>
          <p:nvPr>
            <p:extLst>
              <p:ext uri="{D42A27DB-BD31-4B8C-83A1-F6EECF244321}">
                <p14:modId xmlns:p14="http://schemas.microsoft.com/office/powerpoint/2010/main" val="3050855742"/>
              </p:ext>
            </p:extLst>
          </p:nvPr>
        </p:nvGraphicFramePr>
        <p:xfrm>
          <a:off x="3621335" y="4440081"/>
          <a:ext cx="3150262" cy="1570091"/>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927235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A6EE999-B108-2A9D-C1B8-DD8FE1EB72B9}"/>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10" name="Arrow: Pentagon 9">
            <a:extLst>
              <a:ext uri="{FF2B5EF4-FFF2-40B4-BE49-F238E27FC236}">
                <a16:creationId xmlns:a16="http://schemas.microsoft.com/office/drawing/2014/main" id="{3415A874-DEE0-0A66-4B31-0CE357B9C9DA}"/>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F986956-46F9-8EE9-46E8-EE20AA2CD6E2}"/>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18" name="TextBox 17">
            <a:extLst>
              <a:ext uri="{FF2B5EF4-FFF2-40B4-BE49-F238E27FC236}">
                <a16:creationId xmlns:a16="http://schemas.microsoft.com/office/drawing/2014/main" id="{75347E52-0EC4-7583-BC18-158C4E1F1E91}"/>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3" name="Straight Arrow Connector 22">
            <a:extLst>
              <a:ext uri="{FF2B5EF4-FFF2-40B4-BE49-F238E27FC236}">
                <a16:creationId xmlns:a16="http://schemas.microsoft.com/office/drawing/2014/main" id="{0AABDDEC-B66A-B349-4FD7-61DA8B2092FB}"/>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5" name="Picture 24" descr="pidilite logo vector, pidilite icon free vector 20336433 Vector Art at  Vecteezy">
            <a:extLst>
              <a:ext uri="{FF2B5EF4-FFF2-40B4-BE49-F238E27FC236}">
                <a16:creationId xmlns:a16="http://schemas.microsoft.com/office/drawing/2014/main" id="{FCB22C72-5349-98BB-017A-7CB5E60DF2D3}"/>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7" name="Straight Arrow Connector 16">
            <a:extLst>
              <a:ext uri="{FF2B5EF4-FFF2-40B4-BE49-F238E27FC236}">
                <a16:creationId xmlns:a16="http://schemas.microsoft.com/office/drawing/2014/main" id="{9D7CB082-090B-4142-AA0E-663906778897}"/>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9" name="Picture 18" descr="A logo with a graph and arrow&#10;&#10;Description automatically generated">
            <a:extLst>
              <a:ext uri="{FF2B5EF4-FFF2-40B4-BE49-F238E27FC236}">
                <a16:creationId xmlns:a16="http://schemas.microsoft.com/office/drawing/2014/main" id="{DF562A98-4888-1D5A-FE8A-77B9251B5BC3}"/>
              </a:ext>
            </a:extLst>
          </p:cNvPr>
          <p:cNvPicPr>
            <a:picLocks noChangeAspect="1"/>
          </p:cNvPicPr>
          <p:nvPr/>
        </p:nvPicPr>
        <p:blipFill>
          <a:blip r:embed="rId3"/>
          <a:stretch>
            <a:fillRect/>
          </a:stretch>
        </p:blipFill>
        <p:spPr>
          <a:xfrm>
            <a:off x="-3238" y="9061170"/>
            <a:ext cx="1258179" cy="838200"/>
          </a:xfrm>
          <a:prstGeom prst="rect">
            <a:avLst/>
          </a:prstGeom>
        </p:spPr>
      </p:pic>
      <p:pic>
        <p:nvPicPr>
          <p:cNvPr id="4" name="Picture 3">
            <a:extLst>
              <a:ext uri="{FF2B5EF4-FFF2-40B4-BE49-F238E27FC236}">
                <a16:creationId xmlns:a16="http://schemas.microsoft.com/office/drawing/2014/main" id="{C82675B3-84F6-46F1-0774-111F9ECAF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985" y="5776388"/>
            <a:ext cx="6542973" cy="3039649"/>
          </a:xfrm>
          <a:prstGeom prst="rect">
            <a:avLst/>
          </a:prstGeom>
        </p:spPr>
      </p:pic>
      <p:grpSp>
        <p:nvGrpSpPr>
          <p:cNvPr id="2" name="Group 1">
            <a:extLst>
              <a:ext uri="{FF2B5EF4-FFF2-40B4-BE49-F238E27FC236}">
                <a16:creationId xmlns:a16="http://schemas.microsoft.com/office/drawing/2014/main" id="{F360748F-0E41-6181-645B-5BB98E513F55}"/>
              </a:ext>
            </a:extLst>
          </p:cNvPr>
          <p:cNvGrpSpPr/>
          <p:nvPr/>
        </p:nvGrpSpPr>
        <p:grpSpPr>
          <a:xfrm>
            <a:off x="209615" y="1546590"/>
            <a:ext cx="1972800" cy="1598189"/>
            <a:chOff x="0" y="0"/>
            <a:chExt cx="2092698" cy="1736912"/>
          </a:xfrm>
        </p:grpSpPr>
        <p:graphicFrame>
          <p:nvGraphicFramePr>
            <p:cNvPr id="3" name="Chart 2">
              <a:extLst>
                <a:ext uri="{FF2B5EF4-FFF2-40B4-BE49-F238E27FC236}">
                  <a16:creationId xmlns:a16="http://schemas.microsoft.com/office/drawing/2014/main" id="{1B3C4C5F-71FC-C316-1C45-C58ADF7D92D2}"/>
                </a:ext>
              </a:extLst>
            </p:cNvPr>
            <p:cNvGraphicFramePr/>
            <p:nvPr/>
          </p:nvGraphicFramePr>
          <p:xfrm>
            <a:off x="0" y="132789"/>
            <a:ext cx="2092698" cy="1604123"/>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6">
              <a:extLst>
                <a:ext uri="{FF2B5EF4-FFF2-40B4-BE49-F238E27FC236}">
                  <a16:creationId xmlns:a16="http://schemas.microsoft.com/office/drawing/2014/main" id="{28A1C977-C360-F69C-E8B0-D7C2B5665E6A}"/>
                </a:ext>
              </a:extLst>
            </p:cNvPr>
            <p:cNvSpPr txBox="1"/>
            <p:nvPr/>
          </p:nvSpPr>
          <p:spPr>
            <a:xfrm>
              <a:off x="394891" y="75552"/>
              <a:ext cx="1546910" cy="219544"/>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050" b="1" i="0" u="none" strike="noStrike" kern="0" cap="none" spc="0" normalizeH="0" baseline="0" noProof="0" dirty="0">
                  <a:ln>
                    <a:noFill/>
                  </a:ln>
                  <a:solidFill>
                    <a:srgbClr val="4472C4">
                      <a:lumMod val="75000"/>
                    </a:srgbClr>
                  </a:solidFill>
                  <a:effectLst/>
                  <a:uLnTx/>
                  <a:uFillTx/>
                  <a:latin typeface="Calibri" panose="020F0502020204030204"/>
                  <a:ea typeface="+mn-ea"/>
                  <a:cs typeface="+mn-cs"/>
                </a:rPr>
                <a:t>Revenues (INR </a:t>
              </a:r>
              <a:r>
                <a:rPr kumimoji="0" lang="en-IN" sz="1050" b="1" i="0" u="none" strike="noStrike" kern="0" cap="none" spc="0" normalizeH="0" baseline="0" noProof="0" dirty="0" err="1">
                  <a:ln>
                    <a:noFill/>
                  </a:ln>
                  <a:solidFill>
                    <a:srgbClr val="4472C4">
                      <a:lumMod val="75000"/>
                    </a:srgbClr>
                  </a:solidFill>
                  <a:effectLst/>
                  <a:uLnTx/>
                  <a:uFillTx/>
                  <a:latin typeface="Calibri" panose="020F0502020204030204"/>
                  <a:ea typeface="+mn-ea"/>
                  <a:cs typeface="+mn-cs"/>
                </a:rPr>
                <a:t>Crs</a:t>
              </a:r>
              <a:r>
                <a:rPr kumimoji="0" lang="en-IN" sz="1050" b="1" i="0" u="none" strike="noStrike" kern="0" cap="none" spc="0" normalizeH="0" baseline="0" noProof="0" dirty="0">
                  <a:ln>
                    <a:noFill/>
                  </a:ln>
                  <a:solidFill>
                    <a:srgbClr val="4472C4">
                      <a:lumMod val="75000"/>
                    </a:srgbClr>
                  </a:solidFill>
                  <a:effectLst/>
                  <a:uLnTx/>
                  <a:uFillTx/>
                  <a:latin typeface="Calibri" panose="020F050202020403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050" b="1" i="0" u="none" strike="noStrike" kern="0" cap="none" spc="0" normalizeH="0" baseline="0" noProof="0" dirty="0">
                <a:ln>
                  <a:noFill/>
                </a:ln>
                <a:solidFill>
                  <a:srgbClr val="4472C4">
                    <a:lumMod val="75000"/>
                  </a:srgbClr>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050" b="1" i="0" u="none" strike="noStrike" kern="0" cap="none" spc="0" normalizeH="0" baseline="0" noProof="0" dirty="0">
                <a:ln>
                  <a:noFill/>
                </a:ln>
                <a:solidFill>
                  <a:srgbClr val="4472C4">
                    <a:lumMod val="75000"/>
                  </a:srgb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48A8AD53-20DF-55EB-2ED5-443C86F09489}"/>
                </a:ext>
              </a:extLst>
            </p:cNvPr>
            <p:cNvCxnSpPr/>
            <p:nvPr/>
          </p:nvCxnSpPr>
          <p:spPr>
            <a:xfrm>
              <a:off x="168088" y="0"/>
              <a:ext cx="1703294" cy="5603"/>
            </a:xfrm>
            <a:prstGeom prst="line">
              <a:avLst/>
            </a:prstGeom>
            <a:noFill/>
            <a:ln w="19050" cap="flat" cmpd="sng" algn="ctr">
              <a:solidFill>
                <a:sysClr val="windowText" lastClr="000000"/>
              </a:solidFill>
              <a:prstDash val="solid"/>
              <a:miter lim="800000"/>
            </a:ln>
            <a:effectLst/>
          </p:spPr>
        </p:cxnSp>
      </p:grpSp>
      <p:grpSp>
        <p:nvGrpSpPr>
          <p:cNvPr id="13" name="Group 12">
            <a:extLst>
              <a:ext uri="{FF2B5EF4-FFF2-40B4-BE49-F238E27FC236}">
                <a16:creationId xmlns:a16="http://schemas.microsoft.com/office/drawing/2014/main" id="{E76855DC-3D65-410F-B782-BE1AD6BF45BA}"/>
              </a:ext>
            </a:extLst>
          </p:cNvPr>
          <p:cNvGrpSpPr/>
          <p:nvPr/>
        </p:nvGrpSpPr>
        <p:grpSpPr>
          <a:xfrm>
            <a:off x="2116738" y="1546590"/>
            <a:ext cx="2335685" cy="1602461"/>
            <a:chOff x="0" y="0"/>
            <a:chExt cx="2092698" cy="1736912"/>
          </a:xfrm>
        </p:grpSpPr>
        <p:graphicFrame>
          <p:nvGraphicFramePr>
            <p:cNvPr id="15" name="Chart 14">
              <a:extLst>
                <a:ext uri="{FF2B5EF4-FFF2-40B4-BE49-F238E27FC236}">
                  <a16:creationId xmlns:a16="http://schemas.microsoft.com/office/drawing/2014/main" id="{98553412-0B8A-87EA-18E7-331EFBF62E32}"/>
                </a:ext>
              </a:extLst>
            </p:cNvPr>
            <p:cNvGraphicFramePr/>
            <p:nvPr/>
          </p:nvGraphicFramePr>
          <p:xfrm>
            <a:off x="0" y="132789"/>
            <a:ext cx="2092698" cy="1604123"/>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8">
              <a:extLst>
                <a:ext uri="{FF2B5EF4-FFF2-40B4-BE49-F238E27FC236}">
                  <a16:creationId xmlns:a16="http://schemas.microsoft.com/office/drawing/2014/main" id="{DD4A5E69-F6A5-280E-5CEE-D4CC644A3616}"/>
                </a:ext>
              </a:extLst>
            </p:cNvPr>
            <p:cNvSpPr txBox="1"/>
            <p:nvPr/>
          </p:nvSpPr>
          <p:spPr>
            <a:xfrm>
              <a:off x="489962" y="55497"/>
              <a:ext cx="1238250" cy="291352"/>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050" b="1" i="0" u="none" strike="noStrike" kern="0" cap="none" spc="0" normalizeH="0" baseline="0" noProof="0" dirty="0">
                  <a:ln>
                    <a:noFill/>
                  </a:ln>
                  <a:solidFill>
                    <a:srgbClr val="4472C4">
                      <a:lumMod val="75000"/>
                    </a:srgbClr>
                  </a:solidFill>
                  <a:effectLst/>
                  <a:uLnTx/>
                  <a:uFillTx/>
                  <a:latin typeface="Calibri" panose="020F0502020204030204"/>
                  <a:ea typeface="+mn-ea"/>
                  <a:cs typeface="+mn-cs"/>
                </a:rPr>
                <a:t>Net Profit (INR </a:t>
              </a:r>
              <a:r>
                <a:rPr kumimoji="0" lang="en-IN" sz="1050" b="1" i="0" u="none" strike="noStrike" kern="0" cap="none" spc="0" normalizeH="0" baseline="0" noProof="0" dirty="0" err="1">
                  <a:ln>
                    <a:noFill/>
                  </a:ln>
                  <a:solidFill>
                    <a:srgbClr val="4472C4">
                      <a:lumMod val="75000"/>
                    </a:srgbClr>
                  </a:solidFill>
                  <a:effectLst/>
                  <a:uLnTx/>
                  <a:uFillTx/>
                  <a:latin typeface="Calibri" panose="020F0502020204030204"/>
                  <a:ea typeface="+mn-ea"/>
                  <a:cs typeface="+mn-cs"/>
                </a:rPr>
                <a:t>Crs</a:t>
              </a:r>
              <a:r>
                <a:rPr kumimoji="0" lang="en-IN" sz="1050" b="1" i="0" u="none" strike="noStrike" kern="0" cap="none" spc="0" normalizeH="0" baseline="0" noProof="0" dirty="0">
                  <a:ln>
                    <a:noFill/>
                  </a:ln>
                  <a:solidFill>
                    <a:srgbClr val="4472C4">
                      <a:lumMod val="75000"/>
                    </a:srgbClr>
                  </a:solidFill>
                  <a:effectLst/>
                  <a:uLnTx/>
                  <a:uFillTx/>
                  <a:latin typeface="Calibri" panose="020F0502020204030204"/>
                  <a:ea typeface="+mn-ea"/>
                  <a:cs typeface="+mn-cs"/>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050" b="1" i="0" u="none" strike="noStrike" kern="0" cap="none" spc="0" normalizeH="0" baseline="0" noProof="0" dirty="0">
                <a:ln>
                  <a:noFill/>
                </a:ln>
                <a:solidFill>
                  <a:srgbClr val="4472C4">
                    <a:lumMod val="75000"/>
                  </a:srgbClr>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050" b="1" i="0" u="none" strike="noStrike" kern="0" cap="none" spc="0" normalizeH="0" baseline="0" noProof="0" dirty="0">
                <a:ln>
                  <a:noFill/>
                </a:ln>
                <a:solidFill>
                  <a:srgbClr val="4472C4">
                    <a:lumMod val="75000"/>
                  </a:srgbClr>
                </a:solidFill>
                <a:effectLst/>
                <a:uLnTx/>
                <a:uFillTx/>
                <a:latin typeface="Calibri" panose="020F0502020204030204"/>
                <a:ea typeface="+mn-ea"/>
                <a:cs typeface="+mn-cs"/>
              </a:endParaRPr>
            </a:p>
          </p:txBody>
        </p:sp>
        <p:cxnSp>
          <p:nvCxnSpPr>
            <p:cNvPr id="21" name="Straight Connector 20">
              <a:extLst>
                <a:ext uri="{FF2B5EF4-FFF2-40B4-BE49-F238E27FC236}">
                  <a16:creationId xmlns:a16="http://schemas.microsoft.com/office/drawing/2014/main" id="{B0BCC9B8-18BE-A62A-EA04-D6571A111395}"/>
                </a:ext>
              </a:extLst>
            </p:cNvPr>
            <p:cNvCxnSpPr/>
            <p:nvPr/>
          </p:nvCxnSpPr>
          <p:spPr>
            <a:xfrm>
              <a:off x="168088" y="0"/>
              <a:ext cx="1703294" cy="5603"/>
            </a:xfrm>
            <a:prstGeom prst="line">
              <a:avLst/>
            </a:prstGeom>
            <a:noFill/>
            <a:ln w="19050" cap="flat" cmpd="sng" algn="ctr">
              <a:solidFill>
                <a:sysClr val="windowText" lastClr="000000"/>
              </a:solidFill>
              <a:prstDash val="solid"/>
              <a:miter lim="800000"/>
            </a:ln>
            <a:effectLst/>
          </p:spPr>
        </p:cxnSp>
      </p:grpSp>
      <p:grpSp>
        <p:nvGrpSpPr>
          <p:cNvPr id="22" name="Group 21">
            <a:extLst>
              <a:ext uri="{FF2B5EF4-FFF2-40B4-BE49-F238E27FC236}">
                <a16:creationId xmlns:a16="http://schemas.microsoft.com/office/drawing/2014/main" id="{98245A42-085D-42BA-B488-6F068BD91FF5}"/>
              </a:ext>
            </a:extLst>
          </p:cNvPr>
          <p:cNvGrpSpPr/>
          <p:nvPr/>
        </p:nvGrpSpPr>
        <p:grpSpPr>
          <a:xfrm>
            <a:off x="4303732" y="1546590"/>
            <a:ext cx="2469667" cy="1598189"/>
            <a:chOff x="0" y="0"/>
            <a:chExt cx="2092698" cy="1736913"/>
          </a:xfrm>
        </p:grpSpPr>
        <p:graphicFrame>
          <p:nvGraphicFramePr>
            <p:cNvPr id="24" name="Chart 23">
              <a:extLst>
                <a:ext uri="{FF2B5EF4-FFF2-40B4-BE49-F238E27FC236}">
                  <a16:creationId xmlns:a16="http://schemas.microsoft.com/office/drawing/2014/main" id="{899EBB80-E61B-CD4F-F3B5-AA91742864FB}"/>
                </a:ext>
              </a:extLst>
            </p:cNvPr>
            <p:cNvGraphicFramePr/>
            <p:nvPr>
              <p:extLst>
                <p:ext uri="{D42A27DB-BD31-4B8C-83A1-F6EECF244321}">
                  <p14:modId xmlns:p14="http://schemas.microsoft.com/office/powerpoint/2010/main" val="1577327512"/>
                </p:ext>
              </p:extLst>
            </p:nvPr>
          </p:nvGraphicFramePr>
          <p:xfrm>
            <a:off x="0" y="132790"/>
            <a:ext cx="2092698" cy="1604123"/>
          </p:xfrm>
          <a:graphic>
            <a:graphicData uri="http://schemas.openxmlformats.org/drawingml/2006/chart">
              <c:chart xmlns:c="http://schemas.openxmlformats.org/drawingml/2006/chart" xmlns:r="http://schemas.openxmlformats.org/officeDocument/2006/relationships" r:id="rId7"/>
            </a:graphicData>
          </a:graphic>
        </p:graphicFrame>
        <p:sp>
          <p:nvSpPr>
            <p:cNvPr id="26" name="TextBox 22">
              <a:extLst>
                <a:ext uri="{FF2B5EF4-FFF2-40B4-BE49-F238E27FC236}">
                  <a16:creationId xmlns:a16="http://schemas.microsoft.com/office/drawing/2014/main" id="{CC3AC19A-B681-9857-62D6-44FD02FA3DC4}"/>
                </a:ext>
              </a:extLst>
            </p:cNvPr>
            <p:cNvSpPr txBox="1"/>
            <p:nvPr/>
          </p:nvSpPr>
          <p:spPr>
            <a:xfrm>
              <a:off x="283040" y="26433"/>
              <a:ext cx="1707241" cy="291353"/>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050" b="1" i="0" u="none" strike="noStrike" kern="0" cap="none" spc="0" normalizeH="0" baseline="0" noProof="0">
                  <a:ln>
                    <a:noFill/>
                  </a:ln>
                  <a:solidFill>
                    <a:srgbClr val="4472C4">
                      <a:lumMod val="75000"/>
                    </a:srgbClr>
                  </a:solidFill>
                  <a:effectLst/>
                  <a:uLnTx/>
                  <a:uFillTx/>
                  <a:latin typeface="Calibri" panose="020F0502020204030204"/>
                  <a:ea typeface="+mn-ea"/>
                  <a:cs typeface="+mn-cs"/>
                </a:rPr>
                <a:t>Average Total Asets (INR Crs)</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050" b="1" i="0" u="none" strike="noStrike" kern="0" cap="none" spc="0" normalizeH="0" baseline="0" noProof="0">
                <a:ln>
                  <a:noFill/>
                </a:ln>
                <a:solidFill>
                  <a:srgbClr val="4472C4">
                    <a:lumMod val="75000"/>
                  </a:srgbClr>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050" b="1" i="0" u="none" strike="noStrike" kern="0" cap="none" spc="0" normalizeH="0" baseline="0" noProof="0">
                <a:ln>
                  <a:noFill/>
                </a:ln>
                <a:solidFill>
                  <a:srgbClr val="4472C4">
                    <a:lumMod val="75000"/>
                  </a:srgbClr>
                </a:solidFill>
                <a:effectLst/>
                <a:uLnTx/>
                <a:uFillTx/>
                <a:latin typeface="Calibri" panose="020F0502020204030204"/>
                <a:ea typeface="+mn-ea"/>
                <a:cs typeface="+mn-cs"/>
              </a:endParaRPr>
            </a:p>
          </p:txBody>
        </p:sp>
        <p:cxnSp>
          <p:nvCxnSpPr>
            <p:cNvPr id="27" name="Straight Connector 26">
              <a:extLst>
                <a:ext uri="{FF2B5EF4-FFF2-40B4-BE49-F238E27FC236}">
                  <a16:creationId xmlns:a16="http://schemas.microsoft.com/office/drawing/2014/main" id="{9DEA0CA5-7A5B-BD97-6047-990BFCC8C23E}"/>
                </a:ext>
              </a:extLst>
            </p:cNvPr>
            <p:cNvCxnSpPr/>
            <p:nvPr/>
          </p:nvCxnSpPr>
          <p:spPr>
            <a:xfrm>
              <a:off x="168088" y="0"/>
              <a:ext cx="1703294" cy="5603"/>
            </a:xfrm>
            <a:prstGeom prst="line">
              <a:avLst/>
            </a:prstGeom>
            <a:noFill/>
            <a:ln w="19050" cap="flat" cmpd="sng" algn="ctr">
              <a:solidFill>
                <a:sysClr val="windowText" lastClr="000000"/>
              </a:solidFill>
              <a:prstDash val="solid"/>
              <a:miter lim="800000"/>
            </a:ln>
            <a:effectLst/>
          </p:spPr>
        </p:cxnSp>
      </p:grpSp>
      <p:grpSp>
        <p:nvGrpSpPr>
          <p:cNvPr id="28" name="Group 27">
            <a:extLst>
              <a:ext uri="{FF2B5EF4-FFF2-40B4-BE49-F238E27FC236}">
                <a16:creationId xmlns:a16="http://schemas.microsoft.com/office/drawing/2014/main" id="{98506B1E-EF33-405D-B462-4761F6F866FC}"/>
              </a:ext>
            </a:extLst>
          </p:cNvPr>
          <p:cNvGrpSpPr/>
          <p:nvPr/>
        </p:nvGrpSpPr>
        <p:grpSpPr>
          <a:xfrm>
            <a:off x="4205410" y="3435530"/>
            <a:ext cx="2500997" cy="1950100"/>
            <a:chOff x="0" y="0"/>
            <a:chExt cx="2093710" cy="1736912"/>
          </a:xfrm>
        </p:grpSpPr>
        <p:graphicFrame>
          <p:nvGraphicFramePr>
            <p:cNvPr id="29" name="Chart 28">
              <a:extLst>
                <a:ext uri="{FF2B5EF4-FFF2-40B4-BE49-F238E27FC236}">
                  <a16:creationId xmlns:a16="http://schemas.microsoft.com/office/drawing/2014/main" id="{E9BEBD53-36E3-0A64-8AD4-42AE52CEBBB7}"/>
                </a:ext>
              </a:extLst>
            </p:cNvPr>
            <p:cNvGraphicFramePr/>
            <p:nvPr/>
          </p:nvGraphicFramePr>
          <p:xfrm>
            <a:off x="0" y="132789"/>
            <a:ext cx="2092698" cy="1604123"/>
          </p:xfrm>
          <a:graphic>
            <a:graphicData uri="http://schemas.openxmlformats.org/drawingml/2006/chart">
              <c:chart xmlns:c="http://schemas.openxmlformats.org/drawingml/2006/chart" xmlns:r="http://schemas.openxmlformats.org/officeDocument/2006/relationships" r:id="rId8"/>
            </a:graphicData>
          </a:graphic>
        </p:graphicFrame>
        <p:sp>
          <p:nvSpPr>
            <p:cNvPr id="30" name="TextBox 34">
              <a:extLst>
                <a:ext uri="{FF2B5EF4-FFF2-40B4-BE49-F238E27FC236}">
                  <a16:creationId xmlns:a16="http://schemas.microsoft.com/office/drawing/2014/main" id="{959FFBF3-AA6C-263B-8AEC-164ACF66540E}"/>
                </a:ext>
              </a:extLst>
            </p:cNvPr>
            <p:cNvSpPr txBox="1"/>
            <p:nvPr/>
          </p:nvSpPr>
          <p:spPr>
            <a:xfrm>
              <a:off x="628856" y="16180"/>
              <a:ext cx="1464854" cy="291353"/>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050" b="1" i="0" u="none" strike="noStrike" kern="0" cap="none" spc="0" normalizeH="0" baseline="0" noProof="0">
                  <a:ln>
                    <a:noFill/>
                  </a:ln>
                  <a:solidFill>
                    <a:srgbClr val="4472C4">
                      <a:lumMod val="75000"/>
                    </a:srgbClr>
                  </a:solidFill>
                  <a:effectLst/>
                  <a:uLnTx/>
                  <a:uFillTx/>
                  <a:latin typeface="Calibri" panose="020F0502020204030204"/>
                  <a:ea typeface="+mn-ea"/>
                  <a:cs typeface="+mn-cs"/>
                </a:rPr>
                <a:t>Financial Leverage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050" b="1" i="0" u="none" strike="noStrike" kern="0" cap="none" spc="0" normalizeH="0" baseline="0" noProof="0">
                <a:ln>
                  <a:noFill/>
                </a:ln>
                <a:solidFill>
                  <a:srgbClr val="4472C4">
                    <a:lumMod val="75000"/>
                  </a:srgbClr>
                </a:solidFill>
                <a:effectLst/>
                <a:uLnTx/>
                <a:uFillTx/>
                <a:latin typeface="Calibri" panose="020F0502020204030204"/>
                <a:ea typeface="+mn-ea"/>
                <a:cs typeface="+mn-cs"/>
              </a:endParaRPr>
            </a:p>
          </p:txBody>
        </p:sp>
        <p:cxnSp>
          <p:nvCxnSpPr>
            <p:cNvPr id="31" name="Straight Connector 30">
              <a:extLst>
                <a:ext uri="{FF2B5EF4-FFF2-40B4-BE49-F238E27FC236}">
                  <a16:creationId xmlns:a16="http://schemas.microsoft.com/office/drawing/2014/main" id="{E8AB31CD-00F9-84BF-8AF8-30354FFBADFF}"/>
                </a:ext>
              </a:extLst>
            </p:cNvPr>
            <p:cNvCxnSpPr/>
            <p:nvPr/>
          </p:nvCxnSpPr>
          <p:spPr>
            <a:xfrm>
              <a:off x="168088" y="0"/>
              <a:ext cx="1703294" cy="5603"/>
            </a:xfrm>
            <a:prstGeom prst="line">
              <a:avLst/>
            </a:prstGeom>
            <a:noFill/>
            <a:ln w="19050" cap="flat" cmpd="sng" algn="ctr">
              <a:solidFill>
                <a:sysClr val="windowText" lastClr="000000"/>
              </a:solidFill>
              <a:prstDash val="solid"/>
              <a:miter lim="800000"/>
            </a:ln>
            <a:effectLst/>
          </p:spPr>
        </p:cxnSp>
      </p:grpSp>
      <p:grpSp>
        <p:nvGrpSpPr>
          <p:cNvPr id="32" name="Group 31">
            <a:extLst>
              <a:ext uri="{FF2B5EF4-FFF2-40B4-BE49-F238E27FC236}">
                <a16:creationId xmlns:a16="http://schemas.microsoft.com/office/drawing/2014/main" id="{04329D30-169E-4E4E-9DA6-20D4BD57A49A}"/>
              </a:ext>
            </a:extLst>
          </p:cNvPr>
          <p:cNvGrpSpPr/>
          <p:nvPr/>
        </p:nvGrpSpPr>
        <p:grpSpPr>
          <a:xfrm>
            <a:off x="2116738" y="3454226"/>
            <a:ext cx="2335685" cy="1956652"/>
            <a:chOff x="0" y="0"/>
            <a:chExt cx="2092698" cy="1736911"/>
          </a:xfrm>
        </p:grpSpPr>
        <p:graphicFrame>
          <p:nvGraphicFramePr>
            <p:cNvPr id="33" name="Chart 32">
              <a:extLst>
                <a:ext uri="{FF2B5EF4-FFF2-40B4-BE49-F238E27FC236}">
                  <a16:creationId xmlns:a16="http://schemas.microsoft.com/office/drawing/2014/main" id="{B1EB5F67-B74E-855B-5614-7C1A333D8C61}"/>
                </a:ext>
              </a:extLst>
            </p:cNvPr>
            <p:cNvGraphicFramePr/>
            <p:nvPr>
              <p:extLst>
                <p:ext uri="{D42A27DB-BD31-4B8C-83A1-F6EECF244321}">
                  <p14:modId xmlns:p14="http://schemas.microsoft.com/office/powerpoint/2010/main" val="1101390360"/>
                </p:ext>
              </p:extLst>
            </p:nvPr>
          </p:nvGraphicFramePr>
          <p:xfrm>
            <a:off x="0" y="132788"/>
            <a:ext cx="2092698" cy="1604123"/>
          </p:xfrm>
          <a:graphic>
            <a:graphicData uri="http://schemas.openxmlformats.org/drawingml/2006/chart">
              <c:chart xmlns:c="http://schemas.openxmlformats.org/drawingml/2006/chart" xmlns:r="http://schemas.openxmlformats.org/officeDocument/2006/relationships" r:id="rId9"/>
            </a:graphicData>
          </a:graphic>
        </p:graphicFrame>
        <p:sp>
          <p:nvSpPr>
            <p:cNvPr id="34" name="TextBox 30">
              <a:extLst>
                <a:ext uri="{FF2B5EF4-FFF2-40B4-BE49-F238E27FC236}">
                  <a16:creationId xmlns:a16="http://schemas.microsoft.com/office/drawing/2014/main" id="{1B369CFA-4421-EF73-55AE-C1D8A963AC02}"/>
                </a:ext>
              </a:extLst>
            </p:cNvPr>
            <p:cNvSpPr txBox="1"/>
            <p:nvPr/>
          </p:nvSpPr>
          <p:spPr>
            <a:xfrm>
              <a:off x="446811" y="21383"/>
              <a:ext cx="1238250" cy="291353"/>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050" b="1" i="0" u="none" strike="noStrike" kern="0" cap="none" spc="0" normalizeH="0" baseline="0" noProof="0">
                  <a:ln>
                    <a:noFill/>
                  </a:ln>
                  <a:solidFill>
                    <a:srgbClr val="4472C4">
                      <a:lumMod val="75000"/>
                    </a:srgbClr>
                  </a:solidFill>
                  <a:effectLst/>
                  <a:uLnTx/>
                  <a:uFillTx/>
                  <a:latin typeface="Calibri" panose="020F0502020204030204"/>
                  <a:ea typeface="+mn-ea"/>
                  <a:cs typeface="+mn-cs"/>
                </a:rPr>
                <a:t>Return On Assets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050" b="1" i="0" u="none" strike="noStrike" kern="0" cap="none" spc="0" normalizeH="0" baseline="0" noProof="0">
                <a:ln>
                  <a:noFill/>
                </a:ln>
                <a:solidFill>
                  <a:srgbClr val="4472C4">
                    <a:lumMod val="75000"/>
                  </a:srgbClr>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050" b="1" i="0" u="none" strike="noStrike" kern="0" cap="none" spc="0" normalizeH="0" baseline="0" noProof="0">
                <a:ln>
                  <a:noFill/>
                </a:ln>
                <a:solidFill>
                  <a:srgbClr val="4472C4">
                    <a:lumMod val="75000"/>
                  </a:srgbClr>
                </a:solidFill>
                <a:effectLst/>
                <a:uLnTx/>
                <a:uFillTx/>
                <a:latin typeface="Calibri" panose="020F0502020204030204"/>
                <a:ea typeface="+mn-ea"/>
                <a:cs typeface="+mn-cs"/>
              </a:endParaRPr>
            </a:p>
          </p:txBody>
        </p:sp>
        <p:cxnSp>
          <p:nvCxnSpPr>
            <p:cNvPr id="35" name="Straight Connector 34">
              <a:extLst>
                <a:ext uri="{FF2B5EF4-FFF2-40B4-BE49-F238E27FC236}">
                  <a16:creationId xmlns:a16="http://schemas.microsoft.com/office/drawing/2014/main" id="{F7AB9817-AA87-03B8-DD7A-5064C03B8DB8}"/>
                </a:ext>
              </a:extLst>
            </p:cNvPr>
            <p:cNvCxnSpPr/>
            <p:nvPr/>
          </p:nvCxnSpPr>
          <p:spPr>
            <a:xfrm>
              <a:off x="168088" y="0"/>
              <a:ext cx="1703294" cy="5603"/>
            </a:xfrm>
            <a:prstGeom prst="line">
              <a:avLst/>
            </a:prstGeom>
            <a:noFill/>
            <a:ln w="19050" cap="flat" cmpd="sng" algn="ctr">
              <a:solidFill>
                <a:sysClr val="windowText" lastClr="000000"/>
              </a:solidFill>
              <a:prstDash val="solid"/>
              <a:miter lim="800000"/>
            </a:ln>
            <a:effectLst/>
          </p:spPr>
        </p:cxnSp>
      </p:grpSp>
      <p:grpSp>
        <p:nvGrpSpPr>
          <p:cNvPr id="36" name="Group 35">
            <a:extLst>
              <a:ext uri="{FF2B5EF4-FFF2-40B4-BE49-F238E27FC236}">
                <a16:creationId xmlns:a16="http://schemas.microsoft.com/office/drawing/2014/main" id="{16689B57-7288-49BF-BA40-F861BF6BFF37}"/>
              </a:ext>
            </a:extLst>
          </p:cNvPr>
          <p:cNvGrpSpPr/>
          <p:nvPr/>
        </p:nvGrpSpPr>
        <p:grpSpPr>
          <a:xfrm>
            <a:off x="86211" y="3432551"/>
            <a:ext cx="2153624" cy="1818137"/>
            <a:chOff x="0" y="-2851"/>
            <a:chExt cx="2092698" cy="1739763"/>
          </a:xfrm>
        </p:grpSpPr>
        <p:graphicFrame>
          <p:nvGraphicFramePr>
            <p:cNvPr id="37" name="Chart 36">
              <a:extLst>
                <a:ext uri="{FF2B5EF4-FFF2-40B4-BE49-F238E27FC236}">
                  <a16:creationId xmlns:a16="http://schemas.microsoft.com/office/drawing/2014/main" id="{003437B4-8BDD-ACA6-54EB-FB277ACDC368}"/>
                </a:ext>
              </a:extLst>
            </p:cNvPr>
            <p:cNvGraphicFramePr/>
            <p:nvPr/>
          </p:nvGraphicFramePr>
          <p:xfrm>
            <a:off x="0" y="132789"/>
            <a:ext cx="2092698" cy="1604123"/>
          </p:xfrm>
          <a:graphic>
            <a:graphicData uri="http://schemas.openxmlformats.org/drawingml/2006/chart">
              <c:chart xmlns:c="http://schemas.openxmlformats.org/drawingml/2006/chart" xmlns:r="http://schemas.openxmlformats.org/officeDocument/2006/relationships" r:id="rId10"/>
            </a:graphicData>
          </a:graphic>
        </p:graphicFrame>
        <p:sp>
          <p:nvSpPr>
            <p:cNvPr id="38" name="TextBox 26">
              <a:extLst>
                <a:ext uri="{FF2B5EF4-FFF2-40B4-BE49-F238E27FC236}">
                  <a16:creationId xmlns:a16="http://schemas.microsoft.com/office/drawing/2014/main" id="{0927DD64-D284-3707-8DCF-2AAC270802D1}"/>
                </a:ext>
              </a:extLst>
            </p:cNvPr>
            <p:cNvSpPr txBox="1"/>
            <p:nvPr/>
          </p:nvSpPr>
          <p:spPr>
            <a:xfrm>
              <a:off x="782746" y="-2851"/>
              <a:ext cx="660128" cy="251472"/>
            </a:xfrm>
            <a:prstGeom prst="rect">
              <a:avLst/>
            </a:prstGeom>
            <a:noFill/>
            <a:ln w="9525" cmpd="sng">
              <a:noFill/>
            </a:ln>
            <a:effectLst/>
          </p:spPr>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1050" b="1" i="0" u="none" strike="noStrike" kern="0" cap="none" spc="0" normalizeH="0" baseline="0" noProof="0" dirty="0">
                  <a:ln>
                    <a:noFill/>
                  </a:ln>
                  <a:solidFill>
                    <a:srgbClr val="4472C4">
                      <a:lumMod val="75000"/>
                    </a:srgbClr>
                  </a:solidFill>
                  <a:effectLst/>
                  <a:uLnTx/>
                  <a:uFillTx/>
                  <a:latin typeface="Calibri" panose="020F0502020204030204"/>
                  <a:ea typeface="+mn-ea"/>
                  <a:cs typeface="+mn-cs"/>
                </a:rPr>
                <a:t>ROE (%)</a:t>
              </a: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050" b="1" i="0" u="none" strike="noStrike" kern="0" cap="none" spc="0" normalizeH="0" baseline="0" noProof="0" dirty="0">
                <a:ln>
                  <a:noFill/>
                </a:ln>
                <a:solidFill>
                  <a:srgbClr val="4472C4">
                    <a:lumMod val="75000"/>
                  </a:srgbClr>
                </a:solidFill>
                <a:effectLst/>
                <a:uLnTx/>
                <a:uFillTx/>
                <a:latin typeface="Calibri" panose="020F0502020204030204"/>
                <a:ea typeface="+mn-ea"/>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IN" sz="1050" b="1" i="0" u="none" strike="noStrike" kern="0" cap="none" spc="0" normalizeH="0" baseline="0" noProof="0" dirty="0">
                <a:ln>
                  <a:noFill/>
                </a:ln>
                <a:solidFill>
                  <a:srgbClr val="4472C4">
                    <a:lumMod val="75000"/>
                  </a:srgbClr>
                </a:solidFill>
                <a:effectLst/>
                <a:uLnTx/>
                <a:uFillTx/>
                <a:latin typeface="Calibri" panose="020F0502020204030204"/>
                <a:ea typeface="+mn-ea"/>
                <a:cs typeface="+mn-cs"/>
              </a:endParaRPr>
            </a:p>
          </p:txBody>
        </p:sp>
        <p:cxnSp>
          <p:nvCxnSpPr>
            <p:cNvPr id="39" name="Straight Connector 38">
              <a:extLst>
                <a:ext uri="{FF2B5EF4-FFF2-40B4-BE49-F238E27FC236}">
                  <a16:creationId xmlns:a16="http://schemas.microsoft.com/office/drawing/2014/main" id="{8A899171-86B6-B49D-6D00-6E4732FEAEEC}"/>
                </a:ext>
              </a:extLst>
            </p:cNvPr>
            <p:cNvCxnSpPr/>
            <p:nvPr/>
          </p:nvCxnSpPr>
          <p:spPr>
            <a:xfrm>
              <a:off x="168088" y="0"/>
              <a:ext cx="1703294" cy="5603"/>
            </a:xfrm>
            <a:prstGeom prst="line">
              <a:avLst/>
            </a:prstGeom>
            <a:noFill/>
            <a:ln w="19050" cap="flat" cmpd="sng" algn="ctr">
              <a:solidFill>
                <a:sysClr val="windowText" lastClr="000000"/>
              </a:solidFill>
              <a:prstDash val="solid"/>
              <a:miter lim="800000"/>
            </a:ln>
            <a:effectLst/>
          </p:spPr>
        </p:cxnSp>
      </p:grpSp>
    </p:spTree>
    <p:extLst>
      <p:ext uri="{BB962C8B-B14F-4D97-AF65-F5344CB8AC3E}">
        <p14:creationId xmlns:p14="http://schemas.microsoft.com/office/powerpoint/2010/main" val="2409338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EE99486-8165-B857-0384-760C91C7132D}"/>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14" name="Arrow: Pentagon 13">
            <a:extLst>
              <a:ext uri="{FF2B5EF4-FFF2-40B4-BE49-F238E27FC236}">
                <a16:creationId xmlns:a16="http://schemas.microsoft.com/office/drawing/2014/main" id="{E5CA5C74-A9CB-D247-EB16-A6CC2B3E5FD7}"/>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05857A1-C0C8-D3A3-25FF-AB6F887F7FF6}"/>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21" name="TextBox 20">
            <a:extLst>
              <a:ext uri="{FF2B5EF4-FFF2-40B4-BE49-F238E27FC236}">
                <a16:creationId xmlns:a16="http://schemas.microsoft.com/office/drawing/2014/main" id="{DD907D9A-7166-A51D-5792-0F75B0F5949A}"/>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3" name="Straight Arrow Connector 22">
            <a:extLst>
              <a:ext uri="{FF2B5EF4-FFF2-40B4-BE49-F238E27FC236}">
                <a16:creationId xmlns:a16="http://schemas.microsoft.com/office/drawing/2014/main" id="{F034805B-E352-6CC3-A5A2-3440CED679A3}"/>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5" name="Picture 24" descr="pidilite logo vector, pidilite icon free vector 20336433 Vector Art at  Vecteezy">
            <a:extLst>
              <a:ext uri="{FF2B5EF4-FFF2-40B4-BE49-F238E27FC236}">
                <a16:creationId xmlns:a16="http://schemas.microsoft.com/office/drawing/2014/main" id="{00DAECBD-42FA-C7F1-6E4D-174430642AE7}"/>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7" name="Straight Arrow Connector 16">
            <a:extLst>
              <a:ext uri="{FF2B5EF4-FFF2-40B4-BE49-F238E27FC236}">
                <a16:creationId xmlns:a16="http://schemas.microsoft.com/office/drawing/2014/main" id="{9D7CB082-090B-4142-AA0E-663906778897}"/>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9" name="Picture 18" descr="A logo with a graph and arrow&#10;&#10;Description automatically generated">
            <a:extLst>
              <a:ext uri="{FF2B5EF4-FFF2-40B4-BE49-F238E27FC236}">
                <a16:creationId xmlns:a16="http://schemas.microsoft.com/office/drawing/2014/main" id="{DF562A98-4888-1D5A-FE8A-77B9251B5BC3}"/>
              </a:ext>
            </a:extLst>
          </p:cNvPr>
          <p:cNvPicPr>
            <a:picLocks noChangeAspect="1"/>
          </p:cNvPicPr>
          <p:nvPr/>
        </p:nvPicPr>
        <p:blipFill>
          <a:blip r:embed="rId3"/>
          <a:stretch>
            <a:fillRect/>
          </a:stretch>
        </p:blipFill>
        <p:spPr>
          <a:xfrm>
            <a:off x="-3238" y="9061170"/>
            <a:ext cx="1258179" cy="838200"/>
          </a:xfrm>
          <a:prstGeom prst="rect">
            <a:avLst/>
          </a:prstGeom>
        </p:spPr>
      </p:pic>
      <p:pic>
        <p:nvPicPr>
          <p:cNvPr id="4" name="Picture 3">
            <a:extLst>
              <a:ext uri="{FF2B5EF4-FFF2-40B4-BE49-F238E27FC236}">
                <a16:creationId xmlns:a16="http://schemas.microsoft.com/office/drawing/2014/main" id="{F3A8CE5D-58CC-D0B4-B36D-9C314FE6AFC7}"/>
              </a:ext>
            </a:extLst>
          </p:cNvPr>
          <p:cNvPicPr>
            <a:picLocks noChangeAspect="1"/>
          </p:cNvPicPr>
          <p:nvPr/>
        </p:nvPicPr>
        <p:blipFill>
          <a:blip r:embed="rId4"/>
          <a:stretch>
            <a:fillRect/>
          </a:stretch>
        </p:blipFill>
        <p:spPr>
          <a:xfrm>
            <a:off x="275882" y="1494994"/>
            <a:ext cx="6294755" cy="4698066"/>
          </a:xfrm>
          <a:prstGeom prst="rect">
            <a:avLst/>
          </a:prstGeom>
        </p:spPr>
      </p:pic>
      <p:sp>
        <p:nvSpPr>
          <p:cNvPr id="6" name="TextBox 7">
            <a:extLst>
              <a:ext uri="{FF2B5EF4-FFF2-40B4-BE49-F238E27FC236}">
                <a16:creationId xmlns:a16="http://schemas.microsoft.com/office/drawing/2014/main" id="{8364D741-AF12-B994-09E0-1BE394D07C3D}"/>
              </a:ext>
            </a:extLst>
          </p:cNvPr>
          <p:cNvSpPr txBox="1"/>
          <p:nvPr/>
        </p:nvSpPr>
        <p:spPr>
          <a:xfrm>
            <a:off x="273323" y="6397200"/>
            <a:ext cx="6390453" cy="260071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b="1" dirty="0">
                <a:latin typeface="Calibri"/>
                <a:ea typeface="Calibri"/>
                <a:cs typeface="Calibri"/>
              </a:rPr>
              <a:t>Commentary:</a:t>
            </a:r>
          </a:p>
          <a:p>
            <a:endParaRPr lang="en-US" sz="400" b="1" dirty="0">
              <a:latin typeface="Calibri" panose="020F0502020204030204" pitchFamily="34" charset="0"/>
              <a:ea typeface="Calibri" panose="020F0502020204030204" pitchFamily="34" charset="0"/>
              <a:cs typeface="Calibri" panose="020F0502020204030204" pitchFamily="34" charset="0"/>
            </a:endParaRPr>
          </a:p>
          <a:p>
            <a:pPr marL="171450" indent="-171450" algn="just">
              <a:buFont typeface="Arial"/>
              <a:buChar char="•"/>
            </a:pPr>
            <a:r>
              <a:rPr lang="en-US" sz="1050" dirty="0">
                <a:latin typeface="Calibri"/>
                <a:ea typeface="Calibri"/>
                <a:cs typeface="Calibri"/>
              </a:rPr>
              <a:t>The ROE of the company fell significantly from 27.32% to 22.51% in FY21 due to Covid-19 and now has recovered to 22.14% ROE in FY24, management has been reiterating its focus on improvement in productivity and thus we have seen an improvement in ROE. </a:t>
            </a:r>
          </a:p>
          <a:p>
            <a:pPr marL="171450" indent="-171450" algn="just">
              <a:buFont typeface="Arial"/>
              <a:buChar char="•"/>
            </a:pPr>
            <a:r>
              <a:rPr lang="en-US" sz="1050" dirty="0">
                <a:latin typeface="Calibri"/>
                <a:ea typeface="Calibri"/>
                <a:cs typeface="Calibri"/>
              </a:rPr>
              <a:t>The improvement in ROE is driven by an increase in Asset Turnover Ratio from 0.95x in FY21 to 1.10x in FY24. This indicates that the company has been using its assets quite efficiently. </a:t>
            </a:r>
          </a:p>
          <a:p>
            <a:pPr marL="171450" indent="-171450" algn="just">
              <a:buFont typeface="Arial"/>
              <a:buChar char="•"/>
            </a:pPr>
            <a:r>
              <a:rPr lang="en-US" sz="1050" dirty="0">
                <a:latin typeface="Calibri"/>
                <a:ea typeface="Calibri"/>
                <a:cs typeface="Calibri"/>
              </a:rPr>
              <a:t>It is worth noting that the company has reduced its financial leverage from 1.53x during Covid period to 1.45x in FY24. However, during the period FY18-FY24, it has almost remained flat.</a:t>
            </a:r>
          </a:p>
          <a:p>
            <a:pPr marL="171450" indent="-171450" algn="just">
              <a:buFont typeface="Arial"/>
              <a:buChar char="•"/>
            </a:pPr>
            <a:r>
              <a:rPr lang="en-US" sz="1050" dirty="0">
                <a:latin typeface="Calibri"/>
                <a:ea typeface="Calibri"/>
                <a:cs typeface="Calibri"/>
              </a:rPr>
              <a:t>Net Profit Margin of the company has slightly decreased from 15.83% in FY18 to 13.97% in FY24, which resulted in ROA to decrease from 19.31% to 15.32% during this period. However, ROA has reached the covid levels of 15% in FY24, implying the company’s ability to generate returns on the assets of the company.</a:t>
            </a:r>
          </a:p>
          <a:p>
            <a:pPr marL="171450" indent="-171450" algn="just">
              <a:buFont typeface="Arial"/>
              <a:buChar char="•"/>
            </a:pPr>
            <a:r>
              <a:rPr lang="en-US" sz="1050" dirty="0">
                <a:latin typeface="Calibri"/>
                <a:ea typeface="Calibri"/>
                <a:cs typeface="Calibri"/>
              </a:rPr>
              <a:t>The Capital Turnover of the </a:t>
            </a:r>
            <a:r>
              <a:rPr lang="en-US" sz="1050" dirty="0" err="1">
                <a:latin typeface="Calibri"/>
                <a:ea typeface="Calibri"/>
                <a:cs typeface="Calibri"/>
              </a:rPr>
              <a:t>Pidilite</a:t>
            </a:r>
            <a:r>
              <a:rPr lang="en-US" sz="1050" dirty="0">
                <a:latin typeface="Calibri"/>
                <a:ea typeface="Calibri"/>
                <a:cs typeface="Calibri"/>
              </a:rPr>
              <a:t> Industries has significantly decreased from 1.64x in FY18 to 1.41x in FY24. However, the operating margin has remained flat during the same period. Hence, ROCE of the company has decreased signifying that the return generated on the total capital has fell. This shows the inefficiency of the management to generate returns.</a:t>
            </a:r>
            <a:endParaRPr lang="en-IN" sz="1050" dirty="0">
              <a:latin typeface="Calibri"/>
              <a:ea typeface="Calibri"/>
              <a:cs typeface="Calibri"/>
            </a:endParaRPr>
          </a:p>
        </p:txBody>
      </p:sp>
      <p:sp>
        <p:nvSpPr>
          <p:cNvPr id="5" name="Rectangle 4">
            <a:extLst>
              <a:ext uri="{FF2B5EF4-FFF2-40B4-BE49-F238E27FC236}">
                <a16:creationId xmlns:a16="http://schemas.microsoft.com/office/drawing/2014/main" id="{1E499DE6-5F89-2E4A-1D97-031338B0610A}"/>
              </a:ext>
            </a:extLst>
          </p:cNvPr>
          <p:cNvSpPr/>
          <p:nvPr/>
        </p:nvSpPr>
        <p:spPr>
          <a:xfrm>
            <a:off x="601307" y="1110996"/>
            <a:ext cx="5766625" cy="273696"/>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3">
            <a:extLst>
              <a:ext uri="{FF2B5EF4-FFF2-40B4-BE49-F238E27FC236}">
                <a16:creationId xmlns:a16="http://schemas.microsoft.com/office/drawing/2014/main" id="{46089625-1B37-55AD-5D77-182C4CC979D8}"/>
              </a:ext>
            </a:extLst>
          </p:cNvPr>
          <p:cNvSpPr txBox="1"/>
          <p:nvPr/>
        </p:nvSpPr>
        <p:spPr>
          <a:xfrm>
            <a:off x="1276117" y="1109005"/>
            <a:ext cx="5511991" cy="292388"/>
          </a:xfrm>
          <a:prstGeom prst="rect">
            <a:avLst/>
          </a:prstGeom>
          <a:no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00" b="1">
                <a:solidFill>
                  <a:schemeClr val="bg1"/>
                </a:solidFill>
                <a:latin typeface="Calibri"/>
                <a:ea typeface="Calibri"/>
                <a:cs typeface="Calibri"/>
              </a:rPr>
              <a:t>Dupont Analysis: Return on Equity and Return on Assets (2/2)</a:t>
            </a:r>
            <a:endParaRPr lang="en-IN" sz="1300" b="1">
              <a:solidFill>
                <a:schemeClr val="bg1"/>
              </a:solidFill>
              <a:latin typeface="Calibri"/>
              <a:ea typeface="Calibri"/>
              <a:cs typeface="Calibri"/>
            </a:endParaRPr>
          </a:p>
        </p:txBody>
      </p:sp>
    </p:spTree>
    <p:extLst>
      <p:ext uri="{BB962C8B-B14F-4D97-AF65-F5344CB8AC3E}">
        <p14:creationId xmlns:p14="http://schemas.microsoft.com/office/powerpoint/2010/main" val="8757139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98019C2-8091-3185-C9A6-48C33794C997}"/>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24" name="Arrow: Pentagon 23">
            <a:extLst>
              <a:ext uri="{FF2B5EF4-FFF2-40B4-BE49-F238E27FC236}">
                <a16:creationId xmlns:a16="http://schemas.microsoft.com/office/drawing/2014/main" id="{6803255F-269F-A673-9AFE-57CB10945CAD}"/>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ABA04B2-EDB1-C9F3-D2C9-6EECFE20C9C4}"/>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28" name="TextBox 27">
            <a:extLst>
              <a:ext uri="{FF2B5EF4-FFF2-40B4-BE49-F238E27FC236}">
                <a16:creationId xmlns:a16="http://schemas.microsoft.com/office/drawing/2014/main" id="{B3DC7D5B-EC11-C47A-0C12-6D869A35A53A}"/>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30" name="Straight Arrow Connector 29">
            <a:extLst>
              <a:ext uri="{FF2B5EF4-FFF2-40B4-BE49-F238E27FC236}">
                <a16:creationId xmlns:a16="http://schemas.microsoft.com/office/drawing/2014/main" id="{22930E06-4C81-2B2D-DD47-C8CF7DD74718}"/>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32" name="Picture 31" descr="pidilite logo vector, pidilite icon free vector 20336433 Vector Art at  Vecteezy">
            <a:extLst>
              <a:ext uri="{FF2B5EF4-FFF2-40B4-BE49-F238E27FC236}">
                <a16:creationId xmlns:a16="http://schemas.microsoft.com/office/drawing/2014/main" id="{4ECF2650-D532-578B-8FE7-AAA021670BB6}"/>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7" name="Straight Arrow Connector 16">
            <a:extLst>
              <a:ext uri="{FF2B5EF4-FFF2-40B4-BE49-F238E27FC236}">
                <a16:creationId xmlns:a16="http://schemas.microsoft.com/office/drawing/2014/main" id="{9D7CB082-090B-4142-AA0E-663906778897}"/>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9" name="Picture 18" descr="A logo with a graph and arrow&#10;&#10;Description automatically generated">
            <a:extLst>
              <a:ext uri="{FF2B5EF4-FFF2-40B4-BE49-F238E27FC236}">
                <a16:creationId xmlns:a16="http://schemas.microsoft.com/office/drawing/2014/main" id="{DF562A98-4888-1D5A-FE8A-77B9251B5BC3}"/>
              </a:ext>
            </a:extLst>
          </p:cNvPr>
          <p:cNvPicPr>
            <a:picLocks noChangeAspect="1"/>
          </p:cNvPicPr>
          <p:nvPr/>
        </p:nvPicPr>
        <p:blipFill>
          <a:blip r:embed="rId3"/>
          <a:stretch>
            <a:fillRect/>
          </a:stretch>
        </p:blipFill>
        <p:spPr>
          <a:xfrm>
            <a:off x="-3238" y="9061170"/>
            <a:ext cx="1258179" cy="838200"/>
          </a:xfrm>
          <a:prstGeom prst="rect">
            <a:avLst/>
          </a:prstGeom>
        </p:spPr>
      </p:pic>
      <p:sp>
        <p:nvSpPr>
          <p:cNvPr id="4" name="TextBox 4">
            <a:extLst>
              <a:ext uri="{FF2B5EF4-FFF2-40B4-BE49-F238E27FC236}">
                <a16:creationId xmlns:a16="http://schemas.microsoft.com/office/drawing/2014/main" id="{26565939-729A-2107-40C6-132EC4A3C944}"/>
              </a:ext>
            </a:extLst>
          </p:cNvPr>
          <p:cNvSpPr txBox="1"/>
          <p:nvPr/>
        </p:nvSpPr>
        <p:spPr>
          <a:xfrm>
            <a:off x="325154" y="1596460"/>
            <a:ext cx="6207692" cy="2508379"/>
          </a:xfrm>
          <a:prstGeom prst="rect">
            <a:avLst/>
          </a:prstGeom>
          <a:noFill/>
          <a:ln>
            <a:noFill/>
          </a:ln>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a:latin typeface="Calibri" panose="020F0502020204030204" pitchFamily="34" charset="0"/>
                <a:ea typeface="Calibri" panose="020F0502020204030204" pitchFamily="34" charset="0"/>
                <a:cs typeface="Calibri" panose="020F0502020204030204" pitchFamily="34" charset="0"/>
              </a:rPr>
              <a:t>The "One Dollar Test" is a concept attributed to Warren Buffett, often discussed in the context of evaluating the effectiveness of a company's management in generating shareholder value. The idea behind this test is simple: for every dollar of retained earnings (profits not paid out as dividends but reinvested back into the company), the market value of the company should increase by at least one dollar.</a:t>
            </a:r>
          </a:p>
          <a:p>
            <a:r>
              <a:rPr lang="en-US" sz="1000">
                <a:latin typeface="Calibri" panose="020F0502020204030204" pitchFamily="34" charset="0"/>
                <a:ea typeface="Calibri" panose="020F0502020204030204" pitchFamily="34" charset="0"/>
                <a:cs typeface="Calibri" panose="020F0502020204030204" pitchFamily="34" charset="0"/>
              </a:rPr>
              <a:t>According to Buffett's test, if management is using retained earnings wisely, the company's stock price (and thus its market capitalization) should increase by at least the amount of the retained earnings. In other words, if a company retains $1 billion of earnings, its market value should rise by at least $1 billion.</a:t>
            </a:r>
          </a:p>
          <a:p>
            <a:endParaRPr lang="en-US" sz="700" b="1">
              <a:latin typeface="Calibri" panose="020F0502020204030204" pitchFamily="34" charset="0"/>
              <a:ea typeface="Calibri" panose="020F0502020204030204" pitchFamily="34" charset="0"/>
              <a:cs typeface="Calibri" panose="020F0502020204030204" pitchFamily="34" charset="0"/>
            </a:endParaRPr>
          </a:p>
          <a:p>
            <a:r>
              <a:rPr lang="en-US" sz="1200" b="1">
                <a:latin typeface="Calibri"/>
                <a:ea typeface="Calibri"/>
                <a:cs typeface="Calibri"/>
              </a:rPr>
              <a:t>Implication of The $1 Test</a:t>
            </a:r>
          </a:p>
          <a:p>
            <a:endParaRPr lang="en-US" sz="300" b="1">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a:latin typeface="Calibri" panose="020F0502020204030204" pitchFamily="34" charset="0"/>
                <a:ea typeface="Calibri" panose="020F0502020204030204" pitchFamily="34" charset="0"/>
                <a:cs typeface="Calibri" panose="020F0502020204030204" pitchFamily="34" charset="0"/>
              </a:rPr>
              <a:t>Buffett uses this test to evaluate whether a company is a good investment. If a company consistently passes the One Dollar Test, it implies that the management is making good decisions with retained earnings, which is a positive indicator for long-term investors.</a:t>
            </a:r>
          </a:p>
          <a:p>
            <a:endParaRPr lang="en-US" sz="20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1000">
                <a:latin typeface="Calibri" panose="020F0502020204030204" pitchFamily="34" charset="0"/>
                <a:ea typeface="Calibri" panose="020F0502020204030204" pitchFamily="34" charset="0"/>
                <a:cs typeface="Calibri" panose="020F0502020204030204" pitchFamily="34" charset="0"/>
              </a:rPr>
              <a:t>The One Dollar Test encourages companies to think carefully about how they allocate retained earnings. If a company cannot generate at least a dollar of market value for every dollar retained, it may be better off distributing the earnings to shareholders as dividends or buying back shares.</a:t>
            </a:r>
            <a:endParaRPr lang="en-IN" sz="100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AE85C6C0-ACD9-DCD1-4B95-CFC9AFDDA6B3}"/>
              </a:ext>
            </a:extLst>
          </p:cNvPr>
          <p:cNvSpPr txBox="1"/>
          <p:nvPr/>
        </p:nvSpPr>
        <p:spPr>
          <a:xfrm>
            <a:off x="217618" y="5037014"/>
            <a:ext cx="2947442" cy="193899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00" b="1" dirty="0">
                <a:latin typeface="Calibri" panose="020F0502020204030204" pitchFamily="34" charset="0"/>
                <a:ea typeface="Calibri" panose="020F0502020204030204" pitchFamily="34" charset="0"/>
                <a:cs typeface="Calibri" panose="020F0502020204030204" pitchFamily="34" charset="0"/>
              </a:rPr>
              <a:t>Key Figures:</a:t>
            </a:r>
          </a:p>
          <a:p>
            <a:pPr marL="171450" indent="-171450">
              <a:buFont typeface="Wingdings" panose="05000000000000000000" pitchFamily="2" charset="2"/>
              <a:buChar char="Ø"/>
            </a:pPr>
            <a:r>
              <a:rPr lang="en-US" sz="1000" b="1" dirty="0">
                <a:latin typeface="Calibri" panose="020F0502020204030204" pitchFamily="34" charset="0"/>
                <a:ea typeface="Calibri" panose="020F0502020204030204" pitchFamily="34" charset="0"/>
                <a:cs typeface="Calibri" panose="020F0502020204030204" pitchFamily="34" charset="0"/>
              </a:rPr>
              <a:t>Change in Market Cap</a:t>
            </a:r>
            <a:r>
              <a:rPr lang="en-US" sz="1000" dirty="0">
                <a:latin typeface="Calibri" panose="020F0502020204030204" pitchFamily="34" charset="0"/>
                <a:ea typeface="Calibri" panose="020F0502020204030204" pitchFamily="34" charset="0"/>
                <a:cs typeface="Calibri" panose="020F0502020204030204" pitchFamily="34" charset="0"/>
              </a:rPr>
              <a:t>=</a:t>
            </a: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1,22,578.38</a:t>
            </a:r>
          </a:p>
          <a:p>
            <a:pPr marL="171450" indent="-171450">
              <a:buFont typeface="Wingdings" panose="05000000000000000000" pitchFamily="2" charset="2"/>
              <a:buChar char="Ø"/>
            </a:pPr>
            <a:r>
              <a:rPr lang="en-IN" sz="1000" b="1" dirty="0">
                <a:solidFill>
                  <a:srgbClr val="000000"/>
                </a:solidFill>
                <a:latin typeface="Calibri" panose="020F0502020204030204" pitchFamily="34" charset="0"/>
                <a:ea typeface="Calibri" panose="020F0502020204030204" pitchFamily="34" charset="0"/>
                <a:cs typeface="Calibri" panose="020F0502020204030204" pitchFamily="34" charset="0"/>
              </a:rPr>
              <a:t>Retained Earnings</a:t>
            </a: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3,619.3</a:t>
            </a:r>
            <a:r>
              <a:rPr lang="en-IN" sz="1000" dirty="0">
                <a:latin typeface="Calibri" panose="020F0502020204030204" pitchFamily="34" charset="0"/>
                <a:ea typeface="Calibri" panose="020F0502020204030204" pitchFamily="34" charset="0"/>
                <a:cs typeface="Calibri" panose="020F0502020204030204" pitchFamily="34" charset="0"/>
              </a:rPr>
              <a:t> </a:t>
            </a:r>
          </a:p>
          <a:p>
            <a:pPr marL="171450" indent="-171450">
              <a:buFont typeface="Wingdings" panose="05000000000000000000" pitchFamily="2" charset="2"/>
              <a:buChar char="Ø"/>
            </a:pPr>
            <a:endParaRPr lang="en-IN" sz="1000" dirty="0">
              <a:latin typeface="Calibri" panose="020F0502020204030204" pitchFamily="34" charset="0"/>
              <a:ea typeface="Calibri" panose="020F0502020204030204" pitchFamily="34" charset="0"/>
              <a:cs typeface="Calibri" panose="020F0502020204030204" pitchFamily="34" charset="0"/>
            </a:endParaRPr>
          </a:p>
          <a:p>
            <a:r>
              <a:rPr lang="en-IN" sz="1000" b="1" dirty="0">
                <a:latin typeface="Calibri" panose="020F0502020204030204" pitchFamily="34" charset="0"/>
                <a:ea typeface="Calibri" panose="020F0502020204030204" pitchFamily="34" charset="0"/>
                <a:cs typeface="Calibri" panose="020F0502020204030204" pitchFamily="34" charset="0"/>
              </a:rPr>
              <a:t>$1 Test</a:t>
            </a:r>
          </a:p>
          <a:p>
            <a:r>
              <a:rPr lang="en-IN" sz="1000" b="1" dirty="0">
                <a:latin typeface="Calibri" panose="020F0502020204030204" pitchFamily="34" charset="0"/>
                <a:ea typeface="Calibri" panose="020F0502020204030204" pitchFamily="34" charset="0"/>
                <a:cs typeface="Calibri" panose="020F0502020204030204" pitchFamily="34" charset="0"/>
              </a:rPr>
              <a:t>Test Statistic=   Change in Market Capitalisation</a:t>
            </a:r>
          </a:p>
          <a:p>
            <a:r>
              <a:rPr lang="en-IN" sz="1000" b="1" dirty="0">
                <a:latin typeface="Calibri" panose="020F0502020204030204" pitchFamily="34" charset="0"/>
                <a:ea typeface="Calibri" panose="020F0502020204030204" pitchFamily="34" charset="0"/>
                <a:cs typeface="Calibri" panose="020F0502020204030204" pitchFamily="34" charset="0"/>
              </a:rPr>
              <a:t>                                        Retained Earnings</a:t>
            </a:r>
          </a:p>
          <a:p>
            <a:r>
              <a:rPr lang="en-IN" sz="1000" b="1" dirty="0">
                <a:latin typeface="Calibri" panose="020F0502020204030204" pitchFamily="34" charset="0"/>
                <a:ea typeface="Calibri" panose="020F0502020204030204" pitchFamily="34" charset="0"/>
                <a:cs typeface="Calibri" panose="020F0502020204030204" pitchFamily="34" charset="0"/>
              </a:rPr>
              <a:t>                      </a:t>
            </a:r>
          </a:p>
          <a:p>
            <a:r>
              <a:rPr lang="en-IN" sz="1000" b="1" dirty="0">
                <a:latin typeface="Calibri" panose="020F0502020204030204" pitchFamily="34" charset="0"/>
                <a:ea typeface="Calibri" panose="020F0502020204030204" pitchFamily="34" charset="0"/>
                <a:cs typeface="Calibri" panose="020F0502020204030204" pitchFamily="34" charset="0"/>
              </a:rPr>
              <a:t>                        =    </a:t>
            </a:r>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1,22,578.38</a:t>
            </a:r>
          </a:p>
          <a:p>
            <a:r>
              <a:rPr lang="en-IN" sz="1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IN" sz="1000" dirty="0">
                <a:solidFill>
                  <a:srgbClr val="000000"/>
                </a:solidFill>
                <a:latin typeface="Calibri" panose="020F0502020204030204" pitchFamily="34" charset="0"/>
                <a:ea typeface="Calibri" panose="020F0502020204030204" pitchFamily="34" charset="0"/>
                <a:cs typeface="Calibri" panose="020F0502020204030204" pitchFamily="34" charset="0"/>
              </a:rPr>
              <a:t>3,619.3</a:t>
            </a:r>
            <a:r>
              <a:rPr lang="en-IN" sz="1000" dirty="0">
                <a:latin typeface="Calibri" panose="020F0502020204030204" pitchFamily="34" charset="0"/>
                <a:ea typeface="Calibri" panose="020F0502020204030204" pitchFamily="34" charset="0"/>
                <a:cs typeface="Calibri" panose="020F0502020204030204" pitchFamily="34" charset="0"/>
              </a:rPr>
              <a:t>  </a:t>
            </a:r>
          </a:p>
          <a:p>
            <a:r>
              <a:rPr lang="en-IN" sz="1000" b="1" dirty="0">
                <a:latin typeface="Calibri" panose="020F0502020204030204" pitchFamily="34" charset="0"/>
                <a:ea typeface="Calibri" panose="020F0502020204030204" pitchFamily="34" charset="0"/>
                <a:cs typeface="Calibri" panose="020F0502020204030204" pitchFamily="34" charset="0"/>
              </a:rPr>
              <a:t>                       </a:t>
            </a:r>
          </a:p>
          <a:p>
            <a:r>
              <a:rPr lang="en-IN" sz="1000" b="1" dirty="0">
                <a:latin typeface="Calibri" panose="020F0502020204030204" pitchFamily="34" charset="0"/>
                <a:ea typeface="Calibri" panose="020F0502020204030204" pitchFamily="34" charset="0"/>
                <a:cs typeface="Calibri" panose="020F0502020204030204" pitchFamily="34" charset="0"/>
              </a:rPr>
              <a:t>                        = 33.86</a:t>
            </a:r>
          </a:p>
        </p:txBody>
      </p:sp>
      <p:cxnSp>
        <p:nvCxnSpPr>
          <p:cNvPr id="10" name="Straight Connector 9">
            <a:extLst>
              <a:ext uri="{FF2B5EF4-FFF2-40B4-BE49-F238E27FC236}">
                <a16:creationId xmlns:a16="http://schemas.microsoft.com/office/drawing/2014/main" id="{E4A0E160-C1DD-3BD0-7561-A31A94D67977}"/>
              </a:ext>
            </a:extLst>
          </p:cNvPr>
          <p:cNvCxnSpPr/>
          <p:nvPr/>
        </p:nvCxnSpPr>
        <p:spPr>
          <a:xfrm>
            <a:off x="1126567" y="5999824"/>
            <a:ext cx="169914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EA6CC64E-D5F3-772B-AB94-0573FDE666D7}"/>
              </a:ext>
            </a:extLst>
          </p:cNvPr>
          <p:cNvCxnSpPr>
            <a:cxnSpLocks/>
          </p:cNvCxnSpPr>
          <p:nvPr/>
        </p:nvCxnSpPr>
        <p:spPr>
          <a:xfrm>
            <a:off x="1126567" y="6460930"/>
            <a:ext cx="82568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4FBEBFD-6A84-CFA8-4F72-1195C70D4781}"/>
              </a:ext>
            </a:extLst>
          </p:cNvPr>
          <p:cNvSpPr txBox="1"/>
          <p:nvPr/>
        </p:nvSpPr>
        <p:spPr>
          <a:xfrm>
            <a:off x="227358" y="7211841"/>
            <a:ext cx="6441142" cy="1892826"/>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400" b="1" dirty="0">
                <a:latin typeface="Calibri"/>
                <a:ea typeface="Calibri"/>
                <a:cs typeface="Calibri"/>
              </a:rPr>
              <a:t>Conclusion:</a:t>
            </a:r>
            <a:endParaRPr lang="en-US" dirty="0"/>
          </a:p>
          <a:p>
            <a:pPr algn="just"/>
            <a:endParaRPr lang="en-US" sz="600" b="1" dirty="0">
              <a:latin typeface="Calibri"/>
              <a:ea typeface="Calibri"/>
              <a:cs typeface="Calibri"/>
            </a:endParaRPr>
          </a:p>
          <a:p>
            <a:pPr algn="just"/>
            <a:r>
              <a:rPr lang="en-US" sz="1000" dirty="0" err="1">
                <a:latin typeface="Calibri" panose="020F0502020204030204" pitchFamily="34" charset="0"/>
                <a:ea typeface="Calibri" panose="020F0502020204030204" pitchFamily="34" charset="0"/>
                <a:cs typeface="Calibri" panose="020F0502020204030204" pitchFamily="34" charset="0"/>
              </a:rPr>
              <a:t>Pidilite</a:t>
            </a:r>
            <a:r>
              <a:rPr lang="en-US" sz="1000" dirty="0">
                <a:latin typeface="Calibri" panose="020F0502020204030204" pitchFamily="34" charset="0"/>
                <a:ea typeface="Calibri" panose="020F0502020204030204" pitchFamily="34" charset="0"/>
                <a:cs typeface="Calibri" panose="020F0502020204030204" pitchFamily="34" charset="0"/>
              </a:rPr>
              <a:t> Industries Ltd. achieves a ratio of 33.86, indicating that for every ₹1 of retained earnings, the company has generated approximately ₹33.86 in market value. This figure is significantly above the baseline of 1, suggesting that </a:t>
            </a:r>
            <a:r>
              <a:rPr lang="en-US" sz="1000" dirty="0" err="1">
                <a:latin typeface="Calibri" panose="020F0502020204030204" pitchFamily="34" charset="0"/>
                <a:ea typeface="Calibri" panose="020F0502020204030204" pitchFamily="34" charset="0"/>
                <a:cs typeface="Calibri" panose="020F0502020204030204" pitchFamily="34" charset="0"/>
              </a:rPr>
              <a:t>Pidilite</a:t>
            </a:r>
            <a:r>
              <a:rPr lang="en-US" sz="1000" dirty="0">
                <a:latin typeface="Calibri" panose="020F0502020204030204" pitchFamily="34" charset="0"/>
                <a:ea typeface="Calibri" panose="020F0502020204030204" pitchFamily="34" charset="0"/>
                <a:cs typeface="Calibri" panose="020F0502020204030204" pitchFamily="34" charset="0"/>
              </a:rPr>
              <a:t> Industries Ltd. has efficiently utilized its retained earnings to create substantial value for its shareholders. The high ratio highlights the company’s effective capital allocation strategies and its ability to expand its market presence and profitability over time.​</a:t>
            </a:r>
          </a:p>
          <a:p>
            <a:pPr algn="just"/>
            <a:endParaRPr lang="en-US" sz="600" dirty="0">
              <a:latin typeface="Calibri"/>
              <a:ea typeface="Calibri"/>
              <a:cs typeface="Calibri"/>
            </a:endParaRPr>
          </a:p>
          <a:p>
            <a:pPr algn="just"/>
            <a:r>
              <a:rPr lang="en-US" sz="1000" dirty="0">
                <a:latin typeface="Calibri" panose="020F0502020204030204" pitchFamily="34" charset="0"/>
                <a:ea typeface="Calibri" panose="020F0502020204030204" pitchFamily="34" charset="0"/>
                <a:cs typeface="Calibri" panose="020F0502020204030204" pitchFamily="34" charset="0"/>
              </a:rPr>
              <a:t>​The analysis confirms that </a:t>
            </a:r>
            <a:r>
              <a:rPr lang="en-US" sz="1000" dirty="0" err="1">
                <a:latin typeface="Calibri" panose="020F0502020204030204" pitchFamily="34" charset="0"/>
                <a:ea typeface="Calibri" panose="020F0502020204030204" pitchFamily="34" charset="0"/>
                <a:cs typeface="Calibri" panose="020F0502020204030204" pitchFamily="34" charset="0"/>
              </a:rPr>
              <a:t>Pidilite</a:t>
            </a:r>
            <a:r>
              <a:rPr lang="en-US" sz="1000" dirty="0">
                <a:latin typeface="Calibri" panose="020F0502020204030204" pitchFamily="34" charset="0"/>
                <a:ea typeface="Calibri" panose="020F0502020204030204" pitchFamily="34" charset="0"/>
                <a:cs typeface="Calibri" panose="020F0502020204030204" pitchFamily="34" charset="0"/>
              </a:rPr>
              <a:t> Industries Ltd. has successfully passed Warren Buffett's $1 Test with a remarkable ratio of 33.86. This performance reflects the company’s robust financial health and its ability to enhance shareholder value through prudent reinvestment of earnings. Consequently, </a:t>
            </a:r>
            <a:r>
              <a:rPr lang="en-US" sz="1000" dirty="0" err="1">
                <a:latin typeface="Calibri" panose="020F0502020204030204" pitchFamily="34" charset="0"/>
                <a:ea typeface="Calibri" panose="020F0502020204030204" pitchFamily="34" charset="0"/>
                <a:cs typeface="Calibri" panose="020F0502020204030204" pitchFamily="34" charset="0"/>
              </a:rPr>
              <a:t>Pidilite</a:t>
            </a:r>
            <a:r>
              <a:rPr lang="en-US" sz="1000" dirty="0">
                <a:latin typeface="Calibri" panose="020F0502020204030204" pitchFamily="34" charset="0"/>
                <a:ea typeface="Calibri" panose="020F0502020204030204" pitchFamily="34" charset="0"/>
                <a:cs typeface="Calibri" panose="020F0502020204030204" pitchFamily="34" charset="0"/>
              </a:rPr>
              <a:t> Industries Ltd. emerges as a potentially attractive investment, given its consistent track record of value creation.​</a:t>
            </a:r>
          </a:p>
        </p:txBody>
      </p:sp>
      <p:graphicFrame>
        <p:nvGraphicFramePr>
          <p:cNvPr id="18" name="Chart 17">
            <a:extLst>
              <a:ext uri="{FF2B5EF4-FFF2-40B4-BE49-F238E27FC236}">
                <a16:creationId xmlns:a16="http://schemas.microsoft.com/office/drawing/2014/main" id="{B2ED1A8C-04D4-E16D-A97B-37974ACB6F89}"/>
              </a:ext>
            </a:extLst>
          </p:cNvPr>
          <p:cNvGraphicFramePr>
            <a:graphicFrameLocks/>
          </p:cNvGraphicFramePr>
          <p:nvPr>
            <p:extLst>
              <p:ext uri="{D42A27DB-BD31-4B8C-83A1-F6EECF244321}">
                <p14:modId xmlns:p14="http://schemas.microsoft.com/office/powerpoint/2010/main" val="2614805095"/>
              </p:ext>
            </p:extLst>
          </p:nvPr>
        </p:nvGraphicFramePr>
        <p:xfrm>
          <a:off x="3211699" y="5326033"/>
          <a:ext cx="3301695" cy="1716732"/>
        </p:xfrm>
        <a:graphic>
          <a:graphicData uri="http://schemas.openxmlformats.org/drawingml/2006/chart">
            <c:chart xmlns:c="http://schemas.openxmlformats.org/drawingml/2006/chart" xmlns:r="http://schemas.openxmlformats.org/officeDocument/2006/relationships" r:id="rId4"/>
          </a:graphicData>
        </a:graphic>
      </p:graphicFrame>
      <p:sp>
        <p:nvSpPr>
          <p:cNvPr id="20" name="TextBox 4">
            <a:extLst>
              <a:ext uri="{FF2B5EF4-FFF2-40B4-BE49-F238E27FC236}">
                <a16:creationId xmlns:a16="http://schemas.microsoft.com/office/drawing/2014/main" id="{721A6943-15D1-87F6-A4DB-9A37CE163099}"/>
              </a:ext>
            </a:extLst>
          </p:cNvPr>
          <p:cNvSpPr txBox="1"/>
          <p:nvPr/>
        </p:nvSpPr>
        <p:spPr>
          <a:xfrm>
            <a:off x="4271275" y="5925337"/>
            <a:ext cx="775198" cy="159355"/>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800" b="0" i="0" u="none" strike="noStrike">
                <a:solidFill>
                  <a:schemeClr val="dk1"/>
                </a:solidFill>
                <a:effectLst/>
                <a:latin typeface="Calibri" panose="020F0502020204030204" pitchFamily="34" charset="0"/>
                <a:ea typeface="Calibri" panose="020F0502020204030204" pitchFamily="34" charset="0"/>
                <a:cs typeface="Calibri" panose="020F0502020204030204" pitchFamily="34" charset="0"/>
              </a:rPr>
              <a:t>₹ 1,22,578.38</a:t>
            </a:r>
            <a:r>
              <a:rPr lang="en-IN" sz="800">
                <a:latin typeface="Calibri" panose="020F0502020204030204" pitchFamily="34" charset="0"/>
                <a:ea typeface="Calibri" panose="020F0502020204030204" pitchFamily="34" charset="0"/>
                <a:cs typeface="Calibri" panose="020F0502020204030204" pitchFamily="34" charset="0"/>
              </a:rPr>
              <a:t> </a:t>
            </a:r>
          </a:p>
        </p:txBody>
      </p:sp>
      <p:sp>
        <p:nvSpPr>
          <p:cNvPr id="21" name="TextBox 5">
            <a:extLst>
              <a:ext uri="{FF2B5EF4-FFF2-40B4-BE49-F238E27FC236}">
                <a16:creationId xmlns:a16="http://schemas.microsoft.com/office/drawing/2014/main" id="{C7CBC0F6-8236-0A1F-384E-931E740853F4}"/>
              </a:ext>
            </a:extLst>
          </p:cNvPr>
          <p:cNvSpPr txBox="1"/>
          <p:nvPr/>
        </p:nvSpPr>
        <p:spPr>
          <a:xfrm>
            <a:off x="5479962" y="6513043"/>
            <a:ext cx="755622" cy="245962"/>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800" b="0" i="0" u="none" strike="noStrike">
                <a:solidFill>
                  <a:schemeClr val="dk1"/>
                </a:solidFill>
                <a:effectLst/>
                <a:latin typeface="Calibri" panose="020F0502020204030204" pitchFamily="34" charset="0"/>
                <a:ea typeface="Calibri" panose="020F0502020204030204" pitchFamily="34" charset="0"/>
                <a:cs typeface="Calibri" panose="020F0502020204030204" pitchFamily="34" charset="0"/>
              </a:rPr>
              <a:t>₹ 5,808.9</a:t>
            </a:r>
            <a:r>
              <a:rPr lang="en-IN" sz="800">
                <a:latin typeface="Calibri" panose="020F0502020204030204" pitchFamily="34" charset="0"/>
                <a:ea typeface="Calibri" panose="020F0502020204030204" pitchFamily="34" charset="0"/>
                <a:cs typeface="Calibri" panose="020F0502020204030204" pitchFamily="34" charset="0"/>
              </a:rPr>
              <a:t> </a:t>
            </a:r>
          </a:p>
        </p:txBody>
      </p:sp>
      <p:sp>
        <p:nvSpPr>
          <p:cNvPr id="5" name="Rectangle 4">
            <a:extLst>
              <a:ext uri="{FF2B5EF4-FFF2-40B4-BE49-F238E27FC236}">
                <a16:creationId xmlns:a16="http://schemas.microsoft.com/office/drawing/2014/main" id="{85150246-79D5-46B7-4538-4E07CBC04679}"/>
              </a:ext>
            </a:extLst>
          </p:cNvPr>
          <p:cNvSpPr/>
          <p:nvPr/>
        </p:nvSpPr>
        <p:spPr>
          <a:xfrm>
            <a:off x="601307" y="1174242"/>
            <a:ext cx="5766625" cy="273696"/>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3">
            <a:extLst>
              <a:ext uri="{FF2B5EF4-FFF2-40B4-BE49-F238E27FC236}">
                <a16:creationId xmlns:a16="http://schemas.microsoft.com/office/drawing/2014/main" id="{813307F8-D32F-3448-4B54-7D2B452CD622}"/>
              </a:ext>
            </a:extLst>
          </p:cNvPr>
          <p:cNvSpPr txBox="1"/>
          <p:nvPr/>
        </p:nvSpPr>
        <p:spPr>
          <a:xfrm>
            <a:off x="2504216" y="1177270"/>
            <a:ext cx="3057099" cy="29238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300" b="1">
                <a:solidFill>
                  <a:schemeClr val="bg1"/>
                </a:solidFill>
                <a:latin typeface="Calibri"/>
                <a:ea typeface="Calibri"/>
                <a:cs typeface="Calibri"/>
              </a:rPr>
              <a:t>The Warren Buffet’s $1 Test</a:t>
            </a:r>
            <a:endParaRPr lang="en-IN" sz="1300" b="1">
              <a:solidFill>
                <a:schemeClr val="bg1"/>
              </a:solidFill>
              <a:latin typeface="Calibri"/>
              <a:ea typeface="Calibri"/>
              <a:cs typeface="Calibri"/>
            </a:endParaRPr>
          </a:p>
        </p:txBody>
      </p:sp>
      <p:pic>
        <p:nvPicPr>
          <p:cNvPr id="6" name="Picture 5">
            <a:extLst>
              <a:ext uri="{FF2B5EF4-FFF2-40B4-BE49-F238E27FC236}">
                <a16:creationId xmlns:a16="http://schemas.microsoft.com/office/drawing/2014/main" id="{6D0EEA2F-5B54-6C9F-4481-AFAF4648ADDE}"/>
              </a:ext>
            </a:extLst>
          </p:cNvPr>
          <p:cNvPicPr>
            <a:picLocks noChangeAspect="1"/>
          </p:cNvPicPr>
          <p:nvPr/>
        </p:nvPicPr>
        <p:blipFill>
          <a:blip r:embed="rId5"/>
          <a:stretch>
            <a:fillRect/>
          </a:stretch>
        </p:blipFill>
        <p:spPr>
          <a:xfrm>
            <a:off x="325154" y="4135762"/>
            <a:ext cx="6294619" cy="761194"/>
          </a:xfrm>
          <a:prstGeom prst="rect">
            <a:avLst/>
          </a:prstGeom>
        </p:spPr>
      </p:pic>
    </p:spTree>
    <p:extLst>
      <p:ext uri="{BB962C8B-B14F-4D97-AF65-F5344CB8AC3E}">
        <p14:creationId xmlns:p14="http://schemas.microsoft.com/office/powerpoint/2010/main" val="3061008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81B29DD-A151-E376-8D46-AF892712DF9E}"/>
              </a:ext>
            </a:extLst>
          </p:cNvPr>
          <p:cNvSpPr/>
          <p:nvPr/>
        </p:nvSpPr>
        <p:spPr>
          <a:xfrm>
            <a:off x="227190" y="7016020"/>
            <a:ext cx="6377091" cy="1377970"/>
          </a:xfrm>
          <a:prstGeom prst="rect">
            <a:avLst/>
          </a:prstGeom>
          <a:solidFill>
            <a:srgbClr val="F7F7F7"/>
          </a:solid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D55F267-BA10-62B7-7C6C-F795BA6B7B39}"/>
              </a:ext>
            </a:extLst>
          </p:cNvPr>
          <p:cNvSpPr/>
          <p:nvPr/>
        </p:nvSpPr>
        <p:spPr>
          <a:xfrm>
            <a:off x="246671" y="3457134"/>
            <a:ext cx="6383584" cy="2962931"/>
          </a:xfrm>
          <a:prstGeom prst="rect">
            <a:avLst/>
          </a:prstGeom>
          <a:solidFill>
            <a:srgbClr val="F7F7F7"/>
          </a:solid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513FEC3-C6F3-8D6E-5BD1-78FCC25D41F5}"/>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16" name="Arrow: Pentagon 15">
            <a:extLst>
              <a:ext uri="{FF2B5EF4-FFF2-40B4-BE49-F238E27FC236}">
                <a16:creationId xmlns:a16="http://schemas.microsoft.com/office/drawing/2014/main" id="{0EBEE9C4-78F9-0925-E2C0-920A7F5D35EC}"/>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75B6773-F4BB-FEDA-22A6-39D5CD321295}"/>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22" name="TextBox 21">
            <a:extLst>
              <a:ext uri="{FF2B5EF4-FFF2-40B4-BE49-F238E27FC236}">
                <a16:creationId xmlns:a16="http://schemas.microsoft.com/office/drawing/2014/main" id="{CC987BCD-9332-EEA2-F182-DAA702C7337C}"/>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4" name="Straight Arrow Connector 23">
            <a:extLst>
              <a:ext uri="{FF2B5EF4-FFF2-40B4-BE49-F238E27FC236}">
                <a16:creationId xmlns:a16="http://schemas.microsoft.com/office/drawing/2014/main" id="{B8C0FD06-C0A7-13E8-A21C-CA9A8B5510E4}"/>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6" name="Picture 25" descr="pidilite logo vector, pidilite icon free vector 20336433 Vector Art at  Vecteezy">
            <a:extLst>
              <a:ext uri="{FF2B5EF4-FFF2-40B4-BE49-F238E27FC236}">
                <a16:creationId xmlns:a16="http://schemas.microsoft.com/office/drawing/2014/main" id="{2CDFC32C-9088-9536-6452-0962FA524600}"/>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7" name="Straight Arrow Connector 16">
            <a:extLst>
              <a:ext uri="{FF2B5EF4-FFF2-40B4-BE49-F238E27FC236}">
                <a16:creationId xmlns:a16="http://schemas.microsoft.com/office/drawing/2014/main" id="{9D7CB082-090B-4142-AA0E-663906778897}"/>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9" name="Picture 18" descr="A logo with a graph and arrow&#10;&#10;Description automatically generated">
            <a:extLst>
              <a:ext uri="{FF2B5EF4-FFF2-40B4-BE49-F238E27FC236}">
                <a16:creationId xmlns:a16="http://schemas.microsoft.com/office/drawing/2014/main" id="{DF562A98-4888-1D5A-FE8A-77B9251B5BC3}"/>
              </a:ext>
            </a:extLst>
          </p:cNvPr>
          <p:cNvPicPr>
            <a:picLocks noChangeAspect="1"/>
          </p:cNvPicPr>
          <p:nvPr/>
        </p:nvPicPr>
        <p:blipFill>
          <a:blip r:embed="rId3"/>
          <a:stretch>
            <a:fillRect/>
          </a:stretch>
        </p:blipFill>
        <p:spPr>
          <a:xfrm>
            <a:off x="-3238" y="9061170"/>
            <a:ext cx="1258179" cy="838200"/>
          </a:xfrm>
          <a:prstGeom prst="rect">
            <a:avLst/>
          </a:prstGeom>
        </p:spPr>
      </p:pic>
      <p:sp>
        <p:nvSpPr>
          <p:cNvPr id="10" name="TextBox 9">
            <a:extLst>
              <a:ext uri="{FF2B5EF4-FFF2-40B4-BE49-F238E27FC236}">
                <a16:creationId xmlns:a16="http://schemas.microsoft.com/office/drawing/2014/main" id="{85CDF22B-C01A-3104-458B-9A4CB2E97FAD}"/>
              </a:ext>
            </a:extLst>
          </p:cNvPr>
          <p:cNvSpPr txBox="1"/>
          <p:nvPr/>
        </p:nvSpPr>
        <p:spPr>
          <a:xfrm>
            <a:off x="130911" y="1645860"/>
            <a:ext cx="6490969" cy="13003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a:highlight>
                  <a:srgbClr val="BCD7EE"/>
                </a:highlight>
                <a:latin typeface="Calibri"/>
                <a:ea typeface="Calibri"/>
                <a:cs typeface="Calibri"/>
              </a:rPr>
              <a:t>What is coffee can investing?</a:t>
            </a:r>
            <a:endParaRPr lang="en-US">
              <a:highlight>
                <a:srgbClr val="BCD7EE"/>
              </a:highlight>
            </a:endParaRPr>
          </a:p>
          <a:p>
            <a:endParaRPr lang="en-US" sz="400" u="sng">
              <a:latin typeface="Calibri" panose="020F0502020204030204" pitchFamily="34" charset="0"/>
              <a:ea typeface="Calibri" panose="020F0502020204030204" pitchFamily="34" charset="0"/>
              <a:cs typeface="Calibri" panose="020F0502020204030204" pitchFamily="34" charset="0"/>
            </a:endParaRPr>
          </a:p>
          <a:p>
            <a:pPr algn="just"/>
            <a:r>
              <a:rPr lang="en-US" sz="1050">
                <a:latin typeface="Calibri"/>
                <a:ea typeface="Calibri"/>
                <a:cs typeface="Calibri"/>
              </a:rPr>
              <a:t>The "Coffee Can Investing Strategy" is a passive investment strategy that involves selecting high-quality stocks and holding them for an extended period, often decades, with minimal intervention. This approach is inspired by the analogy of storing valuables in a coffee can and forgetting about them, which implies carefully selecting companies with robust fundamentals and promising growth prospects over extended periods. By this strategy investors aim to capitalize on the power of compounding returns and achieve significant wealth accumulation. </a:t>
            </a:r>
          </a:p>
          <a:p>
            <a:r>
              <a:rPr lang="en-US" sz="1050">
                <a:latin typeface="Calibri"/>
                <a:ea typeface="Calibri"/>
                <a:cs typeface="Calibri"/>
              </a:rPr>
              <a:t>Here's a brief Overview of the Coffee Can Investing Strategy- </a:t>
            </a:r>
          </a:p>
        </p:txBody>
      </p:sp>
      <p:sp>
        <p:nvSpPr>
          <p:cNvPr id="12" name="TextBox 11">
            <a:extLst>
              <a:ext uri="{FF2B5EF4-FFF2-40B4-BE49-F238E27FC236}">
                <a16:creationId xmlns:a16="http://schemas.microsoft.com/office/drawing/2014/main" id="{9A180F9A-7A45-C4E3-BB71-295030DC612B}"/>
              </a:ext>
            </a:extLst>
          </p:cNvPr>
          <p:cNvSpPr txBox="1"/>
          <p:nvPr/>
        </p:nvSpPr>
        <p:spPr>
          <a:xfrm>
            <a:off x="252920" y="3096913"/>
            <a:ext cx="6400050" cy="32778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highlight>
                  <a:srgbClr val="BAD5ED"/>
                </a:highlight>
                <a:latin typeface="Calibri"/>
                <a:ea typeface="Calibri"/>
                <a:cs typeface="Calibri"/>
              </a:rPr>
              <a:t> Key Principles </a:t>
            </a:r>
            <a:endParaRPr lang="en-US" dirty="0"/>
          </a:p>
          <a:p>
            <a:endParaRPr lang="en-US" sz="1000" b="1" dirty="0">
              <a:latin typeface="Calibri" panose="020F0502020204030204" pitchFamily="34" charset="0"/>
              <a:ea typeface="Calibri" panose="020F0502020204030204" pitchFamily="34" charset="0"/>
              <a:cs typeface="Calibri" panose="020F0502020204030204" pitchFamily="34" charset="0"/>
            </a:endParaRPr>
          </a:p>
          <a:p>
            <a:endParaRPr lang="en-US" sz="600" b="1" dirty="0">
              <a:latin typeface="Calibri"/>
              <a:ea typeface="Calibri"/>
              <a:cs typeface="Calibri"/>
            </a:endParaRPr>
          </a:p>
          <a:p>
            <a:pPr marL="171450" indent="-171450">
              <a:buFont typeface="Arial"/>
              <a:buChar char="•"/>
            </a:pPr>
            <a:r>
              <a:rPr lang="en-US" sz="1100" b="1" dirty="0">
                <a:latin typeface="Calibri"/>
                <a:ea typeface="Calibri"/>
                <a:cs typeface="Calibri"/>
              </a:rPr>
              <a:t>High-Quality Stocks- </a:t>
            </a:r>
          </a:p>
          <a:p>
            <a:pPr algn="just"/>
            <a:r>
              <a:rPr lang="en-US" sz="1000" dirty="0">
                <a:latin typeface="Calibri" panose="020F0502020204030204" pitchFamily="34" charset="0"/>
                <a:ea typeface="Calibri" panose="020F0502020204030204" pitchFamily="34" charset="0"/>
                <a:cs typeface="Calibri" panose="020F0502020204030204" pitchFamily="34" charset="0"/>
              </a:rPr>
              <a:t>Prioritize companies with solid financial foundations, consistent profitability, competitive edge and with a history of delivering consistent returns. </a:t>
            </a:r>
          </a:p>
          <a:p>
            <a:pPr algn="just"/>
            <a:endParaRPr lang="en-US" sz="1000" b="1" dirty="0">
              <a:latin typeface="Calibri" panose="020F0502020204030204" pitchFamily="34" charset="0"/>
              <a:ea typeface="Calibri" panose="020F0502020204030204" pitchFamily="34" charset="0"/>
              <a:cs typeface="Calibri" panose="020F0502020204030204" pitchFamily="34" charset="0"/>
            </a:endParaRPr>
          </a:p>
          <a:p>
            <a:pPr marL="171450" indent="-171450" algn="just">
              <a:buFont typeface="Arial"/>
              <a:buChar char="•"/>
            </a:pPr>
            <a:r>
              <a:rPr lang="en-US" sz="1100" b="1" dirty="0">
                <a:latin typeface="Calibri"/>
                <a:ea typeface="Calibri"/>
                <a:cs typeface="Calibri"/>
              </a:rPr>
              <a:t>Long-Term Horizon:- </a:t>
            </a:r>
          </a:p>
          <a:p>
            <a:pPr algn="just"/>
            <a:r>
              <a:rPr lang="en-US" sz="1000" dirty="0">
                <a:latin typeface="Calibri" panose="020F0502020204030204" pitchFamily="34" charset="0"/>
                <a:ea typeface="Calibri" panose="020F0502020204030204" pitchFamily="34" charset="0"/>
                <a:cs typeface="Calibri" panose="020F0502020204030204" pitchFamily="34" charset="0"/>
              </a:rPr>
              <a:t>Embrace a long-term perspective and harnessing the power of compounding to maximize returns by focusing on the underlying value of high-quality companies instead of doing  trade based on short-term market fluctuations. </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a:p>
            <a:pPr marL="171450" indent="-171450" algn="just">
              <a:buFont typeface="Arial"/>
              <a:buChar char="•"/>
            </a:pPr>
            <a:r>
              <a:rPr lang="en-US" sz="1100" b="1" dirty="0">
                <a:latin typeface="Calibri"/>
                <a:ea typeface="Calibri"/>
                <a:cs typeface="Calibri"/>
              </a:rPr>
              <a:t>Minimal Intervention:- </a:t>
            </a:r>
          </a:p>
          <a:p>
            <a:pPr algn="just"/>
            <a:r>
              <a:rPr lang="en-US" sz="1000" dirty="0">
                <a:latin typeface="Calibri" panose="020F0502020204030204" pitchFamily="34" charset="0"/>
                <a:ea typeface="Calibri" panose="020F0502020204030204" pitchFamily="34" charset="0"/>
                <a:cs typeface="Calibri" panose="020F0502020204030204" pitchFamily="34" charset="0"/>
              </a:rPr>
              <a:t>Minimize trading activity and avoiding emotional decision-making, will allow investments to grow organically over time as well as harnessing  the power of time and compound returns, ultimately maximizing the long-term value of investments. </a:t>
            </a:r>
          </a:p>
          <a:p>
            <a:pPr algn="just"/>
            <a:endParaRPr lang="en-US" sz="1200" dirty="0">
              <a:latin typeface="Calibri" panose="020F0502020204030204" pitchFamily="34" charset="0"/>
              <a:ea typeface="Calibri" panose="020F0502020204030204" pitchFamily="34" charset="0"/>
              <a:cs typeface="Calibri" panose="020F0502020204030204" pitchFamily="34" charset="0"/>
            </a:endParaRPr>
          </a:p>
          <a:p>
            <a:pPr marL="171450" indent="-171450" algn="just">
              <a:buFont typeface="Arial"/>
              <a:buChar char="•"/>
            </a:pPr>
            <a:r>
              <a:rPr lang="en-US" sz="1100" b="1" dirty="0">
                <a:latin typeface="Calibri"/>
                <a:ea typeface="Calibri"/>
                <a:cs typeface="Calibri"/>
              </a:rPr>
              <a:t>Diversify Strategically:- </a:t>
            </a:r>
          </a:p>
          <a:p>
            <a:pPr algn="just"/>
            <a:r>
              <a:rPr lang="en-US" sz="1000" dirty="0">
                <a:latin typeface="Calibri" panose="020F0502020204030204" pitchFamily="34" charset="0"/>
                <a:ea typeface="Calibri" panose="020F0502020204030204" pitchFamily="34" charset="0"/>
                <a:cs typeface="Calibri" panose="020F0502020204030204" pitchFamily="34" charset="0"/>
              </a:rPr>
              <a:t>Diversify portfolio across various sectors to mitigate the risk while maintaining a manageable number of high-conviction stocks. This strategic approach helps to balance the potential for higher returns with the need to manage risk, enhancing portfolio's  resilience to market fluctuations</a:t>
            </a:r>
            <a:r>
              <a:rPr lang="en-US" sz="1200" dirty="0">
                <a:latin typeface="Calibri" panose="020F0502020204030204" pitchFamily="34" charset="0"/>
                <a:ea typeface="Calibri" panose="020F0502020204030204" pitchFamily="34" charset="0"/>
                <a:cs typeface="Calibri" panose="020F0502020204030204" pitchFamily="34" charset="0"/>
              </a:rPr>
              <a:t>. </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A60358-77FC-A5A0-41BF-F847F1470D86}"/>
              </a:ext>
            </a:extLst>
          </p:cNvPr>
          <p:cNvSpPr txBox="1"/>
          <p:nvPr/>
        </p:nvSpPr>
        <p:spPr>
          <a:xfrm>
            <a:off x="239932" y="6706948"/>
            <a:ext cx="6370978" cy="1692771"/>
          </a:xfrm>
          <a:prstGeom prst="rect">
            <a:avLst/>
          </a:prstGeom>
          <a:noFill/>
        </p:spPr>
        <p:txBody>
          <a:bodyPr wrap="square" lIns="91440" tIns="45720" rIns="91440" bIns="45720" rtlCol="0" anchor="t">
            <a:spAutoFit/>
          </a:bodyPr>
          <a:lstStyle/>
          <a:p>
            <a:pPr algn="ctr"/>
            <a:r>
              <a:rPr lang="en-US" sz="1200" b="1">
                <a:highlight>
                  <a:srgbClr val="BDD6EE"/>
                </a:highlight>
                <a:latin typeface="Calibri"/>
                <a:cs typeface="Segoe UI"/>
              </a:rPr>
              <a:t>Coffee Can Investing Criteria:​</a:t>
            </a:r>
            <a:endParaRPr lang="en-US" sz="1200" b="1">
              <a:highlight>
                <a:srgbClr val="BDD6EE"/>
              </a:highlight>
              <a:latin typeface="Calibri"/>
              <a:ea typeface="Calibri"/>
              <a:cs typeface="Segoe UI"/>
            </a:endParaRPr>
          </a:p>
          <a:p>
            <a:pPr algn="ctr"/>
            <a:endParaRPr lang="en-US" sz="600" b="1">
              <a:highlight>
                <a:srgbClr val="BDD6EE"/>
              </a:highlight>
              <a:latin typeface="Calibri"/>
              <a:ea typeface="Calibri"/>
              <a:cs typeface="Segoe UI"/>
            </a:endParaRPr>
          </a:p>
          <a:p>
            <a:pPr algn="just"/>
            <a:endParaRPr lang="en-US" sz="300">
              <a:latin typeface="Calibri"/>
              <a:cs typeface="Segoe UI"/>
            </a:endParaRPr>
          </a:p>
          <a:p>
            <a:pPr algn="just"/>
            <a:endParaRPr lang="en-US" sz="300">
              <a:latin typeface="Calibri"/>
              <a:cs typeface="Segoe UI"/>
            </a:endParaRPr>
          </a:p>
          <a:p>
            <a:pPr marL="285750" indent="-285750" algn="just">
              <a:buFont typeface="Arial,Sans-Serif"/>
              <a:buChar char="•"/>
            </a:pPr>
            <a:r>
              <a:rPr lang="en-US" sz="1000" b="1">
                <a:latin typeface="Calibri"/>
                <a:cs typeface="Arial"/>
              </a:rPr>
              <a:t>Long-Term Growth:</a:t>
            </a:r>
            <a:r>
              <a:rPr lang="en-US" sz="1000">
                <a:latin typeface="Calibri"/>
                <a:cs typeface="Arial"/>
              </a:rPr>
              <a:t> Pidilite's consistent revenue growth and strong financial performance align with the long-term focus of coffee can investing.​</a:t>
            </a:r>
          </a:p>
          <a:p>
            <a:pPr algn="just"/>
            <a:endParaRPr lang="en-US" sz="1000">
              <a:latin typeface="Calibri"/>
              <a:cs typeface="Arial"/>
            </a:endParaRPr>
          </a:p>
          <a:p>
            <a:pPr marL="285750" indent="-285750" algn="just">
              <a:buFont typeface="Arial,Sans-Serif"/>
              <a:buChar char="•"/>
            </a:pPr>
            <a:r>
              <a:rPr lang="en-US" sz="1000" b="1">
                <a:latin typeface="Calibri"/>
                <a:cs typeface="Arial"/>
              </a:rPr>
              <a:t>Quality Fundamentals:</a:t>
            </a:r>
            <a:r>
              <a:rPr lang="en-US" sz="1000">
                <a:latin typeface="Calibri"/>
                <a:cs typeface="Arial"/>
              </a:rPr>
              <a:t> The company's strong ROCE, market capitalization, and brand recognition indicate solid fundamentals.​</a:t>
            </a:r>
          </a:p>
          <a:p>
            <a:pPr algn="just"/>
            <a:endParaRPr lang="en-US" sz="1000">
              <a:latin typeface="Calibri"/>
              <a:cs typeface="Arial"/>
            </a:endParaRPr>
          </a:p>
          <a:p>
            <a:pPr marL="285750" indent="-285750" algn="just">
              <a:buFont typeface="Arial,Sans-Serif"/>
              <a:buChar char="•"/>
            </a:pPr>
            <a:r>
              <a:rPr lang="en-US" sz="1000" b="1">
                <a:latin typeface="Calibri"/>
                <a:cs typeface="Arial"/>
              </a:rPr>
              <a:t>Minimal Intervention:</a:t>
            </a:r>
            <a:r>
              <a:rPr lang="en-US" sz="1000">
                <a:latin typeface="Calibri"/>
                <a:cs typeface="Arial"/>
              </a:rPr>
              <a:t> Pidilite's focus on its core business and avoidance of frequent acquisitions or divestments support a minimal intervention approach.​</a:t>
            </a:r>
            <a:endParaRPr lang="en-US" sz="1000">
              <a:latin typeface="Calibri"/>
              <a:ea typeface="Calibri"/>
              <a:cs typeface="Arial"/>
            </a:endParaRPr>
          </a:p>
        </p:txBody>
      </p:sp>
      <p:sp>
        <p:nvSpPr>
          <p:cNvPr id="5" name="Rectangle 4">
            <a:extLst>
              <a:ext uri="{FF2B5EF4-FFF2-40B4-BE49-F238E27FC236}">
                <a16:creationId xmlns:a16="http://schemas.microsoft.com/office/drawing/2014/main" id="{53EB017E-C2C5-D592-8A0C-50005175015E}"/>
              </a:ext>
            </a:extLst>
          </p:cNvPr>
          <p:cNvSpPr/>
          <p:nvPr/>
        </p:nvSpPr>
        <p:spPr>
          <a:xfrm>
            <a:off x="547917" y="1188051"/>
            <a:ext cx="5766625" cy="273696"/>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6AFCEAC-1B81-71CC-8DC6-9128A71F3696}"/>
              </a:ext>
            </a:extLst>
          </p:cNvPr>
          <p:cNvSpPr txBox="1"/>
          <p:nvPr/>
        </p:nvSpPr>
        <p:spPr>
          <a:xfrm>
            <a:off x="2547438" y="1188177"/>
            <a:ext cx="2607013" cy="292388"/>
          </a:xfrm>
          <a:prstGeom prst="rect">
            <a:avLst/>
          </a:prstGeom>
          <a:noFill/>
        </p:spPr>
        <p:txBody>
          <a:bodyPr wrap="square" lIns="91440" tIns="45720" rIns="91440" bIns="45720" rtlCol="0" anchor="t">
            <a:spAutoFit/>
          </a:bodyPr>
          <a:lstStyle/>
          <a:p>
            <a:r>
              <a:rPr lang="en-US" sz="1300" b="1">
                <a:solidFill>
                  <a:schemeClr val="bg1"/>
                </a:solidFill>
                <a:latin typeface="Calibri"/>
                <a:ea typeface="Calibri"/>
                <a:cs typeface="Calibri"/>
              </a:rPr>
              <a:t>COFFEE CAN INVESTING</a:t>
            </a:r>
            <a:endParaRPr lang="en-IN" sz="1300" b="1">
              <a:solidFill>
                <a:schemeClr val="bg1"/>
              </a:solidFill>
              <a:latin typeface="Calibri"/>
              <a:ea typeface="Calibri"/>
              <a:cs typeface="Calibri"/>
            </a:endParaRPr>
          </a:p>
        </p:txBody>
      </p:sp>
    </p:spTree>
    <p:extLst>
      <p:ext uri="{BB962C8B-B14F-4D97-AF65-F5344CB8AC3E}">
        <p14:creationId xmlns:p14="http://schemas.microsoft.com/office/powerpoint/2010/main" val="4057837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7721C3A-DB01-5076-F685-E2CC9FC440A6}"/>
              </a:ext>
            </a:extLst>
          </p:cNvPr>
          <p:cNvSpPr/>
          <p:nvPr/>
        </p:nvSpPr>
        <p:spPr>
          <a:xfrm>
            <a:off x="233679" y="7430871"/>
            <a:ext cx="6344619" cy="1124637"/>
          </a:xfrm>
          <a:prstGeom prst="rect">
            <a:avLst/>
          </a:prstGeom>
          <a:solidFill>
            <a:srgbClr val="F7F7F7"/>
          </a:solid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6AC0A3E-875C-8B60-FBF4-A19832D6D666}"/>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16" name="Arrow: Pentagon 15">
            <a:extLst>
              <a:ext uri="{FF2B5EF4-FFF2-40B4-BE49-F238E27FC236}">
                <a16:creationId xmlns:a16="http://schemas.microsoft.com/office/drawing/2014/main" id="{FA0226B0-1350-ED6D-5FE6-6B455623FB47}"/>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256EF59-8BE1-2F51-7B39-18623B23A7DC}"/>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22" name="TextBox 21">
            <a:extLst>
              <a:ext uri="{FF2B5EF4-FFF2-40B4-BE49-F238E27FC236}">
                <a16:creationId xmlns:a16="http://schemas.microsoft.com/office/drawing/2014/main" id="{BEBC1E55-C15D-127D-BCED-64EF515C74F2}"/>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4" name="Straight Arrow Connector 23">
            <a:extLst>
              <a:ext uri="{FF2B5EF4-FFF2-40B4-BE49-F238E27FC236}">
                <a16:creationId xmlns:a16="http://schemas.microsoft.com/office/drawing/2014/main" id="{82D2693E-E533-BF77-4DBE-9F33C13F0D1D}"/>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6" name="Picture 25" descr="pidilite logo vector, pidilite icon free vector 20336433 Vector Art at  Vecteezy">
            <a:extLst>
              <a:ext uri="{FF2B5EF4-FFF2-40B4-BE49-F238E27FC236}">
                <a16:creationId xmlns:a16="http://schemas.microsoft.com/office/drawing/2014/main" id="{91A07FAD-8CA3-25D9-979E-45D67998521A}"/>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7" name="Straight Arrow Connector 16">
            <a:extLst>
              <a:ext uri="{FF2B5EF4-FFF2-40B4-BE49-F238E27FC236}">
                <a16:creationId xmlns:a16="http://schemas.microsoft.com/office/drawing/2014/main" id="{9D7CB082-090B-4142-AA0E-663906778897}"/>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9" name="Picture 18" descr="A logo with a graph and arrow&#10;&#10;Description automatically generated">
            <a:extLst>
              <a:ext uri="{FF2B5EF4-FFF2-40B4-BE49-F238E27FC236}">
                <a16:creationId xmlns:a16="http://schemas.microsoft.com/office/drawing/2014/main" id="{DF562A98-4888-1D5A-FE8A-77B9251B5BC3}"/>
              </a:ext>
            </a:extLst>
          </p:cNvPr>
          <p:cNvPicPr>
            <a:picLocks noChangeAspect="1"/>
          </p:cNvPicPr>
          <p:nvPr/>
        </p:nvPicPr>
        <p:blipFill>
          <a:blip r:embed="rId3"/>
          <a:stretch>
            <a:fillRect/>
          </a:stretch>
        </p:blipFill>
        <p:spPr>
          <a:xfrm>
            <a:off x="-3238" y="9061170"/>
            <a:ext cx="1258179" cy="838200"/>
          </a:xfrm>
          <a:prstGeom prst="rect">
            <a:avLst/>
          </a:prstGeom>
        </p:spPr>
      </p:pic>
      <p:graphicFrame>
        <p:nvGraphicFramePr>
          <p:cNvPr id="4" name="Chart 3">
            <a:extLst>
              <a:ext uri="{FF2B5EF4-FFF2-40B4-BE49-F238E27FC236}">
                <a16:creationId xmlns:a16="http://schemas.microsoft.com/office/drawing/2014/main" id="{557F27E2-BABA-11BF-DEA3-BCB61192112D}"/>
              </a:ext>
              <a:ext uri="{147F2762-F138-4A5C-976F-8EAC2B608ADB}">
                <a16:predDERef xmlns:a16="http://schemas.microsoft.com/office/drawing/2014/main" pred="{A70BAAF9-2D50-E19E-CE4C-98BD63D111C0}"/>
              </a:ext>
            </a:extLst>
          </p:cNvPr>
          <p:cNvGraphicFramePr>
            <a:graphicFrameLocks/>
          </p:cNvGraphicFramePr>
          <p:nvPr>
            <p:extLst>
              <p:ext uri="{D42A27DB-BD31-4B8C-83A1-F6EECF244321}">
                <p14:modId xmlns:p14="http://schemas.microsoft.com/office/powerpoint/2010/main" val="3318953645"/>
              </p:ext>
            </p:extLst>
          </p:nvPr>
        </p:nvGraphicFramePr>
        <p:xfrm>
          <a:off x="1052035" y="5285066"/>
          <a:ext cx="5069465" cy="1918677"/>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CAE0D8BE-D7EB-7E15-CAB3-7278E7E1F71C}"/>
              </a:ext>
            </a:extLst>
          </p:cNvPr>
          <p:cNvSpPr txBox="1"/>
          <p:nvPr/>
        </p:nvSpPr>
        <p:spPr>
          <a:xfrm>
            <a:off x="220455" y="7431337"/>
            <a:ext cx="6333258" cy="11156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b="1">
                <a:latin typeface="Calibri"/>
                <a:cs typeface="Segoe UI"/>
              </a:rPr>
              <a:t>Conclusion:</a:t>
            </a:r>
            <a:endParaRPr lang="en-US">
              <a:latin typeface="Aptos"/>
              <a:cs typeface="Segoe UI"/>
            </a:endParaRPr>
          </a:p>
          <a:p>
            <a:pPr algn="just"/>
            <a:r>
              <a:rPr lang="en-US" sz="1050" b="1">
                <a:latin typeface="Calibri"/>
                <a:cs typeface="Segoe UI"/>
              </a:rPr>
              <a:t>​</a:t>
            </a:r>
            <a:br>
              <a:rPr lang="en-US" sz="1050">
                <a:latin typeface="Calibri"/>
                <a:cs typeface="Segoe UI"/>
              </a:rPr>
            </a:br>
            <a:r>
              <a:rPr lang="en-US" sz="1050" err="1">
                <a:latin typeface="Calibri"/>
                <a:cs typeface="Segoe UI"/>
              </a:rPr>
              <a:t>Pidilite</a:t>
            </a:r>
            <a:r>
              <a:rPr lang="en-US" sz="1050">
                <a:latin typeface="Calibri"/>
                <a:cs typeface="Segoe UI"/>
              </a:rPr>
              <a:t> Industries Ltd. demonstrates strong potential for coffee can investing, characterized by its consistent revenue growth, robust financial performance, and alignment with the strategy's key principles. The company's long-term focus, strong fundamentals, and potential for sustainable growth make it a compelling investment opportunity.​</a:t>
            </a:r>
            <a:endParaRPr lang="en-US" sz="1050"/>
          </a:p>
        </p:txBody>
      </p:sp>
      <p:sp>
        <p:nvSpPr>
          <p:cNvPr id="5" name="Rectangle 4">
            <a:extLst>
              <a:ext uri="{FF2B5EF4-FFF2-40B4-BE49-F238E27FC236}">
                <a16:creationId xmlns:a16="http://schemas.microsoft.com/office/drawing/2014/main" id="{1FC11B7A-9883-EEFD-6173-0BF10E4ABBFE}"/>
              </a:ext>
            </a:extLst>
          </p:cNvPr>
          <p:cNvSpPr/>
          <p:nvPr/>
        </p:nvSpPr>
        <p:spPr>
          <a:xfrm>
            <a:off x="499894" y="1171134"/>
            <a:ext cx="5766625" cy="273696"/>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A50323C-3650-3548-70F0-3A79AF7F54D3}"/>
              </a:ext>
            </a:extLst>
          </p:cNvPr>
          <p:cNvSpPr txBox="1"/>
          <p:nvPr/>
        </p:nvSpPr>
        <p:spPr>
          <a:xfrm>
            <a:off x="225775" y="1159309"/>
            <a:ext cx="6352742" cy="342761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200" b="1">
                <a:solidFill>
                  <a:schemeClr val="bg1"/>
                </a:solidFill>
                <a:latin typeface="Calibri"/>
                <a:ea typeface="Calibri"/>
                <a:cs typeface="Calibri"/>
              </a:rPr>
              <a:t>Assessing </a:t>
            </a:r>
            <a:r>
              <a:rPr lang="en-US" sz="1200" b="1" err="1">
                <a:solidFill>
                  <a:schemeClr val="bg1"/>
                </a:solidFill>
                <a:latin typeface="Calibri"/>
                <a:ea typeface="Calibri"/>
                <a:cs typeface="Calibri"/>
              </a:rPr>
              <a:t>Pidilite</a:t>
            </a:r>
            <a:r>
              <a:rPr lang="en-US" sz="1200" b="1">
                <a:solidFill>
                  <a:schemeClr val="bg1"/>
                </a:solidFill>
                <a:latin typeface="Calibri"/>
                <a:ea typeface="Calibri"/>
                <a:cs typeface="Calibri"/>
              </a:rPr>
              <a:t> Industries Ltd.</a:t>
            </a:r>
            <a:endParaRPr lang="en-US" b="1">
              <a:solidFill>
                <a:schemeClr val="bg1"/>
              </a:solidFill>
              <a:latin typeface="Calibri"/>
              <a:ea typeface="Calibri"/>
              <a:cs typeface="Calibri"/>
            </a:endParaRPr>
          </a:p>
          <a:p>
            <a:pPr algn="ctr"/>
            <a:endParaRPr lang="en-US" sz="1200" b="1">
              <a:solidFill>
                <a:schemeClr val="bg1"/>
              </a:solidFill>
              <a:latin typeface="Calibri"/>
              <a:ea typeface="Calibri"/>
              <a:cs typeface="Calibri"/>
            </a:endParaRPr>
          </a:p>
          <a:p>
            <a:endParaRPr lang="en-US" sz="500" u="sng">
              <a:latin typeface="Calibri"/>
              <a:ea typeface="Calibri"/>
              <a:cs typeface="Calibri"/>
            </a:endParaRPr>
          </a:p>
          <a:p>
            <a:pPr marL="171450" indent="-171450" algn="just">
              <a:buFont typeface="Arial"/>
              <a:buChar char="•"/>
            </a:pPr>
            <a:r>
              <a:rPr lang="en-US" sz="1050" b="1">
                <a:latin typeface="Calibri"/>
                <a:ea typeface="+mn-lt"/>
                <a:cs typeface="+mn-lt"/>
              </a:rPr>
              <a:t>Company Existence:</a:t>
            </a:r>
            <a:r>
              <a:rPr lang="en-US" sz="1050">
                <a:latin typeface="Calibri"/>
                <a:ea typeface="+mn-lt"/>
                <a:cs typeface="+mn-lt"/>
              </a:rPr>
              <a:t> Pidilite Industries Ltd. was established in 1969, well exceeding the 10-year requirement.</a:t>
            </a:r>
          </a:p>
          <a:p>
            <a:pPr algn="just"/>
            <a:endParaRPr lang="en-US" sz="1050">
              <a:latin typeface="Calibri"/>
              <a:ea typeface="Calibri"/>
              <a:cs typeface="Calibri"/>
            </a:endParaRPr>
          </a:p>
          <a:p>
            <a:pPr marL="171450" indent="-171450" algn="just">
              <a:buFont typeface="Arial"/>
              <a:buChar char="•"/>
            </a:pPr>
            <a:r>
              <a:rPr lang="en-US" sz="1050" b="1">
                <a:latin typeface="Calibri"/>
                <a:ea typeface="+mn-lt"/>
                <a:cs typeface="+mn-lt"/>
              </a:rPr>
              <a:t>ROCE:</a:t>
            </a:r>
            <a:r>
              <a:rPr lang="en-US" sz="1050">
                <a:latin typeface="Calibri"/>
                <a:ea typeface="+mn-lt"/>
                <a:cs typeface="+mn-lt"/>
              </a:rPr>
              <a:t> The company has consistently maintained a strong ROCE over the past 10 years, with figures ranging from 24% to 45%. This indicates efficient capital utilization and a healthy business model.</a:t>
            </a:r>
          </a:p>
          <a:p>
            <a:pPr algn="just"/>
            <a:endParaRPr lang="en-US" sz="1050">
              <a:latin typeface="Calibri"/>
              <a:ea typeface="+mn-lt"/>
              <a:cs typeface="+mn-lt"/>
            </a:endParaRPr>
          </a:p>
          <a:p>
            <a:pPr marL="171450" indent="-171450" algn="just">
              <a:buFont typeface="Arial"/>
              <a:buChar char="•"/>
            </a:pPr>
            <a:r>
              <a:rPr lang="en-US" sz="1050" b="1">
                <a:latin typeface="Calibri"/>
                <a:ea typeface="+mn-lt"/>
                <a:cs typeface="+mn-lt"/>
              </a:rPr>
              <a:t>Brand Value:</a:t>
            </a:r>
            <a:r>
              <a:rPr lang="en-US" sz="1050">
                <a:latin typeface="Calibri"/>
                <a:ea typeface="+mn-lt"/>
                <a:cs typeface="+mn-lt"/>
              </a:rPr>
              <a:t> As a well-established brand in India, particularly known for its Fevicol adhesive, Pidilite enjoys a strong brand value that provides a competitive advantage.</a:t>
            </a:r>
          </a:p>
          <a:p>
            <a:pPr algn="just"/>
            <a:endParaRPr lang="en-US" sz="1050" b="1">
              <a:latin typeface="Calibri"/>
              <a:ea typeface="+mn-lt"/>
              <a:cs typeface="+mn-lt"/>
            </a:endParaRPr>
          </a:p>
          <a:p>
            <a:pPr marL="171450" indent="-171450" algn="just">
              <a:buFont typeface="Arial"/>
              <a:buChar char="•"/>
            </a:pPr>
            <a:r>
              <a:rPr lang="en-US" sz="1050" b="1">
                <a:latin typeface="Calibri"/>
                <a:ea typeface="+mn-lt"/>
                <a:cs typeface="+mn-lt"/>
              </a:rPr>
              <a:t>Revenue Growth:</a:t>
            </a:r>
            <a:r>
              <a:rPr lang="en-US" sz="1050">
                <a:latin typeface="Calibri"/>
                <a:ea typeface="+mn-lt"/>
                <a:cs typeface="+mn-lt"/>
              </a:rPr>
              <a:t> Pidilite has exhibited consistent revenue growth, with a compounded annual growth rate (CAGR) of approximately 10.6% over the past 10 years. This demonstrates the company's ability to expand its market share and increase sales.</a:t>
            </a:r>
          </a:p>
          <a:p>
            <a:pPr algn="just"/>
            <a:endParaRPr lang="en-US" sz="1050">
              <a:latin typeface="Calibri"/>
              <a:ea typeface="Calibri"/>
              <a:cs typeface="Calibri"/>
            </a:endParaRPr>
          </a:p>
          <a:p>
            <a:pPr marL="171450" indent="-171450" algn="just">
              <a:buFont typeface="Arial"/>
              <a:buChar char="•"/>
            </a:pPr>
            <a:r>
              <a:rPr lang="en-US" sz="1050" b="1">
                <a:latin typeface="Calibri"/>
                <a:ea typeface="+mn-lt"/>
                <a:cs typeface="+mn-lt"/>
              </a:rPr>
              <a:t>Market Capitalization:</a:t>
            </a:r>
            <a:r>
              <a:rPr lang="en-US" sz="1050">
                <a:latin typeface="Calibri"/>
                <a:ea typeface="+mn-lt"/>
                <a:cs typeface="+mn-lt"/>
              </a:rPr>
              <a:t> With a market capitalization of </a:t>
            </a:r>
            <a:r>
              <a:rPr lang="en-IN" sz="1050" b="0" i="0">
                <a:solidFill>
                  <a:srgbClr val="040C28"/>
                </a:solidFill>
                <a:effectLst/>
                <a:highlight>
                  <a:srgbClr val="FFFFFF"/>
                </a:highlight>
                <a:latin typeface="Calibri"/>
                <a:ea typeface="Calibri"/>
                <a:cs typeface="Calibri"/>
              </a:rPr>
              <a:t>₹</a:t>
            </a:r>
            <a:r>
              <a:rPr lang="en-US" sz="1050">
                <a:latin typeface="Calibri"/>
                <a:ea typeface="+mn-lt"/>
                <a:cs typeface="+mn-lt"/>
              </a:rPr>
              <a:t>1,56,888 crores, Pidilite is a large-cap company that offers stability and potential for long-term growth.</a:t>
            </a:r>
          </a:p>
          <a:p>
            <a:pPr algn="just"/>
            <a:endParaRPr lang="en-US" sz="1050">
              <a:latin typeface="Calibri"/>
              <a:ea typeface="Calibri"/>
              <a:cs typeface="Calibri"/>
            </a:endParaRPr>
          </a:p>
          <a:p>
            <a:pPr marL="171450" indent="-171450" algn="just">
              <a:buFont typeface="Arial"/>
              <a:buChar char="•"/>
            </a:pPr>
            <a:r>
              <a:rPr lang="en-US" sz="1050" b="1">
                <a:latin typeface="Calibri"/>
                <a:ea typeface="+mn-lt"/>
                <a:cs typeface="+mn-lt"/>
              </a:rPr>
              <a:t>Competitive Edge:</a:t>
            </a:r>
            <a:r>
              <a:rPr lang="en-US" sz="1050">
                <a:latin typeface="Calibri"/>
                <a:ea typeface="+mn-lt"/>
                <a:cs typeface="+mn-lt"/>
              </a:rPr>
              <a:t> Pidilite's diverse product portfolio, strong distribution network, and research and development capabilities give it a competitive edge in the market.</a:t>
            </a:r>
          </a:p>
          <a:p>
            <a:pPr algn="just"/>
            <a:endParaRPr lang="en-US" sz="1050" u="sng">
              <a:latin typeface="Calibri"/>
              <a:ea typeface="Calibri"/>
              <a:cs typeface="Calibri"/>
            </a:endParaRPr>
          </a:p>
        </p:txBody>
      </p:sp>
      <p:sp>
        <p:nvSpPr>
          <p:cNvPr id="9" name="Rectangle 8">
            <a:extLst>
              <a:ext uri="{FF2B5EF4-FFF2-40B4-BE49-F238E27FC236}">
                <a16:creationId xmlns:a16="http://schemas.microsoft.com/office/drawing/2014/main" id="{6C707C5A-34B4-FE6E-014F-58019CA01095}"/>
              </a:ext>
            </a:extLst>
          </p:cNvPr>
          <p:cNvSpPr/>
          <p:nvPr/>
        </p:nvSpPr>
        <p:spPr>
          <a:xfrm>
            <a:off x="2085255" y="4707924"/>
            <a:ext cx="2993550" cy="280191"/>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6D1A76C6-7EE6-6428-F17C-257D281A2A77}"/>
              </a:ext>
            </a:extLst>
          </p:cNvPr>
          <p:cNvSpPr txBox="1"/>
          <p:nvPr/>
        </p:nvSpPr>
        <p:spPr>
          <a:xfrm>
            <a:off x="2167092" y="4723408"/>
            <a:ext cx="366789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b="1">
                <a:solidFill>
                  <a:schemeClr val="bg1"/>
                </a:solidFill>
                <a:latin typeface="Calibri"/>
                <a:ea typeface="Calibri"/>
                <a:cs typeface="Segoe UI"/>
              </a:rPr>
              <a:t>10 Year ROCE(%) of </a:t>
            </a:r>
            <a:r>
              <a:rPr lang="en-US" sz="1200" b="1" err="1">
                <a:solidFill>
                  <a:schemeClr val="bg1"/>
                </a:solidFill>
                <a:latin typeface="Calibri"/>
                <a:ea typeface="Calibri"/>
                <a:cs typeface="Segoe UI"/>
              </a:rPr>
              <a:t>Pidilite</a:t>
            </a:r>
            <a:r>
              <a:rPr lang="en-US" sz="1200" b="1">
                <a:solidFill>
                  <a:schemeClr val="bg1"/>
                </a:solidFill>
                <a:latin typeface="Calibri"/>
                <a:ea typeface="Calibri"/>
                <a:cs typeface="Segoe UI"/>
              </a:rPr>
              <a:t> Industries Ltd.</a:t>
            </a:r>
          </a:p>
        </p:txBody>
      </p:sp>
    </p:spTree>
    <p:extLst>
      <p:ext uri="{BB962C8B-B14F-4D97-AF65-F5344CB8AC3E}">
        <p14:creationId xmlns:p14="http://schemas.microsoft.com/office/powerpoint/2010/main" val="4261194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539BCDA-8E02-CA85-3EE5-628C7CB9C69B}"/>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7" name="Arrow: Pentagon 6">
            <a:extLst>
              <a:ext uri="{FF2B5EF4-FFF2-40B4-BE49-F238E27FC236}">
                <a16:creationId xmlns:a16="http://schemas.microsoft.com/office/drawing/2014/main" id="{B5020EF4-DB83-A028-C9EE-AB28BD59E462}"/>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4F70A36-CBFA-A2B4-A227-C4DA29D83D1B}"/>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13" name="TextBox 12">
            <a:extLst>
              <a:ext uri="{FF2B5EF4-FFF2-40B4-BE49-F238E27FC236}">
                <a16:creationId xmlns:a16="http://schemas.microsoft.com/office/drawing/2014/main" id="{EF10DAE4-2450-544E-1E76-8A8FB8CE6807}"/>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3" name="Straight Arrow Connector 22">
            <a:extLst>
              <a:ext uri="{FF2B5EF4-FFF2-40B4-BE49-F238E27FC236}">
                <a16:creationId xmlns:a16="http://schemas.microsoft.com/office/drawing/2014/main" id="{38623664-B7F9-665F-5402-9899321AFDBD}"/>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6" name="Picture 25" descr="pidilite logo vector, pidilite icon free vector 20336433 Vector Art at  Vecteezy">
            <a:extLst>
              <a:ext uri="{FF2B5EF4-FFF2-40B4-BE49-F238E27FC236}">
                <a16:creationId xmlns:a16="http://schemas.microsoft.com/office/drawing/2014/main" id="{833651CF-2205-F854-2780-7068C295B809}"/>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7" name="Rectangle 26">
            <a:extLst>
              <a:ext uri="{FF2B5EF4-FFF2-40B4-BE49-F238E27FC236}">
                <a16:creationId xmlns:a16="http://schemas.microsoft.com/office/drawing/2014/main" id="{65536A8D-0786-67BE-D794-788A702307E3}"/>
              </a:ext>
            </a:extLst>
          </p:cNvPr>
          <p:cNvSpPr/>
          <p:nvPr/>
        </p:nvSpPr>
        <p:spPr>
          <a:xfrm>
            <a:off x="4251331" y="1316813"/>
            <a:ext cx="2242767" cy="7995406"/>
          </a:xfrm>
          <a:prstGeom prst="rect">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hart 21">
            <a:extLst>
              <a:ext uri="{FF2B5EF4-FFF2-40B4-BE49-F238E27FC236}">
                <a16:creationId xmlns:a16="http://schemas.microsoft.com/office/drawing/2014/main" id="{05ABE007-A23D-1D15-ACCA-5054281CE40E}"/>
              </a:ext>
            </a:extLst>
          </p:cNvPr>
          <p:cNvGraphicFramePr>
            <a:graphicFrameLocks/>
          </p:cNvGraphicFramePr>
          <p:nvPr>
            <p:extLst>
              <p:ext uri="{D42A27DB-BD31-4B8C-83A1-F6EECF244321}">
                <p14:modId xmlns:p14="http://schemas.microsoft.com/office/powerpoint/2010/main" val="3144806886"/>
              </p:ext>
            </p:extLst>
          </p:nvPr>
        </p:nvGraphicFramePr>
        <p:xfrm>
          <a:off x="2920711" y="1183637"/>
          <a:ext cx="4904510" cy="2722431"/>
        </p:xfrm>
        <a:graphic>
          <a:graphicData uri="http://schemas.openxmlformats.org/drawingml/2006/chart">
            <c:chart xmlns:c="http://schemas.openxmlformats.org/drawingml/2006/chart" xmlns:r="http://schemas.openxmlformats.org/officeDocument/2006/relationships" r:id="rId3"/>
          </a:graphicData>
        </a:graphic>
      </p:graphicFrame>
      <p:sp>
        <p:nvSpPr>
          <p:cNvPr id="28" name="Rectangle 27">
            <a:extLst>
              <a:ext uri="{FF2B5EF4-FFF2-40B4-BE49-F238E27FC236}">
                <a16:creationId xmlns:a16="http://schemas.microsoft.com/office/drawing/2014/main" id="{B62F3E09-DBC8-31E3-884E-C3E01DABBE13}"/>
              </a:ext>
            </a:extLst>
          </p:cNvPr>
          <p:cNvSpPr/>
          <p:nvPr/>
        </p:nvSpPr>
        <p:spPr>
          <a:xfrm>
            <a:off x="4249131" y="3528900"/>
            <a:ext cx="2367238" cy="269976"/>
          </a:xfrm>
          <a:prstGeom prst="rect">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52AA118-EFE3-9079-CC4E-2F30B310DF3E}"/>
              </a:ext>
            </a:extLst>
          </p:cNvPr>
          <p:cNvSpPr/>
          <p:nvPr/>
        </p:nvSpPr>
        <p:spPr>
          <a:xfrm flipH="1">
            <a:off x="6717179" y="3653503"/>
            <a:ext cx="126578" cy="3322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A563A6D-30CD-AAEB-DB85-7FCC43352B57}"/>
              </a:ext>
            </a:extLst>
          </p:cNvPr>
          <p:cNvSpPr/>
          <p:nvPr/>
        </p:nvSpPr>
        <p:spPr>
          <a:xfrm>
            <a:off x="3617838" y="3611968"/>
            <a:ext cx="621565" cy="3322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503679B-D539-1A2C-DFD1-871A46F8B9EF}"/>
              </a:ext>
            </a:extLst>
          </p:cNvPr>
          <p:cNvSpPr/>
          <p:nvPr/>
        </p:nvSpPr>
        <p:spPr>
          <a:xfrm>
            <a:off x="6494440" y="3540473"/>
            <a:ext cx="600783" cy="26997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46A32914-F503-4D5E-E7D0-7A6371D9DF03}"/>
              </a:ext>
            </a:extLst>
          </p:cNvPr>
          <p:cNvSpPr txBox="1"/>
          <p:nvPr/>
        </p:nvSpPr>
        <p:spPr>
          <a:xfrm>
            <a:off x="4742164" y="3525404"/>
            <a:ext cx="1665984" cy="230832"/>
          </a:xfrm>
          <a:prstGeom prst="rect">
            <a:avLst/>
          </a:prstGeom>
          <a:noFill/>
        </p:spPr>
        <p:txBody>
          <a:bodyPr wrap="square" lIns="91440" tIns="45720" rIns="91440" bIns="45720" rtlCol="0" anchor="t">
            <a:spAutoFit/>
          </a:bodyPr>
          <a:lstStyle/>
          <a:p>
            <a:pPr algn="just"/>
            <a:r>
              <a:rPr lang="en-US" sz="900" b="1">
                <a:latin typeface="Calibri"/>
                <a:ea typeface="Calibri"/>
                <a:cs typeface="Arial"/>
              </a:rPr>
              <a:t>Business to Business (B2B)</a:t>
            </a:r>
          </a:p>
        </p:txBody>
      </p:sp>
      <p:sp>
        <p:nvSpPr>
          <p:cNvPr id="38" name="TextBox 37">
            <a:extLst>
              <a:ext uri="{FF2B5EF4-FFF2-40B4-BE49-F238E27FC236}">
                <a16:creationId xmlns:a16="http://schemas.microsoft.com/office/drawing/2014/main" id="{912CDFE2-7779-6611-C5D3-E82EAFE2C235}"/>
              </a:ext>
            </a:extLst>
          </p:cNvPr>
          <p:cNvSpPr txBox="1"/>
          <p:nvPr/>
        </p:nvSpPr>
        <p:spPr>
          <a:xfrm>
            <a:off x="4738777" y="3380031"/>
            <a:ext cx="1665985" cy="230832"/>
          </a:xfrm>
          <a:prstGeom prst="rect">
            <a:avLst/>
          </a:prstGeom>
          <a:noFill/>
        </p:spPr>
        <p:txBody>
          <a:bodyPr wrap="square" lIns="91440" tIns="45720" rIns="91440" bIns="45720" rtlCol="0" anchor="t">
            <a:spAutoFit/>
          </a:bodyPr>
          <a:lstStyle/>
          <a:p>
            <a:pPr algn="just"/>
            <a:r>
              <a:rPr lang="en-US" sz="900" b="1">
                <a:latin typeface="Calibri"/>
                <a:ea typeface="Calibri"/>
                <a:cs typeface="Arial"/>
              </a:rPr>
              <a:t>Consumer &amp; Bazaar (B2C)</a:t>
            </a:r>
            <a:endParaRPr lang="en-US" sz="900"/>
          </a:p>
        </p:txBody>
      </p:sp>
      <p:sp>
        <p:nvSpPr>
          <p:cNvPr id="39" name="TextBox 38">
            <a:extLst>
              <a:ext uri="{FF2B5EF4-FFF2-40B4-BE49-F238E27FC236}">
                <a16:creationId xmlns:a16="http://schemas.microsoft.com/office/drawing/2014/main" id="{2EDAC5E7-480B-273F-CED7-91E75330193A}"/>
              </a:ext>
            </a:extLst>
          </p:cNvPr>
          <p:cNvSpPr txBox="1"/>
          <p:nvPr/>
        </p:nvSpPr>
        <p:spPr>
          <a:xfrm>
            <a:off x="4738689" y="3650007"/>
            <a:ext cx="1437385" cy="230832"/>
          </a:xfrm>
          <a:prstGeom prst="rect">
            <a:avLst/>
          </a:prstGeom>
          <a:noFill/>
        </p:spPr>
        <p:txBody>
          <a:bodyPr wrap="square" lIns="91440" tIns="45720" rIns="91440" bIns="45720" rtlCol="0" anchor="t">
            <a:spAutoFit/>
          </a:bodyPr>
          <a:lstStyle/>
          <a:p>
            <a:pPr algn="just"/>
            <a:r>
              <a:rPr lang="en-US" sz="900" b="1">
                <a:latin typeface="Calibri"/>
                <a:ea typeface="Calibri"/>
                <a:cs typeface="Arial"/>
              </a:rPr>
              <a:t>Others</a:t>
            </a:r>
            <a:endParaRPr lang="en-US" sz="900"/>
          </a:p>
        </p:txBody>
      </p:sp>
      <p:sp>
        <p:nvSpPr>
          <p:cNvPr id="2" name="TextBox 1">
            <a:extLst>
              <a:ext uri="{FF2B5EF4-FFF2-40B4-BE49-F238E27FC236}">
                <a16:creationId xmlns:a16="http://schemas.microsoft.com/office/drawing/2014/main" id="{1C93F50F-DFC4-403D-70CA-4A3BEA902974}"/>
              </a:ext>
            </a:extLst>
          </p:cNvPr>
          <p:cNvSpPr txBox="1"/>
          <p:nvPr/>
        </p:nvSpPr>
        <p:spPr>
          <a:xfrm>
            <a:off x="370596" y="4810587"/>
            <a:ext cx="3848076" cy="2831544"/>
          </a:xfrm>
          <a:prstGeom prst="rect">
            <a:avLst/>
          </a:prstGeom>
          <a:noFill/>
        </p:spPr>
        <p:txBody>
          <a:bodyPr wrap="square" lIns="91440" tIns="45720" rIns="91440" bIns="45720" rtlCol="0" anchor="t">
            <a:spAutoFit/>
          </a:bodyPr>
          <a:lstStyle/>
          <a:p>
            <a:pPr algn="just"/>
            <a:r>
              <a:rPr lang="en-US" sz="1000" dirty="0">
                <a:latin typeface="Calibri" panose="020F0502020204030204" pitchFamily="34" charset="0"/>
                <a:ea typeface="Calibri" panose="020F0502020204030204" pitchFamily="34" charset="0"/>
                <a:cs typeface="Calibri" panose="020F0502020204030204" pitchFamily="34" charset="0"/>
              </a:rPr>
              <a:t>In the Consumer and Bazaar segment, the Adhesives and Sealants category is the largest contributor, making up 67.27% of the total.</a:t>
            </a:r>
            <a:r>
              <a:rPr lang="en-US" sz="1000" b="1" dirty="0">
                <a:latin typeface="Calibri" panose="020F0502020204030204" pitchFamily="34" charset="0"/>
                <a:ea typeface="Calibri" panose="020F0502020204030204" pitchFamily="34" charset="0"/>
                <a:cs typeface="Calibri" panose="020F0502020204030204" pitchFamily="34" charset="0"/>
              </a:rPr>
              <a:t> </a:t>
            </a:r>
            <a:r>
              <a:rPr lang="en-US" sz="1000" dirty="0">
                <a:latin typeface="Calibri" panose="020F0502020204030204" pitchFamily="34" charset="0"/>
                <a:ea typeface="Calibri" panose="020F0502020204030204" pitchFamily="34" charset="0"/>
                <a:cs typeface="Calibri" panose="020F0502020204030204" pitchFamily="34" charset="0"/>
              </a:rPr>
              <a:t>Construction and Paint Chemicals follow with 24.45%, reflecting solid demand in construction-related products.</a:t>
            </a:r>
            <a:r>
              <a:rPr lang="en-US" sz="1000" b="1" dirty="0">
                <a:latin typeface="Calibri" panose="020F0502020204030204" pitchFamily="34" charset="0"/>
                <a:ea typeface="Calibri" panose="020F0502020204030204" pitchFamily="34" charset="0"/>
                <a:cs typeface="Calibri" panose="020F0502020204030204" pitchFamily="34" charset="0"/>
              </a:rPr>
              <a:t> </a:t>
            </a:r>
            <a:r>
              <a:rPr lang="en-US" sz="1000" dirty="0">
                <a:latin typeface="Calibri" panose="020F0502020204030204" pitchFamily="34" charset="0"/>
                <a:ea typeface="Calibri" panose="020F0502020204030204" pitchFamily="34" charset="0"/>
                <a:cs typeface="Calibri" panose="020F0502020204030204" pitchFamily="34" charset="0"/>
              </a:rPr>
              <a:t>Art and Craft Materials account for 7.28%, showing a smaller, but steady contribution.</a:t>
            </a:r>
          </a:p>
          <a:p>
            <a:pPr algn="just"/>
            <a:endParaRPr lang="en-US" sz="1000" dirty="0">
              <a:latin typeface="Calibri" panose="020F0502020204030204" pitchFamily="34" charset="0"/>
              <a:ea typeface="Calibri" panose="020F0502020204030204" pitchFamily="34" charset="0"/>
              <a:cs typeface="Calibri" panose="020F0502020204030204" pitchFamily="34" charset="0"/>
            </a:endParaRPr>
          </a:p>
          <a:p>
            <a:r>
              <a:rPr lang="en-US" sz="1000" dirty="0">
                <a:latin typeface="Calibri" panose="020F0502020204030204" pitchFamily="34" charset="0"/>
                <a:ea typeface="Calibri" panose="020F0502020204030204" pitchFamily="34" charset="0"/>
                <a:cs typeface="Calibri" panose="020F0502020204030204" pitchFamily="34" charset="0"/>
              </a:rPr>
              <a:t>In the Business to Business segment, Industrial Resins and Construction Chemicals form the largest category, contributing 49.40% to the total. This emphasizes the company's significant presence in the industrial and construction sectors.</a:t>
            </a:r>
          </a:p>
          <a:p>
            <a:r>
              <a:rPr lang="en-US" sz="1000" dirty="0">
                <a:latin typeface="Calibri" panose="020F0502020204030204" pitchFamily="34" charset="0"/>
                <a:ea typeface="Calibri" panose="020F0502020204030204" pitchFamily="34" charset="0"/>
                <a:cs typeface="Calibri" panose="020F0502020204030204" pitchFamily="34" charset="0"/>
              </a:rPr>
              <a:t>Pigments and Preparations make up 30.60%, reflecting strong demand in specialized pigment applications.</a:t>
            </a:r>
          </a:p>
          <a:p>
            <a:r>
              <a:rPr lang="en-US" sz="1000" dirty="0">
                <a:latin typeface="Calibri" panose="020F0502020204030204" pitchFamily="34" charset="0"/>
                <a:ea typeface="Calibri" panose="020F0502020204030204" pitchFamily="34" charset="0"/>
                <a:cs typeface="Calibri" panose="020F0502020204030204" pitchFamily="34" charset="0"/>
              </a:rPr>
              <a:t>Meanwhile, Industrial Adhesives account for 20%, indicating a notable share of the segment, though smaller compared to resins and pigments.</a:t>
            </a:r>
          </a:p>
          <a:p>
            <a:pPr algn="just"/>
            <a:endParaRPr lang="en-US" sz="1000"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a:ea typeface="Calibri"/>
              <a:cs typeface="Calibri"/>
            </a:endParaRPr>
          </a:p>
        </p:txBody>
      </p:sp>
      <p:sp>
        <p:nvSpPr>
          <p:cNvPr id="6" name="Rectangle 5">
            <a:extLst>
              <a:ext uri="{FF2B5EF4-FFF2-40B4-BE49-F238E27FC236}">
                <a16:creationId xmlns:a16="http://schemas.microsoft.com/office/drawing/2014/main" id="{44C7D10E-1264-8B12-076A-CECD3D5BCE5B}"/>
              </a:ext>
            </a:extLst>
          </p:cNvPr>
          <p:cNvSpPr/>
          <p:nvPr/>
        </p:nvSpPr>
        <p:spPr>
          <a:xfrm>
            <a:off x="4609313" y="3553660"/>
            <a:ext cx="124632" cy="124603"/>
          </a:xfrm>
          <a:prstGeom prst="rect">
            <a:avLst/>
          </a:prstGeom>
          <a:solidFill>
            <a:srgbClr val="9DC0E3"/>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AAB38A5-AEB9-0338-9C3B-F8A17532C9C7}"/>
              </a:ext>
            </a:extLst>
          </p:cNvPr>
          <p:cNvSpPr/>
          <p:nvPr/>
        </p:nvSpPr>
        <p:spPr>
          <a:xfrm>
            <a:off x="4609506" y="3391599"/>
            <a:ext cx="124632" cy="124603"/>
          </a:xfrm>
          <a:prstGeom prst="rect">
            <a:avLst/>
          </a:prstGeom>
          <a:solidFill>
            <a:srgbClr val="DAE9F8"/>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Rectangle 9">
            <a:extLst>
              <a:ext uri="{FF2B5EF4-FFF2-40B4-BE49-F238E27FC236}">
                <a16:creationId xmlns:a16="http://schemas.microsoft.com/office/drawing/2014/main" id="{99407C00-893F-A223-0B54-34A3DC5EF38B}"/>
              </a:ext>
            </a:extLst>
          </p:cNvPr>
          <p:cNvSpPr/>
          <p:nvPr/>
        </p:nvSpPr>
        <p:spPr>
          <a:xfrm>
            <a:off x="4603395" y="3716231"/>
            <a:ext cx="124632" cy="124603"/>
          </a:xfrm>
          <a:prstGeom prst="rect">
            <a:avLst/>
          </a:prstGeom>
          <a:solidFill>
            <a:srgbClr val="7F7F7F"/>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TextBox 19">
            <a:extLst>
              <a:ext uri="{FF2B5EF4-FFF2-40B4-BE49-F238E27FC236}">
                <a16:creationId xmlns:a16="http://schemas.microsoft.com/office/drawing/2014/main" id="{DF0044C8-1D36-5AD2-218C-D3BE3674D010}"/>
              </a:ext>
            </a:extLst>
          </p:cNvPr>
          <p:cNvSpPr txBox="1"/>
          <p:nvPr/>
        </p:nvSpPr>
        <p:spPr>
          <a:xfrm>
            <a:off x="370938" y="7289060"/>
            <a:ext cx="3848075" cy="1631216"/>
          </a:xfrm>
          <a:prstGeom prst="rect">
            <a:avLst/>
          </a:prstGeom>
          <a:noFill/>
        </p:spPr>
        <p:txBody>
          <a:bodyPr wrap="square" lIns="91440" tIns="45720" rIns="91440" bIns="45720" rtlCol="0" anchor="t">
            <a:spAutoFit/>
          </a:bodyPr>
          <a:lstStyle/>
          <a:p>
            <a:pPr algn="just"/>
            <a:r>
              <a:rPr lang="en-US" sz="1000" dirty="0" err="1">
                <a:solidFill>
                  <a:srgbClr val="000000"/>
                </a:solidFill>
                <a:latin typeface="Calibri"/>
                <a:ea typeface="+mn-lt"/>
                <a:cs typeface="+mn-lt"/>
              </a:rPr>
              <a:t>Pidilite</a:t>
            </a:r>
            <a:r>
              <a:rPr lang="en-US" sz="1000" dirty="0">
                <a:solidFill>
                  <a:srgbClr val="000000"/>
                </a:solidFill>
                <a:latin typeface="Calibri"/>
                <a:ea typeface="+mn-lt"/>
                <a:cs typeface="+mn-lt"/>
              </a:rPr>
              <a:t> has a vast range of products and the company adds more products to its list regularly depending on the changes in the market and introduction of new products. These are companies that have well-built brands and are known to produce and sell quality consumer and industrial finished goods around the world. </a:t>
            </a:r>
          </a:p>
          <a:p>
            <a:pPr algn="just"/>
            <a:endParaRPr lang="en-US" sz="1000" dirty="0">
              <a:latin typeface="Calibri"/>
            </a:endParaRPr>
          </a:p>
          <a:p>
            <a:pPr algn="just"/>
            <a:r>
              <a:rPr lang="en-US" sz="1000" dirty="0">
                <a:latin typeface="Calibri"/>
                <a:ea typeface="+mn-lt"/>
                <a:cs typeface="+mn-lt"/>
              </a:rPr>
              <a:t>It exports to over 60 countries with the majorly of the exports bring shipped to Middle East, Africa, USA &amp; Europe. The export turnover in FY24 stood at Rs. 824.05 Cr.</a:t>
            </a:r>
            <a:endParaRPr lang="en-US" dirty="0">
              <a:latin typeface="Calibri"/>
              <a:ea typeface="Calibri"/>
              <a:cs typeface="Calibri"/>
            </a:endParaRPr>
          </a:p>
          <a:p>
            <a:pPr algn="just"/>
            <a:endParaRPr lang="en-US" sz="1000" dirty="0">
              <a:latin typeface="Aptos"/>
              <a:ea typeface="Calibri"/>
              <a:cs typeface="Calibri"/>
            </a:endParaRPr>
          </a:p>
        </p:txBody>
      </p:sp>
      <p:sp>
        <p:nvSpPr>
          <p:cNvPr id="24" name="TextBox 23">
            <a:extLst>
              <a:ext uri="{FF2B5EF4-FFF2-40B4-BE49-F238E27FC236}">
                <a16:creationId xmlns:a16="http://schemas.microsoft.com/office/drawing/2014/main" id="{D3510C49-63B5-6BC9-E7A1-6C17166BD785}"/>
              </a:ext>
            </a:extLst>
          </p:cNvPr>
          <p:cNvSpPr txBox="1"/>
          <p:nvPr/>
        </p:nvSpPr>
        <p:spPr>
          <a:xfrm>
            <a:off x="384925" y="2432935"/>
            <a:ext cx="3777070" cy="1015663"/>
          </a:xfrm>
          <a:prstGeom prst="rect">
            <a:avLst/>
          </a:prstGeom>
          <a:noFill/>
        </p:spPr>
        <p:txBody>
          <a:bodyPr wrap="square" lIns="91440" tIns="45720" rIns="91440" bIns="45720" rtlCol="0" anchor="t">
            <a:spAutoFit/>
          </a:bodyPr>
          <a:lstStyle/>
          <a:p>
            <a:pPr algn="just"/>
            <a:r>
              <a:rPr lang="en-US" sz="1000" dirty="0">
                <a:solidFill>
                  <a:srgbClr val="000000"/>
                </a:solidFill>
                <a:latin typeface="Calibri"/>
                <a:ea typeface="+mn-lt"/>
                <a:cs typeface="+mn-lt"/>
              </a:rPr>
              <a:t>The company operates through two divisions: Consumer and Bazaar (B2C) and Business to Business (B2B). </a:t>
            </a:r>
            <a:endParaRPr lang="en-US" sz="1000" dirty="0">
              <a:latin typeface="Calibri"/>
              <a:ea typeface="Calibri"/>
              <a:cs typeface="Calibri"/>
            </a:endParaRPr>
          </a:p>
          <a:p>
            <a:pPr algn="just"/>
            <a:r>
              <a:rPr lang="en-US" sz="1000" dirty="0">
                <a:solidFill>
                  <a:srgbClr val="000000"/>
                </a:solidFill>
                <a:latin typeface="Calibri"/>
                <a:ea typeface="+mn-lt"/>
                <a:cs typeface="+mn-lt"/>
              </a:rPr>
              <a:t>The </a:t>
            </a:r>
            <a:r>
              <a:rPr lang="en-US" sz="1000" b="1" dirty="0">
                <a:solidFill>
                  <a:srgbClr val="000000"/>
                </a:solidFill>
                <a:latin typeface="Calibri"/>
                <a:ea typeface="+mn-lt"/>
                <a:cs typeface="+mn-lt"/>
              </a:rPr>
              <a:t>B2C segment</a:t>
            </a:r>
            <a:r>
              <a:rPr lang="en-US" sz="1000" dirty="0">
                <a:solidFill>
                  <a:srgbClr val="000000"/>
                </a:solidFill>
                <a:latin typeface="Calibri"/>
                <a:ea typeface="+mn-lt"/>
                <a:cs typeface="+mn-lt"/>
              </a:rPr>
              <a:t> contributed </a:t>
            </a:r>
            <a:r>
              <a:rPr lang="en-US" sz="1000" b="1" dirty="0">
                <a:solidFill>
                  <a:srgbClr val="000000"/>
                </a:solidFill>
                <a:latin typeface="Calibri"/>
                <a:ea typeface="+mn-lt"/>
                <a:cs typeface="+mn-lt"/>
              </a:rPr>
              <a:t>82.5% </a:t>
            </a:r>
            <a:r>
              <a:rPr lang="en-US" sz="1000" dirty="0">
                <a:solidFill>
                  <a:srgbClr val="000000"/>
                </a:solidFill>
                <a:latin typeface="Calibri"/>
                <a:ea typeface="+mn-lt"/>
                <a:cs typeface="+mn-lt"/>
              </a:rPr>
              <a:t>of the sales, and the </a:t>
            </a:r>
            <a:r>
              <a:rPr lang="en-US" sz="1000" b="1" dirty="0">
                <a:solidFill>
                  <a:srgbClr val="000000"/>
                </a:solidFill>
                <a:latin typeface="Calibri"/>
                <a:ea typeface="+mn-lt"/>
                <a:cs typeface="+mn-lt"/>
              </a:rPr>
              <a:t>B2B segment</a:t>
            </a:r>
            <a:r>
              <a:rPr lang="en-US" sz="1000" dirty="0">
                <a:solidFill>
                  <a:srgbClr val="000000"/>
                </a:solidFill>
                <a:latin typeface="Calibri"/>
                <a:ea typeface="+mn-lt"/>
                <a:cs typeface="+mn-lt"/>
              </a:rPr>
              <a:t> contributed </a:t>
            </a:r>
            <a:r>
              <a:rPr lang="en-US" sz="1000" b="1" dirty="0">
                <a:solidFill>
                  <a:srgbClr val="000000"/>
                </a:solidFill>
                <a:latin typeface="Calibri"/>
                <a:ea typeface="+mn-lt"/>
                <a:cs typeface="+mn-lt"/>
              </a:rPr>
              <a:t>17.0%</a:t>
            </a:r>
            <a:r>
              <a:rPr lang="en-US" sz="1000" dirty="0">
                <a:solidFill>
                  <a:srgbClr val="000000"/>
                </a:solidFill>
                <a:latin typeface="Calibri"/>
                <a:ea typeface="+mn-lt"/>
                <a:cs typeface="+mn-lt"/>
              </a:rPr>
              <a:t> of the sales, while </a:t>
            </a:r>
            <a:r>
              <a:rPr lang="en-US" sz="1000" b="1" dirty="0">
                <a:solidFill>
                  <a:srgbClr val="000000"/>
                </a:solidFill>
                <a:latin typeface="Calibri"/>
                <a:ea typeface="+mn-lt"/>
                <a:cs typeface="+mn-lt"/>
              </a:rPr>
              <a:t>0.5% </a:t>
            </a:r>
            <a:r>
              <a:rPr lang="en-US" sz="1000" dirty="0">
                <a:solidFill>
                  <a:srgbClr val="000000"/>
                </a:solidFill>
                <a:latin typeface="Calibri"/>
                <a:ea typeface="+mn-lt"/>
                <a:cs typeface="+mn-lt"/>
              </a:rPr>
              <a:t>was contributed by</a:t>
            </a:r>
            <a:r>
              <a:rPr lang="en-US" sz="1000" b="1" dirty="0">
                <a:solidFill>
                  <a:srgbClr val="000000"/>
                </a:solidFill>
                <a:latin typeface="Calibri"/>
                <a:ea typeface="+mn-lt"/>
                <a:cs typeface="+mn-lt"/>
              </a:rPr>
              <a:t> others </a:t>
            </a:r>
            <a:r>
              <a:rPr lang="en-US" sz="1000" dirty="0">
                <a:solidFill>
                  <a:srgbClr val="000000"/>
                </a:solidFill>
                <a:latin typeface="Calibri"/>
                <a:ea typeface="+mn-lt"/>
                <a:cs typeface="+mn-lt"/>
              </a:rPr>
              <a:t>(which mainly includes the sale of raw materials.). Overall, the company manufactures around </a:t>
            </a:r>
            <a:r>
              <a:rPr lang="en-US" sz="1000" b="1" dirty="0">
                <a:solidFill>
                  <a:srgbClr val="000000"/>
                </a:solidFill>
                <a:latin typeface="Calibri"/>
                <a:ea typeface="+mn-lt"/>
                <a:cs typeface="+mn-lt"/>
              </a:rPr>
              <a:t>6,500 products</a:t>
            </a:r>
            <a:r>
              <a:rPr lang="en-US" sz="1000" dirty="0">
                <a:solidFill>
                  <a:srgbClr val="000000"/>
                </a:solidFill>
                <a:latin typeface="Calibri"/>
                <a:ea typeface="+mn-lt"/>
                <a:cs typeface="+mn-lt"/>
              </a:rPr>
              <a:t> across its brands.</a:t>
            </a:r>
            <a:endParaRPr lang="en-US" sz="1000" dirty="0">
              <a:latin typeface="Calibri"/>
              <a:ea typeface="+mn-lt"/>
              <a:cs typeface="+mn-lt"/>
            </a:endParaRPr>
          </a:p>
        </p:txBody>
      </p:sp>
      <p:cxnSp>
        <p:nvCxnSpPr>
          <p:cNvPr id="33" name="Straight Arrow Connector 32">
            <a:extLst>
              <a:ext uri="{FF2B5EF4-FFF2-40B4-BE49-F238E27FC236}">
                <a16:creationId xmlns:a16="http://schemas.microsoft.com/office/drawing/2014/main" id="{677201AC-78FA-9861-5CEC-B2F73B4013CB}"/>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graphicFrame>
        <p:nvGraphicFramePr>
          <p:cNvPr id="16" name="Chart 15">
            <a:extLst>
              <a:ext uri="{FF2B5EF4-FFF2-40B4-BE49-F238E27FC236}">
                <a16:creationId xmlns:a16="http://schemas.microsoft.com/office/drawing/2014/main" id="{3E0F9809-4ED1-FF7D-CA93-0ACADFA63071}"/>
              </a:ext>
              <a:ext uri="{147F2762-F138-4A5C-976F-8EAC2B608ADB}">
                <a16:predDERef xmlns:a16="http://schemas.microsoft.com/office/drawing/2014/main" pred="{637126ED-ABCB-FA83-2272-10E08288FCBC}"/>
              </a:ext>
            </a:extLst>
          </p:cNvPr>
          <p:cNvGraphicFramePr>
            <a:graphicFrameLocks/>
          </p:cNvGraphicFramePr>
          <p:nvPr>
            <p:extLst>
              <p:ext uri="{D42A27DB-BD31-4B8C-83A1-F6EECF244321}">
                <p14:modId xmlns:p14="http://schemas.microsoft.com/office/powerpoint/2010/main" val="2235736067"/>
              </p:ext>
            </p:extLst>
          </p:nvPr>
        </p:nvGraphicFramePr>
        <p:xfrm>
          <a:off x="3506930" y="4082630"/>
          <a:ext cx="3773632" cy="2012431"/>
        </p:xfrm>
        <a:graphic>
          <a:graphicData uri="http://schemas.openxmlformats.org/drawingml/2006/chart">
            <c:chart xmlns:c="http://schemas.openxmlformats.org/drawingml/2006/chart" xmlns:r="http://schemas.openxmlformats.org/officeDocument/2006/relationships" r:id="rId4"/>
          </a:graphicData>
        </a:graphic>
      </p:graphicFrame>
      <p:pic>
        <p:nvPicPr>
          <p:cNvPr id="41" name="Picture 40" descr="A logo with a graph and arrow&#10;&#10;Description automatically generated">
            <a:extLst>
              <a:ext uri="{FF2B5EF4-FFF2-40B4-BE49-F238E27FC236}">
                <a16:creationId xmlns:a16="http://schemas.microsoft.com/office/drawing/2014/main" id="{3104BA4D-2C57-6492-B6B7-DCE08D0A823C}"/>
              </a:ext>
            </a:extLst>
          </p:cNvPr>
          <p:cNvPicPr>
            <a:picLocks noChangeAspect="1"/>
          </p:cNvPicPr>
          <p:nvPr/>
        </p:nvPicPr>
        <p:blipFill>
          <a:blip r:embed="rId5"/>
          <a:stretch>
            <a:fillRect/>
          </a:stretch>
        </p:blipFill>
        <p:spPr>
          <a:xfrm>
            <a:off x="-3238" y="9061170"/>
            <a:ext cx="1258179" cy="838200"/>
          </a:xfrm>
          <a:prstGeom prst="rect">
            <a:avLst/>
          </a:prstGeom>
        </p:spPr>
      </p:pic>
      <p:sp>
        <p:nvSpPr>
          <p:cNvPr id="48" name="Rectangle 47">
            <a:extLst>
              <a:ext uri="{FF2B5EF4-FFF2-40B4-BE49-F238E27FC236}">
                <a16:creationId xmlns:a16="http://schemas.microsoft.com/office/drawing/2014/main" id="{1AFEFF50-FE10-5FC7-D72E-88352CCC12C9}"/>
              </a:ext>
            </a:extLst>
          </p:cNvPr>
          <p:cNvSpPr/>
          <p:nvPr/>
        </p:nvSpPr>
        <p:spPr>
          <a:xfrm>
            <a:off x="4428424" y="6350364"/>
            <a:ext cx="124632" cy="124603"/>
          </a:xfrm>
          <a:prstGeom prst="rect">
            <a:avLst/>
          </a:prstGeom>
          <a:solidFill>
            <a:srgbClr val="A6C9EC"/>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44804BE-18FA-8C09-F869-3FF974368856}"/>
              </a:ext>
            </a:extLst>
          </p:cNvPr>
          <p:cNvSpPr/>
          <p:nvPr/>
        </p:nvSpPr>
        <p:spPr>
          <a:xfrm>
            <a:off x="4431849" y="6160909"/>
            <a:ext cx="124632" cy="124603"/>
          </a:xfrm>
          <a:prstGeom prst="rect">
            <a:avLst/>
          </a:prstGeom>
          <a:solidFill>
            <a:srgbClr val="0C769E"/>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F48C924-0708-51FB-F41A-FB2E34470BF3}"/>
              </a:ext>
            </a:extLst>
          </p:cNvPr>
          <p:cNvSpPr/>
          <p:nvPr/>
        </p:nvSpPr>
        <p:spPr>
          <a:xfrm>
            <a:off x="4431849" y="5987638"/>
            <a:ext cx="124632" cy="124603"/>
          </a:xfrm>
          <a:prstGeom prst="rect">
            <a:avLst/>
          </a:prstGeom>
          <a:solidFill>
            <a:srgbClr val="0F4762"/>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hart 13">
            <a:extLst>
              <a:ext uri="{FF2B5EF4-FFF2-40B4-BE49-F238E27FC236}">
                <a16:creationId xmlns:a16="http://schemas.microsoft.com/office/drawing/2014/main" id="{A70BAAF9-2D50-E19E-CE4C-98BD63D111C0}"/>
              </a:ext>
              <a:ext uri="{147F2762-F138-4A5C-976F-8EAC2B608ADB}">
                <a16:predDERef xmlns:a16="http://schemas.microsoft.com/office/drawing/2014/main" pred="{3E0F9809-4ED1-FF7D-CA93-0ACADFA63071}"/>
              </a:ext>
            </a:extLst>
          </p:cNvPr>
          <p:cNvGraphicFramePr>
            <a:graphicFrameLocks/>
          </p:cNvGraphicFramePr>
          <p:nvPr>
            <p:extLst>
              <p:ext uri="{D42A27DB-BD31-4B8C-83A1-F6EECF244321}">
                <p14:modId xmlns:p14="http://schemas.microsoft.com/office/powerpoint/2010/main" val="2533620738"/>
              </p:ext>
            </p:extLst>
          </p:nvPr>
        </p:nvGraphicFramePr>
        <p:xfrm>
          <a:off x="3367268" y="6572727"/>
          <a:ext cx="4010892" cy="2307088"/>
        </p:xfrm>
        <a:graphic>
          <a:graphicData uri="http://schemas.openxmlformats.org/drawingml/2006/chart">
            <c:chart xmlns:c="http://schemas.openxmlformats.org/drawingml/2006/chart" xmlns:r="http://schemas.openxmlformats.org/officeDocument/2006/relationships" r:id="rId6"/>
          </a:graphicData>
        </a:graphic>
      </p:graphicFrame>
      <p:sp>
        <p:nvSpPr>
          <p:cNvPr id="54" name="Rectangle 53">
            <a:extLst>
              <a:ext uri="{FF2B5EF4-FFF2-40B4-BE49-F238E27FC236}">
                <a16:creationId xmlns:a16="http://schemas.microsoft.com/office/drawing/2014/main" id="{81DC2052-CA9C-C3F9-C833-1546E8518DCB}"/>
              </a:ext>
            </a:extLst>
          </p:cNvPr>
          <p:cNvSpPr/>
          <p:nvPr/>
        </p:nvSpPr>
        <p:spPr>
          <a:xfrm>
            <a:off x="4453997" y="9053193"/>
            <a:ext cx="124632" cy="124603"/>
          </a:xfrm>
          <a:prstGeom prst="rect">
            <a:avLst/>
          </a:prstGeom>
          <a:solidFill>
            <a:srgbClr val="A6C9EC"/>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6FE43493-9DBA-DAD5-F69A-568FCB4D030A}"/>
              </a:ext>
            </a:extLst>
          </p:cNvPr>
          <p:cNvSpPr/>
          <p:nvPr/>
        </p:nvSpPr>
        <p:spPr>
          <a:xfrm>
            <a:off x="4453997" y="8630657"/>
            <a:ext cx="124632" cy="124603"/>
          </a:xfrm>
          <a:prstGeom prst="rect">
            <a:avLst/>
          </a:prstGeom>
          <a:solidFill>
            <a:srgbClr val="0F4762"/>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421D5386-E749-E4B2-A5EA-5BAFC715E1F4}"/>
              </a:ext>
            </a:extLst>
          </p:cNvPr>
          <p:cNvSpPr txBox="1"/>
          <p:nvPr/>
        </p:nvSpPr>
        <p:spPr>
          <a:xfrm>
            <a:off x="4561126" y="8553445"/>
            <a:ext cx="1962261" cy="369332"/>
          </a:xfrm>
          <a:prstGeom prst="rect">
            <a:avLst/>
          </a:prstGeom>
          <a:noFill/>
        </p:spPr>
        <p:txBody>
          <a:bodyPr wrap="square" lIns="91440" tIns="45720" rIns="91440" bIns="45720" rtlCol="0" anchor="t">
            <a:spAutoFit/>
          </a:bodyPr>
          <a:lstStyle/>
          <a:p>
            <a:r>
              <a:rPr lang="en-US" sz="900" b="1" dirty="0">
                <a:latin typeface="Calibri"/>
                <a:ea typeface="+mn-lt"/>
                <a:cs typeface="Calibri"/>
              </a:rPr>
              <a:t>Industrial resins and Construction Chemicals</a:t>
            </a:r>
            <a:endParaRPr lang="en-US" sz="900" b="1" dirty="0"/>
          </a:p>
        </p:txBody>
      </p:sp>
      <p:sp>
        <p:nvSpPr>
          <p:cNvPr id="67" name="TextBox 66">
            <a:extLst>
              <a:ext uri="{FF2B5EF4-FFF2-40B4-BE49-F238E27FC236}">
                <a16:creationId xmlns:a16="http://schemas.microsoft.com/office/drawing/2014/main" id="{020B0F6E-E7DC-56EA-AEDB-48BD6A18F051}"/>
              </a:ext>
            </a:extLst>
          </p:cNvPr>
          <p:cNvSpPr txBox="1"/>
          <p:nvPr/>
        </p:nvSpPr>
        <p:spPr>
          <a:xfrm>
            <a:off x="4553961" y="8813541"/>
            <a:ext cx="1962262" cy="230832"/>
          </a:xfrm>
          <a:prstGeom prst="rect">
            <a:avLst/>
          </a:prstGeom>
          <a:noFill/>
        </p:spPr>
        <p:txBody>
          <a:bodyPr wrap="square" lIns="91440" tIns="45720" rIns="91440" bIns="45720" rtlCol="0" anchor="t">
            <a:spAutoFit/>
          </a:bodyPr>
          <a:lstStyle/>
          <a:p>
            <a:r>
              <a:rPr lang="en-US" sz="900" b="1">
                <a:latin typeface="Calibri"/>
                <a:ea typeface="+mn-lt"/>
                <a:cs typeface="Calibri"/>
              </a:rPr>
              <a:t>Pigments and Preparations</a:t>
            </a:r>
            <a:endParaRPr lang="en-US" sz="900"/>
          </a:p>
        </p:txBody>
      </p:sp>
      <p:sp>
        <p:nvSpPr>
          <p:cNvPr id="61" name="TextBox 60">
            <a:extLst>
              <a:ext uri="{FF2B5EF4-FFF2-40B4-BE49-F238E27FC236}">
                <a16:creationId xmlns:a16="http://schemas.microsoft.com/office/drawing/2014/main" id="{9F25F8C9-567C-A2CE-5C21-9C2E8DCCFADF}"/>
              </a:ext>
            </a:extLst>
          </p:cNvPr>
          <p:cNvSpPr txBox="1"/>
          <p:nvPr/>
        </p:nvSpPr>
        <p:spPr>
          <a:xfrm>
            <a:off x="4518492" y="6115450"/>
            <a:ext cx="2211643" cy="230832"/>
          </a:xfrm>
          <a:prstGeom prst="rect">
            <a:avLst/>
          </a:prstGeom>
          <a:noFill/>
        </p:spPr>
        <p:txBody>
          <a:bodyPr wrap="square" lIns="91440" tIns="45720" rIns="91440" bIns="45720" rtlCol="0" anchor="t">
            <a:spAutoFit/>
          </a:bodyPr>
          <a:lstStyle/>
          <a:p>
            <a:r>
              <a:rPr lang="en-US" sz="900" b="1" dirty="0">
                <a:latin typeface="Aptos"/>
                <a:ea typeface="+mn-lt"/>
                <a:cs typeface="Calibri"/>
              </a:rPr>
              <a:t>Construction and Paint Chemicals</a:t>
            </a:r>
            <a:endParaRPr lang="en-US" sz="900" b="1" dirty="0"/>
          </a:p>
        </p:txBody>
      </p:sp>
      <p:sp>
        <p:nvSpPr>
          <p:cNvPr id="65" name="TextBox 64">
            <a:extLst>
              <a:ext uri="{FF2B5EF4-FFF2-40B4-BE49-F238E27FC236}">
                <a16:creationId xmlns:a16="http://schemas.microsoft.com/office/drawing/2014/main" id="{57073571-6253-48F6-D957-2317338095DE}"/>
              </a:ext>
            </a:extLst>
          </p:cNvPr>
          <p:cNvSpPr txBox="1"/>
          <p:nvPr/>
        </p:nvSpPr>
        <p:spPr>
          <a:xfrm>
            <a:off x="4546899" y="6308344"/>
            <a:ext cx="1505062" cy="230832"/>
          </a:xfrm>
          <a:prstGeom prst="rect">
            <a:avLst/>
          </a:prstGeom>
          <a:noFill/>
        </p:spPr>
        <p:txBody>
          <a:bodyPr wrap="square" lIns="91440" tIns="45720" rIns="91440" bIns="45720" rtlCol="0" anchor="t">
            <a:spAutoFit/>
          </a:bodyPr>
          <a:lstStyle/>
          <a:p>
            <a:r>
              <a:rPr lang="en-US" sz="900" b="1">
                <a:latin typeface="Calibri"/>
                <a:ea typeface="+mn-lt"/>
                <a:cs typeface="Calibri"/>
              </a:rPr>
              <a:t>Art and craft materials</a:t>
            </a:r>
            <a:endParaRPr lang="en-US" sz="900" b="1"/>
          </a:p>
        </p:txBody>
      </p:sp>
      <p:sp>
        <p:nvSpPr>
          <p:cNvPr id="60" name="TextBox 59">
            <a:extLst>
              <a:ext uri="{FF2B5EF4-FFF2-40B4-BE49-F238E27FC236}">
                <a16:creationId xmlns:a16="http://schemas.microsoft.com/office/drawing/2014/main" id="{D5C02A55-F1D3-6D7F-C83E-D19397DDFAC4}"/>
              </a:ext>
            </a:extLst>
          </p:cNvPr>
          <p:cNvSpPr txBox="1"/>
          <p:nvPr/>
        </p:nvSpPr>
        <p:spPr>
          <a:xfrm>
            <a:off x="4536887" y="5975178"/>
            <a:ext cx="1720054" cy="230832"/>
          </a:xfrm>
          <a:prstGeom prst="rect">
            <a:avLst/>
          </a:prstGeom>
          <a:noFill/>
        </p:spPr>
        <p:txBody>
          <a:bodyPr wrap="square" lIns="91440" tIns="45720" rIns="91440" bIns="45720" rtlCol="0" anchor="t">
            <a:spAutoFit/>
          </a:bodyPr>
          <a:lstStyle/>
          <a:p>
            <a:r>
              <a:rPr lang="en-US" sz="900" b="1" dirty="0">
                <a:latin typeface="Calibri"/>
                <a:cs typeface="Calibri"/>
              </a:rPr>
              <a:t>Adhesives and Sealants</a:t>
            </a:r>
            <a:endParaRPr lang="en-US" sz="900" b="1" dirty="0"/>
          </a:p>
        </p:txBody>
      </p:sp>
      <p:sp>
        <p:nvSpPr>
          <p:cNvPr id="66" name="TextBox 65">
            <a:extLst>
              <a:ext uri="{FF2B5EF4-FFF2-40B4-BE49-F238E27FC236}">
                <a16:creationId xmlns:a16="http://schemas.microsoft.com/office/drawing/2014/main" id="{9834E556-5557-BC8F-03C9-636FB328176E}"/>
              </a:ext>
            </a:extLst>
          </p:cNvPr>
          <p:cNvSpPr txBox="1"/>
          <p:nvPr/>
        </p:nvSpPr>
        <p:spPr>
          <a:xfrm>
            <a:off x="4582495" y="9005957"/>
            <a:ext cx="1962262" cy="230832"/>
          </a:xfrm>
          <a:prstGeom prst="rect">
            <a:avLst/>
          </a:prstGeom>
          <a:noFill/>
        </p:spPr>
        <p:txBody>
          <a:bodyPr wrap="square" lIns="91440" tIns="45720" rIns="91440" bIns="45720" rtlCol="0" anchor="t">
            <a:spAutoFit/>
          </a:bodyPr>
          <a:lstStyle/>
          <a:p>
            <a:r>
              <a:rPr lang="en-US" sz="900" b="1" dirty="0">
                <a:latin typeface="Calibri"/>
                <a:ea typeface="+mn-lt"/>
                <a:cs typeface="Calibri"/>
              </a:rPr>
              <a:t>Industrial adhesives</a:t>
            </a:r>
            <a:endParaRPr lang="en-US" sz="900" b="1" dirty="0"/>
          </a:p>
        </p:txBody>
      </p:sp>
      <p:sp>
        <p:nvSpPr>
          <p:cNvPr id="18" name="TextBox 17">
            <a:extLst>
              <a:ext uri="{FF2B5EF4-FFF2-40B4-BE49-F238E27FC236}">
                <a16:creationId xmlns:a16="http://schemas.microsoft.com/office/drawing/2014/main" id="{550CCAFE-16AF-28B5-8A99-A469329FF068}"/>
              </a:ext>
            </a:extLst>
          </p:cNvPr>
          <p:cNvSpPr txBox="1"/>
          <p:nvPr/>
        </p:nvSpPr>
        <p:spPr>
          <a:xfrm>
            <a:off x="4337433" y="3894747"/>
            <a:ext cx="2366843" cy="292388"/>
          </a:xfrm>
          <a:prstGeom prst="rect">
            <a:avLst/>
          </a:prstGeom>
          <a:noFill/>
        </p:spPr>
        <p:txBody>
          <a:bodyPr wrap="square" lIns="91440" tIns="45720" rIns="91440" bIns="45720" rtlCol="0" anchor="t">
            <a:spAutoFit/>
          </a:bodyPr>
          <a:lstStyle/>
          <a:p>
            <a:r>
              <a:rPr lang="en-US" sz="1300" b="1">
                <a:solidFill>
                  <a:srgbClr val="0E2841"/>
                </a:solidFill>
                <a:latin typeface="Calibri"/>
                <a:ea typeface="Calibri"/>
                <a:cs typeface="Calibri"/>
              </a:rPr>
              <a:t>CONSUMER &amp; BAZAAR (B2C)</a:t>
            </a:r>
          </a:p>
        </p:txBody>
      </p:sp>
      <p:sp>
        <p:nvSpPr>
          <p:cNvPr id="19" name="TextBox 18">
            <a:extLst>
              <a:ext uri="{FF2B5EF4-FFF2-40B4-BE49-F238E27FC236}">
                <a16:creationId xmlns:a16="http://schemas.microsoft.com/office/drawing/2014/main" id="{3766B4FA-64C7-1F63-94AC-9C4C9C9BEF1E}"/>
              </a:ext>
            </a:extLst>
          </p:cNvPr>
          <p:cNvSpPr txBox="1"/>
          <p:nvPr/>
        </p:nvSpPr>
        <p:spPr>
          <a:xfrm>
            <a:off x="4375791" y="6615263"/>
            <a:ext cx="2387625" cy="276999"/>
          </a:xfrm>
          <a:prstGeom prst="rect">
            <a:avLst/>
          </a:prstGeom>
          <a:noFill/>
        </p:spPr>
        <p:txBody>
          <a:bodyPr wrap="square" lIns="91440" tIns="45720" rIns="91440" bIns="45720" rtlCol="0" anchor="t">
            <a:spAutoFit/>
          </a:bodyPr>
          <a:lstStyle/>
          <a:p>
            <a:r>
              <a:rPr lang="en-US" sz="1200" b="1">
                <a:solidFill>
                  <a:srgbClr val="0E2841"/>
                </a:solidFill>
                <a:latin typeface="Calibri"/>
                <a:ea typeface="Calibri"/>
                <a:cs typeface="Calibri"/>
              </a:rPr>
              <a:t>BUSINESS TO BUSINESS (B2B)</a:t>
            </a:r>
          </a:p>
        </p:txBody>
      </p:sp>
      <p:sp>
        <p:nvSpPr>
          <p:cNvPr id="21" name="TextBox 20">
            <a:extLst>
              <a:ext uri="{FF2B5EF4-FFF2-40B4-BE49-F238E27FC236}">
                <a16:creationId xmlns:a16="http://schemas.microsoft.com/office/drawing/2014/main" id="{A8914B83-EC9A-3BA6-7C3D-35602B9F9C88}"/>
              </a:ext>
            </a:extLst>
          </p:cNvPr>
          <p:cNvSpPr txBox="1"/>
          <p:nvPr/>
        </p:nvSpPr>
        <p:spPr>
          <a:xfrm>
            <a:off x="410062" y="1683031"/>
            <a:ext cx="3848076" cy="707886"/>
          </a:xfrm>
          <a:prstGeom prst="rect">
            <a:avLst/>
          </a:prstGeom>
          <a:noFill/>
        </p:spPr>
        <p:txBody>
          <a:bodyPr wrap="square" lIns="91440" tIns="45720" rIns="91440" bIns="45720" rtlCol="0" anchor="t">
            <a:spAutoFit/>
          </a:bodyPr>
          <a:lstStyle/>
          <a:p>
            <a:pPr algn="just"/>
            <a:r>
              <a:rPr lang="en-US" sz="1000" dirty="0" err="1">
                <a:solidFill>
                  <a:srgbClr val="000000"/>
                </a:solidFill>
                <a:latin typeface="Calibri"/>
                <a:ea typeface="+mn-lt"/>
                <a:cs typeface="+mn-lt"/>
              </a:rPr>
              <a:t>Pidilite</a:t>
            </a:r>
            <a:r>
              <a:rPr lang="en-US" sz="1000" dirty="0">
                <a:solidFill>
                  <a:srgbClr val="000000"/>
                </a:solidFill>
                <a:latin typeface="Calibri"/>
                <a:ea typeface="+mn-lt"/>
                <a:cs typeface="+mn-lt"/>
              </a:rPr>
              <a:t> industries have various iconic brands under them, which include Dr. Fixit, </a:t>
            </a:r>
            <a:r>
              <a:rPr lang="en-US" sz="1000" dirty="0" err="1">
                <a:solidFill>
                  <a:srgbClr val="000000"/>
                </a:solidFill>
                <a:latin typeface="Calibri"/>
                <a:ea typeface="+mn-lt"/>
                <a:cs typeface="+mn-lt"/>
              </a:rPr>
              <a:t>Roff</a:t>
            </a:r>
            <a:r>
              <a:rPr lang="en-US" sz="1000" dirty="0">
                <a:solidFill>
                  <a:srgbClr val="000000"/>
                </a:solidFill>
                <a:latin typeface="Calibri"/>
                <a:ea typeface="+mn-lt"/>
                <a:cs typeface="+mn-lt"/>
              </a:rPr>
              <a:t>, Araldite, </a:t>
            </a:r>
            <a:r>
              <a:rPr lang="en-US" sz="1000" dirty="0" err="1">
                <a:solidFill>
                  <a:srgbClr val="000000"/>
                </a:solidFill>
                <a:latin typeface="Calibri"/>
                <a:ea typeface="+mn-lt"/>
                <a:cs typeface="+mn-lt"/>
              </a:rPr>
              <a:t>Fevicol</a:t>
            </a:r>
            <a:r>
              <a:rPr lang="en-US" sz="1000" dirty="0">
                <a:solidFill>
                  <a:srgbClr val="000000"/>
                </a:solidFill>
                <a:latin typeface="Calibri"/>
                <a:ea typeface="+mn-lt"/>
                <a:cs typeface="+mn-lt"/>
              </a:rPr>
              <a:t>, </a:t>
            </a:r>
            <a:r>
              <a:rPr lang="en-US" sz="1000" dirty="0" err="1">
                <a:solidFill>
                  <a:srgbClr val="000000"/>
                </a:solidFill>
                <a:latin typeface="Calibri"/>
                <a:ea typeface="+mn-lt"/>
                <a:cs typeface="+mn-lt"/>
              </a:rPr>
              <a:t>Fevistick</a:t>
            </a:r>
            <a:r>
              <a:rPr lang="en-US" sz="1000" dirty="0">
                <a:solidFill>
                  <a:srgbClr val="000000"/>
                </a:solidFill>
                <a:latin typeface="Calibri"/>
                <a:ea typeface="+mn-lt"/>
                <a:cs typeface="+mn-lt"/>
              </a:rPr>
              <a:t>, </a:t>
            </a:r>
            <a:r>
              <a:rPr lang="en-US" sz="1000" dirty="0" err="1">
                <a:solidFill>
                  <a:srgbClr val="000000"/>
                </a:solidFill>
                <a:latin typeface="Calibri"/>
                <a:ea typeface="+mn-lt"/>
                <a:cs typeface="+mn-lt"/>
              </a:rPr>
              <a:t>Fevicryl</a:t>
            </a:r>
            <a:r>
              <a:rPr lang="en-US" sz="1000" dirty="0">
                <a:solidFill>
                  <a:srgbClr val="000000"/>
                </a:solidFill>
                <a:latin typeface="Calibri"/>
                <a:ea typeface="+mn-lt"/>
                <a:cs typeface="+mn-lt"/>
              </a:rPr>
              <a:t>, </a:t>
            </a:r>
            <a:r>
              <a:rPr lang="en-US" sz="1000" dirty="0" err="1">
                <a:solidFill>
                  <a:srgbClr val="000000"/>
                </a:solidFill>
                <a:latin typeface="Calibri"/>
                <a:ea typeface="+mn-lt"/>
                <a:cs typeface="+mn-lt"/>
              </a:rPr>
              <a:t>Fevigum</a:t>
            </a:r>
            <a:r>
              <a:rPr lang="en-US" sz="1000" dirty="0">
                <a:solidFill>
                  <a:srgbClr val="000000"/>
                </a:solidFill>
                <a:latin typeface="Calibri"/>
                <a:ea typeface="+mn-lt"/>
                <a:cs typeface="+mn-lt"/>
              </a:rPr>
              <a:t>, </a:t>
            </a:r>
            <a:r>
              <a:rPr lang="en-US" sz="1000" dirty="0" err="1">
                <a:solidFill>
                  <a:srgbClr val="000000"/>
                </a:solidFill>
                <a:latin typeface="Calibri"/>
                <a:ea typeface="+mn-lt"/>
                <a:cs typeface="+mn-lt"/>
              </a:rPr>
              <a:t>Rangeela</a:t>
            </a:r>
            <a:r>
              <a:rPr lang="en-US" sz="1000" dirty="0">
                <a:solidFill>
                  <a:srgbClr val="000000"/>
                </a:solidFill>
                <a:latin typeface="Calibri"/>
                <a:ea typeface="+mn-lt"/>
                <a:cs typeface="+mn-lt"/>
              </a:rPr>
              <a:t>, </a:t>
            </a:r>
            <a:r>
              <a:rPr lang="en-US" sz="1000" dirty="0" err="1">
                <a:solidFill>
                  <a:srgbClr val="000000"/>
                </a:solidFill>
                <a:latin typeface="Calibri"/>
                <a:ea typeface="+mn-lt"/>
                <a:cs typeface="+mn-lt"/>
              </a:rPr>
              <a:t>Fevikwik</a:t>
            </a:r>
            <a:r>
              <a:rPr lang="en-US" sz="1000" dirty="0">
                <a:solidFill>
                  <a:srgbClr val="000000"/>
                </a:solidFill>
                <a:latin typeface="Calibri"/>
                <a:ea typeface="+mn-lt"/>
                <a:cs typeface="+mn-lt"/>
              </a:rPr>
              <a:t>, M-Seal, WD40, </a:t>
            </a:r>
            <a:r>
              <a:rPr lang="en-US" sz="1000" dirty="0" err="1">
                <a:solidFill>
                  <a:srgbClr val="000000"/>
                </a:solidFill>
                <a:latin typeface="Calibri"/>
                <a:ea typeface="+mn-lt"/>
                <a:cs typeface="+mn-lt"/>
              </a:rPr>
              <a:t>Motomax</a:t>
            </a:r>
            <a:r>
              <a:rPr lang="en-US" sz="1000" dirty="0">
                <a:solidFill>
                  <a:srgbClr val="000000"/>
                </a:solidFill>
                <a:latin typeface="Calibri"/>
                <a:ea typeface="+mn-lt"/>
                <a:cs typeface="+mn-lt"/>
              </a:rPr>
              <a:t>, Terminator, </a:t>
            </a:r>
            <a:r>
              <a:rPr lang="en-US" sz="1000" dirty="0" err="1">
                <a:solidFill>
                  <a:srgbClr val="000000"/>
                </a:solidFill>
                <a:latin typeface="Calibri"/>
                <a:ea typeface="+mn-lt"/>
                <a:cs typeface="+mn-lt"/>
              </a:rPr>
              <a:t>Wudfin</a:t>
            </a:r>
            <a:r>
              <a:rPr lang="en-US" sz="1000" dirty="0">
                <a:solidFill>
                  <a:srgbClr val="000000"/>
                </a:solidFill>
                <a:latin typeface="Calibri"/>
                <a:ea typeface="+mn-lt"/>
                <a:cs typeface="+mn-lt"/>
              </a:rPr>
              <a:t>, </a:t>
            </a:r>
            <a:r>
              <a:rPr lang="en-US" sz="1000" dirty="0" err="1">
                <a:solidFill>
                  <a:srgbClr val="000000"/>
                </a:solidFill>
                <a:latin typeface="Calibri"/>
                <a:ea typeface="+mn-lt"/>
                <a:cs typeface="+mn-lt"/>
              </a:rPr>
              <a:t>Haisha</a:t>
            </a:r>
            <a:r>
              <a:rPr lang="en-US" sz="1000" dirty="0">
                <a:solidFill>
                  <a:srgbClr val="000000"/>
                </a:solidFill>
                <a:latin typeface="Calibri"/>
                <a:ea typeface="+mn-lt"/>
                <a:cs typeface="+mn-lt"/>
              </a:rPr>
              <a:t>, </a:t>
            </a:r>
            <a:r>
              <a:rPr lang="en-US" sz="1000" dirty="0" err="1">
                <a:solidFill>
                  <a:srgbClr val="000000"/>
                </a:solidFill>
                <a:latin typeface="Calibri"/>
                <a:ea typeface="+mn-lt"/>
                <a:cs typeface="+mn-lt"/>
              </a:rPr>
              <a:t>Steelgrip</a:t>
            </a:r>
            <a:r>
              <a:rPr lang="en-US" sz="1000" dirty="0">
                <a:solidFill>
                  <a:srgbClr val="000000"/>
                </a:solidFill>
                <a:latin typeface="Calibri"/>
                <a:ea typeface="+mn-lt"/>
                <a:cs typeface="+mn-lt"/>
              </a:rPr>
              <a:t>, etc. </a:t>
            </a:r>
            <a:endParaRPr lang="en-US" sz="1000" dirty="0">
              <a:latin typeface="Calibri"/>
              <a:ea typeface="Calibri"/>
              <a:cs typeface="Calibri"/>
            </a:endParaRPr>
          </a:p>
        </p:txBody>
      </p:sp>
      <p:sp>
        <p:nvSpPr>
          <p:cNvPr id="56" name="Rectangle 55">
            <a:extLst>
              <a:ext uri="{FF2B5EF4-FFF2-40B4-BE49-F238E27FC236}">
                <a16:creationId xmlns:a16="http://schemas.microsoft.com/office/drawing/2014/main" id="{71962322-BC3A-2F59-E218-21039E964C21}"/>
              </a:ext>
            </a:extLst>
          </p:cNvPr>
          <p:cNvSpPr/>
          <p:nvPr/>
        </p:nvSpPr>
        <p:spPr>
          <a:xfrm>
            <a:off x="4246059" y="1306800"/>
            <a:ext cx="2408801" cy="186906"/>
          </a:xfrm>
          <a:prstGeom prst="rect">
            <a:avLst/>
          </a:prstGeom>
          <a:solidFill>
            <a:srgbClr val="F7F7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3C8E8B7A-8BA8-6173-9010-60203F6EB241}"/>
              </a:ext>
            </a:extLst>
          </p:cNvPr>
          <p:cNvSpPr txBox="1"/>
          <p:nvPr/>
        </p:nvSpPr>
        <p:spPr>
          <a:xfrm>
            <a:off x="4607624" y="1361136"/>
            <a:ext cx="1930427" cy="292388"/>
          </a:xfrm>
          <a:prstGeom prst="rect">
            <a:avLst/>
          </a:prstGeom>
          <a:noFill/>
        </p:spPr>
        <p:txBody>
          <a:bodyPr wrap="square" lIns="91440" tIns="45720" rIns="91440" bIns="45720" rtlCol="0" anchor="t">
            <a:spAutoFit/>
          </a:bodyPr>
          <a:lstStyle/>
          <a:p>
            <a:r>
              <a:rPr lang="en-US" sz="1300" b="1">
                <a:solidFill>
                  <a:srgbClr val="0E2841"/>
                </a:solidFill>
                <a:latin typeface="Calibri"/>
                <a:ea typeface="Calibri"/>
                <a:cs typeface="Calibri"/>
              </a:rPr>
              <a:t>% OF TOTAL SALES  </a:t>
            </a:r>
          </a:p>
        </p:txBody>
      </p:sp>
      <p:sp>
        <p:nvSpPr>
          <p:cNvPr id="59" name="Rectangle 58">
            <a:extLst>
              <a:ext uri="{FF2B5EF4-FFF2-40B4-BE49-F238E27FC236}">
                <a16:creationId xmlns:a16="http://schemas.microsoft.com/office/drawing/2014/main" id="{434537E0-3884-C83D-96D3-F464BDF5783E}"/>
              </a:ext>
            </a:extLst>
          </p:cNvPr>
          <p:cNvSpPr/>
          <p:nvPr/>
        </p:nvSpPr>
        <p:spPr>
          <a:xfrm>
            <a:off x="6489808" y="1244494"/>
            <a:ext cx="360583" cy="4361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3ED7B90-8781-4108-A916-317326CB1312}"/>
              </a:ext>
            </a:extLst>
          </p:cNvPr>
          <p:cNvSpPr/>
          <p:nvPr/>
        </p:nvSpPr>
        <p:spPr>
          <a:xfrm>
            <a:off x="237728" y="1309842"/>
            <a:ext cx="3867975" cy="280046"/>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7E59465-D2E7-2DDB-0725-2A1293C68220}"/>
              </a:ext>
            </a:extLst>
          </p:cNvPr>
          <p:cNvSpPr txBox="1"/>
          <p:nvPr/>
        </p:nvSpPr>
        <p:spPr>
          <a:xfrm>
            <a:off x="346267" y="1308621"/>
            <a:ext cx="3545448" cy="292388"/>
          </a:xfrm>
          <a:prstGeom prst="rect">
            <a:avLst/>
          </a:prstGeom>
          <a:noFill/>
        </p:spPr>
        <p:txBody>
          <a:bodyPr wrap="square" lIns="91440" tIns="45720" rIns="91440" bIns="45720" rtlCol="0" anchor="t">
            <a:spAutoFit/>
          </a:bodyPr>
          <a:lstStyle/>
          <a:p>
            <a:pPr algn="ctr"/>
            <a:r>
              <a:rPr lang="en-US" sz="1300" b="1">
                <a:solidFill>
                  <a:schemeClr val="bg1"/>
                </a:solidFill>
                <a:latin typeface="Calibri"/>
                <a:ea typeface="Calibri"/>
                <a:cs typeface="Calibri"/>
              </a:rPr>
              <a:t>BUSINESS SEGMENT &amp; PRODUCT PORTFOLIO </a:t>
            </a:r>
            <a:endParaRPr lang="en-US" sz="1300">
              <a:solidFill>
                <a:schemeClr val="bg1"/>
              </a:solidFill>
            </a:endParaRPr>
          </a:p>
        </p:txBody>
      </p:sp>
      <p:sp>
        <p:nvSpPr>
          <p:cNvPr id="3" name="TextBox 2">
            <a:extLst>
              <a:ext uri="{FF2B5EF4-FFF2-40B4-BE49-F238E27FC236}">
                <a16:creationId xmlns:a16="http://schemas.microsoft.com/office/drawing/2014/main" id="{4713F718-67EC-AE67-471B-4EF61329B531}"/>
              </a:ext>
            </a:extLst>
          </p:cNvPr>
          <p:cNvSpPr txBox="1"/>
          <p:nvPr/>
        </p:nvSpPr>
        <p:spPr>
          <a:xfrm>
            <a:off x="361931" y="3497275"/>
            <a:ext cx="3848076" cy="1169551"/>
          </a:xfrm>
          <a:prstGeom prst="rect">
            <a:avLst/>
          </a:prstGeom>
          <a:noFill/>
        </p:spPr>
        <p:txBody>
          <a:bodyPr wrap="square" lIns="91440" tIns="45720" rIns="91440" bIns="45720" rtlCol="0" anchor="t">
            <a:spAutoFit/>
          </a:bodyPr>
          <a:lstStyle/>
          <a:p>
            <a:pPr algn="just"/>
            <a:r>
              <a:rPr lang="en-US" sz="1000" dirty="0">
                <a:solidFill>
                  <a:srgbClr val="000000"/>
                </a:solidFill>
                <a:latin typeface="Calibri"/>
                <a:ea typeface="+mn-lt"/>
                <a:cs typeface="+mn-lt"/>
              </a:rPr>
              <a:t>The company's adhesive business dominates the market with nearly a 70% market share. Most of its revenue, 55%, comes from the adhesives and sealants category. Additional significant revenue streams include construction and paint chemicals at 21%, other industrial resins and construction chemicals at 8.4%, art and craft materials at 6%, industrial adhesives at 5.2%, and pigments and preparations at 3.4%. </a:t>
            </a:r>
            <a:endParaRPr lang="en-US" dirty="0">
              <a:latin typeface="Calibri"/>
              <a:ea typeface="Calibri"/>
              <a:cs typeface="Calibri"/>
            </a:endParaRPr>
          </a:p>
        </p:txBody>
      </p:sp>
      <p:sp>
        <p:nvSpPr>
          <p:cNvPr id="12" name="Rectangle 11">
            <a:extLst>
              <a:ext uri="{FF2B5EF4-FFF2-40B4-BE49-F238E27FC236}">
                <a16:creationId xmlns:a16="http://schemas.microsoft.com/office/drawing/2014/main" id="{155F6A38-04AA-389F-6A03-A6259E87553A}"/>
              </a:ext>
            </a:extLst>
          </p:cNvPr>
          <p:cNvSpPr/>
          <p:nvPr/>
        </p:nvSpPr>
        <p:spPr>
          <a:xfrm>
            <a:off x="4457567" y="8864899"/>
            <a:ext cx="124632" cy="124603"/>
          </a:xfrm>
          <a:prstGeom prst="rect">
            <a:avLst/>
          </a:prstGeom>
          <a:solidFill>
            <a:srgbClr val="0C769E"/>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8646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EA791D6-989B-905B-0F8C-7338D6B90C54}"/>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10" name="Arrow: Pentagon 9">
            <a:extLst>
              <a:ext uri="{FF2B5EF4-FFF2-40B4-BE49-F238E27FC236}">
                <a16:creationId xmlns:a16="http://schemas.microsoft.com/office/drawing/2014/main" id="{20451BC2-ED39-CEC3-B25B-862E7AD10954}"/>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52379C9-C9BE-10D5-3283-3580DB578275}"/>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20" name="TextBox 19">
            <a:extLst>
              <a:ext uri="{FF2B5EF4-FFF2-40B4-BE49-F238E27FC236}">
                <a16:creationId xmlns:a16="http://schemas.microsoft.com/office/drawing/2014/main" id="{98410172-7097-C336-EEF9-3FF60C86B2CD}"/>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3" name="Straight Arrow Connector 22">
            <a:extLst>
              <a:ext uri="{FF2B5EF4-FFF2-40B4-BE49-F238E27FC236}">
                <a16:creationId xmlns:a16="http://schemas.microsoft.com/office/drawing/2014/main" id="{9B3DAC14-A52F-0D4B-BA43-3763F05B92CC}"/>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5" name="Picture 24" descr="pidilite logo vector, pidilite icon free vector 20336433 Vector Art at  Vecteezy">
            <a:extLst>
              <a:ext uri="{FF2B5EF4-FFF2-40B4-BE49-F238E27FC236}">
                <a16:creationId xmlns:a16="http://schemas.microsoft.com/office/drawing/2014/main" id="{63F51D4C-CBF2-0885-11FA-67094036E19F}"/>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26" name="Straight Arrow Connector 25">
            <a:extLst>
              <a:ext uri="{FF2B5EF4-FFF2-40B4-BE49-F238E27FC236}">
                <a16:creationId xmlns:a16="http://schemas.microsoft.com/office/drawing/2014/main" id="{745C248D-6190-007F-54E3-5E027FE14E7F}"/>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29" name="Picture 28" descr="A logo with a graph and arrow&#10;&#10;Description automatically generated">
            <a:extLst>
              <a:ext uri="{FF2B5EF4-FFF2-40B4-BE49-F238E27FC236}">
                <a16:creationId xmlns:a16="http://schemas.microsoft.com/office/drawing/2014/main" id="{4F1EA2B4-F332-BB39-9811-D86582EC5699}"/>
              </a:ext>
            </a:extLst>
          </p:cNvPr>
          <p:cNvPicPr>
            <a:picLocks noChangeAspect="1"/>
          </p:cNvPicPr>
          <p:nvPr/>
        </p:nvPicPr>
        <p:blipFill>
          <a:blip r:embed="rId3"/>
          <a:stretch>
            <a:fillRect/>
          </a:stretch>
        </p:blipFill>
        <p:spPr>
          <a:xfrm>
            <a:off x="-3238" y="9061170"/>
            <a:ext cx="1258179" cy="838200"/>
          </a:xfrm>
          <a:prstGeom prst="rect">
            <a:avLst/>
          </a:prstGeom>
        </p:spPr>
      </p:pic>
      <p:graphicFrame>
        <p:nvGraphicFramePr>
          <p:cNvPr id="3" name="Table 2">
            <a:extLst>
              <a:ext uri="{FF2B5EF4-FFF2-40B4-BE49-F238E27FC236}">
                <a16:creationId xmlns:a16="http://schemas.microsoft.com/office/drawing/2014/main" id="{3C68F443-5CEA-0F88-DF29-F2F80A0F7EF3}"/>
              </a:ext>
            </a:extLst>
          </p:cNvPr>
          <p:cNvGraphicFramePr>
            <a:graphicFrameLocks noGrp="1"/>
          </p:cNvGraphicFramePr>
          <p:nvPr>
            <p:extLst>
              <p:ext uri="{D42A27DB-BD31-4B8C-83A1-F6EECF244321}">
                <p14:modId xmlns:p14="http://schemas.microsoft.com/office/powerpoint/2010/main" val="4053375309"/>
              </p:ext>
            </p:extLst>
          </p:nvPr>
        </p:nvGraphicFramePr>
        <p:xfrm>
          <a:off x="3462023" y="2764582"/>
          <a:ext cx="3180077" cy="1425804"/>
        </p:xfrm>
        <a:graphic>
          <a:graphicData uri="http://schemas.openxmlformats.org/drawingml/2006/table">
            <a:tbl>
              <a:tblPr bandRow="1">
                <a:tableStyleId>{5C22544A-7EE6-4342-B048-85BDC9FD1C3A}</a:tableStyleId>
              </a:tblPr>
              <a:tblGrid>
                <a:gridCol w="1960877">
                  <a:extLst>
                    <a:ext uri="{9D8B030D-6E8A-4147-A177-3AD203B41FA5}">
                      <a16:colId xmlns:a16="http://schemas.microsoft.com/office/drawing/2014/main" val="3584084852"/>
                    </a:ext>
                  </a:extLst>
                </a:gridCol>
                <a:gridCol w="1219200">
                  <a:extLst>
                    <a:ext uri="{9D8B030D-6E8A-4147-A177-3AD203B41FA5}">
                      <a16:colId xmlns:a16="http://schemas.microsoft.com/office/drawing/2014/main" val="3922626290"/>
                    </a:ext>
                  </a:extLst>
                </a:gridCol>
              </a:tblGrid>
              <a:tr h="446637">
                <a:tc>
                  <a:txBody>
                    <a:bodyPr/>
                    <a:lstStyle/>
                    <a:p>
                      <a:pPr algn="ctr"/>
                      <a:r>
                        <a:rPr lang="en-US" sz="1100" b="1" kern="1200" dirty="0">
                          <a:solidFill>
                            <a:schemeClr val="tx2"/>
                          </a:solidFill>
                          <a:latin typeface="Calibri"/>
                          <a:ea typeface="+mn-ea"/>
                          <a:cs typeface="Arial"/>
                        </a:rPr>
                        <a:t>INTEREST COVERAGE RATIO</a:t>
                      </a:r>
                    </a:p>
                  </a:txBody>
                  <a:tcPr anchor="ctr">
                    <a:solidFill>
                      <a:srgbClr val="E1EBF7"/>
                    </a:solidFill>
                  </a:tcPr>
                </a:tc>
                <a:tc>
                  <a:txBody>
                    <a:bodyPr/>
                    <a:lstStyle/>
                    <a:p>
                      <a:pPr algn="ctr"/>
                      <a:r>
                        <a:rPr lang="en-US" sz="1200" b="1" kern="1200" dirty="0">
                          <a:solidFill>
                            <a:schemeClr val="tx2"/>
                          </a:solidFill>
                          <a:latin typeface="Calibri"/>
                          <a:ea typeface="+mn-ea"/>
                          <a:cs typeface="Arial"/>
                        </a:rPr>
                        <a:t>46.25</a:t>
                      </a:r>
                    </a:p>
                  </a:txBody>
                  <a:tcPr anchor="ctr">
                    <a:solidFill>
                      <a:srgbClr val="E1EBF7"/>
                    </a:solidFill>
                  </a:tcPr>
                </a:tc>
                <a:extLst>
                  <a:ext uri="{0D108BD9-81ED-4DB2-BD59-A6C34878D82A}">
                    <a16:rowId xmlns:a16="http://schemas.microsoft.com/office/drawing/2014/main" val="1974254282"/>
                  </a:ext>
                </a:extLst>
              </a:tr>
              <a:tr h="326389">
                <a:tc>
                  <a:txBody>
                    <a:bodyPr/>
                    <a:lstStyle/>
                    <a:p>
                      <a:pPr lvl="0" algn="ctr">
                        <a:buNone/>
                      </a:pPr>
                      <a:r>
                        <a:rPr lang="en-US" sz="1100" b="1" kern="1200" dirty="0">
                          <a:solidFill>
                            <a:schemeClr val="tx2"/>
                          </a:solidFill>
                          <a:latin typeface="Calibri"/>
                          <a:ea typeface="+mn-ea"/>
                          <a:cs typeface="Arial"/>
                        </a:rPr>
                        <a:t>DEBT TO EQUITY</a:t>
                      </a:r>
                    </a:p>
                  </a:txBody>
                  <a:tcPr anchor="ctr">
                    <a:solidFill>
                      <a:srgbClr val="F7F7F7"/>
                    </a:solidFill>
                  </a:tcPr>
                </a:tc>
                <a:tc>
                  <a:txBody>
                    <a:bodyPr/>
                    <a:lstStyle/>
                    <a:p>
                      <a:pPr algn="ctr"/>
                      <a:r>
                        <a:rPr lang="en-US" sz="1200" b="1" kern="1200" dirty="0">
                          <a:solidFill>
                            <a:schemeClr val="tx2"/>
                          </a:solidFill>
                          <a:latin typeface="Calibri"/>
                          <a:ea typeface="+mn-ea"/>
                          <a:cs typeface="Arial"/>
                        </a:rPr>
                        <a:t>4.55%</a:t>
                      </a:r>
                    </a:p>
                  </a:txBody>
                  <a:tcPr anchor="ctr">
                    <a:solidFill>
                      <a:srgbClr val="F7F7F7"/>
                    </a:solidFill>
                  </a:tcPr>
                </a:tc>
                <a:extLst>
                  <a:ext uri="{0D108BD9-81ED-4DB2-BD59-A6C34878D82A}">
                    <a16:rowId xmlns:a16="http://schemas.microsoft.com/office/drawing/2014/main" val="240211297"/>
                  </a:ext>
                </a:extLst>
              </a:tr>
              <a:tr h="326389">
                <a:tc>
                  <a:txBody>
                    <a:bodyPr/>
                    <a:lstStyle/>
                    <a:p>
                      <a:pPr algn="ctr"/>
                      <a:r>
                        <a:rPr lang="en-US" sz="1100" b="1" kern="1200" dirty="0">
                          <a:solidFill>
                            <a:schemeClr val="tx2"/>
                          </a:solidFill>
                          <a:latin typeface="Calibri"/>
                          <a:ea typeface="+mn-ea"/>
                          <a:cs typeface="Arial"/>
                        </a:rPr>
                        <a:t>FINANCIAL LEVERAGE</a:t>
                      </a:r>
                    </a:p>
                  </a:txBody>
                  <a:tcPr anchor="ctr">
                    <a:solidFill>
                      <a:srgbClr val="E1EBF7"/>
                    </a:solidFill>
                  </a:tcPr>
                </a:tc>
                <a:tc>
                  <a:txBody>
                    <a:bodyPr/>
                    <a:lstStyle/>
                    <a:p>
                      <a:pPr algn="ctr"/>
                      <a:r>
                        <a:rPr lang="en-US" sz="1200" b="1" kern="1200" dirty="0">
                          <a:solidFill>
                            <a:schemeClr val="tx2"/>
                          </a:solidFill>
                          <a:latin typeface="Calibri"/>
                          <a:ea typeface="+mn-ea"/>
                          <a:cs typeface="Arial"/>
                        </a:rPr>
                        <a:t>1.45</a:t>
                      </a:r>
                    </a:p>
                  </a:txBody>
                  <a:tcPr anchor="ctr">
                    <a:solidFill>
                      <a:srgbClr val="E1EBF7"/>
                    </a:solidFill>
                  </a:tcPr>
                </a:tc>
                <a:extLst>
                  <a:ext uri="{0D108BD9-81ED-4DB2-BD59-A6C34878D82A}">
                    <a16:rowId xmlns:a16="http://schemas.microsoft.com/office/drawing/2014/main" val="2939031532"/>
                  </a:ext>
                </a:extLst>
              </a:tr>
              <a:tr h="326389">
                <a:tc>
                  <a:txBody>
                    <a:bodyPr/>
                    <a:lstStyle/>
                    <a:p>
                      <a:pPr algn="ctr"/>
                      <a:r>
                        <a:rPr lang="en-US" sz="1100" b="1" kern="1200" dirty="0">
                          <a:solidFill>
                            <a:schemeClr val="tx2"/>
                          </a:solidFill>
                          <a:latin typeface="Calibri"/>
                          <a:ea typeface="+mn-ea"/>
                          <a:cs typeface="Arial"/>
                        </a:rPr>
                        <a:t>PROBABILITY OF DEFAULT</a:t>
                      </a:r>
                    </a:p>
                  </a:txBody>
                  <a:tcPr anchor="ctr">
                    <a:solidFill>
                      <a:srgbClr val="F7F7F7"/>
                    </a:solidFill>
                  </a:tcPr>
                </a:tc>
                <a:tc>
                  <a:txBody>
                    <a:bodyPr/>
                    <a:lstStyle/>
                    <a:p>
                      <a:pPr algn="ctr"/>
                      <a:r>
                        <a:rPr lang="en-US" sz="1200" b="1" kern="1200" dirty="0">
                          <a:solidFill>
                            <a:schemeClr val="tx2"/>
                          </a:solidFill>
                          <a:latin typeface="Calibri"/>
                          <a:ea typeface="+mn-ea"/>
                          <a:cs typeface="Arial"/>
                        </a:rPr>
                        <a:t>0.01%-0.03%</a:t>
                      </a:r>
                    </a:p>
                  </a:txBody>
                  <a:tcPr anchor="ctr">
                    <a:solidFill>
                      <a:srgbClr val="F7F7F7"/>
                    </a:solidFill>
                  </a:tcPr>
                </a:tc>
                <a:extLst>
                  <a:ext uri="{0D108BD9-81ED-4DB2-BD59-A6C34878D82A}">
                    <a16:rowId xmlns:a16="http://schemas.microsoft.com/office/drawing/2014/main" val="10003"/>
                  </a:ext>
                </a:extLst>
              </a:tr>
            </a:tbl>
          </a:graphicData>
        </a:graphic>
      </p:graphicFrame>
      <p:sp>
        <p:nvSpPr>
          <p:cNvPr id="21" name="TextBox 20">
            <a:extLst>
              <a:ext uri="{FF2B5EF4-FFF2-40B4-BE49-F238E27FC236}">
                <a16:creationId xmlns:a16="http://schemas.microsoft.com/office/drawing/2014/main" id="{599F6DD7-E2A8-8164-EC68-11978615F3D2}"/>
              </a:ext>
            </a:extLst>
          </p:cNvPr>
          <p:cNvSpPr txBox="1"/>
          <p:nvPr/>
        </p:nvSpPr>
        <p:spPr>
          <a:xfrm>
            <a:off x="165584" y="2692616"/>
            <a:ext cx="3176936"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000" dirty="0">
                <a:latin typeface="Calibri" pitchFamily="34" charset="0"/>
                <a:ea typeface="Calibri" pitchFamily="34" charset="0"/>
                <a:cs typeface="Calibri" pitchFamily="34" charset="0"/>
              </a:rPr>
              <a:t>CRISIL Ratings has reaffirmed its 'CRISIL AAA/Stable/CRISIL A1+' ratings on </a:t>
            </a:r>
            <a:r>
              <a:rPr lang="en-US" sz="1000" dirty="0" err="1">
                <a:latin typeface="Calibri" pitchFamily="34" charset="0"/>
                <a:ea typeface="Calibri" pitchFamily="34" charset="0"/>
                <a:cs typeface="Calibri" pitchFamily="34" charset="0"/>
              </a:rPr>
              <a:t>Pidilite</a:t>
            </a:r>
            <a:r>
              <a:rPr lang="en-US" sz="1000" dirty="0">
                <a:latin typeface="Calibri" pitchFamily="34" charset="0"/>
                <a:ea typeface="Calibri" pitchFamily="34" charset="0"/>
                <a:cs typeface="Calibri" pitchFamily="34" charset="0"/>
              </a:rPr>
              <a:t> Industries Limited’s bank facilities and short-term debt program.</a:t>
            </a:r>
          </a:p>
          <a:p>
            <a:pPr algn="just"/>
            <a:endParaRPr lang="en-US" sz="1000" dirty="0">
              <a:latin typeface="Calibri" pitchFamily="34" charset="0"/>
              <a:ea typeface="Calibri" pitchFamily="34" charset="0"/>
              <a:cs typeface="Calibri" pitchFamily="34" charset="0"/>
            </a:endParaRPr>
          </a:p>
          <a:p>
            <a:pPr algn="just"/>
            <a:r>
              <a:rPr lang="en-US" sz="1000" dirty="0">
                <a:latin typeface="Calibri" pitchFamily="34" charset="0"/>
                <a:ea typeface="Calibri" pitchFamily="34" charset="0"/>
                <a:cs typeface="Calibri" pitchFamily="34" charset="0"/>
              </a:rPr>
              <a:t> The rating underscores </a:t>
            </a:r>
            <a:r>
              <a:rPr lang="en-US" sz="1000" dirty="0" err="1">
                <a:latin typeface="Calibri" pitchFamily="34" charset="0"/>
                <a:ea typeface="Calibri" pitchFamily="34" charset="0"/>
                <a:cs typeface="Calibri" pitchFamily="34" charset="0"/>
              </a:rPr>
              <a:t>Pidilite's</a:t>
            </a:r>
            <a:r>
              <a:rPr lang="en-US" sz="1000" dirty="0">
                <a:latin typeface="Calibri" pitchFamily="34" charset="0"/>
                <a:ea typeface="Calibri" pitchFamily="34" charset="0"/>
                <a:cs typeface="Calibri" pitchFamily="34" charset="0"/>
              </a:rPr>
              <a:t> market leadership in the adhesives and sealants category, supported by its well-diversified product portfolio and strong brand recognition.</a:t>
            </a:r>
          </a:p>
          <a:p>
            <a:pPr algn="just"/>
            <a:endParaRPr lang="en-US" sz="1000" dirty="0">
              <a:latin typeface="Calibri" pitchFamily="34" charset="0"/>
              <a:ea typeface="Calibri" pitchFamily="34" charset="0"/>
              <a:cs typeface="Calibri" pitchFamily="34" charset="0"/>
            </a:endParaRPr>
          </a:p>
          <a:p>
            <a:pPr algn="just"/>
            <a:r>
              <a:rPr lang="en-US" sz="1000" dirty="0">
                <a:latin typeface="Calibri" pitchFamily="34" charset="0"/>
                <a:ea typeface="Calibri" pitchFamily="34" charset="0"/>
                <a:cs typeface="Calibri" pitchFamily="34" charset="0"/>
              </a:rPr>
              <a:t>Healthy growth prospects in underpenetrated segments like waterproofing and tile jointers, along with a strategic focus on niche offerings such as floor coatings and wood finishes, further bolster its standing. The company's strong operating efficiencies, healthy profitability, and robust financial risk profile enhance the stability of its ratings.</a:t>
            </a:r>
          </a:p>
        </p:txBody>
      </p:sp>
      <p:sp>
        <p:nvSpPr>
          <p:cNvPr id="8" name="Rectangle 7">
            <a:extLst>
              <a:ext uri="{FF2B5EF4-FFF2-40B4-BE49-F238E27FC236}">
                <a16:creationId xmlns:a16="http://schemas.microsoft.com/office/drawing/2014/main" id="{B9144E38-B7D7-C7DF-F205-C31D71413D52}"/>
              </a:ext>
            </a:extLst>
          </p:cNvPr>
          <p:cNvSpPr/>
          <p:nvPr/>
        </p:nvSpPr>
        <p:spPr>
          <a:xfrm>
            <a:off x="1877988" y="1213391"/>
            <a:ext cx="3231243" cy="232161"/>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1B47263-AA2D-0256-A021-ED6352CD8D91}"/>
              </a:ext>
            </a:extLst>
          </p:cNvPr>
          <p:cNvSpPr txBox="1"/>
          <p:nvPr/>
        </p:nvSpPr>
        <p:spPr>
          <a:xfrm>
            <a:off x="2926914" y="1190195"/>
            <a:ext cx="1909246"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a:solidFill>
                  <a:schemeClr val="bg1"/>
                </a:solidFill>
                <a:latin typeface="Calibri"/>
                <a:cs typeface="Calibri"/>
              </a:rPr>
              <a:t>CREDIT ANALYSIS</a:t>
            </a:r>
            <a:endParaRPr lang="en-US" sz="1300">
              <a:solidFill>
                <a:schemeClr val="bg1"/>
              </a:solidFill>
              <a:latin typeface="Calibri"/>
              <a:cs typeface="Arial"/>
            </a:endParaRPr>
          </a:p>
        </p:txBody>
      </p:sp>
      <p:graphicFrame>
        <p:nvGraphicFramePr>
          <p:cNvPr id="24" name="Table 23"/>
          <p:cNvGraphicFramePr>
            <a:graphicFrameLocks noGrp="1"/>
          </p:cNvGraphicFramePr>
          <p:nvPr/>
        </p:nvGraphicFramePr>
        <p:xfrm>
          <a:off x="1219200" y="1651000"/>
          <a:ext cx="4343400" cy="736600"/>
        </p:xfrm>
        <a:graphic>
          <a:graphicData uri="http://schemas.openxmlformats.org/drawingml/2006/table">
            <a:tbl>
              <a:tblPr/>
              <a:tblGrid>
                <a:gridCol w="2235200">
                  <a:extLst>
                    <a:ext uri="{9D8B030D-6E8A-4147-A177-3AD203B41FA5}">
                      <a16:colId xmlns:a16="http://schemas.microsoft.com/office/drawing/2014/main" val="20000"/>
                    </a:ext>
                  </a:extLst>
                </a:gridCol>
                <a:gridCol w="2108200">
                  <a:extLst>
                    <a:ext uri="{9D8B030D-6E8A-4147-A177-3AD203B41FA5}">
                      <a16:colId xmlns:a16="http://schemas.microsoft.com/office/drawing/2014/main" val="20001"/>
                    </a:ext>
                  </a:extLst>
                </a:gridCol>
              </a:tblGrid>
              <a:tr h="184150">
                <a:tc>
                  <a:txBody>
                    <a:bodyPr/>
                    <a:lstStyle/>
                    <a:p>
                      <a:pPr algn="l" fontAlgn="b"/>
                      <a:r>
                        <a:rPr lang="en-US" sz="1000" b="0" i="0" u="none" strike="noStrike" dirty="0">
                          <a:solidFill>
                            <a:srgbClr val="FFFFFF"/>
                          </a:solidFill>
                          <a:latin typeface="Arial"/>
                        </a:rPr>
                        <a:t>Total Bank Loan Facilities Rated</a:t>
                      </a:r>
                    </a:p>
                  </a:txBody>
                  <a:tcPr marL="6350" marR="6350" marT="6350" marB="0" anchor="b">
                    <a:lnL>
                      <a:noFill/>
                    </a:lnL>
                    <a:lnR>
                      <a:noFill/>
                    </a:lnR>
                    <a:lnT>
                      <a:noFill/>
                    </a:lnT>
                    <a:lnB>
                      <a:noFill/>
                    </a:lnB>
                    <a:solidFill>
                      <a:srgbClr val="002060"/>
                    </a:solidFill>
                  </a:tcPr>
                </a:tc>
                <a:tc>
                  <a:txBody>
                    <a:bodyPr/>
                    <a:lstStyle/>
                    <a:p>
                      <a:pPr algn="l" fontAlgn="b"/>
                      <a:r>
                        <a:rPr lang="en-US" sz="1000" b="0" i="0" u="none" strike="noStrike">
                          <a:solidFill>
                            <a:srgbClr val="000000"/>
                          </a:solidFill>
                          <a:latin typeface="Arial"/>
                        </a:rPr>
                        <a:t>Rs.367 Crore</a:t>
                      </a:r>
                    </a:p>
                  </a:txBody>
                  <a:tcPr marL="95250" marR="6350" marT="6350" marB="0" anchor="b">
                    <a:lnL>
                      <a:noFill/>
                    </a:lnL>
                    <a:lnR>
                      <a:noFill/>
                    </a:lnR>
                    <a:lnT>
                      <a:noFill/>
                    </a:lnT>
                    <a:lnB>
                      <a:noFill/>
                    </a:lnB>
                    <a:solidFill>
                      <a:srgbClr val="F2F2F2"/>
                    </a:solidFill>
                  </a:tcPr>
                </a:tc>
                <a:extLst>
                  <a:ext uri="{0D108BD9-81ED-4DB2-BD59-A6C34878D82A}">
                    <a16:rowId xmlns:a16="http://schemas.microsoft.com/office/drawing/2014/main" val="10000"/>
                  </a:ext>
                </a:extLst>
              </a:tr>
              <a:tr h="184150">
                <a:tc>
                  <a:txBody>
                    <a:bodyPr/>
                    <a:lstStyle/>
                    <a:p>
                      <a:pPr algn="l" fontAlgn="b"/>
                      <a:r>
                        <a:rPr lang="en-US" sz="1000" b="0" i="0" u="none" strike="noStrike">
                          <a:solidFill>
                            <a:srgbClr val="FFFFFF"/>
                          </a:solidFill>
                          <a:latin typeface="Arial"/>
                        </a:rPr>
                        <a:t>Long Term Rating</a:t>
                      </a:r>
                    </a:p>
                  </a:txBody>
                  <a:tcPr marL="6350" marR="6350" marT="6350" marB="0" anchor="b">
                    <a:lnL>
                      <a:noFill/>
                    </a:lnL>
                    <a:lnR>
                      <a:noFill/>
                    </a:lnR>
                    <a:lnT>
                      <a:noFill/>
                    </a:lnT>
                    <a:lnB>
                      <a:noFill/>
                    </a:lnB>
                    <a:solidFill>
                      <a:srgbClr val="002060"/>
                    </a:solidFill>
                  </a:tcPr>
                </a:tc>
                <a:tc>
                  <a:txBody>
                    <a:bodyPr/>
                    <a:lstStyle/>
                    <a:p>
                      <a:pPr algn="l" fontAlgn="b"/>
                      <a:r>
                        <a:rPr lang="en-US" sz="1000" b="0" i="0" u="none" strike="noStrike">
                          <a:solidFill>
                            <a:srgbClr val="000000"/>
                          </a:solidFill>
                          <a:latin typeface="Arial"/>
                        </a:rPr>
                        <a:t>CRISIL AAA/Stable (Reaffirmed)</a:t>
                      </a:r>
                    </a:p>
                  </a:txBody>
                  <a:tcPr marL="95250" marR="6350" marT="6350" marB="0" anchor="b">
                    <a:lnL>
                      <a:noFill/>
                    </a:lnL>
                    <a:lnR>
                      <a:noFill/>
                    </a:lnR>
                    <a:lnT>
                      <a:noFill/>
                    </a:lnT>
                    <a:lnB>
                      <a:noFill/>
                    </a:lnB>
                    <a:solidFill>
                      <a:srgbClr val="F2F2F2"/>
                    </a:solidFill>
                  </a:tcPr>
                </a:tc>
                <a:extLst>
                  <a:ext uri="{0D108BD9-81ED-4DB2-BD59-A6C34878D82A}">
                    <a16:rowId xmlns:a16="http://schemas.microsoft.com/office/drawing/2014/main" val="10001"/>
                  </a:ext>
                </a:extLst>
              </a:tr>
              <a:tr h="184150">
                <a:tc>
                  <a:txBody>
                    <a:bodyPr/>
                    <a:lstStyle/>
                    <a:p>
                      <a:pPr algn="l" fontAlgn="b"/>
                      <a:r>
                        <a:rPr lang="en-US" sz="1000" b="0" i="0" u="none" strike="noStrike">
                          <a:solidFill>
                            <a:srgbClr val="FFFFFF"/>
                          </a:solidFill>
                          <a:latin typeface="Arial"/>
                        </a:rPr>
                        <a:t>Short Term Rating</a:t>
                      </a:r>
                    </a:p>
                  </a:txBody>
                  <a:tcPr marL="6350" marR="6350" marT="6350" marB="0" anchor="b">
                    <a:lnL>
                      <a:noFill/>
                    </a:lnL>
                    <a:lnR>
                      <a:noFill/>
                    </a:lnR>
                    <a:lnT>
                      <a:noFill/>
                    </a:lnT>
                    <a:lnB>
                      <a:noFill/>
                    </a:lnB>
                    <a:solidFill>
                      <a:srgbClr val="002060"/>
                    </a:solidFill>
                  </a:tcPr>
                </a:tc>
                <a:tc>
                  <a:txBody>
                    <a:bodyPr/>
                    <a:lstStyle/>
                    <a:p>
                      <a:pPr algn="l" fontAlgn="b"/>
                      <a:r>
                        <a:rPr lang="en-US" sz="1000" b="0" i="0" u="none" strike="noStrike">
                          <a:solidFill>
                            <a:srgbClr val="000000"/>
                          </a:solidFill>
                          <a:latin typeface="Arial"/>
                        </a:rPr>
                        <a:t>CRISIL A1+ (Reaffirmed)</a:t>
                      </a:r>
                    </a:p>
                  </a:txBody>
                  <a:tcPr marL="95250" marR="6350" marT="6350" marB="0" anchor="b">
                    <a:lnL>
                      <a:noFill/>
                    </a:lnL>
                    <a:lnR>
                      <a:noFill/>
                    </a:lnR>
                    <a:lnT>
                      <a:noFill/>
                    </a:lnT>
                    <a:lnB>
                      <a:noFill/>
                    </a:lnB>
                    <a:solidFill>
                      <a:srgbClr val="F2F2F2"/>
                    </a:solidFill>
                  </a:tcPr>
                </a:tc>
                <a:extLst>
                  <a:ext uri="{0D108BD9-81ED-4DB2-BD59-A6C34878D82A}">
                    <a16:rowId xmlns:a16="http://schemas.microsoft.com/office/drawing/2014/main" val="10002"/>
                  </a:ext>
                </a:extLst>
              </a:tr>
              <a:tr h="184150">
                <a:tc>
                  <a:txBody>
                    <a:bodyPr/>
                    <a:lstStyle/>
                    <a:p>
                      <a:pPr algn="l" fontAlgn="b"/>
                      <a:r>
                        <a:rPr lang="en-US" sz="1000" b="0" i="0" u="none" strike="noStrike" dirty="0">
                          <a:solidFill>
                            <a:srgbClr val="FFFFFF"/>
                          </a:solidFill>
                          <a:latin typeface="Arial"/>
                        </a:rPr>
                        <a:t>Rs.250 </a:t>
                      </a:r>
                      <a:r>
                        <a:rPr lang="en-US" sz="1000" b="0" i="0" u="none" strike="noStrike" dirty="0" err="1">
                          <a:solidFill>
                            <a:srgbClr val="FFFFFF"/>
                          </a:solidFill>
                          <a:latin typeface="Arial"/>
                        </a:rPr>
                        <a:t>Crore</a:t>
                      </a:r>
                      <a:r>
                        <a:rPr lang="en-US" sz="1000" b="0" i="0" u="none" strike="noStrike" dirty="0">
                          <a:solidFill>
                            <a:srgbClr val="FFFFFF"/>
                          </a:solidFill>
                          <a:latin typeface="Arial"/>
                        </a:rPr>
                        <a:t> Short Term Debt</a:t>
                      </a:r>
                    </a:p>
                  </a:txBody>
                  <a:tcPr marL="6350" marR="6350" marT="6350" marB="0" anchor="b">
                    <a:lnL>
                      <a:noFill/>
                    </a:lnL>
                    <a:lnR>
                      <a:noFill/>
                    </a:lnR>
                    <a:lnT>
                      <a:noFill/>
                    </a:lnT>
                    <a:lnB>
                      <a:noFill/>
                    </a:lnB>
                    <a:solidFill>
                      <a:srgbClr val="002060"/>
                    </a:solidFill>
                  </a:tcPr>
                </a:tc>
                <a:tc>
                  <a:txBody>
                    <a:bodyPr/>
                    <a:lstStyle/>
                    <a:p>
                      <a:pPr algn="l" fontAlgn="b"/>
                      <a:r>
                        <a:rPr lang="en-US" sz="1000" b="0" i="0" u="none" strike="noStrike" dirty="0">
                          <a:solidFill>
                            <a:srgbClr val="000000"/>
                          </a:solidFill>
                          <a:latin typeface="Arial"/>
                        </a:rPr>
                        <a:t>CRISIL A1+ (Reaffirmed)</a:t>
                      </a:r>
                    </a:p>
                  </a:txBody>
                  <a:tcPr marL="95250" marR="6350" marT="6350" marB="0" anchor="b">
                    <a:lnL>
                      <a:noFill/>
                    </a:lnL>
                    <a:lnR>
                      <a:noFill/>
                    </a:lnR>
                    <a:lnT>
                      <a:noFill/>
                    </a:lnT>
                    <a:lnB>
                      <a:noFill/>
                    </a:lnB>
                    <a:solidFill>
                      <a:srgbClr val="F2F2F2"/>
                    </a:solidFill>
                  </a:tcPr>
                </a:tc>
                <a:extLst>
                  <a:ext uri="{0D108BD9-81ED-4DB2-BD59-A6C34878D82A}">
                    <a16:rowId xmlns:a16="http://schemas.microsoft.com/office/drawing/2014/main" val="10003"/>
                  </a:ext>
                </a:extLst>
              </a:tr>
            </a:tbl>
          </a:graphicData>
        </a:graphic>
      </p:graphicFrame>
      <p:sp>
        <p:nvSpPr>
          <p:cNvPr id="27" name="TextBox 26"/>
          <p:cNvSpPr txBox="1"/>
          <p:nvPr/>
        </p:nvSpPr>
        <p:spPr>
          <a:xfrm>
            <a:off x="190500" y="5397500"/>
            <a:ext cx="3086100" cy="1938992"/>
          </a:xfrm>
          <a:prstGeom prst="rect">
            <a:avLst/>
          </a:prstGeom>
          <a:noFill/>
        </p:spPr>
        <p:txBody>
          <a:bodyPr wrap="square" rtlCol="0">
            <a:spAutoFit/>
          </a:bodyPr>
          <a:lstStyle/>
          <a:p>
            <a:pPr algn="just"/>
            <a:r>
              <a:rPr lang="en-US" sz="1000" dirty="0">
                <a:latin typeface="Calibri" pitchFamily="34" charset="0"/>
                <a:ea typeface="Calibri" pitchFamily="34" charset="0"/>
                <a:cs typeface="Calibri" pitchFamily="34" charset="0"/>
              </a:rPr>
              <a:t>At the standalone level, </a:t>
            </a:r>
            <a:r>
              <a:rPr lang="en-US" sz="1000" dirty="0" err="1">
                <a:latin typeface="Calibri" pitchFamily="34" charset="0"/>
                <a:ea typeface="Calibri" pitchFamily="34" charset="0"/>
                <a:cs typeface="Calibri" pitchFamily="34" charset="0"/>
              </a:rPr>
              <a:t>Pidilite</a:t>
            </a:r>
            <a:r>
              <a:rPr lang="en-US" sz="1000" dirty="0">
                <a:latin typeface="Calibri" pitchFamily="34" charset="0"/>
                <a:ea typeface="Calibri" pitchFamily="34" charset="0"/>
                <a:cs typeface="Calibri" pitchFamily="34" charset="0"/>
              </a:rPr>
              <a:t> Industries Limited remains long-term debt-free, with minimal utilization of working capital limits. On a consolidated basis, the company’s long-term debt decreased significantly to ₹3 </a:t>
            </a:r>
            <a:r>
              <a:rPr lang="en-US" sz="1000" dirty="0" err="1">
                <a:latin typeface="Calibri" pitchFamily="34" charset="0"/>
                <a:ea typeface="Calibri" pitchFamily="34" charset="0"/>
                <a:cs typeface="Calibri" pitchFamily="34" charset="0"/>
              </a:rPr>
              <a:t>crore</a:t>
            </a:r>
            <a:r>
              <a:rPr lang="en-US" sz="1000" dirty="0">
                <a:latin typeface="Calibri" pitchFamily="34" charset="0"/>
                <a:ea typeface="Calibri" pitchFamily="34" charset="0"/>
                <a:cs typeface="Calibri" pitchFamily="34" charset="0"/>
              </a:rPr>
              <a:t> as of March 31, 2022, from ₹21 </a:t>
            </a:r>
            <a:r>
              <a:rPr lang="en-US" sz="1000" dirty="0" err="1">
                <a:latin typeface="Calibri" pitchFamily="34" charset="0"/>
                <a:ea typeface="Calibri" pitchFamily="34" charset="0"/>
                <a:cs typeface="Calibri" pitchFamily="34" charset="0"/>
              </a:rPr>
              <a:t>crore</a:t>
            </a:r>
            <a:r>
              <a:rPr lang="en-US" sz="1000" dirty="0">
                <a:latin typeface="Calibri" pitchFamily="34" charset="0"/>
                <a:ea typeface="Calibri" pitchFamily="34" charset="0"/>
                <a:cs typeface="Calibri" pitchFamily="34" charset="0"/>
              </a:rPr>
              <a:t> the previous year.</a:t>
            </a:r>
          </a:p>
          <a:p>
            <a:pPr algn="just"/>
            <a:endParaRPr lang="en-US" sz="1000" dirty="0">
              <a:latin typeface="Calibri" pitchFamily="34" charset="0"/>
              <a:ea typeface="Calibri" pitchFamily="34" charset="0"/>
              <a:cs typeface="Calibri" pitchFamily="34" charset="0"/>
            </a:endParaRPr>
          </a:p>
          <a:p>
            <a:pPr algn="just"/>
            <a:r>
              <a:rPr lang="en-US" sz="1000" dirty="0" err="1">
                <a:latin typeface="Calibri" pitchFamily="34" charset="0"/>
                <a:ea typeface="Calibri" pitchFamily="34" charset="0"/>
                <a:cs typeface="Calibri" pitchFamily="34" charset="0"/>
              </a:rPr>
              <a:t>Pidilite's</a:t>
            </a:r>
            <a:r>
              <a:rPr lang="en-US" sz="1000" dirty="0">
                <a:latin typeface="Calibri" pitchFamily="34" charset="0"/>
                <a:ea typeface="Calibri" pitchFamily="34" charset="0"/>
                <a:cs typeface="Calibri" pitchFamily="34" charset="0"/>
              </a:rPr>
              <a:t> credit metrics remain robust, with a low gearing ratio of 0.05 times in fiscal 2022. Liquidity is strong, supported by healthy cash balances, further reinforcing the company’s solid financial position.</a:t>
            </a:r>
          </a:p>
          <a:p>
            <a:pPr algn="just"/>
            <a:endParaRPr lang="en-US" sz="1000" dirty="0">
              <a:latin typeface="Calibri" pitchFamily="34" charset="0"/>
              <a:ea typeface="Calibri" pitchFamily="34" charset="0"/>
              <a:cs typeface="Calibri" pitchFamily="34" charset="0"/>
            </a:endParaRPr>
          </a:p>
        </p:txBody>
      </p:sp>
      <p:sp>
        <p:nvSpPr>
          <p:cNvPr id="28" name="TextBox 27"/>
          <p:cNvSpPr txBox="1"/>
          <p:nvPr/>
        </p:nvSpPr>
        <p:spPr>
          <a:xfrm>
            <a:off x="177800" y="7353300"/>
            <a:ext cx="3225800" cy="1631216"/>
          </a:xfrm>
          <a:prstGeom prst="rect">
            <a:avLst/>
          </a:prstGeom>
          <a:noFill/>
        </p:spPr>
        <p:txBody>
          <a:bodyPr wrap="square" rtlCol="0">
            <a:spAutoFit/>
          </a:bodyPr>
          <a:lstStyle/>
          <a:p>
            <a:pPr algn="just"/>
            <a:r>
              <a:rPr lang="en-US" sz="1000" b="1" dirty="0">
                <a:latin typeface="Calibri" pitchFamily="34" charset="0"/>
                <a:ea typeface="Calibri" pitchFamily="34" charset="0"/>
                <a:cs typeface="Calibri" pitchFamily="34" charset="0"/>
              </a:rPr>
              <a:t>Rating Sensitivity Factors – Downward Triggers</a:t>
            </a:r>
          </a:p>
          <a:p>
            <a:pPr algn="just"/>
            <a:endParaRPr lang="en-US" sz="1000" dirty="0">
              <a:latin typeface="Calibri" pitchFamily="34" charset="0"/>
              <a:ea typeface="Calibri" pitchFamily="34" charset="0"/>
              <a:cs typeface="Calibri" pitchFamily="34" charset="0"/>
            </a:endParaRPr>
          </a:p>
          <a:p>
            <a:pPr algn="just"/>
            <a:r>
              <a:rPr lang="en-US" sz="1000" dirty="0">
                <a:latin typeface="Calibri" pitchFamily="34" charset="0"/>
                <a:ea typeface="Calibri" pitchFamily="34" charset="0"/>
                <a:cs typeface="Calibri" pitchFamily="34" charset="0"/>
              </a:rPr>
              <a:t>A significant increase in capital expenditure, acquisitions, or unrelated diversification resulting in a gearing ratio exceeding 0.3 times and a substantial erosion of liquidity.</a:t>
            </a:r>
          </a:p>
          <a:p>
            <a:pPr algn="just"/>
            <a:r>
              <a:rPr lang="en-US" sz="1000" dirty="0">
                <a:latin typeface="Calibri" pitchFamily="34" charset="0"/>
                <a:ea typeface="Calibri" pitchFamily="34" charset="0"/>
                <a:cs typeface="Calibri" pitchFamily="34" charset="0"/>
              </a:rPr>
              <a:t>Material weakening in operating performance or profitability.</a:t>
            </a:r>
          </a:p>
          <a:p>
            <a:pPr algn="just"/>
            <a:r>
              <a:rPr lang="en-US" sz="1000" dirty="0">
                <a:latin typeface="Calibri" pitchFamily="34" charset="0"/>
                <a:ea typeface="Calibri" pitchFamily="34" charset="0"/>
                <a:cs typeface="Calibri" pitchFamily="34" charset="0"/>
              </a:rPr>
              <a:t>A notable reduction in market share within the adhesives and sealants segment.</a:t>
            </a:r>
          </a:p>
          <a:p>
            <a:pPr algn="just"/>
            <a:endParaRPr lang="en-US" sz="1000" dirty="0">
              <a:latin typeface="Calibri" pitchFamily="34" charset="0"/>
              <a:ea typeface="Calibri" pitchFamily="34" charset="0"/>
              <a:cs typeface="Calibri" pitchFamily="34" charset="0"/>
            </a:endParaRPr>
          </a:p>
        </p:txBody>
      </p:sp>
      <p:sp>
        <p:nvSpPr>
          <p:cNvPr id="30" name="TextBox 29"/>
          <p:cNvSpPr txBox="1"/>
          <p:nvPr/>
        </p:nvSpPr>
        <p:spPr>
          <a:xfrm>
            <a:off x="3441700" y="4508500"/>
            <a:ext cx="3022600" cy="1938992"/>
          </a:xfrm>
          <a:prstGeom prst="rect">
            <a:avLst/>
          </a:prstGeom>
          <a:noFill/>
        </p:spPr>
        <p:txBody>
          <a:bodyPr wrap="square" rtlCol="0">
            <a:spAutoFit/>
          </a:bodyPr>
          <a:lstStyle/>
          <a:p>
            <a:pPr algn="just"/>
            <a:r>
              <a:rPr lang="en-US" sz="1000" b="1" dirty="0">
                <a:latin typeface="Calibri" pitchFamily="34" charset="0"/>
                <a:ea typeface="Calibri" pitchFamily="34" charset="0"/>
                <a:cs typeface="Calibri" pitchFamily="34" charset="0"/>
              </a:rPr>
              <a:t>Liquidity Assessment</a:t>
            </a:r>
          </a:p>
          <a:p>
            <a:pPr algn="just"/>
            <a:endParaRPr lang="en-US" sz="1000" dirty="0">
              <a:latin typeface="Calibri" pitchFamily="34" charset="0"/>
              <a:ea typeface="Calibri" pitchFamily="34" charset="0"/>
              <a:cs typeface="Calibri" pitchFamily="34" charset="0"/>
            </a:endParaRPr>
          </a:p>
          <a:p>
            <a:pPr algn="just"/>
            <a:r>
              <a:rPr lang="en-US" sz="1000" dirty="0" err="1">
                <a:latin typeface="Calibri" pitchFamily="34" charset="0"/>
                <a:ea typeface="Calibri" pitchFamily="34" charset="0"/>
                <a:cs typeface="Calibri" pitchFamily="34" charset="0"/>
              </a:rPr>
              <a:t>Pidilite</a:t>
            </a:r>
            <a:r>
              <a:rPr lang="en-US" sz="1000" dirty="0">
                <a:latin typeface="Calibri" pitchFamily="34" charset="0"/>
                <a:ea typeface="Calibri" pitchFamily="34" charset="0"/>
                <a:cs typeface="Calibri" pitchFamily="34" charset="0"/>
              </a:rPr>
              <a:t> Industries demonstrates a </a:t>
            </a:r>
            <a:r>
              <a:rPr lang="en-US" sz="1000" b="1" dirty="0">
                <a:latin typeface="Calibri" pitchFamily="34" charset="0"/>
                <a:ea typeface="Calibri" pitchFamily="34" charset="0"/>
                <a:cs typeface="Calibri" pitchFamily="34" charset="0"/>
              </a:rPr>
              <a:t>superior liquidity position</a:t>
            </a:r>
            <a:r>
              <a:rPr lang="en-US" sz="1000" dirty="0">
                <a:latin typeface="Calibri" pitchFamily="34" charset="0"/>
                <a:ea typeface="Calibri" pitchFamily="34" charset="0"/>
                <a:cs typeface="Calibri" pitchFamily="34" charset="0"/>
              </a:rPr>
              <a:t>, supported by strong net cash accruals and minimal utilization of bank limits. As of March 31, 2022, the company reported surplus cash and cash equivalents exceeding ₹540 </a:t>
            </a:r>
            <a:r>
              <a:rPr lang="en-US" sz="1000" dirty="0" err="1">
                <a:latin typeface="Calibri" pitchFamily="34" charset="0"/>
                <a:ea typeface="Calibri" pitchFamily="34" charset="0"/>
                <a:cs typeface="Calibri" pitchFamily="34" charset="0"/>
              </a:rPr>
              <a:t>crores</a:t>
            </a:r>
            <a:r>
              <a:rPr lang="en-US" sz="1000" dirty="0">
                <a:latin typeface="Calibri" pitchFamily="34" charset="0"/>
                <a:ea typeface="Calibri" pitchFamily="34" charset="0"/>
                <a:cs typeface="Calibri" pitchFamily="34" charset="0"/>
              </a:rPr>
              <a:t>, along with negligible long-term debt. The robust cash flow generated from increasing profitability is expected to comfortably cover working capital and capital expenditure requirements in the medium term​.</a:t>
            </a:r>
          </a:p>
          <a:p>
            <a:pPr algn="just"/>
            <a:endParaRPr lang="en-US" sz="1000" dirty="0">
              <a:latin typeface="Calibri" pitchFamily="34" charset="0"/>
              <a:ea typeface="Calibri" pitchFamily="34" charset="0"/>
              <a:cs typeface="Calibri" pitchFamily="34" charset="0"/>
            </a:endParaRPr>
          </a:p>
        </p:txBody>
      </p:sp>
      <p:sp>
        <p:nvSpPr>
          <p:cNvPr id="31" name="TextBox 30"/>
          <p:cNvSpPr txBox="1"/>
          <p:nvPr/>
        </p:nvSpPr>
        <p:spPr>
          <a:xfrm>
            <a:off x="3467100" y="6489700"/>
            <a:ext cx="2908300" cy="1169551"/>
          </a:xfrm>
          <a:prstGeom prst="rect">
            <a:avLst/>
          </a:prstGeom>
          <a:noFill/>
        </p:spPr>
        <p:txBody>
          <a:bodyPr wrap="square" rtlCol="0">
            <a:spAutoFit/>
          </a:bodyPr>
          <a:lstStyle/>
          <a:p>
            <a:pPr algn="just"/>
            <a:r>
              <a:rPr lang="en-US" sz="1000" b="1" u="sng" dirty="0">
                <a:latin typeface="Calibri" pitchFamily="34" charset="0"/>
                <a:ea typeface="Calibri" pitchFamily="34" charset="0"/>
                <a:cs typeface="Calibri" pitchFamily="34" charset="0"/>
              </a:rPr>
              <a:t>Outlook: Stable</a:t>
            </a:r>
            <a:endParaRPr lang="en-US" sz="1000" dirty="0">
              <a:latin typeface="Calibri" pitchFamily="34" charset="0"/>
              <a:ea typeface="Calibri" pitchFamily="34" charset="0"/>
              <a:cs typeface="Calibri" pitchFamily="34" charset="0"/>
            </a:endParaRPr>
          </a:p>
          <a:p>
            <a:pPr algn="just"/>
            <a:r>
              <a:rPr lang="en-US" sz="1000" dirty="0">
                <a:latin typeface="Calibri" pitchFamily="34" charset="0"/>
                <a:ea typeface="Calibri" pitchFamily="34" charset="0"/>
                <a:cs typeface="Calibri" pitchFamily="34" charset="0"/>
              </a:rPr>
              <a:t>CRISIL Ratings believes operating performance of </a:t>
            </a:r>
            <a:r>
              <a:rPr lang="en-US" sz="1000" dirty="0" err="1">
                <a:latin typeface="Calibri" pitchFamily="34" charset="0"/>
                <a:ea typeface="Calibri" pitchFamily="34" charset="0"/>
                <a:cs typeface="Calibri" pitchFamily="34" charset="0"/>
              </a:rPr>
              <a:t>Pidilite</a:t>
            </a:r>
            <a:r>
              <a:rPr lang="en-US" sz="1000" dirty="0">
                <a:latin typeface="Calibri" pitchFamily="34" charset="0"/>
                <a:ea typeface="Calibri" pitchFamily="34" charset="0"/>
                <a:cs typeface="Calibri" pitchFamily="34" charset="0"/>
              </a:rPr>
              <a:t> will remain strong, and the management will remain focused on growing the business in existing product lines where it has an established market position.</a:t>
            </a:r>
          </a:p>
          <a:p>
            <a:pPr algn="just"/>
            <a:endParaRPr lang="en-US" sz="100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1664507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EC4606-BAFC-F009-8A43-879D25D97C08}"/>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5" name="Arrow: Pentagon 4">
            <a:extLst>
              <a:ext uri="{FF2B5EF4-FFF2-40B4-BE49-F238E27FC236}">
                <a16:creationId xmlns:a16="http://schemas.microsoft.com/office/drawing/2014/main" id="{E8C47F01-8808-54ED-3280-9FAB000E7E74}"/>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C641D55-65D1-4D7E-D12C-117CFD2523A0}"/>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9" name="TextBox 8">
            <a:extLst>
              <a:ext uri="{FF2B5EF4-FFF2-40B4-BE49-F238E27FC236}">
                <a16:creationId xmlns:a16="http://schemas.microsoft.com/office/drawing/2014/main" id="{47DFE909-8533-5552-3567-E9E68014BCEC}"/>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11" name="Straight Arrow Connector 10">
            <a:extLst>
              <a:ext uri="{FF2B5EF4-FFF2-40B4-BE49-F238E27FC236}">
                <a16:creationId xmlns:a16="http://schemas.microsoft.com/office/drawing/2014/main" id="{BA28AE2D-EAEE-3F45-5DB8-E9589E5C3A78}"/>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13" name="Picture 12" descr="pidilite logo vector, pidilite icon free vector 20336433 Vector Art at  Vecteezy">
            <a:extLst>
              <a:ext uri="{FF2B5EF4-FFF2-40B4-BE49-F238E27FC236}">
                <a16:creationId xmlns:a16="http://schemas.microsoft.com/office/drawing/2014/main" id="{4846B5D7-AE60-968F-BAE8-CE662FE7D9BB}"/>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aphicFrame>
        <p:nvGraphicFramePr>
          <p:cNvPr id="17" name="Table 16">
            <a:extLst>
              <a:ext uri="{FF2B5EF4-FFF2-40B4-BE49-F238E27FC236}">
                <a16:creationId xmlns:a16="http://schemas.microsoft.com/office/drawing/2014/main" id="{CC5A4D80-38CF-A18E-14CE-0B2798877559}"/>
              </a:ext>
            </a:extLst>
          </p:cNvPr>
          <p:cNvGraphicFramePr>
            <a:graphicFrameLocks noGrp="1"/>
          </p:cNvGraphicFramePr>
          <p:nvPr>
            <p:extLst>
              <p:ext uri="{D42A27DB-BD31-4B8C-83A1-F6EECF244321}">
                <p14:modId xmlns:p14="http://schemas.microsoft.com/office/powerpoint/2010/main" val="2459410991"/>
              </p:ext>
            </p:extLst>
          </p:nvPr>
        </p:nvGraphicFramePr>
        <p:xfrm>
          <a:off x="2116594" y="2132531"/>
          <a:ext cx="2793988" cy="1014730"/>
        </p:xfrm>
        <a:graphic>
          <a:graphicData uri="http://schemas.openxmlformats.org/drawingml/2006/table">
            <a:tbl>
              <a:tblPr bandRow="1">
                <a:tableStyleId>{5C22544A-7EE6-4342-B048-85BDC9FD1C3A}</a:tableStyleId>
              </a:tblPr>
              <a:tblGrid>
                <a:gridCol w="46461">
                  <a:extLst>
                    <a:ext uri="{9D8B030D-6E8A-4147-A177-3AD203B41FA5}">
                      <a16:colId xmlns:a16="http://schemas.microsoft.com/office/drawing/2014/main" val="922802365"/>
                    </a:ext>
                  </a:extLst>
                </a:gridCol>
                <a:gridCol w="1922032">
                  <a:extLst>
                    <a:ext uri="{9D8B030D-6E8A-4147-A177-3AD203B41FA5}">
                      <a16:colId xmlns:a16="http://schemas.microsoft.com/office/drawing/2014/main" val="2196182333"/>
                    </a:ext>
                  </a:extLst>
                </a:gridCol>
                <a:gridCol w="745764">
                  <a:extLst>
                    <a:ext uri="{9D8B030D-6E8A-4147-A177-3AD203B41FA5}">
                      <a16:colId xmlns:a16="http://schemas.microsoft.com/office/drawing/2014/main" val="3170925344"/>
                    </a:ext>
                  </a:extLst>
                </a:gridCol>
                <a:gridCol w="79731">
                  <a:extLst>
                    <a:ext uri="{9D8B030D-6E8A-4147-A177-3AD203B41FA5}">
                      <a16:colId xmlns:a16="http://schemas.microsoft.com/office/drawing/2014/main" val="2205438437"/>
                    </a:ext>
                  </a:extLst>
                </a:gridCol>
              </a:tblGrid>
              <a:tr h="176892">
                <a:tc>
                  <a:txBody>
                    <a:bodyPr/>
                    <a:lstStyle/>
                    <a:p>
                      <a:pPr lvl="0" algn="ctr">
                        <a:buNone/>
                      </a:pPr>
                      <a:endParaRPr lang="en-US" sz="1200" b="1" dirty="0">
                        <a:effectLst/>
                        <a:latin typeface="Calibri"/>
                      </a:endParaRPr>
                    </a:p>
                  </a:txBody>
                  <a:tcPr marL="0" marR="0" marT="0" marB="0" anchor="ctr">
                    <a:lnL w="12700">
                      <a:solidFill>
                        <a:schemeClr val="tx1"/>
                      </a:solidFill>
                    </a:lnL>
                    <a:lnR w="0">
                      <a:noFill/>
                    </a:lnR>
                    <a:lnT w="12700">
                      <a:solidFill>
                        <a:schemeClr val="tx1"/>
                      </a:solidFill>
                    </a:lnT>
                    <a:lnB w="0">
                      <a:noFill/>
                    </a:lnB>
                    <a:solidFill>
                      <a:srgbClr val="002060"/>
                    </a:solidFill>
                  </a:tcPr>
                </a:tc>
                <a:tc gridSpan="2">
                  <a:txBody>
                    <a:bodyPr/>
                    <a:lstStyle/>
                    <a:p>
                      <a:pPr algn="ctr"/>
                      <a:r>
                        <a:rPr lang="en-US" sz="1200" b="1">
                          <a:solidFill>
                            <a:schemeClr val="bg1"/>
                          </a:solidFill>
                          <a:effectLst/>
                          <a:latin typeface="Calibri"/>
                        </a:rPr>
                        <a:t>Actual</a:t>
                      </a:r>
                    </a:p>
                  </a:txBody>
                  <a:tcPr marL="0" marR="0" marT="0" marB="0" anchor="ctr">
                    <a:lnL>
                      <a:noFill/>
                    </a:lnL>
                    <a:lnR>
                      <a:noFill/>
                    </a:lnR>
                    <a:lnT w="12700">
                      <a:solidFill>
                        <a:schemeClr val="tx1"/>
                      </a:solidFill>
                    </a:lnT>
                    <a:lnB>
                      <a:noFill/>
                    </a:lnB>
                    <a:solidFill>
                      <a:srgbClr val="002060"/>
                    </a:solidFill>
                  </a:tcPr>
                </a:tc>
                <a:tc hMerge="1">
                  <a:txBody>
                    <a:bodyPr/>
                    <a:lstStyle/>
                    <a:p>
                      <a:endParaRPr lang="en-US"/>
                    </a:p>
                  </a:txBody>
                  <a:tcPr marL="0" marR="0" marT="0" marB="0" anchor="ctr">
                    <a:lnL>
                      <a:noFill/>
                    </a:lnL>
                    <a:lnR>
                      <a:noFill/>
                    </a:lnR>
                    <a:lnT w="12700">
                      <a:solidFill>
                        <a:schemeClr val="tx1"/>
                      </a:solidFill>
                    </a:lnT>
                    <a:lnB>
                      <a:noFill/>
                    </a:lnB>
                    <a:noFill/>
                  </a:tcPr>
                </a:tc>
                <a:tc>
                  <a:txBody>
                    <a:bodyPr/>
                    <a:lstStyle/>
                    <a:p>
                      <a:pPr lvl="0">
                        <a:buNone/>
                      </a:pPr>
                      <a:endParaRPr lang="en-US" sz="1050">
                        <a:effectLst/>
                        <a:latin typeface="Calibri"/>
                      </a:endParaRPr>
                    </a:p>
                  </a:txBody>
                  <a:tcPr marL="0" marR="0" marT="0" marB="0" anchor="ctr">
                    <a:lnL w="0">
                      <a:noFill/>
                    </a:lnL>
                    <a:lnR w="12700">
                      <a:solidFill>
                        <a:schemeClr val="tx1"/>
                      </a:solidFill>
                    </a:lnR>
                    <a:lnT w="12700">
                      <a:solidFill>
                        <a:schemeClr val="tx1"/>
                      </a:solidFill>
                    </a:lnT>
                    <a:lnB w="0">
                      <a:noFill/>
                    </a:lnB>
                    <a:solidFill>
                      <a:srgbClr val="002060"/>
                    </a:solidFill>
                  </a:tcPr>
                </a:tc>
                <a:extLst>
                  <a:ext uri="{0D108BD9-81ED-4DB2-BD59-A6C34878D82A}">
                    <a16:rowId xmlns:a16="http://schemas.microsoft.com/office/drawing/2014/main" val="91256600"/>
                  </a:ext>
                </a:extLst>
              </a:tr>
              <a:tr h="203200">
                <a:tc>
                  <a:txBody>
                    <a:bodyPr/>
                    <a:lstStyle/>
                    <a:p>
                      <a:pPr lvl="0">
                        <a:buNone/>
                      </a:pPr>
                      <a:endParaRPr lang="en-US" sz="1050">
                        <a:effectLst/>
                        <a:latin typeface="Calibri"/>
                      </a:endParaRPr>
                    </a:p>
                  </a:txBody>
                  <a:tcPr marL="0" marR="0" marT="0" marB="0" anchor="ctr">
                    <a:lnL w="12700">
                      <a:solidFill>
                        <a:schemeClr val="tx1"/>
                      </a:solidFill>
                    </a:lnL>
                    <a:lnR w="0">
                      <a:noFill/>
                    </a:lnR>
                    <a:lnT w="0">
                      <a:noFill/>
                    </a:lnT>
                    <a:lnB w="0">
                      <a:noFill/>
                    </a:lnB>
                    <a:solidFill>
                      <a:srgbClr val="F7F7F7"/>
                    </a:solidFill>
                  </a:tcPr>
                </a:tc>
                <a:tc>
                  <a:txBody>
                    <a:bodyPr/>
                    <a:lstStyle/>
                    <a:p>
                      <a:r>
                        <a:rPr lang="en-US" sz="1050">
                          <a:effectLst/>
                          <a:latin typeface="Calibri"/>
                        </a:rPr>
                        <a:t>Current statutory tax rate</a:t>
                      </a:r>
                    </a:p>
                  </a:txBody>
                  <a:tcPr marL="0" marR="0" marT="0" marB="0" anchor="ctr">
                    <a:lnL>
                      <a:noFill/>
                    </a:lnL>
                    <a:lnR>
                      <a:noFill/>
                    </a:lnR>
                    <a:lnT>
                      <a:noFill/>
                    </a:lnT>
                    <a:lnB>
                      <a:noFill/>
                    </a:lnB>
                    <a:solidFill>
                      <a:srgbClr val="F7F7F7"/>
                    </a:solidFill>
                  </a:tcPr>
                </a:tc>
                <a:tc>
                  <a:txBody>
                    <a:bodyPr/>
                    <a:lstStyle/>
                    <a:p>
                      <a:pPr algn="r"/>
                      <a:r>
                        <a:rPr lang="en-US" sz="1050">
                          <a:latin typeface="Calibri"/>
                        </a:rPr>
                        <a:t>34.94%</a:t>
                      </a:r>
                    </a:p>
                  </a:txBody>
                  <a:tcPr marL="0" marR="0" marT="0" marB="0" anchor="ctr">
                    <a:lnL>
                      <a:noFill/>
                    </a:lnL>
                    <a:lnR>
                      <a:noFill/>
                    </a:lnR>
                    <a:lnT>
                      <a:noFill/>
                    </a:lnT>
                    <a:lnB>
                      <a:noFill/>
                    </a:lnB>
                    <a:solidFill>
                      <a:srgbClr val="F7F7F7"/>
                    </a:solidFill>
                  </a:tcPr>
                </a:tc>
                <a:tc>
                  <a:txBody>
                    <a:bodyPr/>
                    <a:lstStyle/>
                    <a:p>
                      <a:pPr lvl="0" algn="r">
                        <a:buNone/>
                      </a:pPr>
                      <a:endParaRPr lang="en-US" sz="1050">
                        <a:latin typeface="Calibri"/>
                      </a:endParaRPr>
                    </a:p>
                  </a:txBody>
                  <a:tcPr marL="0" marR="0" marT="0" marB="0" anchor="ctr">
                    <a:lnL w="0">
                      <a:noFill/>
                    </a:lnL>
                    <a:lnR w="12700">
                      <a:solidFill>
                        <a:schemeClr val="tx1"/>
                      </a:solidFill>
                    </a:lnR>
                    <a:lnT w="0">
                      <a:noFill/>
                    </a:lnT>
                    <a:lnB w="0">
                      <a:noFill/>
                    </a:lnB>
                    <a:solidFill>
                      <a:srgbClr val="F7F7F7"/>
                    </a:solidFill>
                  </a:tcPr>
                </a:tc>
                <a:extLst>
                  <a:ext uri="{0D108BD9-81ED-4DB2-BD59-A6C34878D82A}">
                    <a16:rowId xmlns:a16="http://schemas.microsoft.com/office/drawing/2014/main" val="3994774097"/>
                  </a:ext>
                </a:extLst>
              </a:tr>
              <a:tr h="203200">
                <a:tc>
                  <a:txBody>
                    <a:bodyPr/>
                    <a:lstStyle/>
                    <a:p>
                      <a:pPr lvl="0">
                        <a:buNone/>
                      </a:pPr>
                      <a:endParaRPr lang="en-US" sz="1050">
                        <a:effectLst/>
                        <a:latin typeface="Calibri"/>
                      </a:endParaRPr>
                    </a:p>
                  </a:txBody>
                  <a:tcPr marL="0" marR="0" marT="0" marB="0" anchor="ctr">
                    <a:lnL w="12700">
                      <a:solidFill>
                        <a:schemeClr val="tx1"/>
                      </a:solidFill>
                    </a:lnL>
                    <a:lnR w="0">
                      <a:noFill/>
                    </a:lnR>
                    <a:lnT w="0">
                      <a:noFill/>
                    </a:lnT>
                    <a:lnB w="0">
                      <a:noFill/>
                    </a:lnB>
                    <a:solidFill>
                      <a:srgbClr val="F7F7F7"/>
                    </a:solidFill>
                  </a:tcPr>
                </a:tc>
                <a:tc>
                  <a:txBody>
                    <a:bodyPr/>
                    <a:lstStyle/>
                    <a:p>
                      <a:r>
                        <a:rPr lang="en-US" sz="1050">
                          <a:effectLst/>
                          <a:latin typeface="Calibri"/>
                        </a:rPr>
                        <a:t>Current effective tax rate</a:t>
                      </a:r>
                    </a:p>
                  </a:txBody>
                  <a:tcPr marL="0" marR="0" marT="0" marB="0" anchor="ctr">
                    <a:lnL>
                      <a:noFill/>
                    </a:lnL>
                    <a:lnR>
                      <a:noFill/>
                    </a:lnR>
                    <a:lnT>
                      <a:noFill/>
                    </a:lnT>
                    <a:lnB>
                      <a:noFill/>
                    </a:lnB>
                    <a:solidFill>
                      <a:srgbClr val="F7F7F7"/>
                    </a:solidFill>
                  </a:tcPr>
                </a:tc>
                <a:tc>
                  <a:txBody>
                    <a:bodyPr/>
                    <a:lstStyle/>
                    <a:p>
                      <a:pPr algn="r"/>
                      <a:r>
                        <a:rPr lang="en-US" sz="1050">
                          <a:latin typeface="Calibri"/>
                        </a:rPr>
                        <a:t>27.28%</a:t>
                      </a:r>
                    </a:p>
                  </a:txBody>
                  <a:tcPr marL="0" marR="0" marT="0" marB="0" anchor="ctr">
                    <a:lnL>
                      <a:noFill/>
                    </a:lnL>
                    <a:lnR>
                      <a:noFill/>
                    </a:lnR>
                    <a:lnT>
                      <a:noFill/>
                    </a:lnT>
                    <a:lnB>
                      <a:noFill/>
                    </a:lnB>
                    <a:solidFill>
                      <a:srgbClr val="F7F7F7"/>
                    </a:solidFill>
                  </a:tcPr>
                </a:tc>
                <a:tc>
                  <a:txBody>
                    <a:bodyPr/>
                    <a:lstStyle/>
                    <a:p>
                      <a:pPr lvl="0" algn="r">
                        <a:buNone/>
                      </a:pPr>
                      <a:endParaRPr lang="en-US" sz="1050">
                        <a:latin typeface="Calibri"/>
                      </a:endParaRPr>
                    </a:p>
                  </a:txBody>
                  <a:tcPr marL="0" marR="0" marT="0" marB="0" anchor="ctr">
                    <a:lnL w="0">
                      <a:noFill/>
                    </a:lnL>
                    <a:lnR w="12700">
                      <a:solidFill>
                        <a:schemeClr val="tx1"/>
                      </a:solidFill>
                    </a:lnR>
                    <a:lnT w="0">
                      <a:noFill/>
                    </a:lnT>
                    <a:lnB w="0">
                      <a:noFill/>
                    </a:lnB>
                    <a:solidFill>
                      <a:srgbClr val="F7F7F7"/>
                    </a:solidFill>
                  </a:tcPr>
                </a:tc>
                <a:extLst>
                  <a:ext uri="{0D108BD9-81ED-4DB2-BD59-A6C34878D82A}">
                    <a16:rowId xmlns:a16="http://schemas.microsoft.com/office/drawing/2014/main" val="574465283"/>
                  </a:ext>
                </a:extLst>
              </a:tr>
              <a:tr h="209550">
                <a:tc>
                  <a:txBody>
                    <a:bodyPr/>
                    <a:lstStyle/>
                    <a:p>
                      <a:pPr lvl="0">
                        <a:buNone/>
                      </a:pPr>
                      <a:endParaRPr lang="en-US" sz="1050" baseline="-25000">
                        <a:effectLst/>
                        <a:latin typeface="Calibri"/>
                      </a:endParaRPr>
                    </a:p>
                  </a:txBody>
                  <a:tcPr marL="0" marR="0" marT="0" marB="0" anchor="ctr">
                    <a:lnL w="12700">
                      <a:solidFill>
                        <a:schemeClr val="tx1"/>
                      </a:solidFill>
                    </a:lnL>
                    <a:lnR w="0">
                      <a:noFill/>
                    </a:lnR>
                    <a:lnT w="0">
                      <a:noFill/>
                    </a:lnT>
                    <a:lnB w="0">
                      <a:noFill/>
                    </a:lnB>
                    <a:solidFill>
                      <a:srgbClr val="F7F7F7"/>
                    </a:solidFill>
                  </a:tcPr>
                </a:tc>
                <a:tc>
                  <a:txBody>
                    <a:bodyPr/>
                    <a:lstStyle/>
                    <a:p>
                      <a:r>
                        <a:rPr lang="en-US" sz="1050">
                          <a:effectLst/>
                          <a:latin typeface="Calibri"/>
                        </a:rPr>
                        <a:t>DTA</a:t>
                      </a:r>
                      <a:r>
                        <a:rPr lang="en-US" sz="1050" baseline="-25000">
                          <a:effectLst/>
                          <a:latin typeface="Calibri"/>
                        </a:rPr>
                        <a:t>(0)</a:t>
                      </a:r>
                      <a:endParaRPr lang="en-US" sz="1050">
                        <a:effectLst/>
                        <a:latin typeface="Calibri"/>
                      </a:endParaRPr>
                    </a:p>
                  </a:txBody>
                  <a:tcPr marL="0" marR="0" marT="0" marB="0" anchor="ctr">
                    <a:lnL>
                      <a:noFill/>
                    </a:lnL>
                    <a:lnR>
                      <a:noFill/>
                    </a:lnR>
                    <a:lnT>
                      <a:noFill/>
                    </a:lnT>
                    <a:lnB>
                      <a:noFill/>
                    </a:lnB>
                    <a:solidFill>
                      <a:srgbClr val="F7F7F7"/>
                    </a:solidFill>
                  </a:tcPr>
                </a:tc>
                <a:tc>
                  <a:txBody>
                    <a:bodyPr/>
                    <a:lstStyle/>
                    <a:p>
                      <a:pPr algn="r"/>
                      <a:r>
                        <a:rPr lang="en-US" sz="1050">
                          <a:latin typeface="Calibri"/>
                        </a:rPr>
                        <a:t>129.58</a:t>
                      </a:r>
                    </a:p>
                  </a:txBody>
                  <a:tcPr marL="0" marR="0" marT="0" marB="0" anchor="ctr">
                    <a:lnL>
                      <a:noFill/>
                    </a:lnL>
                    <a:lnR>
                      <a:noFill/>
                    </a:lnR>
                    <a:lnT>
                      <a:noFill/>
                    </a:lnT>
                    <a:lnB>
                      <a:noFill/>
                    </a:lnB>
                    <a:solidFill>
                      <a:srgbClr val="F7F7F7"/>
                    </a:solidFill>
                  </a:tcPr>
                </a:tc>
                <a:tc>
                  <a:txBody>
                    <a:bodyPr/>
                    <a:lstStyle/>
                    <a:p>
                      <a:pPr lvl="0" algn="r">
                        <a:buNone/>
                      </a:pPr>
                      <a:endParaRPr lang="en-US" sz="1050">
                        <a:latin typeface="Calibri"/>
                      </a:endParaRPr>
                    </a:p>
                  </a:txBody>
                  <a:tcPr marL="0" marR="0" marT="0" marB="0" anchor="ctr">
                    <a:lnL w="0">
                      <a:noFill/>
                    </a:lnL>
                    <a:lnR w="12700">
                      <a:solidFill>
                        <a:schemeClr val="tx1"/>
                      </a:solidFill>
                    </a:lnR>
                    <a:lnT w="0">
                      <a:noFill/>
                    </a:lnT>
                    <a:lnB w="0">
                      <a:noFill/>
                    </a:lnB>
                    <a:solidFill>
                      <a:srgbClr val="F7F7F7"/>
                    </a:solidFill>
                  </a:tcPr>
                </a:tc>
                <a:extLst>
                  <a:ext uri="{0D108BD9-81ED-4DB2-BD59-A6C34878D82A}">
                    <a16:rowId xmlns:a16="http://schemas.microsoft.com/office/drawing/2014/main" val="2293090137"/>
                  </a:ext>
                </a:extLst>
              </a:tr>
              <a:tr h="215900">
                <a:tc>
                  <a:txBody>
                    <a:bodyPr/>
                    <a:lstStyle/>
                    <a:p>
                      <a:pPr lvl="0">
                        <a:buNone/>
                      </a:pPr>
                      <a:endParaRPr lang="en-US" sz="1050" baseline="-25000">
                        <a:effectLst/>
                        <a:latin typeface="Calibri"/>
                      </a:endParaRPr>
                    </a:p>
                  </a:txBody>
                  <a:tcPr marL="0" marR="0" marT="0" marB="0" anchor="ctr">
                    <a:lnL w="12700">
                      <a:solidFill>
                        <a:schemeClr val="tx1"/>
                      </a:solidFill>
                    </a:lnL>
                    <a:lnR w="0">
                      <a:noFill/>
                    </a:lnR>
                    <a:lnT w="0">
                      <a:noFill/>
                    </a:lnT>
                    <a:lnB w="12700">
                      <a:solidFill>
                        <a:schemeClr val="tx1"/>
                      </a:solidFill>
                    </a:lnB>
                    <a:solidFill>
                      <a:srgbClr val="F7F7F7"/>
                    </a:solidFill>
                  </a:tcPr>
                </a:tc>
                <a:tc>
                  <a:txBody>
                    <a:bodyPr/>
                    <a:lstStyle/>
                    <a:p>
                      <a:r>
                        <a:rPr lang="en-US" sz="1050" dirty="0">
                          <a:effectLst/>
                          <a:latin typeface="Calibri"/>
                        </a:rPr>
                        <a:t>DTL</a:t>
                      </a:r>
                      <a:r>
                        <a:rPr lang="en-US" sz="1050" baseline="-25000" dirty="0">
                          <a:effectLst/>
                          <a:latin typeface="Calibri"/>
                        </a:rPr>
                        <a:t>(0)</a:t>
                      </a:r>
                      <a:endParaRPr lang="en-US" sz="1050" dirty="0">
                        <a:effectLst/>
                        <a:latin typeface="Calibri"/>
                      </a:endParaRPr>
                    </a:p>
                  </a:txBody>
                  <a:tcPr marL="0" marR="0" marT="0" marB="0" anchor="ctr">
                    <a:lnL>
                      <a:noFill/>
                    </a:lnL>
                    <a:lnR>
                      <a:noFill/>
                    </a:lnR>
                    <a:lnT>
                      <a:noFill/>
                    </a:lnT>
                    <a:lnB w="12700">
                      <a:solidFill>
                        <a:schemeClr val="tx1"/>
                      </a:solidFill>
                    </a:lnB>
                    <a:solidFill>
                      <a:srgbClr val="F7F7F7"/>
                    </a:solidFill>
                  </a:tcPr>
                </a:tc>
                <a:tc>
                  <a:txBody>
                    <a:bodyPr/>
                    <a:lstStyle/>
                    <a:p>
                      <a:pPr algn="r"/>
                      <a:r>
                        <a:rPr lang="en-US" sz="1050">
                          <a:latin typeface="Calibri"/>
                        </a:rPr>
                        <a:t>399.22</a:t>
                      </a:r>
                    </a:p>
                  </a:txBody>
                  <a:tcPr marL="0" marR="0" marT="0" marB="0" anchor="ctr">
                    <a:lnL>
                      <a:noFill/>
                    </a:lnL>
                    <a:lnR>
                      <a:noFill/>
                    </a:lnR>
                    <a:lnT>
                      <a:noFill/>
                    </a:lnT>
                    <a:lnB w="12700">
                      <a:solidFill>
                        <a:schemeClr val="tx1"/>
                      </a:solidFill>
                    </a:lnB>
                    <a:solidFill>
                      <a:srgbClr val="F7F7F7"/>
                    </a:solidFill>
                  </a:tcPr>
                </a:tc>
                <a:tc>
                  <a:txBody>
                    <a:bodyPr/>
                    <a:lstStyle/>
                    <a:p>
                      <a:pPr lvl="0" algn="r">
                        <a:buNone/>
                      </a:pPr>
                      <a:endParaRPr lang="en-US" sz="1050">
                        <a:latin typeface="Calibri"/>
                      </a:endParaRPr>
                    </a:p>
                  </a:txBody>
                  <a:tcPr marL="0" marR="0" marT="0" marB="0" anchor="ctr">
                    <a:lnL w="0">
                      <a:noFill/>
                    </a:lnL>
                    <a:lnR w="12700">
                      <a:solidFill>
                        <a:schemeClr val="tx1"/>
                      </a:solidFill>
                    </a:lnR>
                    <a:lnT w="0">
                      <a:noFill/>
                    </a:lnT>
                    <a:lnB w="12700">
                      <a:solidFill>
                        <a:schemeClr val="tx1"/>
                      </a:solidFill>
                    </a:lnB>
                    <a:solidFill>
                      <a:srgbClr val="F7F7F7"/>
                    </a:solidFill>
                  </a:tcPr>
                </a:tc>
                <a:extLst>
                  <a:ext uri="{0D108BD9-81ED-4DB2-BD59-A6C34878D82A}">
                    <a16:rowId xmlns:a16="http://schemas.microsoft.com/office/drawing/2014/main" val="2929955"/>
                  </a:ext>
                </a:extLst>
              </a:tr>
            </a:tbl>
          </a:graphicData>
        </a:graphic>
      </p:graphicFrame>
      <p:graphicFrame>
        <p:nvGraphicFramePr>
          <p:cNvPr id="23" name="Table 22">
            <a:extLst>
              <a:ext uri="{FF2B5EF4-FFF2-40B4-BE49-F238E27FC236}">
                <a16:creationId xmlns:a16="http://schemas.microsoft.com/office/drawing/2014/main" id="{D11039C9-7D07-0C29-C421-9D1679010057}"/>
              </a:ext>
            </a:extLst>
          </p:cNvPr>
          <p:cNvGraphicFramePr>
            <a:graphicFrameLocks noGrp="1"/>
          </p:cNvGraphicFramePr>
          <p:nvPr>
            <p:extLst>
              <p:ext uri="{D42A27DB-BD31-4B8C-83A1-F6EECF244321}">
                <p14:modId xmlns:p14="http://schemas.microsoft.com/office/powerpoint/2010/main" val="2077399938"/>
              </p:ext>
            </p:extLst>
          </p:nvPr>
        </p:nvGraphicFramePr>
        <p:xfrm>
          <a:off x="860282" y="3700069"/>
          <a:ext cx="2121803" cy="793750"/>
        </p:xfrm>
        <a:graphic>
          <a:graphicData uri="http://schemas.openxmlformats.org/drawingml/2006/table">
            <a:tbl>
              <a:tblPr bandRow="1">
                <a:tableStyleId>{5C22544A-7EE6-4342-B048-85BDC9FD1C3A}</a:tableStyleId>
              </a:tblPr>
              <a:tblGrid>
                <a:gridCol w="25400">
                  <a:extLst>
                    <a:ext uri="{9D8B030D-6E8A-4147-A177-3AD203B41FA5}">
                      <a16:colId xmlns:a16="http://schemas.microsoft.com/office/drawing/2014/main" val="541126774"/>
                    </a:ext>
                  </a:extLst>
                </a:gridCol>
                <a:gridCol w="1000575">
                  <a:extLst>
                    <a:ext uri="{9D8B030D-6E8A-4147-A177-3AD203B41FA5}">
                      <a16:colId xmlns:a16="http://schemas.microsoft.com/office/drawing/2014/main" val="1755936476"/>
                    </a:ext>
                  </a:extLst>
                </a:gridCol>
                <a:gridCol w="1005453">
                  <a:extLst>
                    <a:ext uri="{9D8B030D-6E8A-4147-A177-3AD203B41FA5}">
                      <a16:colId xmlns:a16="http://schemas.microsoft.com/office/drawing/2014/main" val="4063340985"/>
                    </a:ext>
                  </a:extLst>
                </a:gridCol>
                <a:gridCol w="90375">
                  <a:extLst>
                    <a:ext uri="{9D8B030D-6E8A-4147-A177-3AD203B41FA5}">
                      <a16:colId xmlns:a16="http://schemas.microsoft.com/office/drawing/2014/main" val="1787609999"/>
                    </a:ext>
                  </a:extLst>
                </a:gridCol>
              </a:tblGrid>
              <a:tr h="184150">
                <a:tc>
                  <a:txBody>
                    <a:bodyPr/>
                    <a:lstStyle/>
                    <a:p>
                      <a:pPr lvl="0">
                        <a:buNone/>
                      </a:pPr>
                      <a:endParaRPr lang="en-US" sz="1200" b="1" dirty="0">
                        <a:effectLst/>
                        <a:latin typeface="Calibri"/>
                      </a:endParaRPr>
                    </a:p>
                  </a:txBody>
                  <a:tcPr marL="0" marR="0" marT="0" marB="0" anchor="ctr">
                    <a:lnL w="12700" cap="flat" cmpd="sng" algn="ctr">
                      <a:solidFill>
                        <a:schemeClr val="tx1"/>
                      </a:solidFill>
                      <a:prstDash val="solid"/>
                      <a:round/>
                      <a:headEnd type="none" w="med" len="med"/>
                      <a:tailEnd type="none" w="med" len="med"/>
                    </a:lnL>
                    <a:lnR w="0">
                      <a:noFill/>
                    </a:lnR>
                    <a:lnT w="12700" cap="flat" cmpd="sng" algn="ctr">
                      <a:solidFill>
                        <a:schemeClr val="tx1"/>
                      </a:solidFill>
                      <a:prstDash val="solid"/>
                      <a:round/>
                      <a:headEnd type="none" w="med" len="med"/>
                      <a:tailEnd type="none" w="med" len="med"/>
                    </a:lnT>
                    <a:lnB w="0">
                      <a:noFill/>
                    </a:lnB>
                    <a:solidFill>
                      <a:srgbClr val="F7F7F7"/>
                    </a:solidFill>
                  </a:tcPr>
                </a:tc>
                <a:tc>
                  <a:txBody>
                    <a:bodyPr/>
                    <a:lstStyle/>
                    <a:p>
                      <a:r>
                        <a:rPr lang="en-US" sz="1050" b="1">
                          <a:effectLst/>
                          <a:latin typeface="Calibri"/>
                        </a:rPr>
                        <a:t>STR</a:t>
                      </a: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rgbClr val="F7F7F7"/>
                    </a:solidFill>
                  </a:tcPr>
                </a:tc>
                <a:tc>
                  <a:txBody>
                    <a:bodyPr/>
                    <a:lstStyle/>
                    <a:p>
                      <a:pPr algn="r"/>
                      <a:r>
                        <a:rPr lang="en-US" sz="1050" dirty="0">
                          <a:latin typeface="Calibri"/>
                        </a:rPr>
                        <a:t>40.00%</a:t>
                      </a:r>
                    </a:p>
                  </a:txBody>
                  <a:tcPr marL="0" marR="0" marT="0" marB="0" anchor="ctr">
                    <a:lnL>
                      <a:noFill/>
                    </a:lnL>
                    <a:lnR>
                      <a:noFill/>
                    </a:lnR>
                    <a:lnT w="12700" cap="flat" cmpd="sng" algn="ctr">
                      <a:solidFill>
                        <a:schemeClr val="tx1"/>
                      </a:solidFill>
                      <a:prstDash val="solid"/>
                      <a:round/>
                      <a:headEnd type="none" w="med" len="med"/>
                      <a:tailEnd type="none" w="med" len="med"/>
                    </a:lnT>
                    <a:lnB>
                      <a:noFill/>
                    </a:lnB>
                    <a:solidFill>
                      <a:srgbClr val="F7F7F7"/>
                    </a:solidFill>
                  </a:tcPr>
                </a:tc>
                <a:tc>
                  <a:txBody>
                    <a:bodyPr/>
                    <a:lstStyle/>
                    <a:p>
                      <a:pPr lvl="0" algn="r">
                        <a:buNone/>
                      </a:pPr>
                      <a:endParaRPr lang="en-US" sz="1050">
                        <a:latin typeface="Calibri"/>
                      </a:endParaRPr>
                    </a:p>
                  </a:txBody>
                  <a:tcPr marL="0" marR="0" marT="0" marB="0" anchor="ctr">
                    <a:lnL w="0">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0">
                      <a:noFill/>
                    </a:lnB>
                    <a:solidFill>
                      <a:srgbClr val="F7F7F7"/>
                    </a:solidFill>
                  </a:tcPr>
                </a:tc>
                <a:extLst>
                  <a:ext uri="{0D108BD9-81ED-4DB2-BD59-A6C34878D82A}">
                    <a16:rowId xmlns:a16="http://schemas.microsoft.com/office/drawing/2014/main" val="691894542"/>
                  </a:ext>
                </a:extLst>
              </a:tr>
              <a:tr h="184150">
                <a:tc>
                  <a:txBody>
                    <a:bodyPr/>
                    <a:lstStyle/>
                    <a:p>
                      <a:pPr lvl="0">
                        <a:buNone/>
                      </a:pPr>
                      <a:endParaRPr lang="en-US" sz="1200" b="1">
                        <a:effectLst/>
                        <a:latin typeface="Calibri"/>
                      </a:endParaRPr>
                    </a:p>
                  </a:txBody>
                  <a:tcPr marL="0" marR="0" marT="0" marB="0" anchor="ctr">
                    <a:lnL w="12700" cap="flat" cmpd="sng" algn="ctr">
                      <a:solidFill>
                        <a:schemeClr val="tx1"/>
                      </a:solidFill>
                      <a:prstDash val="solid"/>
                      <a:round/>
                      <a:headEnd type="none" w="med" len="med"/>
                      <a:tailEnd type="none" w="med" len="med"/>
                    </a:lnL>
                    <a:lnR w="0">
                      <a:noFill/>
                    </a:lnR>
                    <a:lnT w="0">
                      <a:noFill/>
                    </a:lnT>
                    <a:lnB w="0">
                      <a:noFill/>
                    </a:lnB>
                    <a:solidFill>
                      <a:srgbClr val="F7F7F7"/>
                    </a:solidFill>
                  </a:tcPr>
                </a:tc>
                <a:tc>
                  <a:txBody>
                    <a:bodyPr/>
                    <a:lstStyle/>
                    <a:p>
                      <a:r>
                        <a:rPr lang="en-US" sz="1050" b="1" dirty="0">
                          <a:effectLst/>
                          <a:latin typeface="Calibri"/>
                        </a:rPr>
                        <a:t>Expected ETR</a:t>
                      </a:r>
                    </a:p>
                  </a:txBody>
                  <a:tcPr marL="0" marR="0" marT="0" marB="0" anchor="ctr">
                    <a:lnL>
                      <a:noFill/>
                    </a:lnL>
                    <a:lnR>
                      <a:noFill/>
                    </a:lnR>
                    <a:lnT>
                      <a:noFill/>
                    </a:lnT>
                    <a:lnB>
                      <a:noFill/>
                    </a:lnB>
                    <a:solidFill>
                      <a:srgbClr val="F7F7F7"/>
                    </a:solidFill>
                  </a:tcPr>
                </a:tc>
                <a:tc>
                  <a:txBody>
                    <a:bodyPr/>
                    <a:lstStyle/>
                    <a:p>
                      <a:pPr algn="r"/>
                      <a:r>
                        <a:rPr lang="en-US" sz="1050">
                          <a:latin typeface="Calibri"/>
                        </a:rPr>
                        <a:t>31.23%</a:t>
                      </a:r>
                    </a:p>
                  </a:txBody>
                  <a:tcPr marL="0" marR="0" marT="0" marB="0" anchor="ctr">
                    <a:lnL>
                      <a:noFill/>
                    </a:lnL>
                    <a:lnR>
                      <a:noFill/>
                    </a:lnR>
                    <a:lnT>
                      <a:noFill/>
                    </a:lnT>
                    <a:lnB>
                      <a:noFill/>
                    </a:lnB>
                    <a:solidFill>
                      <a:srgbClr val="F7F7F7"/>
                    </a:solidFill>
                  </a:tcPr>
                </a:tc>
                <a:tc>
                  <a:txBody>
                    <a:bodyPr/>
                    <a:lstStyle/>
                    <a:p>
                      <a:pPr lvl="0" algn="r">
                        <a:buNone/>
                      </a:pPr>
                      <a:endParaRPr lang="en-US" sz="1050">
                        <a:latin typeface="Calibri"/>
                      </a:endParaRPr>
                    </a:p>
                  </a:txBody>
                  <a:tcPr marL="0" marR="0" marT="0" marB="0" anchor="ctr">
                    <a:lnL w="0">
                      <a:noFill/>
                    </a:lnL>
                    <a:lnR w="12700" cap="flat" cmpd="sng" algn="ctr">
                      <a:solidFill>
                        <a:schemeClr val="tx1"/>
                      </a:solidFill>
                      <a:prstDash val="solid"/>
                      <a:round/>
                      <a:headEnd type="none" w="med" len="med"/>
                      <a:tailEnd type="none" w="med" len="med"/>
                    </a:lnR>
                    <a:lnT w="0">
                      <a:noFill/>
                    </a:lnT>
                    <a:lnB w="0">
                      <a:noFill/>
                    </a:lnB>
                    <a:solidFill>
                      <a:srgbClr val="F7F7F7"/>
                    </a:solidFill>
                  </a:tcPr>
                </a:tc>
                <a:extLst>
                  <a:ext uri="{0D108BD9-81ED-4DB2-BD59-A6C34878D82A}">
                    <a16:rowId xmlns:a16="http://schemas.microsoft.com/office/drawing/2014/main" val="3160648580"/>
                  </a:ext>
                </a:extLst>
              </a:tr>
              <a:tr h="209550">
                <a:tc>
                  <a:txBody>
                    <a:bodyPr/>
                    <a:lstStyle/>
                    <a:p>
                      <a:pPr lvl="0">
                        <a:buNone/>
                      </a:pPr>
                      <a:endParaRPr lang="en-US" sz="1200" b="1" baseline="-25000">
                        <a:effectLst/>
                        <a:latin typeface="Calibri"/>
                      </a:endParaRPr>
                    </a:p>
                  </a:txBody>
                  <a:tcPr marL="0" marR="0" marT="0" marB="0" anchor="ctr">
                    <a:lnL w="12700" cap="flat" cmpd="sng" algn="ctr">
                      <a:solidFill>
                        <a:schemeClr val="tx1"/>
                      </a:solidFill>
                      <a:prstDash val="solid"/>
                      <a:round/>
                      <a:headEnd type="none" w="med" len="med"/>
                      <a:tailEnd type="none" w="med" len="med"/>
                    </a:lnL>
                    <a:lnR w="0">
                      <a:noFill/>
                    </a:lnR>
                    <a:lnT w="0">
                      <a:noFill/>
                    </a:lnT>
                    <a:lnB w="0">
                      <a:noFill/>
                    </a:lnB>
                    <a:solidFill>
                      <a:srgbClr val="F7F7F7"/>
                    </a:solidFill>
                  </a:tcPr>
                </a:tc>
                <a:tc>
                  <a:txBody>
                    <a:bodyPr/>
                    <a:lstStyle/>
                    <a:p>
                      <a:r>
                        <a:rPr lang="en-US" sz="1050" b="1" dirty="0">
                          <a:effectLst/>
                          <a:latin typeface="Calibri"/>
                        </a:rPr>
                        <a:t>DTA</a:t>
                      </a:r>
                      <a:r>
                        <a:rPr lang="en-US" sz="1050" b="1" baseline="-25000" dirty="0">
                          <a:effectLst/>
                          <a:latin typeface="Calibri"/>
                        </a:rPr>
                        <a:t>(1)</a:t>
                      </a:r>
                      <a:endParaRPr lang="en-US" sz="1050" b="1" dirty="0">
                        <a:effectLst/>
                        <a:latin typeface="Calibri"/>
                      </a:endParaRPr>
                    </a:p>
                  </a:txBody>
                  <a:tcPr marL="0" marR="0" marT="0" marB="0" anchor="ctr">
                    <a:lnL>
                      <a:noFill/>
                    </a:lnL>
                    <a:lnR>
                      <a:noFill/>
                    </a:lnR>
                    <a:lnT>
                      <a:noFill/>
                    </a:lnT>
                    <a:lnB>
                      <a:noFill/>
                    </a:lnB>
                    <a:solidFill>
                      <a:srgbClr val="F7F7F7"/>
                    </a:solidFill>
                  </a:tcPr>
                </a:tc>
                <a:tc>
                  <a:txBody>
                    <a:bodyPr/>
                    <a:lstStyle/>
                    <a:p>
                      <a:pPr algn="r"/>
                      <a:r>
                        <a:rPr lang="en-US" sz="1050">
                          <a:latin typeface="Calibri"/>
                        </a:rPr>
                        <a:t>148.3457355</a:t>
                      </a:r>
                    </a:p>
                  </a:txBody>
                  <a:tcPr marL="0" marR="0" marT="0" marB="0" anchor="ctr">
                    <a:lnL>
                      <a:noFill/>
                    </a:lnL>
                    <a:lnR>
                      <a:noFill/>
                    </a:lnR>
                    <a:lnT>
                      <a:noFill/>
                    </a:lnT>
                    <a:lnB>
                      <a:noFill/>
                    </a:lnB>
                    <a:solidFill>
                      <a:srgbClr val="F7F7F7"/>
                    </a:solidFill>
                  </a:tcPr>
                </a:tc>
                <a:tc>
                  <a:txBody>
                    <a:bodyPr/>
                    <a:lstStyle/>
                    <a:p>
                      <a:pPr lvl="0" algn="r">
                        <a:buNone/>
                      </a:pPr>
                      <a:endParaRPr lang="en-US" sz="1050">
                        <a:latin typeface="Calibri"/>
                      </a:endParaRPr>
                    </a:p>
                  </a:txBody>
                  <a:tcPr marL="0" marR="0" marT="0" marB="0" anchor="ctr">
                    <a:lnL w="0">
                      <a:noFill/>
                    </a:lnL>
                    <a:lnR w="12700" cap="flat" cmpd="sng" algn="ctr">
                      <a:solidFill>
                        <a:schemeClr val="tx1"/>
                      </a:solidFill>
                      <a:prstDash val="solid"/>
                      <a:round/>
                      <a:headEnd type="none" w="med" len="med"/>
                      <a:tailEnd type="none" w="med" len="med"/>
                    </a:lnR>
                    <a:lnT w="0">
                      <a:noFill/>
                    </a:lnT>
                    <a:lnB w="0">
                      <a:noFill/>
                    </a:lnB>
                    <a:solidFill>
                      <a:srgbClr val="F7F7F7"/>
                    </a:solidFill>
                  </a:tcPr>
                </a:tc>
                <a:extLst>
                  <a:ext uri="{0D108BD9-81ED-4DB2-BD59-A6C34878D82A}">
                    <a16:rowId xmlns:a16="http://schemas.microsoft.com/office/drawing/2014/main" val="1391120587"/>
                  </a:ext>
                </a:extLst>
              </a:tr>
              <a:tr h="215900">
                <a:tc>
                  <a:txBody>
                    <a:bodyPr/>
                    <a:lstStyle/>
                    <a:p>
                      <a:pPr lvl="0">
                        <a:buNone/>
                      </a:pPr>
                      <a:endParaRPr lang="en-US" sz="1200" b="1" baseline="-25000">
                        <a:effectLst/>
                        <a:latin typeface="Calibri"/>
                      </a:endParaRPr>
                    </a:p>
                  </a:txBody>
                  <a:tcPr marL="0" marR="0" marT="0" marB="0" anchor="ctr">
                    <a:lnL w="12700" cap="flat" cmpd="sng" algn="ctr">
                      <a:solidFill>
                        <a:schemeClr val="tx1"/>
                      </a:solidFill>
                      <a:prstDash val="solid"/>
                      <a:round/>
                      <a:headEnd type="none" w="med" len="med"/>
                      <a:tailEnd type="none" w="med" len="med"/>
                    </a:lnL>
                    <a:lnR w="0">
                      <a:noFill/>
                    </a:lnR>
                    <a:lnT w="0">
                      <a:noFill/>
                    </a:lnT>
                    <a:lnB w="12700" cap="flat" cmpd="sng" algn="ctr">
                      <a:solidFill>
                        <a:schemeClr val="tx1"/>
                      </a:solidFill>
                      <a:prstDash val="solid"/>
                      <a:round/>
                      <a:headEnd type="none" w="med" len="med"/>
                      <a:tailEnd type="none" w="med" len="med"/>
                    </a:lnB>
                    <a:solidFill>
                      <a:srgbClr val="F7F7F7"/>
                    </a:solidFill>
                  </a:tcPr>
                </a:tc>
                <a:tc>
                  <a:txBody>
                    <a:bodyPr/>
                    <a:lstStyle/>
                    <a:p>
                      <a:r>
                        <a:rPr lang="en-US" sz="1050" b="1" dirty="0">
                          <a:effectLst/>
                          <a:latin typeface="Calibri"/>
                        </a:rPr>
                        <a:t>DTL</a:t>
                      </a:r>
                      <a:r>
                        <a:rPr lang="en-US" sz="1050" b="1" baseline="-25000" dirty="0">
                          <a:effectLst/>
                          <a:latin typeface="Calibri"/>
                        </a:rPr>
                        <a:t>(1)</a:t>
                      </a:r>
                      <a:endParaRPr lang="en-US" sz="1050" b="1" dirty="0">
                        <a:effectLst/>
                        <a:latin typeface="Calibri"/>
                      </a:endParaRPr>
                    </a:p>
                  </a:txBody>
                  <a:tcPr marL="0" marR="0" marT="0" marB="0" anchor="ctr">
                    <a:lnL>
                      <a:noFill/>
                    </a:lnL>
                    <a:lnR>
                      <a:noFill/>
                    </a:lnR>
                    <a:lnT>
                      <a:noFill/>
                    </a:lnT>
                    <a:lnB w="12700" cap="flat" cmpd="sng" algn="ctr">
                      <a:solidFill>
                        <a:schemeClr val="tx1"/>
                      </a:solidFill>
                      <a:prstDash val="solid"/>
                      <a:round/>
                      <a:headEnd type="none" w="med" len="med"/>
                      <a:tailEnd type="none" w="med" len="med"/>
                    </a:lnB>
                    <a:solidFill>
                      <a:srgbClr val="F7F7F7"/>
                    </a:solidFill>
                  </a:tcPr>
                </a:tc>
                <a:tc>
                  <a:txBody>
                    <a:bodyPr/>
                    <a:lstStyle/>
                    <a:p>
                      <a:pPr algn="r"/>
                      <a:r>
                        <a:rPr lang="en-US" sz="1050">
                          <a:latin typeface="Calibri"/>
                        </a:rPr>
                        <a:t>457.034917</a:t>
                      </a:r>
                    </a:p>
                  </a:txBody>
                  <a:tcPr marL="0" marR="0" marT="0" marB="0" anchor="ctr">
                    <a:lnL>
                      <a:noFill/>
                    </a:lnL>
                    <a:lnR>
                      <a:noFill/>
                    </a:lnR>
                    <a:lnT>
                      <a:noFill/>
                    </a:lnT>
                    <a:lnB w="12700" cap="flat" cmpd="sng" algn="ctr">
                      <a:solidFill>
                        <a:schemeClr val="tx1"/>
                      </a:solidFill>
                      <a:prstDash val="solid"/>
                      <a:round/>
                      <a:headEnd type="none" w="med" len="med"/>
                      <a:tailEnd type="none" w="med" len="med"/>
                    </a:lnB>
                    <a:solidFill>
                      <a:srgbClr val="F7F7F7"/>
                    </a:solidFill>
                  </a:tcPr>
                </a:tc>
                <a:tc>
                  <a:txBody>
                    <a:bodyPr/>
                    <a:lstStyle/>
                    <a:p>
                      <a:pPr lvl="0" algn="r">
                        <a:buNone/>
                      </a:pPr>
                      <a:endParaRPr lang="en-US" sz="1050" dirty="0">
                        <a:latin typeface="Calibri"/>
                      </a:endParaRPr>
                    </a:p>
                  </a:txBody>
                  <a:tcPr marL="0" marR="0" marT="0" marB="0" anchor="ctr">
                    <a:lnL w="0">
                      <a:noFill/>
                    </a:lnL>
                    <a:lnR w="12700" cap="flat" cmpd="sng" algn="ctr">
                      <a:solidFill>
                        <a:schemeClr val="tx1"/>
                      </a:solidFill>
                      <a:prstDash val="solid"/>
                      <a:round/>
                      <a:headEnd type="none" w="med" len="med"/>
                      <a:tailEnd type="none" w="med" len="med"/>
                    </a:lnR>
                    <a:lnT w="0">
                      <a:noFill/>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2337135709"/>
                  </a:ext>
                </a:extLst>
              </a:tr>
            </a:tbl>
          </a:graphicData>
        </a:graphic>
      </p:graphicFrame>
      <p:sp>
        <p:nvSpPr>
          <p:cNvPr id="4" name="Rectangle 3">
            <a:extLst>
              <a:ext uri="{FF2B5EF4-FFF2-40B4-BE49-F238E27FC236}">
                <a16:creationId xmlns:a16="http://schemas.microsoft.com/office/drawing/2014/main" id="{279D90D6-3732-CA9F-E05E-5453BFD95390}"/>
              </a:ext>
            </a:extLst>
          </p:cNvPr>
          <p:cNvSpPr/>
          <p:nvPr/>
        </p:nvSpPr>
        <p:spPr>
          <a:xfrm>
            <a:off x="373699" y="1622700"/>
            <a:ext cx="6108155" cy="269975"/>
          </a:xfrm>
          <a:prstGeom prst="rect">
            <a:avLst/>
          </a:prstGeom>
          <a:solidFill>
            <a:srgbClr val="E1E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Table 24">
            <a:extLst>
              <a:ext uri="{FF2B5EF4-FFF2-40B4-BE49-F238E27FC236}">
                <a16:creationId xmlns:a16="http://schemas.microsoft.com/office/drawing/2014/main" id="{D55FF8FB-A4E2-FEF1-917A-2B580F55FA02}"/>
              </a:ext>
            </a:extLst>
          </p:cNvPr>
          <p:cNvGraphicFramePr>
            <a:graphicFrameLocks noGrp="1"/>
          </p:cNvGraphicFramePr>
          <p:nvPr>
            <p:extLst>
              <p:ext uri="{D42A27DB-BD31-4B8C-83A1-F6EECF244321}">
                <p14:modId xmlns:p14="http://schemas.microsoft.com/office/powerpoint/2010/main" val="2704919971"/>
              </p:ext>
            </p:extLst>
          </p:nvPr>
        </p:nvGraphicFramePr>
        <p:xfrm>
          <a:off x="3834082" y="3692251"/>
          <a:ext cx="2188527" cy="793750"/>
        </p:xfrm>
        <a:graphic>
          <a:graphicData uri="http://schemas.openxmlformats.org/drawingml/2006/table">
            <a:tbl>
              <a:tblPr bandRow="1">
                <a:tableStyleId>{5C22544A-7EE6-4342-B048-85BDC9FD1C3A}</a:tableStyleId>
              </a:tblPr>
              <a:tblGrid>
                <a:gridCol w="55191">
                  <a:extLst>
                    <a:ext uri="{9D8B030D-6E8A-4147-A177-3AD203B41FA5}">
                      <a16:colId xmlns:a16="http://schemas.microsoft.com/office/drawing/2014/main" val="2493718586"/>
                    </a:ext>
                  </a:extLst>
                </a:gridCol>
                <a:gridCol w="1243669">
                  <a:extLst>
                    <a:ext uri="{9D8B030D-6E8A-4147-A177-3AD203B41FA5}">
                      <a16:colId xmlns:a16="http://schemas.microsoft.com/office/drawing/2014/main" val="2715289727"/>
                    </a:ext>
                  </a:extLst>
                </a:gridCol>
                <a:gridCol w="857827">
                  <a:extLst>
                    <a:ext uri="{9D8B030D-6E8A-4147-A177-3AD203B41FA5}">
                      <a16:colId xmlns:a16="http://schemas.microsoft.com/office/drawing/2014/main" val="1568909260"/>
                    </a:ext>
                  </a:extLst>
                </a:gridCol>
                <a:gridCol w="31840">
                  <a:extLst>
                    <a:ext uri="{9D8B030D-6E8A-4147-A177-3AD203B41FA5}">
                      <a16:colId xmlns:a16="http://schemas.microsoft.com/office/drawing/2014/main" val="417914074"/>
                    </a:ext>
                  </a:extLst>
                </a:gridCol>
              </a:tblGrid>
              <a:tr h="184150">
                <a:tc>
                  <a:txBody>
                    <a:bodyPr/>
                    <a:lstStyle/>
                    <a:p>
                      <a:pPr lvl="0">
                        <a:buNone/>
                      </a:pPr>
                      <a:endParaRPr lang="en-US" sz="1050" b="1">
                        <a:effectLst/>
                        <a:latin typeface="Calibri"/>
                      </a:endParaRPr>
                    </a:p>
                  </a:txBody>
                  <a:tcPr marL="0" marR="0" marT="0" marB="0" anchor="ctr">
                    <a:lnL w="12700">
                      <a:solidFill>
                        <a:schemeClr val="tx1"/>
                      </a:solidFill>
                    </a:lnL>
                    <a:lnR w="0">
                      <a:noFill/>
                    </a:lnR>
                    <a:lnT w="12700">
                      <a:solidFill>
                        <a:schemeClr val="tx1"/>
                      </a:solidFill>
                    </a:lnT>
                    <a:lnB w="0">
                      <a:noFill/>
                    </a:lnB>
                    <a:solidFill>
                      <a:srgbClr val="F7F7F7"/>
                    </a:solidFill>
                  </a:tcPr>
                </a:tc>
                <a:tc>
                  <a:txBody>
                    <a:bodyPr/>
                    <a:lstStyle/>
                    <a:p>
                      <a:r>
                        <a:rPr lang="en-US" sz="1050" b="1">
                          <a:effectLst/>
                          <a:latin typeface="Calibri"/>
                        </a:rPr>
                        <a:t>STR</a:t>
                      </a:r>
                    </a:p>
                  </a:txBody>
                  <a:tcPr marL="0" marR="0" marT="0" marB="0" anchor="ctr">
                    <a:lnL w="0">
                      <a:noFill/>
                    </a:lnL>
                    <a:lnR w="0">
                      <a:noFill/>
                    </a:lnR>
                    <a:lnT w="12700">
                      <a:solidFill>
                        <a:schemeClr val="tx1"/>
                      </a:solidFill>
                    </a:lnT>
                    <a:lnB w="0">
                      <a:noFill/>
                    </a:lnB>
                    <a:solidFill>
                      <a:srgbClr val="F7F7F7"/>
                    </a:solidFill>
                  </a:tcPr>
                </a:tc>
                <a:tc>
                  <a:txBody>
                    <a:bodyPr/>
                    <a:lstStyle/>
                    <a:p>
                      <a:pPr algn="r"/>
                      <a:r>
                        <a:rPr lang="en-US" sz="1050" b="0">
                          <a:effectLst/>
                          <a:latin typeface="Calibri"/>
                        </a:rPr>
                        <a:t>30.00%</a:t>
                      </a:r>
                    </a:p>
                  </a:txBody>
                  <a:tcPr marL="0" marR="0" marT="0" marB="0" anchor="ctr">
                    <a:lnL w="0">
                      <a:noFill/>
                    </a:lnL>
                    <a:lnR w="0">
                      <a:noFill/>
                    </a:lnR>
                    <a:lnT w="12700">
                      <a:solidFill>
                        <a:schemeClr val="tx1"/>
                      </a:solidFill>
                    </a:lnT>
                    <a:lnB w="0">
                      <a:noFill/>
                    </a:lnB>
                    <a:solidFill>
                      <a:srgbClr val="F7F7F7"/>
                    </a:solidFill>
                  </a:tcPr>
                </a:tc>
                <a:tc>
                  <a:txBody>
                    <a:bodyPr/>
                    <a:lstStyle/>
                    <a:p>
                      <a:pPr lvl="0" algn="r">
                        <a:buNone/>
                      </a:pPr>
                      <a:endParaRPr lang="en-US" sz="1050" b="0">
                        <a:effectLst/>
                        <a:latin typeface="Calibri"/>
                      </a:endParaRPr>
                    </a:p>
                  </a:txBody>
                  <a:tcPr marL="0" marR="0" marT="0" marB="0" anchor="ctr">
                    <a:lnL w="0">
                      <a:noFill/>
                    </a:lnL>
                    <a:lnR w="12700">
                      <a:solidFill>
                        <a:schemeClr val="tx1"/>
                      </a:solidFill>
                    </a:lnR>
                    <a:lnT w="12700">
                      <a:solidFill>
                        <a:schemeClr val="tx1"/>
                      </a:solidFill>
                    </a:lnT>
                    <a:lnB w="0">
                      <a:noFill/>
                    </a:lnB>
                    <a:solidFill>
                      <a:srgbClr val="F7F7F7"/>
                    </a:solidFill>
                  </a:tcPr>
                </a:tc>
                <a:extLst>
                  <a:ext uri="{0D108BD9-81ED-4DB2-BD59-A6C34878D82A}">
                    <a16:rowId xmlns:a16="http://schemas.microsoft.com/office/drawing/2014/main" val="3979689952"/>
                  </a:ext>
                </a:extLst>
              </a:tr>
              <a:tr h="184150">
                <a:tc>
                  <a:txBody>
                    <a:bodyPr/>
                    <a:lstStyle/>
                    <a:p>
                      <a:pPr lvl="0">
                        <a:buNone/>
                      </a:pPr>
                      <a:endParaRPr lang="en-US" sz="1050" b="1">
                        <a:effectLst/>
                        <a:latin typeface="Calibri"/>
                      </a:endParaRPr>
                    </a:p>
                  </a:txBody>
                  <a:tcPr marL="0" marR="0" marT="0" marB="0" anchor="ctr">
                    <a:lnL w="12700">
                      <a:solidFill>
                        <a:schemeClr val="tx1"/>
                      </a:solidFill>
                    </a:lnL>
                    <a:lnR w="0">
                      <a:noFill/>
                    </a:lnR>
                    <a:lnT w="0">
                      <a:noFill/>
                    </a:lnT>
                    <a:lnB w="0">
                      <a:noFill/>
                    </a:lnB>
                    <a:solidFill>
                      <a:srgbClr val="F7F7F7"/>
                    </a:solidFill>
                  </a:tcPr>
                </a:tc>
                <a:tc>
                  <a:txBody>
                    <a:bodyPr/>
                    <a:lstStyle/>
                    <a:p>
                      <a:r>
                        <a:rPr lang="en-US" sz="1050" b="1">
                          <a:effectLst/>
                          <a:latin typeface="Calibri"/>
                        </a:rPr>
                        <a:t>Expected ETR</a:t>
                      </a:r>
                    </a:p>
                  </a:txBody>
                  <a:tcPr marL="0" marR="0" marT="0" marB="0" anchor="ctr">
                    <a:lnL w="0">
                      <a:noFill/>
                    </a:lnL>
                    <a:lnR w="0">
                      <a:noFill/>
                    </a:lnR>
                    <a:lnT w="0">
                      <a:noFill/>
                    </a:lnT>
                    <a:lnB w="0">
                      <a:noFill/>
                    </a:lnB>
                    <a:solidFill>
                      <a:srgbClr val="F7F7F7"/>
                    </a:solidFill>
                  </a:tcPr>
                </a:tc>
                <a:tc>
                  <a:txBody>
                    <a:bodyPr/>
                    <a:lstStyle/>
                    <a:p>
                      <a:pPr algn="r"/>
                      <a:r>
                        <a:rPr lang="en-US" sz="1050" b="0">
                          <a:latin typeface="Calibri"/>
                        </a:rPr>
                        <a:t>23.42%</a:t>
                      </a:r>
                    </a:p>
                  </a:txBody>
                  <a:tcPr marL="0" marR="0" marT="0" marB="0" anchor="ctr">
                    <a:lnL w="0">
                      <a:noFill/>
                    </a:lnL>
                    <a:lnR w="0">
                      <a:noFill/>
                    </a:lnR>
                    <a:lnT w="0">
                      <a:noFill/>
                    </a:lnT>
                    <a:lnB w="0">
                      <a:noFill/>
                    </a:lnB>
                    <a:solidFill>
                      <a:srgbClr val="F7F7F7"/>
                    </a:solidFill>
                  </a:tcPr>
                </a:tc>
                <a:tc>
                  <a:txBody>
                    <a:bodyPr/>
                    <a:lstStyle/>
                    <a:p>
                      <a:pPr lvl="0" algn="r">
                        <a:buNone/>
                      </a:pPr>
                      <a:endParaRPr lang="en-US" sz="1050" b="0">
                        <a:latin typeface="Calibri"/>
                      </a:endParaRPr>
                    </a:p>
                  </a:txBody>
                  <a:tcPr marL="0" marR="0" marT="0" marB="0" anchor="ctr">
                    <a:lnL w="0">
                      <a:noFill/>
                    </a:lnL>
                    <a:lnR w="12700">
                      <a:solidFill>
                        <a:schemeClr val="tx1"/>
                      </a:solidFill>
                    </a:lnR>
                    <a:lnT w="0">
                      <a:noFill/>
                    </a:lnT>
                    <a:lnB w="0">
                      <a:noFill/>
                    </a:lnB>
                    <a:solidFill>
                      <a:srgbClr val="F7F7F7"/>
                    </a:solidFill>
                  </a:tcPr>
                </a:tc>
                <a:extLst>
                  <a:ext uri="{0D108BD9-81ED-4DB2-BD59-A6C34878D82A}">
                    <a16:rowId xmlns:a16="http://schemas.microsoft.com/office/drawing/2014/main" val="3186716193"/>
                  </a:ext>
                </a:extLst>
              </a:tr>
              <a:tr h="209550">
                <a:tc>
                  <a:txBody>
                    <a:bodyPr/>
                    <a:lstStyle/>
                    <a:p>
                      <a:pPr lvl="0">
                        <a:buNone/>
                      </a:pPr>
                      <a:endParaRPr lang="en-US" sz="1050" b="1" baseline="-25000">
                        <a:effectLst/>
                        <a:latin typeface="Calibri"/>
                      </a:endParaRPr>
                    </a:p>
                  </a:txBody>
                  <a:tcPr marL="0" marR="0" marT="0" marB="0" anchor="ctr">
                    <a:lnL w="12700">
                      <a:solidFill>
                        <a:schemeClr val="tx1"/>
                      </a:solidFill>
                    </a:lnL>
                    <a:lnR w="0">
                      <a:noFill/>
                    </a:lnR>
                    <a:lnT w="0">
                      <a:noFill/>
                    </a:lnT>
                    <a:lnB w="0">
                      <a:noFill/>
                    </a:lnB>
                    <a:solidFill>
                      <a:srgbClr val="F7F7F7"/>
                    </a:solidFill>
                  </a:tcPr>
                </a:tc>
                <a:tc>
                  <a:txBody>
                    <a:bodyPr/>
                    <a:lstStyle/>
                    <a:p>
                      <a:r>
                        <a:rPr lang="en-US" sz="1050" b="1">
                          <a:effectLst/>
                          <a:latin typeface="Calibri"/>
                        </a:rPr>
                        <a:t>DTA</a:t>
                      </a:r>
                      <a:r>
                        <a:rPr lang="en-US" sz="1050" b="1" baseline="-25000">
                          <a:effectLst/>
                          <a:latin typeface="Calibri"/>
                        </a:rPr>
                        <a:t>(1)</a:t>
                      </a:r>
                      <a:endParaRPr lang="en-US" sz="1050" b="1">
                        <a:effectLst/>
                        <a:latin typeface="Calibri"/>
                      </a:endParaRPr>
                    </a:p>
                  </a:txBody>
                  <a:tcPr marL="0" marR="0" marT="0" marB="0" anchor="ctr">
                    <a:lnL w="0">
                      <a:noFill/>
                    </a:lnL>
                    <a:lnR w="0">
                      <a:noFill/>
                    </a:lnR>
                    <a:lnT w="0">
                      <a:noFill/>
                    </a:lnT>
                    <a:lnB w="0">
                      <a:noFill/>
                    </a:lnB>
                    <a:solidFill>
                      <a:srgbClr val="F7F7F7"/>
                    </a:solidFill>
                  </a:tcPr>
                </a:tc>
                <a:tc>
                  <a:txBody>
                    <a:bodyPr/>
                    <a:lstStyle/>
                    <a:p>
                      <a:pPr algn="r"/>
                      <a:r>
                        <a:rPr lang="en-US" sz="1050" b="0">
                          <a:latin typeface="Calibri"/>
                        </a:rPr>
                        <a:t>111.2593017</a:t>
                      </a:r>
                    </a:p>
                  </a:txBody>
                  <a:tcPr marL="0" marR="0" marT="0" marB="0" anchor="ctr">
                    <a:lnL w="0">
                      <a:noFill/>
                    </a:lnL>
                    <a:lnR w="0">
                      <a:noFill/>
                    </a:lnR>
                    <a:lnT w="0">
                      <a:noFill/>
                    </a:lnT>
                    <a:lnB w="0">
                      <a:noFill/>
                    </a:lnB>
                    <a:solidFill>
                      <a:srgbClr val="F7F7F7"/>
                    </a:solidFill>
                  </a:tcPr>
                </a:tc>
                <a:tc>
                  <a:txBody>
                    <a:bodyPr/>
                    <a:lstStyle/>
                    <a:p>
                      <a:pPr lvl="0" algn="r">
                        <a:buNone/>
                      </a:pPr>
                      <a:endParaRPr lang="en-US" sz="1050" b="0">
                        <a:latin typeface="Calibri"/>
                      </a:endParaRPr>
                    </a:p>
                  </a:txBody>
                  <a:tcPr marL="0" marR="0" marT="0" marB="0" anchor="ctr">
                    <a:lnL w="0">
                      <a:noFill/>
                    </a:lnL>
                    <a:lnR w="12700">
                      <a:solidFill>
                        <a:schemeClr val="tx1"/>
                      </a:solidFill>
                    </a:lnR>
                    <a:lnT w="0">
                      <a:noFill/>
                    </a:lnT>
                    <a:lnB w="0">
                      <a:noFill/>
                    </a:lnB>
                    <a:solidFill>
                      <a:srgbClr val="F7F7F7"/>
                    </a:solidFill>
                  </a:tcPr>
                </a:tc>
                <a:extLst>
                  <a:ext uri="{0D108BD9-81ED-4DB2-BD59-A6C34878D82A}">
                    <a16:rowId xmlns:a16="http://schemas.microsoft.com/office/drawing/2014/main" val="2599893194"/>
                  </a:ext>
                </a:extLst>
              </a:tr>
              <a:tr h="215900">
                <a:tc>
                  <a:txBody>
                    <a:bodyPr/>
                    <a:lstStyle/>
                    <a:p>
                      <a:pPr lvl="0">
                        <a:buNone/>
                      </a:pPr>
                      <a:endParaRPr lang="en-US" sz="1050" b="1" baseline="-25000">
                        <a:effectLst/>
                        <a:latin typeface="Calibri"/>
                      </a:endParaRPr>
                    </a:p>
                  </a:txBody>
                  <a:tcPr marL="0" marR="0" marT="0" marB="0" anchor="ctr">
                    <a:lnL w="12700">
                      <a:solidFill>
                        <a:schemeClr val="tx1"/>
                      </a:solidFill>
                    </a:lnL>
                    <a:lnR w="0">
                      <a:noFill/>
                    </a:lnR>
                    <a:lnT w="0">
                      <a:noFill/>
                    </a:lnT>
                    <a:lnB w="12700">
                      <a:solidFill>
                        <a:schemeClr val="tx1"/>
                      </a:solidFill>
                    </a:lnB>
                    <a:solidFill>
                      <a:srgbClr val="F7F7F7"/>
                    </a:solidFill>
                  </a:tcPr>
                </a:tc>
                <a:tc>
                  <a:txBody>
                    <a:bodyPr/>
                    <a:lstStyle/>
                    <a:p>
                      <a:r>
                        <a:rPr lang="en-US" sz="1050" b="1">
                          <a:effectLst/>
                          <a:latin typeface="Calibri"/>
                        </a:rPr>
                        <a:t>DTL</a:t>
                      </a:r>
                      <a:r>
                        <a:rPr lang="en-US" sz="1050" b="1" baseline="-25000">
                          <a:effectLst/>
                          <a:latin typeface="Calibri"/>
                        </a:rPr>
                        <a:t>(1)</a:t>
                      </a:r>
                      <a:endParaRPr lang="en-US" sz="1050" b="1">
                        <a:effectLst/>
                        <a:latin typeface="Calibri"/>
                      </a:endParaRPr>
                    </a:p>
                  </a:txBody>
                  <a:tcPr marL="0" marR="0" marT="0" marB="0" anchor="ctr">
                    <a:lnL w="0">
                      <a:noFill/>
                    </a:lnL>
                    <a:lnR w="0">
                      <a:noFill/>
                    </a:lnR>
                    <a:lnT w="0">
                      <a:noFill/>
                    </a:lnT>
                    <a:lnB w="12700">
                      <a:solidFill>
                        <a:schemeClr val="tx1"/>
                      </a:solidFill>
                    </a:lnB>
                    <a:solidFill>
                      <a:srgbClr val="F7F7F7"/>
                    </a:solidFill>
                  </a:tcPr>
                </a:tc>
                <a:tc>
                  <a:txBody>
                    <a:bodyPr/>
                    <a:lstStyle/>
                    <a:p>
                      <a:pPr algn="r"/>
                      <a:r>
                        <a:rPr lang="en-US" sz="1050" b="0">
                          <a:latin typeface="Calibri"/>
                        </a:rPr>
                        <a:t>342.7761878</a:t>
                      </a:r>
                    </a:p>
                  </a:txBody>
                  <a:tcPr marL="0" marR="0" marT="0" marB="0" anchor="ctr">
                    <a:lnL w="0">
                      <a:noFill/>
                    </a:lnL>
                    <a:lnR w="0">
                      <a:noFill/>
                    </a:lnR>
                    <a:lnT w="0">
                      <a:noFill/>
                    </a:lnT>
                    <a:lnB w="12700">
                      <a:solidFill>
                        <a:schemeClr val="tx1"/>
                      </a:solidFill>
                    </a:lnB>
                    <a:solidFill>
                      <a:srgbClr val="F7F7F7"/>
                    </a:solidFill>
                  </a:tcPr>
                </a:tc>
                <a:tc>
                  <a:txBody>
                    <a:bodyPr/>
                    <a:lstStyle/>
                    <a:p>
                      <a:pPr lvl="0" algn="r">
                        <a:buNone/>
                      </a:pPr>
                      <a:endParaRPr lang="en-US" sz="1050" b="0">
                        <a:latin typeface="Calibri"/>
                      </a:endParaRPr>
                    </a:p>
                  </a:txBody>
                  <a:tcPr marL="0" marR="0" marT="0" marB="0" anchor="ctr">
                    <a:lnL w="0">
                      <a:noFill/>
                    </a:lnL>
                    <a:lnR w="12700">
                      <a:solidFill>
                        <a:schemeClr val="tx1"/>
                      </a:solidFill>
                    </a:lnR>
                    <a:lnT w="0">
                      <a:noFill/>
                    </a:lnT>
                    <a:lnB w="12700">
                      <a:solidFill>
                        <a:schemeClr val="tx1"/>
                      </a:solidFill>
                    </a:lnB>
                    <a:solidFill>
                      <a:srgbClr val="F7F7F7"/>
                    </a:solidFill>
                  </a:tcPr>
                </a:tc>
                <a:extLst>
                  <a:ext uri="{0D108BD9-81ED-4DB2-BD59-A6C34878D82A}">
                    <a16:rowId xmlns:a16="http://schemas.microsoft.com/office/drawing/2014/main" val="3564012068"/>
                  </a:ext>
                </a:extLst>
              </a:tr>
            </a:tbl>
          </a:graphicData>
        </a:graphic>
      </p:graphicFrame>
      <p:graphicFrame>
        <p:nvGraphicFramePr>
          <p:cNvPr id="27" name="Table 26">
            <a:extLst>
              <a:ext uri="{FF2B5EF4-FFF2-40B4-BE49-F238E27FC236}">
                <a16:creationId xmlns:a16="http://schemas.microsoft.com/office/drawing/2014/main" id="{44846994-956B-759A-6FDF-C85024C86262}"/>
              </a:ext>
            </a:extLst>
          </p:cNvPr>
          <p:cNvGraphicFramePr>
            <a:graphicFrameLocks noGrp="1"/>
          </p:cNvGraphicFramePr>
          <p:nvPr>
            <p:extLst>
              <p:ext uri="{D42A27DB-BD31-4B8C-83A1-F6EECF244321}">
                <p14:modId xmlns:p14="http://schemas.microsoft.com/office/powerpoint/2010/main" val="2954047663"/>
              </p:ext>
            </p:extLst>
          </p:nvPr>
        </p:nvGraphicFramePr>
        <p:xfrm>
          <a:off x="657692" y="4766513"/>
          <a:ext cx="5529449" cy="1454411"/>
        </p:xfrm>
        <a:graphic>
          <a:graphicData uri="http://schemas.openxmlformats.org/drawingml/2006/table">
            <a:tbl>
              <a:tblPr bandRow="1">
                <a:tableStyleId>{5C22544A-7EE6-4342-B048-85BDC9FD1C3A}</a:tableStyleId>
              </a:tblPr>
              <a:tblGrid>
                <a:gridCol w="90035">
                  <a:extLst>
                    <a:ext uri="{9D8B030D-6E8A-4147-A177-3AD203B41FA5}">
                      <a16:colId xmlns:a16="http://schemas.microsoft.com/office/drawing/2014/main" val="4114671800"/>
                    </a:ext>
                  </a:extLst>
                </a:gridCol>
                <a:gridCol w="1660780">
                  <a:extLst>
                    <a:ext uri="{9D8B030D-6E8A-4147-A177-3AD203B41FA5}">
                      <a16:colId xmlns:a16="http://schemas.microsoft.com/office/drawing/2014/main" val="885595213"/>
                    </a:ext>
                  </a:extLst>
                </a:gridCol>
                <a:gridCol w="798602">
                  <a:extLst>
                    <a:ext uri="{9D8B030D-6E8A-4147-A177-3AD203B41FA5}">
                      <a16:colId xmlns:a16="http://schemas.microsoft.com/office/drawing/2014/main" val="4259880700"/>
                    </a:ext>
                  </a:extLst>
                </a:gridCol>
                <a:gridCol w="806555">
                  <a:extLst>
                    <a:ext uri="{9D8B030D-6E8A-4147-A177-3AD203B41FA5}">
                      <a16:colId xmlns:a16="http://schemas.microsoft.com/office/drawing/2014/main" val="2674507095"/>
                    </a:ext>
                  </a:extLst>
                </a:gridCol>
                <a:gridCol w="720306">
                  <a:extLst>
                    <a:ext uri="{9D8B030D-6E8A-4147-A177-3AD203B41FA5}">
                      <a16:colId xmlns:a16="http://schemas.microsoft.com/office/drawing/2014/main" val="3269465545"/>
                    </a:ext>
                  </a:extLst>
                </a:gridCol>
                <a:gridCol w="728492">
                  <a:extLst>
                    <a:ext uri="{9D8B030D-6E8A-4147-A177-3AD203B41FA5}">
                      <a16:colId xmlns:a16="http://schemas.microsoft.com/office/drawing/2014/main" val="637819129"/>
                    </a:ext>
                  </a:extLst>
                </a:gridCol>
                <a:gridCol w="724679">
                  <a:extLst>
                    <a:ext uri="{9D8B030D-6E8A-4147-A177-3AD203B41FA5}">
                      <a16:colId xmlns:a16="http://schemas.microsoft.com/office/drawing/2014/main" val="3209591364"/>
                    </a:ext>
                  </a:extLst>
                </a:gridCol>
              </a:tblGrid>
              <a:tr h="279011">
                <a:tc>
                  <a:txBody>
                    <a:bodyPr/>
                    <a:lstStyle/>
                    <a:p>
                      <a:pPr lvl="0" algn="l">
                        <a:buNone/>
                      </a:pPr>
                      <a:endParaRPr lang="en-US">
                        <a:effectLst/>
                      </a:endParaRPr>
                    </a:p>
                  </a:txBody>
                  <a:tcPr marL="0" marR="0" marT="0" marB="0" anchor="ctr">
                    <a:lnL w="12700">
                      <a:solidFill>
                        <a:schemeClr val="tx1"/>
                      </a:solidFill>
                    </a:lnL>
                    <a:lnR w="0">
                      <a:noFill/>
                    </a:lnR>
                    <a:lnT w="12700">
                      <a:solidFill>
                        <a:schemeClr val="tx1"/>
                      </a:solidFill>
                    </a:lnT>
                    <a:lnB w="0">
                      <a:noFill/>
                    </a:lnB>
                    <a:solidFill>
                      <a:srgbClr val="002060"/>
                    </a:solidFill>
                  </a:tcPr>
                </a:tc>
                <a:tc>
                  <a:txBody>
                    <a:bodyPr/>
                    <a:lstStyle/>
                    <a:p>
                      <a:pPr algn="l"/>
                      <a:endParaRPr lang="en-US">
                        <a:effectLst/>
                      </a:endParaRPr>
                    </a:p>
                  </a:txBody>
                  <a:tcPr marL="0" marR="0" marT="0" marB="0" anchor="ctr">
                    <a:lnL>
                      <a:noFill/>
                    </a:lnL>
                    <a:lnR>
                      <a:noFill/>
                    </a:lnR>
                    <a:lnT w="12700">
                      <a:solidFill>
                        <a:schemeClr val="tx1"/>
                      </a:solidFill>
                    </a:lnT>
                    <a:lnB>
                      <a:noFill/>
                    </a:lnB>
                    <a:solidFill>
                      <a:srgbClr val="002060"/>
                    </a:solidFill>
                  </a:tcPr>
                </a:tc>
                <a:tc>
                  <a:txBody>
                    <a:bodyPr/>
                    <a:lstStyle/>
                    <a:p>
                      <a:pPr algn="ctr"/>
                      <a:r>
                        <a:rPr lang="en-US" sz="1200" b="1">
                          <a:solidFill>
                            <a:schemeClr val="bg1"/>
                          </a:solidFill>
                          <a:effectLst/>
                          <a:latin typeface="Calibri"/>
                        </a:rPr>
                        <a:t>Mar-25</a:t>
                      </a:r>
                    </a:p>
                  </a:txBody>
                  <a:tcPr marL="0" marR="0" marT="0" marB="0" anchor="ctr">
                    <a:lnL>
                      <a:noFill/>
                    </a:lnL>
                    <a:lnR>
                      <a:noFill/>
                    </a:lnR>
                    <a:lnT w="12700">
                      <a:solidFill>
                        <a:schemeClr val="tx1"/>
                      </a:solidFill>
                    </a:lnT>
                    <a:lnB>
                      <a:noFill/>
                    </a:lnB>
                    <a:solidFill>
                      <a:srgbClr val="002060"/>
                    </a:solidFill>
                  </a:tcPr>
                </a:tc>
                <a:tc>
                  <a:txBody>
                    <a:bodyPr/>
                    <a:lstStyle/>
                    <a:p>
                      <a:pPr algn="ctr"/>
                      <a:r>
                        <a:rPr lang="en-US" sz="1200" b="1">
                          <a:solidFill>
                            <a:schemeClr val="bg1"/>
                          </a:solidFill>
                          <a:effectLst/>
                          <a:latin typeface="Calibri"/>
                        </a:rPr>
                        <a:t>Mar-26</a:t>
                      </a:r>
                    </a:p>
                  </a:txBody>
                  <a:tcPr marL="0" marR="0" marT="0" marB="0" anchor="ctr">
                    <a:lnL>
                      <a:noFill/>
                    </a:lnL>
                    <a:lnR>
                      <a:noFill/>
                    </a:lnR>
                    <a:lnT w="12700">
                      <a:solidFill>
                        <a:schemeClr val="tx1"/>
                      </a:solidFill>
                    </a:lnT>
                    <a:lnB>
                      <a:noFill/>
                    </a:lnB>
                    <a:solidFill>
                      <a:srgbClr val="002060"/>
                    </a:solidFill>
                  </a:tcPr>
                </a:tc>
                <a:tc>
                  <a:txBody>
                    <a:bodyPr/>
                    <a:lstStyle/>
                    <a:p>
                      <a:pPr algn="ctr"/>
                      <a:r>
                        <a:rPr lang="en-US" sz="1200" b="1">
                          <a:solidFill>
                            <a:schemeClr val="bg1"/>
                          </a:solidFill>
                          <a:effectLst/>
                          <a:latin typeface="Calibri"/>
                        </a:rPr>
                        <a:t>Mar-27</a:t>
                      </a:r>
                    </a:p>
                  </a:txBody>
                  <a:tcPr marL="0" marR="0" marT="0" marB="0" anchor="ctr">
                    <a:lnL>
                      <a:noFill/>
                    </a:lnL>
                    <a:lnR>
                      <a:noFill/>
                    </a:lnR>
                    <a:lnT w="12700">
                      <a:solidFill>
                        <a:schemeClr val="tx1"/>
                      </a:solidFill>
                    </a:lnT>
                    <a:lnB>
                      <a:noFill/>
                    </a:lnB>
                    <a:solidFill>
                      <a:srgbClr val="002060"/>
                    </a:solidFill>
                  </a:tcPr>
                </a:tc>
                <a:tc>
                  <a:txBody>
                    <a:bodyPr/>
                    <a:lstStyle/>
                    <a:p>
                      <a:pPr algn="ctr"/>
                      <a:r>
                        <a:rPr lang="en-US" sz="1200" b="1">
                          <a:solidFill>
                            <a:schemeClr val="bg1"/>
                          </a:solidFill>
                          <a:effectLst/>
                          <a:latin typeface="Calibri"/>
                        </a:rPr>
                        <a:t>Mar-28</a:t>
                      </a:r>
                    </a:p>
                  </a:txBody>
                  <a:tcPr marL="0" marR="0" marT="0" marB="0" anchor="ctr">
                    <a:lnL>
                      <a:noFill/>
                    </a:lnL>
                    <a:lnR>
                      <a:noFill/>
                    </a:lnR>
                    <a:lnT w="12700">
                      <a:solidFill>
                        <a:schemeClr val="tx1"/>
                      </a:solidFill>
                    </a:lnT>
                    <a:lnB>
                      <a:noFill/>
                    </a:lnB>
                    <a:solidFill>
                      <a:srgbClr val="002060"/>
                    </a:solidFill>
                  </a:tcPr>
                </a:tc>
                <a:tc>
                  <a:txBody>
                    <a:bodyPr/>
                    <a:lstStyle/>
                    <a:p>
                      <a:pPr algn="ctr"/>
                      <a:r>
                        <a:rPr lang="en-US" sz="1200" b="1">
                          <a:solidFill>
                            <a:schemeClr val="bg1"/>
                          </a:solidFill>
                          <a:effectLst/>
                          <a:latin typeface="Calibri"/>
                        </a:rPr>
                        <a:t>Mar-29</a:t>
                      </a:r>
                    </a:p>
                  </a:txBody>
                  <a:tcPr marL="0" marR="0" marT="0" marB="0" anchor="ctr">
                    <a:lnL>
                      <a:noFill/>
                    </a:lnL>
                    <a:lnR w="12700">
                      <a:solidFill>
                        <a:schemeClr val="tx1"/>
                      </a:solidFill>
                    </a:lnR>
                    <a:lnT w="12700">
                      <a:solidFill>
                        <a:schemeClr val="tx1"/>
                      </a:solidFill>
                    </a:lnT>
                    <a:lnB>
                      <a:noFill/>
                    </a:lnB>
                    <a:solidFill>
                      <a:srgbClr val="002060"/>
                    </a:solidFill>
                  </a:tcPr>
                </a:tc>
                <a:extLst>
                  <a:ext uri="{0D108BD9-81ED-4DB2-BD59-A6C34878D82A}">
                    <a16:rowId xmlns:a16="http://schemas.microsoft.com/office/drawing/2014/main" val="2332685962"/>
                  </a:ext>
                </a:extLst>
              </a:tr>
              <a:tr h="162441">
                <a:tc>
                  <a:txBody>
                    <a:bodyPr/>
                    <a:lstStyle/>
                    <a:p>
                      <a:pPr lvl="0" algn="l">
                        <a:buNone/>
                      </a:pPr>
                      <a:endParaRPr lang="en-US" sz="1050">
                        <a:solidFill>
                          <a:schemeClr val="tx1"/>
                        </a:solidFill>
                        <a:effectLst/>
                        <a:latin typeface="Calibri"/>
                      </a:endParaRPr>
                    </a:p>
                  </a:txBody>
                  <a:tcPr marL="0" marR="0" marT="0" marB="0" anchor="ctr">
                    <a:lnL w="12700">
                      <a:solidFill>
                        <a:schemeClr val="tx1"/>
                      </a:solidFill>
                    </a:lnL>
                    <a:lnR w="0">
                      <a:noFill/>
                    </a:lnR>
                    <a:lnT w="0">
                      <a:noFill/>
                    </a:lnT>
                    <a:lnB w="0">
                      <a:noFill/>
                    </a:lnB>
                    <a:solidFill>
                      <a:srgbClr val="F7F7F7"/>
                    </a:solidFill>
                  </a:tcPr>
                </a:tc>
                <a:tc>
                  <a:txBody>
                    <a:bodyPr/>
                    <a:lstStyle/>
                    <a:p>
                      <a:pPr algn="l"/>
                      <a:r>
                        <a:rPr lang="en-US" sz="1050">
                          <a:solidFill>
                            <a:schemeClr val="tx1"/>
                          </a:solidFill>
                          <a:effectLst/>
                          <a:latin typeface="Calibri"/>
                        </a:rPr>
                        <a:t>Earnings Before Tax</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2,625.9</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2,942.8</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3,283.6</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3,479.8</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3,645.7</a:t>
                      </a:r>
                    </a:p>
                  </a:txBody>
                  <a:tcPr marL="0" marR="0" marT="0" marB="0" anchor="ctr">
                    <a:lnL>
                      <a:noFill/>
                    </a:lnL>
                    <a:lnR w="12700">
                      <a:solidFill>
                        <a:schemeClr val="tx1"/>
                      </a:solidFill>
                    </a:lnR>
                    <a:lnT>
                      <a:noFill/>
                    </a:lnT>
                    <a:lnB>
                      <a:noFill/>
                    </a:lnB>
                    <a:solidFill>
                      <a:srgbClr val="F7F7F7"/>
                    </a:solidFill>
                  </a:tcPr>
                </a:tc>
                <a:extLst>
                  <a:ext uri="{0D108BD9-81ED-4DB2-BD59-A6C34878D82A}">
                    <a16:rowId xmlns:a16="http://schemas.microsoft.com/office/drawing/2014/main" val="2804426098"/>
                  </a:ext>
                </a:extLst>
              </a:tr>
              <a:tr h="228895">
                <a:tc>
                  <a:txBody>
                    <a:bodyPr/>
                    <a:lstStyle/>
                    <a:p>
                      <a:pPr lvl="0" algn="l">
                        <a:buNone/>
                      </a:pPr>
                      <a:endParaRPr lang="en-US" sz="1050">
                        <a:solidFill>
                          <a:schemeClr val="tx1"/>
                        </a:solidFill>
                        <a:effectLst/>
                        <a:latin typeface="Calibri"/>
                      </a:endParaRPr>
                    </a:p>
                  </a:txBody>
                  <a:tcPr marL="0" marR="0" marT="0" marB="0" anchor="ctr">
                    <a:lnL w="12700">
                      <a:solidFill>
                        <a:schemeClr val="tx1"/>
                      </a:solidFill>
                    </a:lnL>
                    <a:lnR w="0">
                      <a:noFill/>
                    </a:lnR>
                    <a:lnT w="0">
                      <a:noFill/>
                    </a:lnT>
                    <a:lnB w="0">
                      <a:noFill/>
                    </a:lnB>
                    <a:solidFill>
                      <a:srgbClr val="F7F7F7"/>
                    </a:solidFill>
                  </a:tcPr>
                </a:tc>
                <a:tc>
                  <a:txBody>
                    <a:bodyPr/>
                    <a:lstStyle/>
                    <a:p>
                      <a:pPr algn="l"/>
                      <a:r>
                        <a:rPr lang="en-US" sz="1050">
                          <a:solidFill>
                            <a:schemeClr val="tx1"/>
                          </a:solidFill>
                          <a:effectLst/>
                          <a:latin typeface="Calibri"/>
                        </a:rPr>
                        <a:t>Current taxes</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820.07</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919.07</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1,025.49</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1,086.75</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1,138.58</a:t>
                      </a:r>
                    </a:p>
                  </a:txBody>
                  <a:tcPr marL="0" marR="0" marT="0" marB="0" anchor="ctr">
                    <a:lnL>
                      <a:noFill/>
                    </a:lnL>
                    <a:lnR w="12700">
                      <a:solidFill>
                        <a:schemeClr val="tx1"/>
                      </a:solidFill>
                    </a:lnR>
                    <a:lnT>
                      <a:noFill/>
                    </a:lnT>
                    <a:lnB>
                      <a:noFill/>
                    </a:lnB>
                    <a:solidFill>
                      <a:srgbClr val="F7F7F7"/>
                    </a:solidFill>
                  </a:tcPr>
                </a:tc>
                <a:extLst>
                  <a:ext uri="{0D108BD9-81ED-4DB2-BD59-A6C34878D82A}">
                    <a16:rowId xmlns:a16="http://schemas.microsoft.com/office/drawing/2014/main" val="4257510187"/>
                  </a:ext>
                </a:extLst>
              </a:tr>
              <a:tr h="162441">
                <a:tc>
                  <a:txBody>
                    <a:bodyPr/>
                    <a:lstStyle/>
                    <a:p>
                      <a:pPr lvl="0" algn="l">
                        <a:buNone/>
                      </a:pPr>
                      <a:endParaRPr lang="en-US" sz="1050">
                        <a:solidFill>
                          <a:schemeClr val="tx1"/>
                        </a:solidFill>
                        <a:effectLst/>
                        <a:latin typeface="Calibri"/>
                      </a:endParaRPr>
                    </a:p>
                  </a:txBody>
                  <a:tcPr marL="0" marR="0" marT="0" marB="0" anchor="ctr">
                    <a:lnL w="12700">
                      <a:solidFill>
                        <a:schemeClr val="tx1"/>
                      </a:solidFill>
                    </a:lnL>
                    <a:lnR w="0">
                      <a:noFill/>
                    </a:lnR>
                    <a:lnT w="0">
                      <a:noFill/>
                    </a:lnT>
                    <a:lnB w="0">
                      <a:noFill/>
                    </a:lnB>
                    <a:solidFill>
                      <a:srgbClr val="F7F7F7"/>
                    </a:solidFill>
                  </a:tcPr>
                </a:tc>
                <a:tc>
                  <a:txBody>
                    <a:bodyPr/>
                    <a:lstStyle/>
                    <a:p>
                      <a:pPr algn="l"/>
                      <a:r>
                        <a:rPr lang="en-US" sz="1050">
                          <a:solidFill>
                            <a:schemeClr val="tx1"/>
                          </a:solidFill>
                          <a:effectLst/>
                          <a:latin typeface="Calibri"/>
                        </a:rPr>
                        <a:t>Inc in DTA</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18.76573555</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   </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   </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   </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   </a:t>
                      </a:r>
                    </a:p>
                  </a:txBody>
                  <a:tcPr marL="0" marR="0" marT="0" marB="0" anchor="ctr">
                    <a:lnL>
                      <a:noFill/>
                    </a:lnL>
                    <a:lnR w="12700">
                      <a:solidFill>
                        <a:schemeClr val="tx1"/>
                      </a:solidFill>
                    </a:lnR>
                    <a:lnT>
                      <a:noFill/>
                    </a:lnT>
                    <a:lnB>
                      <a:noFill/>
                    </a:lnB>
                    <a:solidFill>
                      <a:srgbClr val="F7F7F7"/>
                    </a:solidFill>
                  </a:tcPr>
                </a:tc>
                <a:extLst>
                  <a:ext uri="{0D108BD9-81ED-4DB2-BD59-A6C34878D82A}">
                    <a16:rowId xmlns:a16="http://schemas.microsoft.com/office/drawing/2014/main" val="3689641992"/>
                  </a:ext>
                </a:extLst>
              </a:tr>
              <a:tr h="252438">
                <a:tc>
                  <a:txBody>
                    <a:bodyPr/>
                    <a:lstStyle/>
                    <a:p>
                      <a:pPr lvl="0" algn="l">
                        <a:buNone/>
                      </a:pPr>
                      <a:endParaRPr lang="en-US" sz="1050">
                        <a:solidFill>
                          <a:schemeClr val="tx1"/>
                        </a:solidFill>
                        <a:effectLst/>
                        <a:latin typeface="Calibri"/>
                      </a:endParaRPr>
                    </a:p>
                  </a:txBody>
                  <a:tcPr marL="0" marR="0" marT="0" marB="0" anchor="ctr">
                    <a:lnL w="12700">
                      <a:solidFill>
                        <a:schemeClr val="tx1"/>
                      </a:solidFill>
                    </a:lnL>
                    <a:lnR w="0">
                      <a:noFill/>
                    </a:lnR>
                    <a:lnT w="0">
                      <a:noFill/>
                    </a:lnT>
                    <a:lnB w="0">
                      <a:noFill/>
                    </a:lnB>
                    <a:solidFill>
                      <a:srgbClr val="F7F7F7"/>
                    </a:solidFill>
                  </a:tcPr>
                </a:tc>
                <a:tc>
                  <a:txBody>
                    <a:bodyPr/>
                    <a:lstStyle/>
                    <a:p>
                      <a:pPr algn="l"/>
                      <a:r>
                        <a:rPr lang="en-US" sz="1050">
                          <a:solidFill>
                            <a:schemeClr val="tx1"/>
                          </a:solidFill>
                          <a:effectLst/>
                          <a:latin typeface="Calibri"/>
                        </a:rPr>
                        <a:t>Inc in DTL</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57.814917</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   </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   </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   </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   </a:t>
                      </a:r>
                    </a:p>
                  </a:txBody>
                  <a:tcPr marL="0" marR="0" marT="0" marB="0" anchor="ctr">
                    <a:lnL>
                      <a:noFill/>
                    </a:lnL>
                    <a:lnR w="12700">
                      <a:solidFill>
                        <a:schemeClr val="tx1"/>
                      </a:solidFill>
                    </a:lnR>
                    <a:lnT>
                      <a:noFill/>
                    </a:lnT>
                    <a:lnB>
                      <a:noFill/>
                    </a:lnB>
                    <a:solidFill>
                      <a:srgbClr val="F7F7F7"/>
                    </a:solidFill>
                  </a:tcPr>
                </a:tc>
                <a:extLst>
                  <a:ext uri="{0D108BD9-81ED-4DB2-BD59-A6C34878D82A}">
                    <a16:rowId xmlns:a16="http://schemas.microsoft.com/office/drawing/2014/main" val="2233733320"/>
                  </a:ext>
                </a:extLst>
              </a:tr>
              <a:tr h="162441">
                <a:tc>
                  <a:txBody>
                    <a:bodyPr/>
                    <a:lstStyle/>
                    <a:p>
                      <a:pPr lvl="0" algn="l">
                        <a:buNone/>
                      </a:pPr>
                      <a:endParaRPr lang="en-US" sz="1050">
                        <a:solidFill>
                          <a:schemeClr val="tx1"/>
                        </a:solidFill>
                        <a:effectLst/>
                        <a:latin typeface="Calibri"/>
                      </a:endParaRPr>
                    </a:p>
                  </a:txBody>
                  <a:tcPr marL="0" marR="0" marT="0" marB="0" anchor="ctr">
                    <a:lnL w="12700">
                      <a:solidFill>
                        <a:schemeClr val="tx1"/>
                      </a:solidFill>
                    </a:lnL>
                    <a:lnR w="0">
                      <a:noFill/>
                    </a:lnR>
                    <a:lnT w="0">
                      <a:noFill/>
                    </a:lnT>
                    <a:lnB w="0">
                      <a:noFill/>
                    </a:lnB>
                    <a:solidFill>
                      <a:srgbClr val="F7F7F7"/>
                    </a:solidFill>
                  </a:tcPr>
                </a:tc>
                <a:tc>
                  <a:txBody>
                    <a:bodyPr/>
                    <a:lstStyle/>
                    <a:p>
                      <a:pPr algn="l"/>
                      <a:r>
                        <a:rPr lang="en-US" sz="1050" b="1">
                          <a:solidFill>
                            <a:schemeClr val="tx1"/>
                          </a:solidFill>
                          <a:effectLst/>
                          <a:latin typeface="Calibri"/>
                        </a:rPr>
                        <a:t>Tax expense</a:t>
                      </a:r>
                    </a:p>
                  </a:txBody>
                  <a:tcPr marL="0" marR="0" marT="0" marB="0" anchor="ctr">
                    <a:lnL>
                      <a:noFill/>
                    </a:lnL>
                    <a:lnR>
                      <a:noFill/>
                    </a:lnR>
                    <a:lnT>
                      <a:noFill/>
                    </a:lnT>
                    <a:lnB>
                      <a:noFill/>
                    </a:lnB>
                    <a:solidFill>
                      <a:srgbClr val="F7F7F7"/>
                    </a:solidFill>
                  </a:tcPr>
                </a:tc>
                <a:tc>
                  <a:txBody>
                    <a:bodyPr/>
                    <a:lstStyle/>
                    <a:p>
                      <a:pPr algn="ctr"/>
                      <a:r>
                        <a:rPr lang="en-US" sz="1050" b="1">
                          <a:solidFill>
                            <a:schemeClr val="tx1"/>
                          </a:solidFill>
                          <a:latin typeface="Calibri"/>
                        </a:rPr>
                        <a:t>₹ 859.12</a:t>
                      </a:r>
                    </a:p>
                  </a:txBody>
                  <a:tcPr marL="0" marR="0" marT="0" marB="0" anchor="ctr">
                    <a:lnL>
                      <a:noFill/>
                    </a:lnL>
                    <a:lnR>
                      <a:noFill/>
                    </a:lnR>
                    <a:lnT>
                      <a:noFill/>
                    </a:lnT>
                    <a:lnB>
                      <a:noFill/>
                    </a:lnB>
                    <a:solidFill>
                      <a:srgbClr val="F7F7F7"/>
                    </a:solidFill>
                  </a:tcPr>
                </a:tc>
                <a:tc>
                  <a:txBody>
                    <a:bodyPr/>
                    <a:lstStyle/>
                    <a:p>
                      <a:pPr algn="ctr"/>
                      <a:r>
                        <a:rPr lang="en-US" sz="1050" b="1">
                          <a:solidFill>
                            <a:schemeClr val="tx1"/>
                          </a:solidFill>
                          <a:latin typeface="Calibri"/>
                        </a:rPr>
                        <a:t>₹ 919.07</a:t>
                      </a:r>
                    </a:p>
                  </a:txBody>
                  <a:tcPr marL="0" marR="0" marT="0" marB="0" anchor="ctr">
                    <a:lnL>
                      <a:noFill/>
                    </a:lnL>
                    <a:lnR>
                      <a:noFill/>
                    </a:lnR>
                    <a:lnT>
                      <a:noFill/>
                    </a:lnT>
                    <a:lnB>
                      <a:noFill/>
                    </a:lnB>
                    <a:solidFill>
                      <a:srgbClr val="F7F7F7"/>
                    </a:solidFill>
                  </a:tcPr>
                </a:tc>
                <a:tc>
                  <a:txBody>
                    <a:bodyPr/>
                    <a:lstStyle/>
                    <a:p>
                      <a:pPr algn="ctr"/>
                      <a:r>
                        <a:rPr lang="en-US" sz="1050" b="1">
                          <a:solidFill>
                            <a:schemeClr val="tx1"/>
                          </a:solidFill>
                          <a:latin typeface="Calibri"/>
                        </a:rPr>
                        <a:t>₹ 1,025.49</a:t>
                      </a:r>
                    </a:p>
                  </a:txBody>
                  <a:tcPr marL="0" marR="0" marT="0" marB="0" anchor="ctr">
                    <a:lnL>
                      <a:noFill/>
                    </a:lnL>
                    <a:lnR>
                      <a:noFill/>
                    </a:lnR>
                    <a:lnT>
                      <a:noFill/>
                    </a:lnT>
                    <a:lnB>
                      <a:noFill/>
                    </a:lnB>
                    <a:solidFill>
                      <a:srgbClr val="F7F7F7"/>
                    </a:solidFill>
                  </a:tcPr>
                </a:tc>
                <a:tc>
                  <a:txBody>
                    <a:bodyPr/>
                    <a:lstStyle/>
                    <a:p>
                      <a:pPr algn="ctr"/>
                      <a:r>
                        <a:rPr lang="en-US" sz="1050" b="1">
                          <a:solidFill>
                            <a:schemeClr val="tx1"/>
                          </a:solidFill>
                          <a:latin typeface="Calibri"/>
                        </a:rPr>
                        <a:t>₹ 1,086.75</a:t>
                      </a:r>
                    </a:p>
                  </a:txBody>
                  <a:tcPr marL="0" marR="0" marT="0" marB="0" anchor="ctr">
                    <a:lnL>
                      <a:noFill/>
                    </a:lnL>
                    <a:lnR>
                      <a:noFill/>
                    </a:lnR>
                    <a:lnT>
                      <a:noFill/>
                    </a:lnT>
                    <a:lnB>
                      <a:noFill/>
                    </a:lnB>
                    <a:solidFill>
                      <a:srgbClr val="F7F7F7"/>
                    </a:solidFill>
                  </a:tcPr>
                </a:tc>
                <a:tc>
                  <a:txBody>
                    <a:bodyPr/>
                    <a:lstStyle/>
                    <a:p>
                      <a:pPr algn="ctr"/>
                      <a:r>
                        <a:rPr lang="en-US" sz="1050" b="1">
                          <a:solidFill>
                            <a:schemeClr val="tx1"/>
                          </a:solidFill>
                          <a:latin typeface="Calibri"/>
                        </a:rPr>
                        <a:t>₹ 1,138.58</a:t>
                      </a:r>
                    </a:p>
                  </a:txBody>
                  <a:tcPr marL="0" marR="0" marT="0" marB="0" anchor="ctr">
                    <a:lnL>
                      <a:noFill/>
                    </a:lnL>
                    <a:lnR w="12700">
                      <a:solidFill>
                        <a:schemeClr val="tx1"/>
                      </a:solidFill>
                    </a:lnR>
                    <a:lnT>
                      <a:noFill/>
                    </a:lnT>
                    <a:lnB>
                      <a:noFill/>
                    </a:lnB>
                    <a:solidFill>
                      <a:srgbClr val="F7F7F7"/>
                    </a:solidFill>
                  </a:tcPr>
                </a:tc>
                <a:extLst>
                  <a:ext uri="{0D108BD9-81ED-4DB2-BD59-A6C34878D82A}">
                    <a16:rowId xmlns:a16="http://schemas.microsoft.com/office/drawing/2014/main" val="2920373956"/>
                  </a:ext>
                </a:extLst>
              </a:tr>
              <a:tr h="206744">
                <a:tc>
                  <a:txBody>
                    <a:bodyPr/>
                    <a:lstStyle/>
                    <a:p>
                      <a:pPr lvl="0" algn="l">
                        <a:buNone/>
                      </a:pPr>
                      <a:endParaRPr lang="en-US" sz="1050">
                        <a:solidFill>
                          <a:schemeClr val="tx1"/>
                        </a:solidFill>
                        <a:effectLst/>
                        <a:latin typeface="Calibri"/>
                      </a:endParaRPr>
                    </a:p>
                  </a:txBody>
                  <a:tcPr marL="0" marR="0" marT="0" marB="0" anchor="ctr">
                    <a:lnL w="12700">
                      <a:solidFill>
                        <a:schemeClr val="tx1"/>
                      </a:solidFill>
                    </a:lnL>
                    <a:lnR w="0">
                      <a:noFill/>
                    </a:lnR>
                    <a:lnT w="0">
                      <a:noFill/>
                    </a:lnT>
                    <a:lnB w="12700">
                      <a:solidFill>
                        <a:schemeClr val="tx1"/>
                      </a:solidFill>
                    </a:lnB>
                    <a:solidFill>
                      <a:srgbClr val="F7F7F7"/>
                    </a:solidFill>
                  </a:tcPr>
                </a:tc>
                <a:tc>
                  <a:txBody>
                    <a:bodyPr/>
                    <a:lstStyle/>
                    <a:p>
                      <a:pPr algn="l"/>
                      <a:r>
                        <a:rPr lang="en-US" sz="1050">
                          <a:solidFill>
                            <a:schemeClr val="tx1"/>
                          </a:solidFill>
                          <a:effectLst/>
                          <a:latin typeface="Calibri"/>
                        </a:rPr>
                        <a:t>Effective tax rate</a:t>
                      </a:r>
                    </a:p>
                  </a:txBody>
                  <a:tcPr marL="0" marR="0" marT="0" marB="0" anchor="ctr">
                    <a:lnL>
                      <a:noFill/>
                    </a:lnL>
                    <a:lnR>
                      <a:noFill/>
                    </a:lnR>
                    <a:lnT>
                      <a:noFill/>
                    </a:lnT>
                    <a:lnB w="12700">
                      <a:solidFill>
                        <a:schemeClr val="tx1"/>
                      </a:solidFill>
                    </a:lnB>
                    <a:solidFill>
                      <a:srgbClr val="F7F7F7"/>
                    </a:solidFill>
                  </a:tcPr>
                </a:tc>
                <a:tc>
                  <a:txBody>
                    <a:bodyPr/>
                    <a:lstStyle/>
                    <a:p>
                      <a:pPr algn="ctr"/>
                      <a:r>
                        <a:rPr lang="en-US" sz="1050">
                          <a:latin typeface="Calibri"/>
                        </a:rPr>
                        <a:t>32.72%</a:t>
                      </a:r>
                    </a:p>
                  </a:txBody>
                  <a:tcPr marL="0" marR="0" marT="0" marB="0" anchor="ctr">
                    <a:lnL>
                      <a:noFill/>
                    </a:lnL>
                    <a:lnR>
                      <a:noFill/>
                    </a:lnR>
                    <a:lnT>
                      <a:noFill/>
                    </a:lnT>
                    <a:lnB w="12700">
                      <a:solidFill>
                        <a:schemeClr val="tx1"/>
                      </a:solidFill>
                    </a:lnB>
                    <a:solidFill>
                      <a:srgbClr val="F7F7F7"/>
                    </a:solidFill>
                  </a:tcPr>
                </a:tc>
                <a:tc>
                  <a:txBody>
                    <a:bodyPr/>
                    <a:lstStyle/>
                    <a:p>
                      <a:pPr algn="ctr"/>
                      <a:r>
                        <a:rPr lang="en-US" sz="1050">
                          <a:latin typeface="Calibri"/>
                        </a:rPr>
                        <a:t>31.23%</a:t>
                      </a:r>
                    </a:p>
                  </a:txBody>
                  <a:tcPr marL="0" marR="0" marT="0" marB="0" anchor="ctr">
                    <a:lnL>
                      <a:noFill/>
                    </a:lnL>
                    <a:lnR>
                      <a:noFill/>
                    </a:lnR>
                    <a:lnT>
                      <a:noFill/>
                    </a:lnT>
                    <a:lnB w="12700">
                      <a:solidFill>
                        <a:schemeClr val="tx1"/>
                      </a:solidFill>
                    </a:lnB>
                    <a:solidFill>
                      <a:srgbClr val="F7F7F7"/>
                    </a:solidFill>
                  </a:tcPr>
                </a:tc>
                <a:tc>
                  <a:txBody>
                    <a:bodyPr/>
                    <a:lstStyle/>
                    <a:p>
                      <a:pPr algn="ctr"/>
                      <a:r>
                        <a:rPr lang="en-US" sz="1050">
                          <a:latin typeface="Calibri"/>
                        </a:rPr>
                        <a:t>31.23%</a:t>
                      </a:r>
                    </a:p>
                  </a:txBody>
                  <a:tcPr marL="0" marR="0" marT="0" marB="0" anchor="ctr">
                    <a:lnL>
                      <a:noFill/>
                    </a:lnL>
                    <a:lnR>
                      <a:noFill/>
                    </a:lnR>
                    <a:lnT>
                      <a:noFill/>
                    </a:lnT>
                    <a:lnB w="12700">
                      <a:solidFill>
                        <a:schemeClr val="tx1"/>
                      </a:solidFill>
                    </a:lnB>
                    <a:solidFill>
                      <a:srgbClr val="F7F7F7"/>
                    </a:solidFill>
                  </a:tcPr>
                </a:tc>
                <a:tc>
                  <a:txBody>
                    <a:bodyPr/>
                    <a:lstStyle/>
                    <a:p>
                      <a:pPr algn="ctr"/>
                      <a:r>
                        <a:rPr lang="en-US" sz="1050">
                          <a:latin typeface="Calibri"/>
                        </a:rPr>
                        <a:t>31.23%</a:t>
                      </a:r>
                    </a:p>
                  </a:txBody>
                  <a:tcPr marL="0" marR="0" marT="0" marB="0" anchor="ctr">
                    <a:lnL>
                      <a:noFill/>
                    </a:lnL>
                    <a:lnR>
                      <a:noFill/>
                    </a:lnR>
                    <a:lnT>
                      <a:noFill/>
                    </a:lnT>
                    <a:lnB w="12700">
                      <a:solidFill>
                        <a:schemeClr val="tx1"/>
                      </a:solidFill>
                    </a:lnB>
                    <a:solidFill>
                      <a:srgbClr val="F7F7F7"/>
                    </a:solidFill>
                  </a:tcPr>
                </a:tc>
                <a:tc>
                  <a:txBody>
                    <a:bodyPr/>
                    <a:lstStyle/>
                    <a:p>
                      <a:pPr algn="ctr"/>
                      <a:r>
                        <a:rPr lang="en-US" sz="1050">
                          <a:latin typeface="Calibri"/>
                        </a:rPr>
                        <a:t>31.23%</a:t>
                      </a:r>
                    </a:p>
                  </a:txBody>
                  <a:tcPr marL="0" marR="0" marT="0" marB="0" anchor="ctr">
                    <a:lnL>
                      <a:noFill/>
                    </a:lnL>
                    <a:lnR w="12700">
                      <a:solidFill>
                        <a:schemeClr val="tx1"/>
                      </a:solidFill>
                    </a:lnR>
                    <a:lnT>
                      <a:noFill/>
                    </a:lnT>
                    <a:lnB w="12700">
                      <a:solidFill>
                        <a:schemeClr val="tx1"/>
                      </a:solidFill>
                    </a:lnB>
                    <a:solidFill>
                      <a:srgbClr val="F7F7F7"/>
                    </a:solidFill>
                  </a:tcPr>
                </a:tc>
                <a:extLst>
                  <a:ext uri="{0D108BD9-81ED-4DB2-BD59-A6C34878D82A}">
                    <a16:rowId xmlns:a16="http://schemas.microsoft.com/office/drawing/2014/main" val="4133264168"/>
                  </a:ext>
                </a:extLst>
              </a:tr>
            </a:tbl>
          </a:graphicData>
        </a:graphic>
      </p:graphicFrame>
      <p:graphicFrame>
        <p:nvGraphicFramePr>
          <p:cNvPr id="15" name="Table 14">
            <a:extLst>
              <a:ext uri="{FF2B5EF4-FFF2-40B4-BE49-F238E27FC236}">
                <a16:creationId xmlns:a16="http://schemas.microsoft.com/office/drawing/2014/main" id="{064BF396-1CC3-3C91-42C6-7A51847FD2A7}"/>
              </a:ext>
            </a:extLst>
          </p:cNvPr>
          <p:cNvGraphicFramePr>
            <a:graphicFrameLocks noGrp="1"/>
          </p:cNvGraphicFramePr>
          <p:nvPr>
            <p:extLst>
              <p:ext uri="{D42A27DB-BD31-4B8C-83A1-F6EECF244321}">
                <p14:modId xmlns:p14="http://schemas.microsoft.com/office/powerpoint/2010/main" val="447082222"/>
              </p:ext>
            </p:extLst>
          </p:nvPr>
        </p:nvGraphicFramePr>
        <p:xfrm>
          <a:off x="781075" y="1629260"/>
          <a:ext cx="6946205" cy="266700"/>
        </p:xfrm>
        <a:graphic>
          <a:graphicData uri="http://schemas.openxmlformats.org/drawingml/2006/table">
            <a:tbl>
              <a:tblPr bandRow="1">
                <a:tableStyleId>{5C22544A-7EE6-4342-B048-85BDC9FD1C3A}</a:tableStyleId>
              </a:tblPr>
              <a:tblGrid>
                <a:gridCol w="6946205">
                  <a:extLst>
                    <a:ext uri="{9D8B030D-6E8A-4147-A177-3AD203B41FA5}">
                      <a16:colId xmlns:a16="http://schemas.microsoft.com/office/drawing/2014/main" val="223293208"/>
                    </a:ext>
                  </a:extLst>
                </a:gridCol>
              </a:tblGrid>
              <a:tr h="266700">
                <a:tc>
                  <a:txBody>
                    <a:bodyPr/>
                    <a:lstStyle/>
                    <a:p>
                      <a:r>
                        <a:rPr lang="en-US" sz="1400" b="1" dirty="0">
                          <a:solidFill>
                            <a:schemeClr val="tx1"/>
                          </a:solidFill>
                          <a:effectLst/>
                          <a:latin typeface="Calibri"/>
                        </a:rPr>
                        <a:t>ASSUMPTION- DTA AND DTL REMAIN CONSTANT AFTER MAR 2025</a:t>
                      </a:r>
                    </a:p>
                  </a:txBody>
                  <a:tcPr marL="0" marR="0" marT="0" marB="0" anchor="ctr">
                    <a:lnL>
                      <a:noFill/>
                    </a:lnL>
                    <a:lnR>
                      <a:noFill/>
                    </a:lnR>
                    <a:lnT>
                      <a:noFill/>
                    </a:lnT>
                    <a:lnB>
                      <a:noFill/>
                    </a:lnB>
                    <a:noFill/>
                  </a:tcPr>
                </a:tc>
                <a:extLst>
                  <a:ext uri="{0D108BD9-81ED-4DB2-BD59-A6C34878D82A}">
                    <a16:rowId xmlns:a16="http://schemas.microsoft.com/office/drawing/2014/main" val="3963256611"/>
                  </a:ext>
                </a:extLst>
              </a:tr>
            </a:tbl>
          </a:graphicData>
        </a:graphic>
      </p:graphicFrame>
      <p:graphicFrame>
        <p:nvGraphicFramePr>
          <p:cNvPr id="8" name="Table 7">
            <a:extLst>
              <a:ext uri="{FF2B5EF4-FFF2-40B4-BE49-F238E27FC236}">
                <a16:creationId xmlns:a16="http://schemas.microsoft.com/office/drawing/2014/main" id="{A55ABA8D-0B12-C494-648C-D61D828B0B4B}"/>
              </a:ext>
            </a:extLst>
          </p:cNvPr>
          <p:cNvGraphicFramePr>
            <a:graphicFrameLocks noGrp="1"/>
          </p:cNvGraphicFramePr>
          <p:nvPr>
            <p:extLst>
              <p:ext uri="{D42A27DB-BD31-4B8C-83A1-F6EECF244321}">
                <p14:modId xmlns:p14="http://schemas.microsoft.com/office/powerpoint/2010/main" val="1559967074"/>
              </p:ext>
            </p:extLst>
          </p:nvPr>
        </p:nvGraphicFramePr>
        <p:xfrm>
          <a:off x="658923" y="6492476"/>
          <a:ext cx="5549006" cy="1458493"/>
        </p:xfrm>
        <a:graphic>
          <a:graphicData uri="http://schemas.openxmlformats.org/drawingml/2006/table">
            <a:tbl>
              <a:tblPr bandRow="1">
                <a:tableStyleId>{5C22544A-7EE6-4342-B048-85BDC9FD1C3A}</a:tableStyleId>
              </a:tblPr>
              <a:tblGrid>
                <a:gridCol w="83861">
                  <a:extLst>
                    <a:ext uri="{9D8B030D-6E8A-4147-A177-3AD203B41FA5}">
                      <a16:colId xmlns:a16="http://schemas.microsoft.com/office/drawing/2014/main" val="470183449"/>
                    </a:ext>
                  </a:extLst>
                </a:gridCol>
                <a:gridCol w="1700639">
                  <a:extLst>
                    <a:ext uri="{9D8B030D-6E8A-4147-A177-3AD203B41FA5}">
                      <a16:colId xmlns:a16="http://schemas.microsoft.com/office/drawing/2014/main" val="9638767"/>
                    </a:ext>
                  </a:extLst>
                </a:gridCol>
                <a:gridCol w="744028">
                  <a:extLst>
                    <a:ext uri="{9D8B030D-6E8A-4147-A177-3AD203B41FA5}">
                      <a16:colId xmlns:a16="http://schemas.microsoft.com/office/drawing/2014/main" val="1190211078"/>
                    </a:ext>
                  </a:extLst>
                </a:gridCol>
                <a:gridCol w="797174">
                  <a:extLst>
                    <a:ext uri="{9D8B030D-6E8A-4147-A177-3AD203B41FA5}">
                      <a16:colId xmlns:a16="http://schemas.microsoft.com/office/drawing/2014/main" val="3093508862"/>
                    </a:ext>
                  </a:extLst>
                </a:gridCol>
                <a:gridCol w="783885">
                  <a:extLst>
                    <a:ext uri="{9D8B030D-6E8A-4147-A177-3AD203B41FA5}">
                      <a16:colId xmlns:a16="http://schemas.microsoft.com/office/drawing/2014/main" val="1224022379"/>
                    </a:ext>
                  </a:extLst>
                </a:gridCol>
                <a:gridCol w="746494">
                  <a:extLst>
                    <a:ext uri="{9D8B030D-6E8A-4147-A177-3AD203B41FA5}">
                      <a16:colId xmlns:a16="http://schemas.microsoft.com/office/drawing/2014/main" val="351019522"/>
                    </a:ext>
                  </a:extLst>
                </a:gridCol>
                <a:gridCol w="666164">
                  <a:extLst>
                    <a:ext uri="{9D8B030D-6E8A-4147-A177-3AD203B41FA5}">
                      <a16:colId xmlns:a16="http://schemas.microsoft.com/office/drawing/2014/main" val="1053125063"/>
                    </a:ext>
                  </a:extLst>
                </a:gridCol>
                <a:gridCol w="26761">
                  <a:extLst>
                    <a:ext uri="{9D8B030D-6E8A-4147-A177-3AD203B41FA5}">
                      <a16:colId xmlns:a16="http://schemas.microsoft.com/office/drawing/2014/main" val="828146033"/>
                    </a:ext>
                  </a:extLst>
                </a:gridCol>
              </a:tblGrid>
              <a:tr h="184150">
                <a:tc>
                  <a:txBody>
                    <a:bodyPr/>
                    <a:lstStyle/>
                    <a:p>
                      <a:pPr lvl="0">
                        <a:buNone/>
                      </a:pPr>
                      <a:endParaRPr lang="en-US" sz="1050">
                        <a:effectLst/>
                        <a:latin typeface="Calibri"/>
                      </a:endParaRPr>
                    </a:p>
                  </a:txBody>
                  <a:tcPr marL="0" marR="0" marT="0" marB="0" anchor="ctr">
                    <a:lnL w="12700">
                      <a:solidFill>
                        <a:schemeClr val="tx1"/>
                      </a:solidFill>
                    </a:lnL>
                    <a:lnR w="0">
                      <a:noFill/>
                    </a:lnR>
                    <a:lnT w="12700">
                      <a:solidFill>
                        <a:schemeClr val="tx1"/>
                      </a:solidFill>
                    </a:lnT>
                    <a:lnB w="0">
                      <a:noFill/>
                    </a:lnB>
                    <a:solidFill>
                      <a:srgbClr val="002060"/>
                    </a:solidFill>
                  </a:tcPr>
                </a:tc>
                <a:tc>
                  <a:txBody>
                    <a:bodyPr/>
                    <a:lstStyle/>
                    <a:p>
                      <a:endParaRPr lang="en-US" sz="1050">
                        <a:effectLst/>
                        <a:latin typeface="Calibri"/>
                      </a:endParaRPr>
                    </a:p>
                  </a:txBody>
                  <a:tcPr marL="0" marR="0" marT="0" marB="0" anchor="ctr">
                    <a:lnL>
                      <a:noFill/>
                    </a:lnL>
                    <a:lnR>
                      <a:noFill/>
                    </a:lnR>
                    <a:lnT w="12700">
                      <a:solidFill>
                        <a:schemeClr val="tx1"/>
                      </a:solidFill>
                    </a:lnT>
                    <a:lnB>
                      <a:noFill/>
                    </a:lnB>
                    <a:solidFill>
                      <a:srgbClr val="002060"/>
                    </a:solidFill>
                  </a:tcPr>
                </a:tc>
                <a:tc>
                  <a:txBody>
                    <a:bodyPr/>
                    <a:lstStyle/>
                    <a:p>
                      <a:pPr algn="ctr"/>
                      <a:r>
                        <a:rPr lang="en-US" sz="1200" b="1">
                          <a:solidFill>
                            <a:schemeClr val="bg1"/>
                          </a:solidFill>
                          <a:effectLst/>
                          <a:latin typeface="Calibri"/>
                        </a:rPr>
                        <a:t>Mar-25</a:t>
                      </a:r>
                    </a:p>
                  </a:txBody>
                  <a:tcPr marL="0" marR="0" marT="0" marB="0" anchor="ctr">
                    <a:lnL>
                      <a:noFill/>
                    </a:lnL>
                    <a:lnR>
                      <a:noFill/>
                    </a:lnR>
                    <a:lnT w="12700">
                      <a:solidFill>
                        <a:schemeClr val="tx1"/>
                      </a:solidFill>
                    </a:lnT>
                    <a:lnB>
                      <a:noFill/>
                    </a:lnB>
                    <a:solidFill>
                      <a:srgbClr val="002060"/>
                    </a:solidFill>
                  </a:tcPr>
                </a:tc>
                <a:tc>
                  <a:txBody>
                    <a:bodyPr/>
                    <a:lstStyle/>
                    <a:p>
                      <a:pPr algn="ctr"/>
                      <a:r>
                        <a:rPr lang="en-US" sz="1200" b="1">
                          <a:solidFill>
                            <a:schemeClr val="bg1"/>
                          </a:solidFill>
                          <a:effectLst/>
                          <a:latin typeface="Calibri"/>
                        </a:rPr>
                        <a:t>Mar-26</a:t>
                      </a:r>
                    </a:p>
                  </a:txBody>
                  <a:tcPr marL="0" marR="0" marT="0" marB="0" anchor="ctr">
                    <a:lnL>
                      <a:noFill/>
                    </a:lnL>
                    <a:lnR>
                      <a:noFill/>
                    </a:lnR>
                    <a:lnT w="12700">
                      <a:solidFill>
                        <a:schemeClr val="tx1"/>
                      </a:solidFill>
                    </a:lnT>
                    <a:lnB>
                      <a:noFill/>
                    </a:lnB>
                    <a:solidFill>
                      <a:srgbClr val="002060"/>
                    </a:solidFill>
                  </a:tcPr>
                </a:tc>
                <a:tc>
                  <a:txBody>
                    <a:bodyPr/>
                    <a:lstStyle/>
                    <a:p>
                      <a:pPr algn="ctr"/>
                      <a:r>
                        <a:rPr lang="en-US" sz="1200" b="1">
                          <a:solidFill>
                            <a:schemeClr val="bg1"/>
                          </a:solidFill>
                          <a:effectLst/>
                          <a:latin typeface="Calibri"/>
                        </a:rPr>
                        <a:t>Mar-27</a:t>
                      </a:r>
                    </a:p>
                  </a:txBody>
                  <a:tcPr marL="0" marR="0" marT="0" marB="0" anchor="ctr">
                    <a:lnL>
                      <a:noFill/>
                    </a:lnL>
                    <a:lnR>
                      <a:noFill/>
                    </a:lnR>
                    <a:lnT w="12700">
                      <a:solidFill>
                        <a:schemeClr val="tx1"/>
                      </a:solidFill>
                    </a:lnT>
                    <a:lnB>
                      <a:noFill/>
                    </a:lnB>
                    <a:solidFill>
                      <a:srgbClr val="002060"/>
                    </a:solidFill>
                  </a:tcPr>
                </a:tc>
                <a:tc>
                  <a:txBody>
                    <a:bodyPr/>
                    <a:lstStyle/>
                    <a:p>
                      <a:pPr algn="ctr"/>
                      <a:r>
                        <a:rPr lang="en-US" sz="1200" b="1">
                          <a:solidFill>
                            <a:schemeClr val="bg1"/>
                          </a:solidFill>
                          <a:effectLst/>
                          <a:latin typeface="Calibri"/>
                        </a:rPr>
                        <a:t>Mar-28</a:t>
                      </a:r>
                    </a:p>
                  </a:txBody>
                  <a:tcPr marL="0" marR="0" marT="0" marB="0" anchor="ctr">
                    <a:lnL>
                      <a:noFill/>
                    </a:lnL>
                    <a:lnR>
                      <a:noFill/>
                    </a:lnR>
                    <a:lnT w="12700">
                      <a:solidFill>
                        <a:schemeClr val="tx1"/>
                      </a:solidFill>
                    </a:lnT>
                    <a:lnB>
                      <a:noFill/>
                    </a:lnB>
                    <a:solidFill>
                      <a:srgbClr val="002060"/>
                    </a:solidFill>
                  </a:tcPr>
                </a:tc>
                <a:tc>
                  <a:txBody>
                    <a:bodyPr/>
                    <a:lstStyle/>
                    <a:p>
                      <a:pPr algn="ctr"/>
                      <a:r>
                        <a:rPr lang="en-US" sz="1200" b="1">
                          <a:solidFill>
                            <a:schemeClr val="bg1"/>
                          </a:solidFill>
                          <a:effectLst/>
                          <a:latin typeface="Calibri"/>
                        </a:rPr>
                        <a:t>Mar-29</a:t>
                      </a:r>
                    </a:p>
                  </a:txBody>
                  <a:tcPr marL="0" marR="0" marT="0" marB="0" anchor="ctr">
                    <a:lnL>
                      <a:noFill/>
                    </a:lnL>
                    <a:lnR>
                      <a:noFill/>
                    </a:lnR>
                    <a:lnT w="12700">
                      <a:solidFill>
                        <a:schemeClr val="tx1"/>
                      </a:solidFill>
                    </a:lnT>
                    <a:lnB>
                      <a:noFill/>
                    </a:lnB>
                    <a:solidFill>
                      <a:srgbClr val="002060"/>
                    </a:solidFill>
                  </a:tcPr>
                </a:tc>
                <a:tc>
                  <a:txBody>
                    <a:bodyPr/>
                    <a:lstStyle/>
                    <a:p>
                      <a:pPr lvl="0" algn="ctr">
                        <a:buNone/>
                      </a:pPr>
                      <a:endParaRPr lang="en-US" sz="1200" b="1">
                        <a:solidFill>
                          <a:schemeClr val="bg1"/>
                        </a:solidFill>
                        <a:effectLst/>
                        <a:latin typeface="Calibri"/>
                      </a:endParaRPr>
                    </a:p>
                  </a:txBody>
                  <a:tcPr marL="0" marR="0" marT="0" marB="0" anchor="ctr">
                    <a:lnL w="0">
                      <a:noFill/>
                    </a:lnL>
                    <a:lnR w="12700">
                      <a:solidFill>
                        <a:schemeClr val="tx1"/>
                      </a:solidFill>
                    </a:lnR>
                    <a:lnT w="12700">
                      <a:solidFill>
                        <a:schemeClr val="tx1"/>
                      </a:solidFill>
                    </a:lnT>
                    <a:lnB w="0">
                      <a:noFill/>
                    </a:lnB>
                    <a:solidFill>
                      <a:srgbClr val="002060"/>
                    </a:solidFill>
                  </a:tcPr>
                </a:tc>
                <a:extLst>
                  <a:ext uri="{0D108BD9-81ED-4DB2-BD59-A6C34878D82A}">
                    <a16:rowId xmlns:a16="http://schemas.microsoft.com/office/drawing/2014/main" val="588285692"/>
                  </a:ext>
                </a:extLst>
              </a:tr>
              <a:tr h="212579">
                <a:tc>
                  <a:txBody>
                    <a:bodyPr/>
                    <a:lstStyle/>
                    <a:p>
                      <a:pPr lvl="0">
                        <a:buNone/>
                      </a:pPr>
                      <a:endParaRPr lang="en-US" sz="1050">
                        <a:effectLst/>
                        <a:latin typeface="Calibri"/>
                      </a:endParaRPr>
                    </a:p>
                  </a:txBody>
                  <a:tcPr marL="0" marR="0" marT="0" marB="0" anchor="ctr">
                    <a:lnL w="12700">
                      <a:solidFill>
                        <a:schemeClr val="tx1"/>
                      </a:solidFill>
                    </a:lnL>
                    <a:lnR w="0">
                      <a:noFill/>
                    </a:lnR>
                    <a:lnT w="0">
                      <a:noFill/>
                    </a:lnT>
                    <a:lnB w="0">
                      <a:noFill/>
                    </a:lnB>
                    <a:solidFill>
                      <a:srgbClr val="F7F7F7"/>
                    </a:solidFill>
                  </a:tcPr>
                </a:tc>
                <a:tc>
                  <a:txBody>
                    <a:bodyPr/>
                    <a:lstStyle/>
                    <a:p>
                      <a:r>
                        <a:rPr lang="en-US" sz="1050">
                          <a:effectLst/>
                          <a:latin typeface="Calibri"/>
                        </a:rPr>
                        <a:t>Earnings Before Tax</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2,625.9</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2,942.8</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3,283.6</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3,479.8</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3,645.7</a:t>
                      </a:r>
                    </a:p>
                  </a:txBody>
                  <a:tcPr marL="0" marR="0" marT="0" marB="0" anchor="ctr">
                    <a:lnL>
                      <a:noFill/>
                    </a:lnL>
                    <a:lnR>
                      <a:noFill/>
                    </a:lnR>
                    <a:lnT>
                      <a:noFill/>
                    </a:lnT>
                    <a:lnB>
                      <a:noFill/>
                    </a:lnB>
                    <a:solidFill>
                      <a:srgbClr val="F7F7F7"/>
                    </a:solidFill>
                  </a:tcPr>
                </a:tc>
                <a:tc>
                  <a:txBody>
                    <a:bodyPr/>
                    <a:lstStyle/>
                    <a:p>
                      <a:pPr lvl="0" algn="ctr">
                        <a:buNone/>
                      </a:pPr>
                      <a:endParaRPr lang="en-US" sz="1050">
                        <a:latin typeface="Calibri"/>
                      </a:endParaRPr>
                    </a:p>
                  </a:txBody>
                  <a:tcPr marL="0" marR="0" marT="0" marB="0" anchor="ctr">
                    <a:lnL w="0">
                      <a:noFill/>
                    </a:lnL>
                    <a:lnR w="12700">
                      <a:solidFill>
                        <a:schemeClr val="tx1"/>
                      </a:solidFill>
                    </a:lnR>
                    <a:lnT w="0">
                      <a:noFill/>
                    </a:lnT>
                    <a:lnB w="0">
                      <a:noFill/>
                    </a:lnB>
                    <a:solidFill>
                      <a:srgbClr val="F7F7F7"/>
                    </a:solidFill>
                  </a:tcPr>
                </a:tc>
                <a:extLst>
                  <a:ext uri="{0D108BD9-81ED-4DB2-BD59-A6C34878D82A}">
                    <a16:rowId xmlns:a16="http://schemas.microsoft.com/office/drawing/2014/main" val="1329403515"/>
                  </a:ext>
                </a:extLst>
              </a:tr>
              <a:tr h="239152">
                <a:tc>
                  <a:txBody>
                    <a:bodyPr/>
                    <a:lstStyle/>
                    <a:p>
                      <a:pPr lvl="0">
                        <a:buNone/>
                      </a:pPr>
                      <a:endParaRPr lang="en-US" sz="1050">
                        <a:effectLst/>
                        <a:latin typeface="Calibri"/>
                      </a:endParaRPr>
                    </a:p>
                  </a:txBody>
                  <a:tcPr marL="0" marR="0" marT="0" marB="0" anchor="ctr">
                    <a:lnL w="12700">
                      <a:solidFill>
                        <a:schemeClr val="tx1"/>
                      </a:solidFill>
                    </a:lnL>
                    <a:lnR w="0">
                      <a:noFill/>
                    </a:lnR>
                    <a:lnT w="0">
                      <a:noFill/>
                    </a:lnT>
                    <a:lnB w="0">
                      <a:noFill/>
                    </a:lnB>
                    <a:solidFill>
                      <a:srgbClr val="F7F7F7"/>
                    </a:solidFill>
                  </a:tcPr>
                </a:tc>
                <a:tc>
                  <a:txBody>
                    <a:bodyPr/>
                    <a:lstStyle/>
                    <a:p>
                      <a:r>
                        <a:rPr lang="en-US" sz="1050">
                          <a:effectLst/>
                          <a:latin typeface="Calibri"/>
                        </a:rPr>
                        <a:t>Current taxes</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615.06</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689.30</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769.12</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815.07</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853.93</a:t>
                      </a:r>
                    </a:p>
                  </a:txBody>
                  <a:tcPr marL="0" marR="0" marT="0" marB="0" anchor="ctr">
                    <a:lnL>
                      <a:noFill/>
                    </a:lnL>
                    <a:lnR>
                      <a:noFill/>
                    </a:lnR>
                    <a:lnT>
                      <a:noFill/>
                    </a:lnT>
                    <a:lnB>
                      <a:noFill/>
                    </a:lnB>
                    <a:solidFill>
                      <a:srgbClr val="F7F7F7"/>
                    </a:solidFill>
                  </a:tcPr>
                </a:tc>
                <a:tc>
                  <a:txBody>
                    <a:bodyPr/>
                    <a:lstStyle/>
                    <a:p>
                      <a:pPr lvl="0" algn="ctr">
                        <a:buNone/>
                      </a:pPr>
                      <a:endParaRPr lang="en-US" sz="1050">
                        <a:latin typeface="Calibri"/>
                      </a:endParaRPr>
                    </a:p>
                  </a:txBody>
                  <a:tcPr marL="0" marR="0" marT="0" marB="0" anchor="ctr">
                    <a:lnL w="0">
                      <a:noFill/>
                    </a:lnL>
                    <a:lnR w="12700">
                      <a:solidFill>
                        <a:schemeClr val="tx1"/>
                      </a:solidFill>
                    </a:lnR>
                    <a:lnT w="0">
                      <a:noFill/>
                    </a:lnT>
                    <a:lnB w="0">
                      <a:noFill/>
                    </a:lnB>
                    <a:solidFill>
                      <a:srgbClr val="F7F7F7"/>
                    </a:solidFill>
                  </a:tcPr>
                </a:tc>
                <a:extLst>
                  <a:ext uri="{0D108BD9-81ED-4DB2-BD59-A6C34878D82A}">
                    <a16:rowId xmlns:a16="http://schemas.microsoft.com/office/drawing/2014/main" val="175789105"/>
                  </a:ext>
                </a:extLst>
              </a:tr>
              <a:tr h="199159">
                <a:tc>
                  <a:txBody>
                    <a:bodyPr/>
                    <a:lstStyle/>
                    <a:p>
                      <a:pPr lvl="0">
                        <a:buNone/>
                      </a:pPr>
                      <a:endParaRPr lang="en-US" sz="1050">
                        <a:effectLst/>
                        <a:latin typeface="Calibri"/>
                      </a:endParaRPr>
                    </a:p>
                  </a:txBody>
                  <a:tcPr marL="0" marR="0" marT="0" marB="0" anchor="ctr">
                    <a:lnL w="12700">
                      <a:solidFill>
                        <a:schemeClr val="tx1"/>
                      </a:solidFill>
                    </a:lnL>
                    <a:lnR w="0">
                      <a:noFill/>
                    </a:lnR>
                    <a:lnT w="0">
                      <a:noFill/>
                    </a:lnT>
                    <a:lnB w="0">
                      <a:noFill/>
                    </a:lnB>
                    <a:solidFill>
                      <a:srgbClr val="F7F7F7"/>
                    </a:solidFill>
                  </a:tcPr>
                </a:tc>
                <a:tc>
                  <a:txBody>
                    <a:bodyPr/>
                    <a:lstStyle/>
                    <a:p>
                      <a:r>
                        <a:rPr lang="en-US" sz="1050">
                          <a:effectLst/>
                          <a:latin typeface="Calibri"/>
                        </a:rPr>
                        <a:t>Inc in DTA</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-18.3207</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   </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   </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   </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   </a:t>
                      </a:r>
                    </a:p>
                  </a:txBody>
                  <a:tcPr marL="0" marR="0" marT="0" marB="0" anchor="ctr">
                    <a:lnL>
                      <a:noFill/>
                    </a:lnL>
                    <a:lnR>
                      <a:noFill/>
                    </a:lnR>
                    <a:lnT>
                      <a:noFill/>
                    </a:lnT>
                    <a:lnB>
                      <a:noFill/>
                    </a:lnB>
                    <a:solidFill>
                      <a:srgbClr val="F7F7F7"/>
                    </a:solidFill>
                  </a:tcPr>
                </a:tc>
                <a:tc>
                  <a:txBody>
                    <a:bodyPr/>
                    <a:lstStyle/>
                    <a:p>
                      <a:pPr lvl="0" algn="ctr">
                        <a:buNone/>
                      </a:pPr>
                      <a:endParaRPr lang="en-US" sz="1050">
                        <a:latin typeface="Calibri"/>
                      </a:endParaRPr>
                    </a:p>
                  </a:txBody>
                  <a:tcPr marL="0" marR="0" marT="0" marB="0" anchor="ctr">
                    <a:lnL w="0">
                      <a:noFill/>
                    </a:lnL>
                    <a:lnR w="12700">
                      <a:solidFill>
                        <a:schemeClr val="tx1"/>
                      </a:solidFill>
                    </a:lnR>
                    <a:lnT w="0">
                      <a:noFill/>
                    </a:lnT>
                    <a:lnB w="0">
                      <a:noFill/>
                    </a:lnB>
                    <a:solidFill>
                      <a:srgbClr val="F7F7F7"/>
                    </a:solidFill>
                  </a:tcPr>
                </a:tc>
                <a:extLst>
                  <a:ext uri="{0D108BD9-81ED-4DB2-BD59-A6C34878D82A}">
                    <a16:rowId xmlns:a16="http://schemas.microsoft.com/office/drawing/2014/main" val="4151029313"/>
                  </a:ext>
                </a:extLst>
              </a:tr>
              <a:tr h="225136">
                <a:tc>
                  <a:txBody>
                    <a:bodyPr/>
                    <a:lstStyle/>
                    <a:p>
                      <a:pPr lvl="0">
                        <a:buNone/>
                      </a:pPr>
                      <a:endParaRPr lang="en-US" sz="1050">
                        <a:effectLst/>
                        <a:latin typeface="Calibri"/>
                      </a:endParaRPr>
                    </a:p>
                  </a:txBody>
                  <a:tcPr marL="0" marR="0" marT="0" marB="0" anchor="ctr">
                    <a:lnL w="12700">
                      <a:solidFill>
                        <a:schemeClr val="tx1"/>
                      </a:solidFill>
                    </a:lnL>
                    <a:lnR w="0">
                      <a:noFill/>
                    </a:lnR>
                    <a:lnT w="0">
                      <a:noFill/>
                    </a:lnT>
                    <a:lnB w="0">
                      <a:noFill/>
                    </a:lnB>
                    <a:solidFill>
                      <a:srgbClr val="F7F7F7"/>
                    </a:solidFill>
                  </a:tcPr>
                </a:tc>
                <a:tc>
                  <a:txBody>
                    <a:bodyPr/>
                    <a:lstStyle/>
                    <a:p>
                      <a:r>
                        <a:rPr lang="en-US" sz="1050">
                          <a:effectLst/>
                          <a:latin typeface="Calibri"/>
                        </a:rPr>
                        <a:t>Inc in DTL</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-56.4438</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   </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   </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   </a:t>
                      </a:r>
                    </a:p>
                  </a:txBody>
                  <a:tcPr marL="0" marR="0" marT="0" marB="0" anchor="ctr">
                    <a:lnL>
                      <a:noFill/>
                    </a:lnL>
                    <a:lnR>
                      <a:noFill/>
                    </a:lnR>
                    <a:lnT>
                      <a:noFill/>
                    </a:lnT>
                    <a:lnB>
                      <a:noFill/>
                    </a:lnB>
                    <a:solidFill>
                      <a:srgbClr val="F7F7F7"/>
                    </a:solidFill>
                  </a:tcPr>
                </a:tc>
                <a:tc>
                  <a:txBody>
                    <a:bodyPr/>
                    <a:lstStyle/>
                    <a:p>
                      <a:pPr algn="ctr"/>
                      <a:r>
                        <a:rPr lang="en-US" sz="1050">
                          <a:latin typeface="Calibri"/>
                        </a:rPr>
                        <a:t>            -   </a:t>
                      </a:r>
                    </a:p>
                  </a:txBody>
                  <a:tcPr marL="0" marR="0" marT="0" marB="0" anchor="ctr">
                    <a:lnL>
                      <a:noFill/>
                    </a:lnL>
                    <a:lnR>
                      <a:noFill/>
                    </a:lnR>
                    <a:lnT>
                      <a:noFill/>
                    </a:lnT>
                    <a:lnB>
                      <a:noFill/>
                    </a:lnB>
                    <a:solidFill>
                      <a:srgbClr val="F7F7F7"/>
                    </a:solidFill>
                  </a:tcPr>
                </a:tc>
                <a:tc>
                  <a:txBody>
                    <a:bodyPr/>
                    <a:lstStyle/>
                    <a:p>
                      <a:pPr lvl="0" algn="ctr">
                        <a:buNone/>
                      </a:pPr>
                      <a:endParaRPr lang="en-US" sz="1050">
                        <a:latin typeface="Calibri"/>
                      </a:endParaRPr>
                    </a:p>
                  </a:txBody>
                  <a:tcPr marL="0" marR="0" marT="0" marB="0" anchor="ctr">
                    <a:lnL w="0">
                      <a:noFill/>
                    </a:lnL>
                    <a:lnR w="12700">
                      <a:solidFill>
                        <a:schemeClr val="tx1"/>
                      </a:solidFill>
                    </a:lnR>
                    <a:lnT w="0">
                      <a:noFill/>
                    </a:lnT>
                    <a:lnB w="0">
                      <a:noFill/>
                    </a:lnB>
                    <a:solidFill>
                      <a:srgbClr val="F7F7F7"/>
                    </a:solidFill>
                  </a:tcPr>
                </a:tc>
                <a:extLst>
                  <a:ext uri="{0D108BD9-81ED-4DB2-BD59-A6C34878D82A}">
                    <a16:rowId xmlns:a16="http://schemas.microsoft.com/office/drawing/2014/main" val="4067663560"/>
                  </a:ext>
                </a:extLst>
              </a:tr>
              <a:tr h="181840">
                <a:tc>
                  <a:txBody>
                    <a:bodyPr/>
                    <a:lstStyle/>
                    <a:p>
                      <a:pPr lvl="0">
                        <a:buNone/>
                      </a:pPr>
                      <a:endParaRPr lang="en-US" sz="1050">
                        <a:effectLst/>
                        <a:latin typeface="Calibri"/>
                      </a:endParaRPr>
                    </a:p>
                  </a:txBody>
                  <a:tcPr marL="0" marR="0" marT="0" marB="0" anchor="ctr">
                    <a:lnL w="12700">
                      <a:solidFill>
                        <a:schemeClr val="tx1"/>
                      </a:solidFill>
                    </a:lnL>
                    <a:lnR w="0">
                      <a:noFill/>
                    </a:lnR>
                    <a:lnT w="0">
                      <a:noFill/>
                    </a:lnT>
                    <a:lnB w="0">
                      <a:noFill/>
                    </a:lnB>
                    <a:solidFill>
                      <a:srgbClr val="F7F7F7"/>
                    </a:solidFill>
                  </a:tcPr>
                </a:tc>
                <a:tc>
                  <a:txBody>
                    <a:bodyPr/>
                    <a:lstStyle/>
                    <a:p>
                      <a:r>
                        <a:rPr lang="en-US" sz="1050" b="1">
                          <a:effectLst/>
                          <a:latin typeface="Calibri"/>
                        </a:rPr>
                        <a:t>Tax expense</a:t>
                      </a:r>
                    </a:p>
                  </a:txBody>
                  <a:tcPr marL="0" marR="0" marT="0" marB="0" anchor="ctr">
                    <a:lnL>
                      <a:noFill/>
                    </a:lnL>
                    <a:lnR>
                      <a:noFill/>
                    </a:lnR>
                    <a:lnT>
                      <a:noFill/>
                    </a:lnT>
                    <a:lnB>
                      <a:noFill/>
                    </a:lnB>
                    <a:solidFill>
                      <a:srgbClr val="F7F7F7"/>
                    </a:solidFill>
                  </a:tcPr>
                </a:tc>
                <a:tc>
                  <a:txBody>
                    <a:bodyPr/>
                    <a:lstStyle/>
                    <a:p>
                      <a:pPr algn="ctr"/>
                      <a:r>
                        <a:rPr lang="en-US" sz="1050" b="1">
                          <a:latin typeface="Calibri"/>
                        </a:rPr>
                        <a:t>₹ 576.93</a:t>
                      </a:r>
                    </a:p>
                  </a:txBody>
                  <a:tcPr marL="0" marR="0" marT="0" marB="0" anchor="ctr">
                    <a:lnL>
                      <a:noFill/>
                    </a:lnL>
                    <a:lnR>
                      <a:noFill/>
                    </a:lnR>
                    <a:lnT>
                      <a:noFill/>
                    </a:lnT>
                    <a:lnB>
                      <a:noFill/>
                    </a:lnB>
                    <a:solidFill>
                      <a:srgbClr val="F7F7F7"/>
                    </a:solidFill>
                  </a:tcPr>
                </a:tc>
                <a:tc>
                  <a:txBody>
                    <a:bodyPr/>
                    <a:lstStyle/>
                    <a:p>
                      <a:pPr algn="ctr"/>
                      <a:r>
                        <a:rPr lang="en-US" sz="1050" b="1">
                          <a:latin typeface="Calibri"/>
                        </a:rPr>
                        <a:t>₹ 689.30</a:t>
                      </a:r>
                    </a:p>
                  </a:txBody>
                  <a:tcPr marL="0" marR="0" marT="0" marB="0" anchor="ctr">
                    <a:lnL>
                      <a:noFill/>
                    </a:lnL>
                    <a:lnR>
                      <a:noFill/>
                    </a:lnR>
                    <a:lnT>
                      <a:noFill/>
                    </a:lnT>
                    <a:lnB>
                      <a:noFill/>
                    </a:lnB>
                    <a:solidFill>
                      <a:srgbClr val="F7F7F7"/>
                    </a:solidFill>
                  </a:tcPr>
                </a:tc>
                <a:tc>
                  <a:txBody>
                    <a:bodyPr/>
                    <a:lstStyle/>
                    <a:p>
                      <a:pPr algn="ctr"/>
                      <a:r>
                        <a:rPr lang="en-US" sz="1050" b="1">
                          <a:latin typeface="Calibri"/>
                        </a:rPr>
                        <a:t>₹ 769.12</a:t>
                      </a:r>
                    </a:p>
                  </a:txBody>
                  <a:tcPr marL="0" marR="0" marT="0" marB="0" anchor="ctr">
                    <a:lnL>
                      <a:noFill/>
                    </a:lnL>
                    <a:lnR>
                      <a:noFill/>
                    </a:lnR>
                    <a:lnT>
                      <a:noFill/>
                    </a:lnT>
                    <a:lnB>
                      <a:noFill/>
                    </a:lnB>
                    <a:solidFill>
                      <a:srgbClr val="F7F7F7"/>
                    </a:solidFill>
                  </a:tcPr>
                </a:tc>
                <a:tc>
                  <a:txBody>
                    <a:bodyPr/>
                    <a:lstStyle/>
                    <a:p>
                      <a:pPr algn="ctr"/>
                      <a:r>
                        <a:rPr lang="en-US" sz="1050" b="1">
                          <a:latin typeface="Calibri"/>
                        </a:rPr>
                        <a:t>₹ 815.07</a:t>
                      </a:r>
                    </a:p>
                  </a:txBody>
                  <a:tcPr marL="0" marR="0" marT="0" marB="0" anchor="ctr">
                    <a:lnL>
                      <a:noFill/>
                    </a:lnL>
                    <a:lnR>
                      <a:noFill/>
                    </a:lnR>
                    <a:lnT>
                      <a:noFill/>
                    </a:lnT>
                    <a:lnB>
                      <a:noFill/>
                    </a:lnB>
                    <a:solidFill>
                      <a:srgbClr val="F7F7F7"/>
                    </a:solidFill>
                  </a:tcPr>
                </a:tc>
                <a:tc>
                  <a:txBody>
                    <a:bodyPr/>
                    <a:lstStyle/>
                    <a:p>
                      <a:pPr algn="ctr"/>
                      <a:r>
                        <a:rPr lang="en-US" sz="1050" b="1">
                          <a:latin typeface="Calibri"/>
                        </a:rPr>
                        <a:t>₹ 853.93</a:t>
                      </a:r>
                    </a:p>
                  </a:txBody>
                  <a:tcPr marL="0" marR="0" marT="0" marB="0" anchor="ctr">
                    <a:lnL>
                      <a:noFill/>
                    </a:lnL>
                    <a:lnR>
                      <a:noFill/>
                    </a:lnR>
                    <a:lnT>
                      <a:noFill/>
                    </a:lnT>
                    <a:lnB>
                      <a:noFill/>
                    </a:lnB>
                    <a:solidFill>
                      <a:srgbClr val="F7F7F7"/>
                    </a:solidFill>
                  </a:tcPr>
                </a:tc>
                <a:tc>
                  <a:txBody>
                    <a:bodyPr/>
                    <a:lstStyle/>
                    <a:p>
                      <a:pPr lvl="0" algn="ctr">
                        <a:buNone/>
                      </a:pPr>
                      <a:endParaRPr lang="en-US" sz="1050">
                        <a:latin typeface="Calibri"/>
                      </a:endParaRPr>
                    </a:p>
                  </a:txBody>
                  <a:tcPr marL="0" marR="0" marT="0" marB="0" anchor="ctr">
                    <a:lnL w="0">
                      <a:noFill/>
                    </a:lnL>
                    <a:lnR w="12700">
                      <a:solidFill>
                        <a:schemeClr val="tx1"/>
                      </a:solidFill>
                    </a:lnR>
                    <a:lnT w="0">
                      <a:noFill/>
                    </a:lnT>
                    <a:lnB w="0">
                      <a:noFill/>
                    </a:lnB>
                    <a:solidFill>
                      <a:srgbClr val="F7F7F7"/>
                    </a:solidFill>
                  </a:tcPr>
                </a:tc>
                <a:extLst>
                  <a:ext uri="{0D108BD9-81ED-4DB2-BD59-A6C34878D82A}">
                    <a16:rowId xmlns:a16="http://schemas.microsoft.com/office/drawing/2014/main" val="1516391129"/>
                  </a:ext>
                </a:extLst>
              </a:tr>
              <a:tr h="216477">
                <a:tc>
                  <a:txBody>
                    <a:bodyPr/>
                    <a:lstStyle/>
                    <a:p>
                      <a:pPr lvl="0">
                        <a:buNone/>
                      </a:pPr>
                      <a:endParaRPr lang="en-US" sz="1050">
                        <a:effectLst/>
                        <a:latin typeface="Calibri"/>
                      </a:endParaRPr>
                    </a:p>
                  </a:txBody>
                  <a:tcPr marL="0" marR="0" marT="0" marB="0" anchor="ctr">
                    <a:lnL w="12700">
                      <a:solidFill>
                        <a:schemeClr val="tx1"/>
                      </a:solidFill>
                    </a:lnL>
                    <a:lnR w="0">
                      <a:noFill/>
                    </a:lnR>
                    <a:lnT w="0">
                      <a:noFill/>
                    </a:lnT>
                    <a:lnB w="12700">
                      <a:solidFill>
                        <a:schemeClr val="tx1"/>
                      </a:solidFill>
                    </a:lnB>
                    <a:solidFill>
                      <a:srgbClr val="F7F7F7"/>
                    </a:solidFill>
                  </a:tcPr>
                </a:tc>
                <a:tc>
                  <a:txBody>
                    <a:bodyPr/>
                    <a:lstStyle/>
                    <a:p>
                      <a:r>
                        <a:rPr lang="en-US" sz="1050">
                          <a:effectLst/>
                          <a:latin typeface="Calibri"/>
                        </a:rPr>
                        <a:t>Effective tax rate</a:t>
                      </a:r>
                    </a:p>
                  </a:txBody>
                  <a:tcPr marL="0" marR="0" marT="0" marB="0" anchor="ctr">
                    <a:lnL>
                      <a:noFill/>
                    </a:lnL>
                    <a:lnR>
                      <a:noFill/>
                    </a:lnR>
                    <a:lnT>
                      <a:noFill/>
                    </a:lnT>
                    <a:lnB w="12700">
                      <a:solidFill>
                        <a:schemeClr val="tx1"/>
                      </a:solidFill>
                    </a:lnB>
                    <a:solidFill>
                      <a:srgbClr val="F7F7F7"/>
                    </a:solidFill>
                  </a:tcPr>
                </a:tc>
                <a:tc>
                  <a:txBody>
                    <a:bodyPr/>
                    <a:lstStyle/>
                    <a:p>
                      <a:pPr algn="ctr"/>
                      <a:r>
                        <a:rPr lang="en-US" sz="1050">
                          <a:latin typeface="Calibri"/>
                        </a:rPr>
                        <a:t>21.97%</a:t>
                      </a:r>
                    </a:p>
                  </a:txBody>
                  <a:tcPr marL="0" marR="0" marT="0" marB="0" anchor="ctr">
                    <a:lnL>
                      <a:noFill/>
                    </a:lnL>
                    <a:lnR>
                      <a:noFill/>
                    </a:lnR>
                    <a:lnT>
                      <a:noFill/>
                    </a:lnT>
                    <a:lnB w="12700">
                      <a:solidFill>
                        <a:schemeClr val="tx1"/>
                      </a:solidFill>
                    </a:lnB>
                    <a:solidFill>
                      <a:srgbClr val="F7F7F7"/>
                    </a:solidFill>
                  </a:tcPr>
                </a:tc>
                <a:tc>
                  <a:txBody>
                    <a:bodyPr/>
                    <a:lstStyle/>
                    <a:p>
                      <a:pPr algn="ctr"/>
                      <a:r>
                        <a:rPr lang="en-US" sz="1050">
                          <a:latin typeface="Calibri"/>
                        </a:rPr>
                        <a:t>23.42%</a:t>
                      </a:r>
                    </a:p>
                  </a:txBody>
                  <a:tcPr marL="0" marR="0" marT="0" marB="0" anchor="ctr">
                    <a:lnL>
                      <a:noFill/>
                    </a:lnL>
                    <a:lnR>
                      <a:noFill/>
                    </a:lnR>
                    <a:lnT>
                      <a:noFill/>
                    </a:lnT>
                    <a:lnB w="12700">
                      <a:solidFill>
                        <a:schemeClr val="tx1"/>
                      </a:solidFill>
                    </a:lnB>
                    <a:solidFill>
                      <a:srgbClr val="F7F7F7"/>
                    </a:solidFill>
                  </a:tcPr>
                </a:tc>
                <a:tc>
                  <a:txBody>
                    <a:bodyPr/>
                    <a:lstStyle/>
                    <a:p>
                      <a:pPr algn="ctr"/>
                      <a:r>
                        <a:rPr lang="en-US" sz="1050">
                          <a:latin typeface="Calibri"/>
                        </a:rPr>
                        <a:t>23.42%</a:t>
                      </a:r>
                    </a:p>
                  </a:txBody>
                  <a:tcPr marL="0" marR="0" marT="0" marB="0" anchor="ctr">
                    <a:lnL>
                      <a:noFill/>
                    </a:lnL>
                    <a:lnR>
                      <a:noFill/>
                    </a:lnR>
                    <a:lnT>
                      <a:noFill/>
                    </a:lnT>
                    <a:lnB w="12700">
                      <a:solidFill>
                        <a:schemeClr val="tx1"/>
                      </a:solidFill>
                    </a:lnB>
                    <a:solidFill>
                      <a:srgbClr val="F7F7F7"/>
                    </a:solidFill>
                  </a:tcPr>
                </a:tc>
                <a:tc>
                  <a:txBody>
                    <a:bodyPr/>
                    <a:lstStyle/>
                    <a:p>
                      <a:pPr algn="ctr"/>
                      <a:r>
                        <a:rPr lang="en-US" sz="1050">
                          <a:latin typeface="Calibri"/>
                        </a:rPr>
                        <a:t>23.42%</a:t>
                      </a:r>
                    </a:p>
                  </a:txBody>
                  <a:tcPr marL="0" marR="0" marT="0" marB="0" anchor="ctr">
                    <a:lnL>
                      <a:noFill/>
                    </a:lnL>
                    <a:lnR>
                      <a:noFill/>
                    </a:lnR>
                    <a:lnT>
                      <a:noFill/>
                    </a:lnT>
                    <a:lnB w="12700">
                      <a:solidFill>
                        <a:schemeClr val="tx1"/>
                      </a:solidFill>
                    </a:lnB>
                    <a:solidFill>
                      <a:srgbClr val="F7F7F7"/>
                    </a:solidFill>
                  </a:tcPr>
                </a:tc>
                <a:tc>
                  <a:txBody>
                    <a:bodyPr/>
                    <a:lstStyle/>
                    <a:p>
                      <a:pPr algn="ctr"/>
                      <a:r>
                        <a:rPr lang="en-US" sz="1050">
                          <a:latin typeface="Calibri"/>
                        </a:rPr>
                        <a:t>23.42%</a:t>
                      </a:r>
                    </a:p>
                  </a:txBody>
                  <a:tcPr marL="0" marR="0" marT="0" marB="0" anchor="ctr">
                    <a:lnL>
                      <a:noFill/>
                    </a:lnL>
                    <a:lnR>
                      <a:noFill/>
                    </a:lnR>
                    <a:lnT>
                      <a:noFill/>
                    </a:lnT>
                    <a:lnB w="12700">
                      <a:solidFill>
                        <a:schemeClr val="tx1"/>
                      </a:solidFill>
                    </a:lnB>
                    <a:solidFill>
                      <a:srgbClr val="F7F7F7"/>
                    </a:solidFill>
                  </a:tcPr>
                </a:tc>
                <a:tc>
                  <a:txBody>
                    <a:bodyPr/>
                    <a:lstStyle/>
                    <a:p>
                      <a:pPr lvl="0" algn="ctr">
                        <a:buNone/>
                      </a:pPr>
                      <a:endParaRPr lang="en-US" sz="1050">
                        <a:latin typeface="Calibri"/>
                      </a:endParaRPr>
                    </a:p>
                  </a:txBody>
                  <a:tcPr marL="0" marR="0" marT="0" marB="0" anchor="ctr">
                    <a:lnL w="0">
                      <a:noFill/>
                    </a:lnL>
                    <a:lnR w="12700">
                      <a:solidFill>
                        <a:schemeClr val="tx1"/>
                      </a:solidFill>
                    </a:lnR>
                    <a:lnT w="0">
                      <a:noFill/>
                    </a:lnT>
                    <a:lnB w="12700">
                      <a:solidFill>
                        <a:schemeClr val="tx1"/>
                      </a:solidFill>
                    </a:lnB>
                    <a:solidFill>
                      <a:srgbClr val="F7F7F7"/>
                    </a:solidFill>
                  </a:tcPr>
                </a:tc>
                <a:extLst>
                  <a:ext uri="{0D108BD9-81ED-4DB2-BD59-A6C34878D82A}">
                    <a16:rowId xmlns:a16="http://schemas.microsoft.com/office/drawing/2014/main" val="282251910"/>
                  </a:ext>
                </a:extLst>
              </a:tr>
            </a:tbl>
          </a:graphicData>
        </a:graphic>
      </p:graphicFrame>
      <p:graphicFrame>
        <p:nvGraphicFramePr>
          <p:cNvPr id="16" name="Table 15">
            <a:extLst>
              <a:ext uri="{FF2B5EF4-FFF2-40B4-BE49-F238E27FC236}">
                <a16:creationId xmlns:a16="http://schemas.microsoft.com/office/drawing/2014/main" id="{D11039C9-7D07-0C29-C421-9D1679010057}"/>
              </a:ext>
            </a:extLst>
          </p:cNvPr>
          <p:cNvGraphicFramePr>
            <a:graphicFrameLocks noGrp="1"/>
          </p:cNvGraphicFramePr>
          <p:nvPr>
            <p:extLst>
              <p:ext uri="{D42A27DB-BD31-4B8C-83A1-F6EECF244321}">
                <p14:modId xmlns:p14="http://schemas.microsoft.com/office/powerpoint/2010/main" val="2077399938"/>
              </p:ext>
            </p:extLst>
          </p:nvPr>
        </p:nvGraphicFramePr>
        <p:xfrm>
          <a:off x="2382167" y="3433365"/>
          <a:ext cx="2191652" cy="183403"/>
        </p:xfrm>
        <a:graphic>
          <a:graphicData uri="http://schemas.openxmlformats.org/drawingml/2006/table">
            <a:tbl>
              <a:tblPr bandRow="1">
                <a:tableStyleId>{5C22544A-7EE6-4342-B048-85BDC9FD1C3A}</a:tableStyleId>
              </a:tblPr>
              <a:tblGrid>
                <a:gridCol w="95249">
                  <a:extLst>
                    <a:ext uri="{9D8B030D-6E8A-4147-A177-3AD203B41FA5}">
                      <a16:colId xmlns:a16="http://schemas.microsoft.com/office/drawing/2014/main" val="541126774"/>
                    </a:ext>
                  </a:extLst>
                </a:gridCol>
                <a:gridCol w="2006028">
                  <a:extLst>
                    <a:ext uri="{9D8B030D-6E8A-4147-A177-3AD203B41FA5}">
                      <a16:colId xmlns:a16="http://schemas.microsoft.com/office/drawing/2014/main" val="1755936476"/>
                    </a:ext>
                  </a:extLst>
                </a:gridCol>
                <a:gridCol w="90375">
                  <a:extLst>
                    <a:ext uri="{9D8B030D-6E8A-4147-A177-3AD203B41FA5}">
                      <a16:colId xmlns:a16="http://schemas.microsoft.com/office/drawing/2014/main" val="1787609999"/>
                    </a:ext>
                  </a:extLst>
                </a:gridCol>
              </a:tblGrid>
              <a:tr h="183403">
                <a:tc>
                  <a:txBody>
                    <a:bodyPr/>
                    <a:lstStyle/>
                    <a:p>
                      <a:pPr lvl="0" algn="ctr">
                        <a:buNone/>
                      </a:pPr>
                      <a:endParaRPr lang="en-US" sz="1200" b="1" dirty="0">
                        <a:solidFill>
                          <a:schemeClr val="bg1"/>
                        </a:solidFill>
                        <a:effectLst/>
                        <a:latin typeface="Calibri"/>
                      </a:endParaRPr>
                    </a:p>
                  </a:txBody>
                  <a:tcPr marL="0" marR="0" marT="0" marB="0" anchor="ctr">
                    <a:lnL w="12700" cap="flat" cmpd="sng" algn="ctr">
                      <a:noFill/>
                      <a:prstDash val="solid"/>
                      <a:round/>
                      <a:headEnd type="none" w="med" len="med"/>
                      <a:tailEnd type="none" w="med" len="med"/>
                    </a:lnL>
                    <a:lnR w="0">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2060"/>
                    </a:solidFill>
                  </a:tcPr>
                </a:tc>
                <a:tc>
                  <a:txBody>
                    <a:bodyPr/>
                    <a:lstStyle/>
                    <a:p>
                      <a:pPr algn="ctr"/>
                      <a:r>
                        <a:rPr lang="en-US" sz="1200" b="1" dirty="0">
                          <a:solidFill>
                            <a:schemeClr val="bg1"/>
                          </a:solidFill>
                          <a:effectLst/>
                          <a:latin typeface="Calibri"/>
                        </a:rPr>
                        <a:t>Sensitivity Analysis</a:t>
                      </a:r>
                    </a:p>
                  </a:txBody>
                  <a:tcPr marL="0" marR="0" marT="0" marB="0" anchor="ctr">
                    <a:lnL w="0" cap="flat" cmpd="sng" algn="ctr">
                      <a:noFill/>
                      <a:prstDash val="solid"/>
                      <a:round/>
                      <a:headEnd type="none" w="med" len="med"/>
                      <a:tailEnd type="none" w="med" len="med"/>
                    </a:lnL>
                    <a:lnR w="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2060"/>
                    </a:solidFill>
                  </a:tcPr>
                </a:tc>
                <a:tc>
                  <a:txBody>
                    <a:bodyPr/>
                    <a:lstStyle/>
                    <a:p>
                      <a:pPr lvl="0" algn="ctr">
                        <a:buNone/>
                      </a:pPr>
                      <a:endParaRPr lang="en-US" sz="1050" b="1" dirty="0">
                        <a:effectLst/>
                        <a:latin typeface="Calibri"/>
                      </a:endParaRPr>
                    </a:p>
                  </a:txBody>
                  <a:tcPr marL="0" marR="0" marT="0" marB="0" anchor="ctr">
                    <a:lnL w="0">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rgbClr val="002060"/>
                    </a:solidFill>
                  </a:tcPr>
                </a:tc>
                <a:extLst>
                  <a:ext uri="{0D108BD9-81ED-4DB2-BD59-A6C34878D82A}">
                    <a16:rowId xmlns:a16="http://schemas.microsoft.com/office/drawing/2014/main" val="2718153848"/>
                  </a:ext>
                </a:extLst>
              </a:tr>
            </a:tbl>
          </a:graphicData>
        </a:graphic>
      </p:graphicFrame>
      <p:grpSp>
        <p:nvGrpSpPr>
          <p:cNvPr id="18" name="Group 17"/>
          <p:cNvGrpSpPr/>
          <p:nvPr/>
        </p:nvGrpSpPr>
        <p:grpSpPr>
          <a:xfrm>
            <a:off x="1784413" y="1091150"/>
            <a:ext cx="3231243" cy="292388"/>
            <a:chOff x="1835213" y="4278850"/>
            <a:chExt cx="3231243" cy="292388"/>
          </a:xfrm>
        </p:grpSpPr>
        <p:sp>
          <p:nvSpPr>
            <p:cNvPr id="19" name="Rectangle 18">
              <a:extLst>
                <a:ext uri="{FF2B5EF4-FFF2-40B4-BE49-F238E27FC236}">
                  <a16:creationId xmlns:a16="http://schemas.microsoft.com/office/drawing/2014/main" id="{06AFDE44-A44A-0E5B-32AE-6229A013F92F}"/>
                </a:ext>
              </a:extLst>
            </p:cNvPr>
            <p:cNvSpPr/>
            <p:nvPr/>
          </p:nvSpPr>
          <p:spPr>
            <a:xfrm>
              <a:off x="1835213" y="4303143"/>
              <a:ext cx="3231243" cy="232161"/>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C380DB33-3CD8-A939-DACF-EBF19B69CB9B}"/>
                </a:ext>
              </a:extLst>
            </p:cNvPr>
            <p:cNvSpPr txBox="1"/>
            <p:nvPr/>
          </p:nvSpPr>
          <p:spPr>
            <a:xfrm>
              <a:off x="2647142" y="4278850"/>
              <a:ext cx="1909246"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chemeClr val="bg1"/>
                  </a:solidFill>
                  <a:latin typeface="Calibri"/>
                  <a:cs typeface="Calibri"/>
                </a:rPr>
                <a:t> TAX RISK ANALYSIS</a:t>
              </a:r>
              <a:endParaRPr lang="en-US" sz="1300" dirty="0">
                <a:solidFill>
                  <a:schemeClr val="bg1"/>
                </a:solidFill>
                <a:latin typeface="Calibri"/>
                <a:cs typeface="Arial"/>
              </a:endParaRPr>
            </a:p>
          </p:txBody>
        </p:sp>
      </p:grpSp>
    </p:spTree>
    <p:extLst>
      <p:ext uri="{BB962C8B-B14F-4D97-AF65-F5344CB8AC3E}">
        <p14:creationId xmlns:p14="http://schemas.microsoft.com/office/powerpoint/2010/main" val="1576502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1F747A5-AB57-3287-934A-36D6A6F231F7}"/>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7" name="Arrow: Pentagon 6">
            <a:extLst>
              <a:ext uri="{FF2B5EF4-FFF2-40B4-BE49-F238E27FC236}">
                <a16:creationId xmlns:a16="http://schemas.microsoft.com/office/drawing/2014/main" id="{116D6841-C900-42CC-59E2-178944696C7A}"/>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6734E44-D62F-9988-0CC9-F826BDD32004}"/>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11" name="TextBox 10">
            <a:extLst>
              <a:ext uri="{FF2B5EF4-FFF2-40B4-BE49-F238E27FC236}">
                <a16:creationId xmlns:a16="http://schemas.microsoft.com/office/drawing/2014/main" id="{3733A1FE-CF35-BC49-3451-8465F600BEDD}"/>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13" name="Straight Arrow Connector 12">
            <a:extLst>
              <a:ext uri="{FF2B5EF4-FFF2-40B4-BE49-F238E27FC236}">
                <a16:creationId xmlns:a16="http://schemas.microsoft.com/office/drawing/2014/main" id="{3724056A-7B4D-767E-CED7-669C9557762A}"/>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16" name="Picture 15" descr="pidilite logo vector, pidilite icon free vector 20336433 Vector Art at  Vecteezy">
            <a:extLst>
              <a:ext uri="{FF2B5EF4-FFF2-40B4-BE49-F238E27FC236}">
                <a16:creationId xmlns:a16="http://schemas.microsoft.com/office/drawing/2014/main" id="{17902946-5B3A-AC75-B9FD-9FC1AE0BBAF3}"/>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5" name="Straight Arrow Connector 14">
            <a:extLst>
              <a:ext uri="{FF2B5EF4-FFF2-40B4-BE49-F238E27FC236}">
                <a16:creationId xmlns:a16="http://schemas.microsoft.com/office/drawing/2014/main" id="{CDBFE81A-2679-BF8D-FEB7-265C4A58ECC5}"/>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descr="A logo with a graph and arrow&#10;&#10;Description automatically generated">
            <a:extLst>
              <a:ext uri="{FF2B5EF4-FFF2-40B4-BE49-F238E27FC236}">
                <a16:creationId xmlns:a16="http://schemas.microsoft.com/office/drawing/2014/main" id="{12162134-82D6-BD54-F33B-7AC8F2B3197C}"/>
              </a:ext>
            </a:extLst>
          </p:cNvPr>
          <p:cNvPicPr>
            <a:picLocks noChangeAspect="1"/>
          </p:cNvPicPr>
          <p:nvPr/>
        </p:nvPicPr>
        <p:blipFill>
          <a:blip r:embed="rId3"/>
          <a:stretch>
            <a:fillRect/>
          </a:stretch>
        </p:blipFill>
        <p:spPr>
          <a:xfrm>
            <a:off x="-3238" y="9061170"/>
            <a:ext cx="1258179" cy="838200"/>
          </a:xfrm>
          <a:prstGeom prst="rect">
            <a:avLst/>
          </a:prstGeom>
        </p:spPr>
      </p:pic>
      <p:graphicFrame>
        <p:nvGraphicFramePr>
          <p:cNvPr id="3" name="Table 2">
            <a:extLst>
              <a:ext uri="{FF2B5EF4-FFF2-40B4-BE49-F238E27FC236}">
                <a16:creationId xmlns:a16="http://schemas.microsoft.com/office/drawing/2014/main" id="{AB48E474-A926-8FB2-A468-17AF18667B9A}"/>
              </a:ext>
            </a:extLst>
          </p:cNvPr>
          <p:cNvGraphicFramePr>
            <a:graphicFrameLocks noGrp="1"/>
          </p:cNvGraphicFramePr>
          <p:nvPr>
            <p:extLst>
              <p:ext uri="{D42A27DB-BD31-4B8C-83A1-F6EECF244321}">
                <p14:modId xmlns:p14="http://schemas.microsoft.com/office/powerpoint/2010/main" val="3452485302"/>
              </p:ext>
            </p:extLst>
          </p:nvPr>
        </p:nvGraphicFramePr>
        <p:xfrm>
          <a:off x="214366" y="1605927"/>
          <a:ext cx="6431626" cy="7236348"/>
        </p:xfrm>
        <a:graphic>
          <a:graphicData uri="http://schemas.openxmlformats.org/drawingml/2006/table">
            <a:tbl>
              <a:tblPr bandRow="1">
                <a:tableStyleId>{5C22544A-7EE6-4342-B048-85BDC9FD1C3A}</a:tableStyleId>
              </a:tblPr>
              <a:tblGrid>
                <a:gridCol w="1289471">
                  <a:extLst>
                    <a:ext uri="{9D8B030D-6E8A-4147-A177-3AD203B41FA5}">
                      <a16:colId xmlns:a16="http://schemas.microsoft.com/office/drawing/2014/main" val="32063691"/>
                    </a:ext>
                  </a:extLst>
                </a:gridCol>
                <a:gridCol w="1254059">
                  <a:extLst>
                    <a:ext uri="{9D8B030D-6E8A-4147-A177-3AD203B41FA5}">
                      <a16:colId xmlns:a16="http://schemas.microsoft.com/office/drawing/2014/main" val="4251701490"/>
                    </a:ext>
                  </a:extLst>
                </a:gridCol>
                <a:gridCol w="1411449">
                  <a:extLst>
                    <a:ext uri="{9D8B030D-6E8A-4147-A177-3AD203B41FA5}">
                      <a16:colId xmlns:a16="http://schemas.microsoft.com/office/drawing/2014/main" val="771331875"/>
                    </a:ext>
                  </a:extLst>
                </a:gridCol>
                <a:gridCol w="2476647">
                  <a:extLst>
                    <a:ext uri="{9D8B030D-6E8A-4147-A177-3AD203B41FA5}">
                      <a16:colId xmlns:a16="http://schemas.microsoft.com/office/drawing/2014/main" val="2336808768"/>
                    </a:ext>
                  </a:extLst>
                </a:gridCol>
              </a:tblGrid>
              <a:tr h="507888">
                <a:tc>
                  <a:txBody>
                    <a:bodyPr/>
                    <a:lstStyle/>
                    <a:p>
                      <a:pPr algn="ctr"/>
                      <a:r>
                        <a:rPr lang="en-US" sz="1200" b="1">
                          <a:solidFill>
                            <a:schemeClr val="bg1"/>
                          </a:solidFill>
                          <a:effectLst/>
                          <a:latin typeface="Calibri"/>
                        </a:rPr>
                        <a:t>Name</a:t>
                      </a:r>
                    </a:p>
                  </a:txBody>
                  <a:tcPr anchor="ctr">
                    <a:lnL w="6350">
                      <a:solidFill>
                        <a:schemeClr val="tx1"/>
                      </a:solidFill>
                    </a:lnL>
                    <a:lnR w="6350">
                      <a:solidFill>
                        <a:schemeClr val="tx1"/>
                      </a:solidFill>
                    </a:lnR>
                    <a:lnT w="6350">
                      <a:solidFill>
                        <a:schemeClr val="tx1"/>
                      </a:solidFill>
                    </a:lnT>
                    <a:lnB w="6350">
                      <a:solidFill>
                        <a:schemeClr val="tx1"/>
                      </a:solidFill>
                    </a:lnB>
                    <a:solidFill>
                      <a:srgbClr val="002060"/>
                    </a:solidFill>
                  </a:tcPr>
                </a:tc>
                <a:tc>
                  <a:txBody>
                    <a:bodyPr/>
                    <a:lstStyle/>
                    <a:p>
                      <a:pPr algn="ctr"/>
                      <a:r>
                        <a:rPr lang="en-US" sz="1200" b="1">
                          <a:solidFill>
                            <a:schemeClr val="bg1"/>
                          </a:solidFill>
                          <a:effectLst/>
                          <a:latin typeface="Calibri"/>
                        </a:rPr>
                        <a:t>Designation</a:t>
                      </a:r>
                    </a:p>
                  </a:txBody>
                  <a:tcPr anchor="ctr">
                    <a:lnL w="6350">
                      <a:solidFill>
                        <a:schemeClr val="tx1"/>
                      </a:solidFill>
                    </a:lnL>
                    <a:lnR w="6350">
                      <a:solidFill>
                        <a:schemeClr val="tx1"/>
                      </a:solidFill>
                    </a:lnR>
                    <a:lnT w="6350">
                      <a:solidFill>
                        <a:schemeClr val="tx1"/>
                      </a:solidFill>
                    </a:lnT>
                    <a:lnB w="6350">
                      <a:solidFill>
                        <a:schemeClr val="tx1"/>
                      </a:solidFill>
                    </a:lnB>
                    <a:solidFill>
                      <a:srgbClr val="002060"/>
                    </a:solidFill>
                  </a:tcPr>
                </a:tc>
                <a:tc>
                  <a:txBody>
                    <a:bodyPr/>
                    <a:lstStyle/>
                    <a:p>
                      <a:pPr lvl="0" algn="ctr">
                        <a:buNone/>
                      </a:pPr>
                      <a:r>
                        <a:rPr lang="en-US" sz="1200" b="1">
                          <a:solidFill>
                            <a:schemeClr val="bg1"/>
                          </a:solidFill>
                          <a:effectLst/>
                          <a:latin typeface="Calibri"/>
                        </a:rPr>
                        <a:t>Qualificaation</a:t>
                      </a:r>
                    </a:p>
                  </a:txBody>
                  <a:tcPr marL="182880" marR="182880" marT="91440" marB="91440" anchor="ctr">
                    <a:lnL w="6350">
                      <a:solidFill>
                        <a:schemeClr val="tx1"/>
                      </a:solidFill>
                    </a:lnL>
                    <a:lnR w="6350">
                      <a:solidFill>
                        <a:schemeClr val="tx1"/>
                      </a:solidFill>
                    </a:lnR>
                    <a:lnT w="6350">
                      <a:solidFill>
                        <a:schemeClr val="tx1"/>
                      </a:solidFill>
                    </a:lnT>
                    <a:lnB w="6350">
                      <a:solidFill>
                        <a:schemeClr val="tx1"/>
                      </a:solidFill>
                    </a:lnB>
                    <a:solidFill>
                      <a:srgbClr val="002060"/>
                    </a:solidFill>
                  </a:tcPr>
                </a:tc>
                <a:tc>
                  <a:txBody>
                    <a:bodyPr/>
                    <a:lstStyle/>
                    <a:p>
                      <a:pPr algn="ctr"/>
                      <a:r>
                        <a:rPr lang="en-US" sz="1200" b="1">
                          <a:solidFill>
                            <a:schemeClr val="bg1"/>
                          </a:solidFill>
                          <a:effectLst/>
                          <a:latin typeface="Calibri"/>
                        </a:rPr>
                        <a:t>Qualification</a:t>
                      </a:r>
                    </a:p>
                  </a:txBody>
                  <a:tcPr marL="182880" marR="182880" marT="91440" marB="91440" anchor="ctr">
                    <a:lnL w="6350">
                      <a:solidFill>
                        <a:schemeClr val="tx1"/>
                      </a:solidFill>
                    </a:lnL>
                    <a:lnR w="6350">
                      <a:solidFill>
                        <a:schemeClr val="tx1"/>
                      </a:solidFill>
                    </a:lnR>
                    <a:lnT w="6350">
                      <a:solidFill>
                        <a:schemeClr val="tx1"/>
                      </a:solidFill>
                    </a:lnT>
                    <a:lnB w="6350">
                      <a:solidFill>
                        <a:schemeClr val="tx1"/>
                      </a:solidFill>
                    </a:lnB>
                    <a:solidFill>
                      <a:srgbClr val="002060"/>
                    </a:solidFill>
                  </a:tcPr>
                </a:tc>
                <a:extLst>
                  <a:ext uri="{0D108BD9-81ED-4DB2-BD59-A6C34878D82A}">
                    <a16:rowId xmlns:a16="http://schemas.microsoft.com/office/drawing/2014/main" val="3952986452"/>
                  </a:ext>
                </a:extLst>
              </a:tr>
              <a:tr h="629110">
                <a:tc>
                  <a:txBody>
                    <a:bodyPr/>
                    <a:lstStyle/>
                    <a:p>
                      <a:pPr algn="ctr"/>
                      <a:r>
                        <a:rPr lang="en-US" sz="1200" b="1">
                          <a:effectLst/>
                          <a:latin typeface="Calibri"/>
                        </a:rPr>
                        <a:t>Mr. Bharat Puri</a:t>
                      </a:r>
                    </a:p>
                  </a:txBody>
                  <a:tcPr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tc>
                  <a:txBody>
                    <a:bodyPr/>
                    <a:lstStyle/>
                    <a:p>
                      <a:pPr algn="ctr"/>
                      <a:r>
                        <a:rPr lang="en-US" sz="1050">
                          <a:latin typeface="Calibri"/>
                        </a:rPr>
                        <a:t>Managing Director</a:t>
                      </a:r>
                    </a:p>
                  </a:txBody>
                  <a:tcPr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tc>
                  <a:txBody>
                    <a:bodyPr/>
                    <a:lstStyle/>
                    <a:p>
                      <a:pPr lvl="0" algn="ctr">
                        <a:lnSpc>
                          <a:spcPct val="100000"/>
                        </a:lnSpc>
                        <a:spcBef>
                          <a:spcPts val="0"/>
                        </a:spcBef>
                        <a:spcAft>
                          <a:spcPts val="0"/>
                        </a:spcAft>
                        <a:buNone/>
                      </a:pPr>
                      <a:r>
                        <a:rPr lang="en-US" sz="1050" b="0" i="0" u="none" strike="noStrike" noProof="0">
                          <a:latin typeface="Calibri"/>
                        </a:rPr>
                        <a:t>MBA from the Indian Institute of Management, Ahmedabad</a:t>
                      </a:r>
                      <a:endParaRPr lang="en-US">
                        <a:latin typeface="Calibri"/>
                      </a:endParaRPr>
                    </a:p>
                    <a:p>
                      <a:pPr lvl="0" algn="ctr">
                        <a:buNone/>
                      </a:pPr>
                      <a:endParaRPr lang="en-US" sz="1050">
                        <a:latin typeface="Calibri"/>
                      </a:endParaRPr>
                    </a:p>
                  </a:txBody>
                  <a:tcPr marL="182880" marR="182880" marT="91440" marB="91440"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tc>
                  <a:txBody>
                    <a:bodyPr/>
                    <a:lstStyle/>
                    <a:p>
                      <a:pPr lvl="0" algn="ctr">
                        <a:lnSpc>
                          <a:spcPct val="100000"/>
                        </a:lnSpc>
                        <a:spcBef>
                          <a:spcPts val="0"/>
                        </a:spcBef>
                        <a:spcAft>
                          <a:spcPts val="0"/>
                        </a:spcAft>
                        <a:buNone/>
                      </a:pPr>
                      <a:r>
                        <a:rPr lang="en-US" sz="1000" b="0" i="0" u="none" strike="noStrike" noProof="0">
                          <a:effectLst/>
                          <a:latin typeface="Calibri"/>
                        </a:rPr>
                        <a:t>Mr. Puri has 40+ years of experience in Strategy and marketing. He was appointed in 1982 as a GM in Asian Paints, and director of Cadbury in 1998, and he has been the Independent Director of Pidilite since 2008. And currently, he is an MD in Pidilite.</a:t>
                      </a:r>
                      <a:endParaRPr lang="en-US">
                        <a:latin typeface="Calibri"/>
                      </a:endParaRPr>
                    </a:p>
                  </a:txBody>
                  <a:tcPr marL="182880" marR="182880" marT="91440" marB="91440"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extLst>
                  <a:ext uri="{0D108BD9-81ED-4DB2-BD59-A6C34878D82A}">
                    <a16:rowId xmlns:a16="http://schemas.microsoft.com/office/drawing/2014/main" val="1138510085"/>
                  </a:ext>
                </a:extLst>
              </a:tr>
              <a:tr h="1042526">
                <a:tc>
                  <a:txBody>
                    <a:bodyPr/>
                    <a:lstStyle/>
                    <a:p>
                      <a:pPr algn="ctr"/>
                      <a:r>
                        <a:rPr lang="en-US" sz="1200" b="1">
                          <a:effectLst/>
                          <a:latin typeface="Calibri"/>
                        </a:rPr>
                        <a:t>Mr. </a:t>
                      </a:r>
                      <a:r>
                        <a:rPr lang="en-US" sz="1200" b="1" kern="1200">
                          <a:solidFill>
                            <a:schemeClr val="dk1"/>
                          </a:solidFill>
                          <a:effectLst/>
                          <a:latin typeface="Calibri"/>
                          <a:ea typeface="+mn-ea"/>
                          <a:cs typeface="+mn-cs"/>
                        </a:rPr>
                        <a:t>Sudhanshu</a:t>
                      </a:r>
                      <a:r>
                        <a:rPr lang="en-US" sz="1200" b="1">
                          <a:effectLst/>
                          <a:latin typeface="Calibri"/>
                        </a:rPr>
                        <a:t> Vats</a:t>
                      </a:r>
                    </a:p>
                  </a:txBody>
                  <a:tcPr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tc>
                  <a:txBody>
                    <a:bodyPr/>
                    <a:lstStyle/>
                    <a:p>
                      <a:pPr algn="ctr"/>
                      <a:r>
                        <a:rPr lang="en-US" sz="1050">
                          <a:latin typeface="Calibri"/>
                        </a:rPr>
                        <a:t>Deputy</a:t>
                      </a:r>
                    </a:p>
                    <a:p>
                      <a:pPr lvl="0" algn="ctr">
                        <a:buNone/>
                      </a:pPr>
                      <a:r>
                        <a:rPr lang="en-US" sz="1050">
                          <a:latin typeface="Calibri"/>
                        </a:rPr>
                        <a:t> Managing Director</a:t>
                      </a:r>
                    </a:p>
                  </a:txBody>
                  <a:tcPr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tc>
                  <a:txBody>
                    <a:bodyPr/>
                    <a:lstStyle/>
                    <a:p>
                      <a:pPr lvl="0" algn="ctr">
                        <a:lnSpc>
                          <a:spcPct val="100000"/>
                        </a:lnSpc>
                        <a:spcBef>
                          <a:spcPts val="0"/>
                        </a:spcBef>
                        <a:spcAft>
                          <a:spcPts val="0"/>
                        </a:spcAft>
                        <a:buNone/>
                      </a:pPr>
                      <a:r>
                        <a:rPr lang="en-US" sz="1050" b="0" i="0" u="none" strike="noStrike" noProof="0">
                          <a:latin typeface="Calibri"/>
                        </a:rPr>
                        <a:t>Post Graduate Diploma in Management from IIM Ahmedabad</a:t>
                      </a:r>
                      <a:endParaRPr lang="en-US">
                        <a:latin typeface="Calibri"/>
                      </a:endParaRPr>
                    </a:p>
                    <a:p>
                      <a:pPr lvl="0" algn="ctr">
                        <a:buNone/>
                      </a:pPr>
                      <a:endParaRPr lang="en-US" sz="1050">
                        <a:latin typeface="Calibri"/>
                      </a:endParaRPr>
                    </a:p>
                  </a:txBody>
                  <a:tcPr marL="182880" marR="182880" marT="91440" marB="91440"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tc>
                  <a:txBody>
                    <a:bodyPr/>
                    <a:lstStyle/>
                    <a:p>
                      <a:pPr lvl="0" algn="ctr">
                        <a:lnSpc>
                          <a:spcPct val="100000"/>
                        </a:lnSpc>
                        <a:spcBef>
                          <a:spcPts val="0"/>
                        </a:spcBef>
                        <a:spcAft>
                          <a:spcPts val="0"/>
                        </a:spcAft>
                        <a:buNone/>
                      </a:pPr>
                      <a:r>
                        <a:rPr lang="en-US" sz="1000" b="0" i="0" u="none" strike="noStrike" noProof="0">
                          <a:effectLst/>
                          <a:latin typeface="Calibri"/>
                        </a:rPr>
                        <a:t>Mr. Vats has a rich career of 30 years spanning  diverse </a:t>
                      </a:r>
                      <a:r>
                        <a:rPr lang="en-US" sz="1000" b="0" i="0" u="none" strike="noStrike" noProof="0" err="1">
                          <a:effectLst/>
                          <a:latin typeface="Calibri"/>
                        </a:rPr>
                        <a:t>organisations</a:t>
                      </a:r>
                      <a:r>
                        <a:rPr lang="en-US" sz="1000" b="0" i="0" u="none" strike="noStrike" noProof="0">
                          <a:effectLst/>
                          <a:latin typeface="Calibri"/>
                        </a:rPr>
                        <a:t> like Unilever, BP (Castrol), Viacom 18 and EPL (formerly known as Essel Propack). Sudhanshu is a member of the CII National Manufacturing Council and on the Board of ASCI.</a:t>
                      </a:r>
                      <a:endParaRPr lang="en-US">
                        <a:latin typeface="Calibri"/>
                      </a:endParaRPr>
                    </a:p>
                  </a:txBody>
                  <a:tcPr marL="182880" marR="182880" marT="91440" marB="91440"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extLst>
                  <a:ext uri="{0D108BD9-81ED-4DB2-BD59-A6C34878D82A}">
                    <a16:rowId xmlns:a16="http://schemas.microsoft.com/office/drawing/2014/main" val="509724856"/>
                  </a:ext>
                </a:extLst>
              </a:tr>
              <a:tr h="1042526">
                <a:tc>
                  <a:txBody>
                    <a:bodyPr/>
                    <a:lstStyle/>
                    <a:p>
                      <a:pPr algn="ctr"/>
                      <a:r>
                        <a:rPr lang="en-US" sz="1200" b="1">
                          <a:effectLst/>
                          <a:latin typeface="Calibri"/>
                        </a:rPr>
                        <a:t>Mr. M B Parekh</a:t>
                      </a:r>
                    </a:p>
                  </a:txBody>
                  <a:tcPr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tc>
                  <a:txBody>
                    <a:bodyPr/>
                    <a:lstStyle/>
                    <a:p>
                      <a:pPr algn="ctr"/>
                      <a:r>
                        <a:rPr lang="en-US" sz="1050">
                          <a:latin typeface="Calibri"/>
                        </a:rPr>
                        <a:t>Executive Chairman</a:t>
                      </a:r>
                    </a:p>
                  </a:txBody>
                  <a:tcPr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tc>
                  <a:txBody>
                    <a:bodyPr/>
                    <a:lstStyle/>
                    <a:p>
                      <a:pPr lvl="0" algn="ctr">
                        <a:lnSpc>
                          <a:spcPct val="100000"/>
                        </a:lnSpc>
                        <a:spcBef>
                          <a:spcPts val="0"/>
                        </a:spcBef>
                        <a:spcAft>
                          <a:spcPts val="0"/>
                        </a:spcAft>
                        <a:buNone/>
                      </a:pPr>
                      <a:r>
                        <a:rPr lang="en-US" sz="1050" b="0" i="0" u="none" strike="noStrike" noProof="0">
                          <a:latin typeface="Calibri"/>
                        </a:rPr>
                        <a:t>BSc in Engineering from the</a:t>
                      </a:r>
                      <a:endParaRPr lang="en-US" sz="1050">
                        <a:latin typeface="Calibri"/>
                      </a:endParaRPr>
                    </a:p>
                    <a:p>
                      <a:pPr lvl="0" algn="ctr">
                        <a:lnSpc>
                          <a:spcPct val="100000"/>
                        </a:lnSpc>
                        <a:spcBef>
                          <a:spcPts val="0"/>
                        </a:spcBef>
                        <a:spcAft>
                          <a:spcPts val="0"/>
                        </a:spcAft>
                        <a:buNone/>
                      </a:pPr>
                      <a:r>
                        <a:rPr lang="en-US" sz="1050" b="0" i="0" u="none" strike="noStrike" noProof="0">
                          <a:latin typeface="Calibri"/>
                        </a:rPr>
                        <a:t>Mumbai University and MSc from University from University of Wisconsin</a:t>
                      </a:r>
                      <a:endParaRPr lang="en-US" sz="1050">
                        <a:latin typeface="Calibri"/>
                      </a:endParaRPr>
                    </a:p>
                    <a:p>
                      <a:pPr lvl="0" algn="ctr">
                        <a:buNone/>
                      </a:pPr>
                      <a:endParaRPr lang="en-US" sz="1050">
                        <a:latin typeface="Calibri"/>
                      </a:endParaRPr>
                    </a:p>
                  </a:txBody>
                  <a:tcPr marL="182880" marR="182880" marT="91440" marB="91440"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tc>
                  <a:txBody>
                    <a:bodyPr/>
                    <a:lstStyle/>
                    <a:p>
                      <a:pPr lvl="0" algn="ctr">
                        <a:lnSpc>
                          <a:spcPct val="100000"/>
                        </a:lnSpc>
                        <a:spcBef>
                          <a:spcPts val="0"/>
                        </a:spcBef>
                        <a:spcAft>
                          <a:spcPts val="0"/>
                        </a:spcAft>
                        <a:buNone/>
                      </a:pPr>
                      <a:r>
                        <a:rPr lang="en-US" sz="1050" b="0" i="0" u="none" strike="noStrike" noProof="0">
                          <a:effectLst/>
                          <a:latin typeface="Calibri"/>
                        </a:rPr>
                        <a:t>Mr. Parekh’s four-decade long journey has converted an unexciting product into one of the country’s top brands- Fevicol. Other key brands </a:t>
                      </a:r>
                      <a:r>
                        <a:rPr lang="en-US" sz="1050" b="0" i="0" u="none" strike="noStrike" noProof="0" err="1">
                          <a:effectLst/>
                          <a:latin typeface="Calibri"/>
                        </a:rPr>
                        <a:t>Fevikwik</a:t>
                      </a:r>
                      <a:r>
                        <a:rPr lang="en-US" sz="1050" b="0" i="0" u="none" strike="noStrike" noProof="0">
                          <a:effectLst/>
                          <a:latin typeface="Calibri"/>
                        </a:rPr>
                        <a:t>, Dr. Fixit and M-Seal are market leaders with high shares in their respective segments.</a:t>
                      </a:r>
                      <a:endParaRPr lang="en-US" sz="1050">
                        <a:latin typeface="Calibri"/>
                      </a:endParaRPr>
                    </a:p>
                  </a:txBody>
                  <a:tcPr marL="182880" marR="182880" marT="91440" marB="91440"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extLst>
                  <a:ext uri="{0D108BD9-81ED-4DB2-BD59-A6C34878D82A}">
                    <a16:rowId xmlns:a16="http://schemas.microsoft.com/office/drawing/2014/main" val="2117800504"/>
                  </a:ext>
                </a:extLst>
              </a:tr>
              <a:tr h="808856">
                <a:tc>
                  <a:txBody>
                    <a:bodyPr/>
                    <a:lstStyle/>
                    <a:p>
                      <a:pPr algn="ctr"/>
                      <a:r>
                        <a:rPr lang="en-US" sz="1200" b="1">
                          <a:effectLst/>
                          <a:latin typeface="Calibri"/>
                        </a:rPr>
                        <a:t>Mr. A N Parekh</a:t>
                      </a:r>
                    </a:p>
                  </a:txBody>
                  <a:tcPr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tc>
                  <a:txBody>
                    <a:bodyPr/>
                    <a:lstStyle/>
                    <a:p>
                      <a:pPr algn="ctr"/>
                      <a:r>
                        <a:rPr lang="en-US" sz="1050">
                          <a:latin typeface="Calibri"/>
                        </a:rPr>
                        <a:t>Executive</a:t>
                      </a:r>
                    </a:p>
                    <a:p>
                      <a:pPr lvl="0" algn="ctr">
                        <a:buNone/>
                      </a:pPr>
                      <a:r>
                        <a:rPr lang="en-US" sz="1050">
                          <a:latin typeface="Calibri"/>
                        </a:rPr>
                        <a:t> Vice Chairman</a:t>
                      </a:r>
                    </a:p>
                  </a:txBody>
                  <a:tcPr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tc>
                  <a:txBody>
                    <a:bodyPr/>
                    <a:lstStyle/>
                    <a:p>
                      <a:pPr lvl="0" algn="ctr">
                        <a:lnSpc>
                          <a:spcPct val="100000"/>
                        </a:lnSpc>
                        <a:spcBef>
                          <a:spcPts val="0"/>
                        </a:spcBef>
                        <a:spcAft>
                          <a:spcPts val="0"/>
                        </a:spcAft>
                        <a:buNone/>
                      </a:pPr>
                      <a:r>
                        <a:rPr lang="en-US" sz="1050" b="0" i="0" u="none" strike="noStrike" noProof="0">
                          <a:latin typeface="Calibri"/>
                        </a:rPr>
                        <a:t>BSc in Chemical Engineering from University of Wisconsin-Madison</a:t>
                      </a:r>
                      <a:endParaRPr lang="en-US" sz="1050">
                        <a:latin typeface="Calibri"/>
                      </a:endParaRPr>
                    </a:p>
                    <a:p>
                      <a:pPr lvl="0" algn="ctr">
                        <a:buNone/>
                      </a:pPr>
                      <a:endParaRPr lang="en-US" sz="1050">
                        <a:latin typeface="Calibri"/>
                      </a:endParaRPr>
                    </a:p>
                  </a:txBody>
                  <a:tcPr marL="182880" marR="182880" marT="91440" marB="91440"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tc>
                  <a:txBody>
                    <a:bodyPr/>
                    <a:lstStyle/>
                    <a:p>
                      <a:pPr lvl="0" algn="ctr">
                        <a:lnSpc>
                          <a:spcPct val="100000"/>
                        </a:lnSpc>
                        <a:spcBef>
                          <a:spcPts val="0"/>
                        </a:spcBef>
                        <a:spcAft>
                          <a:spcPts val="0"/>
                        </a:spcAft>
                        <a:buNone/>
                      </a:pPr>
                      <a:r>
                        <a:rPr lang="en-US" sz="1050" b="0" i="0" u="none" strike="noStrike" noProof="0">
                          <a:effectLst/>
                          <a:latin typeface="Calibri"/>
                        </a:rPr>
                        <a:t>Anand has a strong background in corporate strategy and worked in investment banking, where he gained extensive experience in corporate finance, mergers and acquisitions, and financial advisory services. He is currently Executive Vice Chairman in Pidilite Industries.</a:t>
                      </a:r>
                      <a:endParaRPr lang="en-US" sz="1050">
                        <a:latin typeface="Calibri"/>
                      </a:endParaRPr>
                    </a:p>
                  </a:txBody>
                  <a:tcPr marL="182880" marR="182880" marT="91440" marB="91440"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extLst>
                  <a:ext uri="{0D108BD9-81ED-4DB2-BD59-A6C34878D82A}">
                    <a16:rowId xmlns:a16="http://schemas.microsoft.com/office/drawing/2014/main" val="3333545625"/>
                  </a:ext>
                </a:extLst>
              </a:tr>
              <a:tr h="701009">
                <a:tc>
                  <a:txBody>
                    <a:bodyPr/>
                    <a:lstStyle/>
                    <a:p>
                      <a:pPr algn="ctr"/>
                      <a:r>
                        <a:rPr lang="en-US" sz="1200" b="1">
                          <a:effectLst/>
                          <a:latin typeface="Calibri"/>
                        </a:rPr>
                        <a:t>Mr. A B Parekh</a:t>
                      </a:r>
                    </a:p>
                  </a:txBody>
                  <a:tcPr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tc>
                  <a:txBody>
                    <a:bodyPr/>
                    <a:lstStyle/>
                    <a:p>
                      <a:pPr algn="ctr"/>
                      <a:r>
                        <a:rPr lang="en-US" sz="1050">
                          <a:latin typeface="Calibri"/>
                        </a:rPr>
                        <a:t>Executive </a:t>
                      </a:r>
                    </a:p>
                    <a:p>
                      <a:pPr lvl="0" algn="ctr">
                        <a:buNone/>
                      </a:pPr>
                      <a:r>
                        <a:rPr lang="en-US" sz="1050">
                          <a:latin typeface="Calibri"/>
                        </a:rPr>
                        <a:t>Vice Chairman</a:t>
                      </a:r>
                    </a:p>
                  </a:txBody>
                  <a:tcPr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tc>
                  <a:txBody>
                    <a:bodyPr/>
                    <a:lstStyle/>
                    <a:p>
                      <a:pPr lvl="0" algn="ctr">
                        <a:buNone/>
                      </a:pPr>
                      <a:r>
                        <a:rPr lang="en-US" sz="1050" b="0" i="0" u="none" strike="noStrike" noProof="0">
                          <a:latin typeface="Calibri"/>
                        </a:rPr>
                        <a:t>MBA From University of California, Berkeley</a:t>
                      </a:r>
                      <a:endParaRPr lang="en-US" sz="1050">
                        <a:latin typeface="Calibri"/>
                      </a:endParaRPr>
                    </a:p>
                  </a:txBody>
                  <a:tcPr marL="182880" marR="182880" marT="91440" marB="91440"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tc>
                  <a:txBody>
                    <a:bodyPr/>
                    <a:lstStyle/>
                    <a:p>
                      <a:pPr lvl="0" algn="ctr">
                        <a:lnSpc>
                          <a:spcPct val="100000"/>
                        </a:lnSpc>
                        <a:spcBef>
                          <a:spcPts val="0"/>
                        </a:spcBef>
                        <a:spcAft>
                          <a:spcPts val="0"/>
                        </a:spcAft>
                        <a:buNone/>
                      </a:pPr>
                      <a:r>
                        <a:rPr lang="en-US" sz="1050" b="0" i="0" u="none" strike="noStrike" noProof="0">
                          <a:effectLst/>
                          <a:latin typeface="Calibri"/>
                        </a:rPr>
                        <a:t>Mr. A B Parekh has 27 years of experience in </a:t>
                      </a:r>
                      <a:endParaRPr lang="en-US" sz="1050">
                        <a:latin typeface="Calibri"/>
                      </a:endParaRPr>
                    </a:p>
                    <a:p>
                      <a:pPr lvl="0" algn="ctr">
                        <a:lnSpc>
                          <a:spcPct val="100000"/>
                        </a:lnSpc>
                        <a:spcBef>
                          <a:spcPts val="0"/>
                        </a:spcBef>
                        <a:spcAft>
                          <a:spcPts val="0"/>
                        </a:spcAft>
                        <a:buNone/>
                      </a:pPr>
                      <a:r>
                        <a:rPr lang="en-US" sz="1050" b="0" i="0" u="none" strike="noStrike" noProof="0">
                          <a:effectLst/>
                          <a:latin typeface="Calibri"/>
                        </a:rPr>
                        <a:t>chemical industry and he is appointed as an </a:t>
                      </a:r>
                      <a:endParaRPr lang="en-US" sz="1050">
                        <a:latin typeface="Calibri"/>
                      </a:endParaRPr>
                    </a:p>
                    <a:p>
                      <a:pPr lvl="0" algn="ctr">
                        <a:lnSpc>
                          <a:spcPct val="100000"/>
                        </a:lnSpc>
                        <a:spcBef>
                          <a:spcPts val="0"/>
                        </a:spcBef>
                        <a:spcAft>
                          <a:spcPts val="0"/>
                        </a:spcAft>
                        <a:buNone/>
                      </a:pPr>
                      <a:r>
                        <a:rPr lang="en-US" sz="1050" b="0" i="0" u="none" strike="noStrike" noProof="0">
                          <a:effectLst/>
                          <a:latin typeface="Calibri"/>
                        </a:rPr>
                        <a:t>executive chairman in 1995 and currently he is the executive vice chairman in Pidilite.</a:t>
                      </a:r>
                      <a:endParaRPr lang="en-US" sz="1050">
                        <a:latin typeface="Calibri"/>
                      </a:endParaRPr>
                    </a:p>
                  </a:txBody>
                  <a:tcPr marL="182880" marR="182880" marT="91440" marB="91440" anchor="ctr">
                    <a:lnL w="6350">
                      <a:solidFill>
                        <a:schemeClr val="tx1"/>
                      </a:solidFill>
                    </a:lnL>
                    <a:lnR w="6350">
                      <a:solidFill>
                        <a:schemeClr val="tx1"/>
                      </a:solidFill>
                    </a:lnR>
                    <a:lnT w="6350">
                      <a:solidFill>
                        <a:schemeClr val="tx1"/>
                      </a:solidFill>
                    </a:lnT>
                    <a:lnB w="6350">
                      <a:solidFill>
                        <a:schemeClr val="tx1"/>
                      </a:solidFill>
                    </a:lnB>
                    <a:solidFill>
                      <a:srgbClr val="F7F7F7"/>
                    </a:solidFill>
                  </a:tcPr>
                </a:tc>
                <a:extLst>
                  <a:ext uri="{0D108BD9-81ED-4DB2-BD59-A6C34878D82A}">
                    <a16:rowId xmlns:a16="http://schemas.microsoft.com/office/drawing/2014/main" val="962818777"/>
                  </a:ext>
                </a:extLst>
              </a:tr>
            </a:tbl>
          </a:graphicData>
        </a:graphic>
      </p:graphicFrame>
      <p:sp>
        <p:nvSpPr>
          <p:cNvPr id="29" name="Rectangle 28">
            <a:extLst>
              <a:ext uri="{FF2B5EF4-FFF2-40B4-BE49-F238E27FC236}">
                <a16:creationId xmlns:a16="http://schemas.microsoft.com/office/drawing/2014/main" id="{A165DFB8-7BCC-E119-2F3C-32A1352BE6A9}"/>
              </a:ext>
            </a:extLst>
          </p:cNvPr>
          <p:cNvSpPr/>
          <p:nvPr/>
        </p:nvSpPr>
        <p:spPr>
          <a:xfrm>
            <a:off x="373699" y="1223132"/>
            <a:ext cx="6108155" cy="269975"/>
          </a:xfrm>
          <a:prstGeom prst="rect">
            <a:avLst/>
          </a:prstGeom>
          <a:solidFill>
            <a:srgbClr val="E1EB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5">
            <a:extLst>
              <a:ext uri="{FF2B5EF4-FFF2-40B4-BE49-F238E27FC236}">
                <a16:creationId xmlns:a16="http://schemas.microsoft.com/office/drawing/2014/main" id="{ED6F4DAE-78B0-15BB-19DE-912C968FFBB6}"/>
              </a:ext>
            </a:extLst>
          </p:cNvPr>
          <p:cNvSpPr txBox="1"/>
          <p:nvPr/>
        </p:nvSpPr>
        <p:spPr>
          <a:xfrm>
            <a:off x="2549964" y="1233802"/>
            <a:ext cx="2550447" cy="30777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b="1">
                <a:solidFill>
                  <a:srgbClr val="0E2841"/>
                </a:solidFill>
                <a:latin typeface="Calibri"/>
                <a:ea typeface="Calibri"/>
                <a:cs typeface="Calibri"/>
              </a:rPr>
              <a:t>EXECUTIVE BOARD</a:t>
            </a:r>
            <a:endParaRPr lang="en-US" sz="1400"/>
          </a:p>
        </p:txBody>
      </p:sp>
    </p:spTree>
    <p:extLst>
      <p:ext uri="{BB962C8B-B14F-4D97-AF65-F5344CB8AC3E}">
        <p14:creationId xmlns:p14="http://schemas.microsoft.com/office/powerpoint/2010/main" val="734647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EF84022-5DCB-1150-EA0E-09486C82D99A}"/>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8" name="Arrow: Pentagon 7">
            <a:extLst>
              <a:ext uri="{FF2B5EF4-FFF2-40B4-BE49-F238E27FC236}">
                <a16:creationId xmlns:a16="http://schemas.microsoft.com/office/drawing/2014/main" id="{C8977952-7520-A7AC-98B6-2499A29CAB22}"/>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AE93430-D49B-7E81-CAD5-BD5C4A35EEC0}"/>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14" name="TextBox 13">
            <a:extLst>
              <a:ext uri="{FF2B5EF4-FFF2-40B4-BE49-F238E27FC236}">
                <a16:creationId xmlns:a16="http://schemas.microsoft.com/office/drawing/2014/main" id="{A5D26ACF-8B41-3FDD-1074-29A36FE8D8FA}"/>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18" name="Straight Arrow Connector 17">
            <a:extLst>
              <a:ext uri="{FF2B5EF4-FFF2-40B4-BE49-F238E27FC236}">
                <a16:creationId xmlns:a16="http://schemas.microsoft.com/office/drawing/2014/main" id="{CEB02154-C6A8-9771-B762-C030087FE847}"/>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3" name="Picture 22" descr="pidilite logo vector, pidilite icon free vector 20336433 Vector Art at  Vecteezy">
            <a:extLst>
              <a:ext uri="{FF2B5EF4-FFF2-40B4-BE49-F238E27FC236}">
                <a16:creationId xmlns:a16="http://schemas.microsoft.com/office/drawing/2014/main" id="{876312A0-9C0B-091F-4CE5-85ACE3E55A9E}"/>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2" name="Rectangle 31">
            <a:extLst>
              <a:ext uri="{FF2B5EF4-FFF2-40B4-BE49-F238E27FC236}">
                <a16:creationId xmlns:a16="http://schemas.microsoft.com/office/drawing/2014/main" id="{BB604DE3-4ACD-A4CD-3D7A-A116FF7D8241}"/>
              </a:ext>
            </a:extLst>
          </p:cNvPr>
          <p:cNvSpPr/>
          <p:nvPr/>
        </p:nvSpPr>
        <p:spPr>
          <a:xfrm>
            <a:off x="567663" y="6421984"/>
            <a:ext cx="5754862" cy="29074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9C10F94-1F54-B8C5-FBF9-69917D762659}"/>
              </a:ext>
            </a:extLst>
          </p:cNvPr>
          <p:cNvSpPr/>
          <p:nvPr/>
        </p:nvSpPr>
        <p:spPr>
          <a:xfrm>
            <a:off x="504818" y="1333997"/>
            <a:ext cx="5754862" cy="29074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745C248D-6190-007F-54E3-5E027FE14E7F}"/>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29" name="Picture 28" descr="A logo with a graph and arrow&#10;&#10;Description automatically generated">
            <a:extLst>
              <a:ext uri="{FF2B5EF4-FFF2-40B4-BE49-F238E27FC236}">
                <a16:creationId xmlns:a16="http://schemas.microsoft.com/office/drawing/2014/main" id="{4F1EA2B4-F332-BB39-9811-D86582EC5699}"/>
              </a:ext>
            </a:extLst>
          </p:cNvPr>
          <p:cNvPicPr>
            <a:picLocks noChangeAspect="1"/>
          </p:cNvPicPr>
          <p:nvPr/>
        </p:nvPicPr>
        <p:blipFill>
          <a:blip r:embed="rId3"/>
          <a:stretch>
            <a:fillRect/>
          </a:stretch>
        </p:blipFill>
        <p:spPr>
          <a:xfrm>
            <a:off x="-3238" y="9061170"/>
            <a:ext cx="1258179" cy="838200"/>
          </a:xfrm>
          <a:prstGeom prst="rect">
            <a:avLst/>
          </a:prstGeom>
        </p:spPr>
      </p:pic>
      <p:sp>
        <p:nvSpPr>
          <p:cNvPr id="34" name="TextBox 33"/>
          <p:cNvSpPr txBox="1"/>
          <p:nvPr/>
        </p:nvSpPr>
        <p:spPr>
          <a:xfrm>
            <a:off x="2183246" y="1348405"/>
            <a:ext cx="3429000" cy="292388"/>
          </a:xfrm>
          <a:prstGeom prst="rect">
            <a:avLst/>
          </a:prstGeom>
          <a:noFill/>
        </p:spPr>
        <p:txBody>
          <a:bodyPr wrap="square" lIns="91440" tIns="45720" rIns="91440" bIns="45720" rtlCol="0" anchor="t">
            <a:spAutoFit/>
          </a:bodyPr>
          <a:lstStyle/>
          <a:p>
            <a:r>
              <a:rPr lang="en-US" sz="1300" b="1">
                <a:solidFill>
                  <a:schemeClr val="bg1"/>
                </a:solidFill>
                <a:latin typeface="Calibri"/>
                <a:ea typeface="Calibri"/>
                <a:cs typeface="Calibri"/>
              </a:rPr>
              <a:t>Management  Remunerations</a:t>
            </a:r>
          </a:p>
        </p:txBody>
      </p:sp>
      <p:graphicFrame>
        <p:nvGraphicFramePr>
          <p:cNvPr id="15" name="Table 14"/>
          <p:cNvGraphicFramePr>
            <a:graphicFrameLocks noGrp="1"/>
          </p:cNvGraphicFramePr>
          <p:nvPr>
            <p:extLst>
              <p:ext uri="{D42A27DB-BD31-4B8C-83A1-F6EECF244321}">
                <p14:modId xmlns:p14="http://schemas.microsoft.com/office/powerpoint/2010/main" val="516681189"/>
              </p:ext>
            </p:extLst>
          </p:nvPr>
        </p:nvGraphicFramePr>
        <p:xfrm>
          <a:off x="290945" y="1910591"/>
          <a:ext cx="6277239" cy="4130105"/>
        </p:xfrm>
        <a:graphic>
          <a:graphicData uri="http://schemas.openxmlformats.org/drawingml/2006/table">
            <a:tbl>
              <a:tblPr firstRow="1" bandRow="1">
                <a:tableStyleId>{5C22544A-7EE6-4342-B048-85BDC9FD1C3A}</a:tableStyleId>
              </a:tblPr>
              <a:tblGrid>
                <a:gridCol w="1196565">
                  <a:extLst>
                    <a:ext uri="{9D8B030D-6E8A-4147-A177-3AD203B41FA5}">
                      <a16:colId xmlns:a16="http://schemas.microsoft.com/office/drawing/2014/main" val="20000"/>
                    </a:ext>
                  </a:extLst>
                </a:gridCol>
                <a:gridCol w="948280">
                  <a:extLst>
                    <a:ext uri="{9D8B030D-6E8A-4147-A177-3AD203B41FA5}">
                      <a16:colId xmlns:a16="http://schemas.microsoft.com/office/drawing/2014/main" val="20001"/>
                    </a:ext>
                  </a:extLst>
                </a:gridCol>
                <a:gridCol w="756940">
                  <a:extLst>
                    <a:ext uri="{9D8B030D-6E8A-4147-A177-3AD203B41FA5}">
                      <a16:colId xmlns:a16="http://schemas.microsoft.com/office/drawing/2014/main" val="20002"/>
                    </a:ext>
                  </a:extLst>
                </a:gridCol>
                <a:gridCol w="879444">
                  <a:extLst>
                    <a:ext uri="{9D8B030D-6E8A-4147-A177-3AD203B41FA5}">
                      <a16:colId xmlns:a16="http://schemas.microsoft.com/office/drawing/2014/main" val="20003"/>
                    </a:ext>
                  </a:extLst>
                </a:gridCol>
                <a:gridCol w="702512">
                  <a:extLst>
                    <a:ext uri="{9D8B030D-6E8A-4147-A177-3AD203B41FA5}">
                      <a16:colId xmlns:a16="http://schemas.microsoft.com/office/drawing/2014/main" val="20004"/>
                    </a:ext>
                  </a:extLst>
                </a:gridCol>
                <a:gridCol w="896749">
                  <a:extLst>
                    <a:ext uri="{9D8B030D-6E8A-4147-A177-3AD203B41FA5}">
                      <a16:colId xmlns:a16="http://schemas.microsoft.com/office/drawing/2014/main" val="20005"/>
                    </a:ext>
                  </a:extLst>
                </a:gridCol>
                <a:gridCol w="896749">
                  <a:extLst>
                    <a:ext uri="{9D8B030D-6E8A-4147-A177-3AD203B41FA5}">
                      <a16:colId xmlns:a16="http://schemas.microsoft.com/office/drawing/2014/main" val="20006"/>
                    </a:ext>
                  </a:extLst>
                </a:gridCol>
              </a:tblGrid>
              <a:tr h="601922">
                <a:tc>
                  <a:txBody>
                    <a:bodyPr/>
                    <a:lstStyle/>
                    <a:p>
                      <a:pPr marL="0" marR="0" lvl="0" algn="ctr">
                        <a:lnSpc>
                          <a:spcPct val="107000"/>
                        </a:lnSpc>
                        <a:spcBef>
                          <a:spcPts val="0"/>
                        </a:spcBef>
                        <a:spcAft>
                          <a:spcPts val="0"/>
                        </a:spcAft>
                        <a:buNone/>
                      </a:pPr>
                      <a:r>
                        <a:rPr lang="en-US" sz="1000" b="1" kern="100">
                          <a:latin typeface="Calibri"/>
                          <a:ea typeface="Calibri"/>
                          <a:cs typeface="Times New Roman"/>
                        </a:rPr>
                        <a:t>Name</a:t>
                      </a:r>
                      <a:endParaRPr lang="en-US" sz="1000" kern="100">
                        <a:latin typeface="Calibri"/>
                        <a:ea typeface="Calibri"/>
                        <a:cs typeface="Times New Roman"/>
                      </a:endParaRPr>
                    </a:p>
                  </a:txBody>
                  <a:tcPr marL="68580" marR="68580" marT="0" marB="0" anchor="ctr">
                    <a:solidFill>
                      <a:schemeClr val="tx2">
                        <a:lumMod val="90000"/>
                        <a:lumOff val="10000"/>
                      </a:schemeClr>
                    </a:solidFill>
                  </a:tcPr>
                </a:tc>
                <a:tc>
                  <a:txBody>
                    <a:bodyPr/>
                    <a:lstStyle/>
                    <a:p>
                      <a:pPr marL="0" marR="0" algn="ctr">
                        <a:lnSpc>
                          <a:spcPct val="107000"/>
                        </a:lnSpc>
                        <a:spcBef>
                          <a:spcPts val="0"/>
                        </a:spcBef>
                        <a:spcAft>
                          <a:spcPts val="0"/>
                        </a:spcAft>
                      </a:pPr>
                      <a:r>
                        <a:rPr lang="en-US" sz="1000" b="1" kern="100">
                          <a:solidFill>
                            <a:schemeClr val="lt1"/>
                          </a:solidFill>
                          <a:latin typeface="Calibri"/>
                          <a:ea typeface="Calibri"/>
                          <a:cs typeface="Times New Roman"/>
                        </a:rPr>
                        <a:t>Designation</a:t>
                      </a:r>
                    </a:p>
                  </a:txBody>
                  <a:tcPr marL="68580" marR="68580" marT="0" marB="0" anchor="ctr">
                    <a:solidFill>
                      <a:schemeClr val="tx2">
                        <a:lumMod val="90000"/>
                        <a:lumOff val="10000"/>
                      </a:schemeClr>
                    </a:solidFill>
                  </a:tcPr>
                </a:tc>
                <a:tc>
                  <a:txBody>
                    <a:bodyPr/>
                    <a:lstStyle/>
                    <a:p>
                      <a:pPr marL="0" marR="0" algn="ctr">
                        <a:lnSpc>
                          <a:spcPct val="107000"/>
                        </a:lnSpc>
                        <a:spcBef>
                          <a:spcPts val="0"/>
                        </a:spcBef>
                        <a:spcAft>
                          <a:spcPts val="0"/>
                        </a:spcAft>
                      </a:pPr>
                      <a:r>
                        <a:rPr lang="en-US" sz="1000" b="1" kern="100">
                          <a:solidFill>
                            <a:schemeClr val="lt1"/>
                          </a:solidFill>
                          <a:latin typeface="Calibri"/>
                          <a:ea typeface="Calibri"/>
                          <a:cs typeface="Times New Roman"/>
                        </a:rPr>
                        <a:t>Salary</a:t>
                      </a:r>
                    </a:p>
                  </a:txBody>
                  <a:tcPr marL="68580" marR="68580" marT="0" marB="0" anchor="ctr">
                    <a:solidFill>
                      <a:schemeClr val="tx2">
                        <a:lumMod val="90000"/>
                        <a:lumOff val="10000"/>
                      </a:schemeClr>
                    </a:solidFill>
                  </a:tcPr>
                </a:tc>
                <a:tc>
                  <a:txBody>
                    <a:bodyPr/>
                    <a:lstStyle/>
                    <a:p>
                      <a:pPr marL="0" marR="0" algn="ctr">
                        <a:lnSpc>
                          <a:spcPct val="107000"/>
                        </a:lnSpc>
                        <a:spcBef>
                          <a:spcPts val="0"/>
                        </a:spcBef>
                        <a:spcAft>
                          <a:spcPts val="0"/>
                        </a:spcAft>
                      </a:pPr>
                      <a:r>
                        <a:rPr lang="en-US" sz="1000" b="1" kern="100">
                          <a:solidFill>
                            <a:schemeClr val="lt1"/>
                          </a:solidFill>
                          <a:latin typeface="Calibri"/>
                          <a:ea typeface="Calibri"/>
                          <a:cs typeface="Times New Roman"/>
                        </a:rPr>
                        <a:t>Commission</a:t>
                      </a:r>
                      <a:r>
                        <a:rPr lang="en-US" sz="1000" b="1" kern="100">
                          <a:latin typeface="Calibri"/>
                          <a:ea typeface="Calibri"/>
                          <a:cs typeface="Times New Roman"/>
                        </a:rPr>
                        <a:t> </a:t>
                      </a:r>
                      <a:r>
                        <a:rPr lang="en-US" sz="1000" b="1" kern="100">
                          <a:solidFill>
                            <a:schemeClr val="lt1"/>
                          </a:solidFill>
                          <a:latin typeface="Calibri"/>
                          <a:ea typeface="Calibri"/>
                          <a:cs typeface="Times New Roman"/>
                        </a:rPr>
                        <a:t>Payable</a:t>
                      </a:r>
                    </a:p>
                  </a:txBody>
                  <a:tcPr marL="68580" marR="68580" marT="0" marB="0" anchor="ctr">
                    <a:solidFill>
                      <a:schemeClr val="tx2">
                        <a:lumMod val="90000"/>
                        <a:lumOff val="10000"/>
                      </a:schemeClr>
                    </a:solidFill>
                  </a:tcPr>
                </a:tc>
                <a:tc>
                  <a:txBody>
                    <a:bodyPr/>
                    <a:lstStyle/>
                    <a:p>
                      <a:pPr marL="0" marR="0" algn="ctr">
                        <a:lnSpc>
                          <a:spcPct val="107000"/>
                        </a:lnSpc>
                        <a:spcBef>
                          <a:spcPts val="0"/>
                        </a:spcBef>
                        <a:spcAft>
                          <a:spcPts val="0"/>
                        </a:spcAft>
                      </a:pPr>
                      <a:r>
                        <a:rPr lang="en-US" sz="1000" b="1" kern="100">
                          <a:latin typeface="Calibri"/>
                          <a:ea typeface="Calibri"/>
                          <a:cs typeface="Times New Roman"/>
                        </a:rPr>
                        <a:t>Variable </a:t>
                      </a:r>
                      <a:r>
                        <a:rPr lang="en-US" sz="1000" b="1" kern="100">
                          <a:solidFill>
                            <a:schemeClr val="lt1"/>
                          </a:solidFill>
                          <a:latin typeface="Calibri"/>
                          <a:ea typeface="Calibri"/>
                          <a:cs typeface="Times New Roman"/>
                        </a:rPr>
                        <a:t>Pay</a:t>
                      </a:r>
                    </a:p>
                  </a:txBody>
                  <a:tcPr marL="68580" marR="68580" marT="0" marB="0" anchor="ctr">
                    <a:solidFill>
                      <a:schemeClr val="tx2">
                        <a:lumMod val="90000"/>
                        <a:lumOff val="10000"/>
                      </a:schemeClr>
                    </a:solidFill>
                  </a:tcPr>
                </a:tc>
                <a:tc>
                  <a:txBody>
                    <a:bodyPr/>
                    <a:lstStyle/>
                    <a:p>
                      <a:pPr marL="0" marR="0" algn="ctr">
                        <a:lnSpc>
                          <a:spcPct val="107000"/>
                        </a:lnSpc>
                        <a:spcBef>
                          <a:spcPts val="0"/>
                        </a:spcBef>
                        <a:spcAft>
                          <a:spcPts val="0"/>
                        </a:spcAft>
                      </a:pPr>
                      <a:r>
                        <a:rPr lang="en-US" sz="1000" b="1" kern="100">
                          <a:latin typeface="Calibri"/>
                          <a:ea typeface="Calibri"/>
                          <a:cs typeface="Times New Roman"/>
                        </a:rPr>
                        <a:t>Perquisites &amp; other allowances</a:t>
                      </a:r>
                      <a:endParaRPr lang="en-US" sz="1000" kern="100">
                        <a:latin typeface="Calibri"/>
                        <a:ea typeface="Calibri"/>
                        <a:cs typeface="Times New Roman"/>
                      </a:endParaRPr>
                    </a:p>
                  </a:txBody>
                  <a:tcPr marL="68580" marR="68580" marT="0" marB="0" anchor="ctr">
                    <a:solidFill>
                      <a:schemeClr val="tx2">
                        <a:lumMod val="90000"/>
                        <a:lumOff val="10000"/>
                      </a:schemeClr>
                    </a:solidFill>
                  </a:tcPr>
                </a:tc>
                <a:tc>
                  <a:txBody>
                    <a:bodyPr/>
                    <a:lstStyle/>
                    <a:p>
                      <a:pPr marL="0" marR="0" algn="ctr">
                        <a:lnSpc>
                          <a:spcPct val="107000"/>
                        </a:lnSpc>
                        <a:spcBef>
                          <a:spcPts val="0"/>
                        </a:spcBef>
                        <a:spcAft>
                          <a:spcPts val="0"/>
                        </a:spcAft>
                      </a:pPr>
                      <a:r>
                        <a:rPr lang="en-US" sz="1000" b="1" kern="100">
                          <a:latin typeface="Calibri"/>
                          <a:ea typeface="Calibri"/>
                          <a:cs typeface="Times New Roman"/>
                        </a:rPr>
                        <a:t>Total</a:t>
                      </a:r>
                      <a:endParaRPr lang="en-US" sz="1000" kern="100">
                        <a:latin typeface="Calibri"/>
                        <a:ea typeface="Calibri"/>
                        <a:cs typeface="Times New Roman"/>
                      </a:endParaRPr>
                    </a:p>
                  </a:txBody>
                  <a:tcPr marL="68580" marR="68580" marT="0" marB="0" anchor="ctr">
                    <a:solidFill>
                      <a:schemeClr val="tx2">
                        <a:lumMod val="90000"/>
                        <a:lumOff val="10000"/>
                      </a:schemeClr>
                    </a:solidFill>
                  </a:tcPr>
                </a:tc>
                <a:extLst>
                  <a:ext uri="{0D108BD9-81ED-4DB2-BD59-A6C34878D82A}">
                    <a16:rowId xmlns:a16="http://schemas.microsoft.com/office/drawing/2014/main" val="10000"/>
                  </a:ext>
                </a:extLst>
              </a:tr>
              <a:tr h="493277">
                <a:tc>
                  <a:txBody>
                    <a:bodyPr/>
                    <a:lstStyle/>
                    <a:p>
                      <a:pPr marL="0" marR="0">
                        <a:lnSpc>
                          <a:spcPct val="107000"/>
                        </a:lnSpc>
                        <a:spcBef>
                          <a:spcPts val="0"/>
                        </a:spcBef>
                        <a:spcAft>
                          <a:spcPts val="0"/>
                        </a:spcAft>
                      </a:pPr>
                      <a:r>
                        <a:rPr lang="en-US" sz="1000" b="1" kern="100">
                          <a:latin typeface="Calibri"/>
                          <a:ea typeface="Calibri"/>
                          <a:cs typeface="Times New Roman"/>
                        </a:rPr>
                        <a:t>Mr. M B Parekh</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Executive Chairman</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2.08 </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0</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0</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1.35</a:t>
                      </a:r>
                    </a:p>
                  </a:txBody>
                  <a:tcPr marL="68580" marR="68580" marT="0" marB="0" anchor="ctr"/>
                </a:tc>
                <a:tc>
                  <a:txBody>
                    <a:bodyPr/>
                    <a:lstStyle/>
                    <a:p>
                      <a:pPr marL="0" marR="0" algn="ctr">
                        <a:lnSpc>
                          <a:spcPct val="107000"/>
                        </a:lnSpc>
                        <a:spcBef>
                          <a:spcPts val="0"/>
                        </a:spcBef>
                        <a:spcAft>
                          <a:spcPts val="0"/>
                        </a:spcAft>
                      </a:pPr>
                      <a:r>
                        <a:rPr lang="en-US" sz="1000" b="1" kern="100">
                          <a:latin typeface="Calibri"/>
                          <a:ea typeface="Calibri"/>
                          <a:cs typeface="Times New Roman"/>
                        </a:rPr>
                        <a:t>3.43</a:t>
                      </a:r>
                      <a:endParaRPr lang="en-US" sz="1000" kern="100">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468707">
                <a:tc>
                  <a:txBody>
                    <a:bodyPr/>
                    <a:lstStyle/>
                    <a:p>
                      <a:pPr marL="0" marR="0">
                        <a:lnSpc>
                          <a:spcPct val="107000"/>
                        </a:lnSpc>
                        <a:spcBef>
                          <a:spcPts val="0"/>
                        </a:spcBef>
                        <a:spcAft>
                          <a:spcPts val="0"/>
                        </a:spcAft>
                      </a:pPr>
                      <a:r>
                        <a:rPr lang="en-US" sz="1000" b="1" kern="100">
                          <a:latin typeface="Calibri"/>
                          <a:ea typeface="Calibri"/>
                          <a:cs typeface="Times New Roman"/>
                        </a:rPr>
                        <a:t>Mr. Bharat Puri</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Managing Director</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6.45</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6.05</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2.42</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2.54</a:t>
                      </a:r>
                    </a:p>
                  </a:txBody>
                  <a:tcPr marL="68580" marR="68580" marT="0" marB="0" anchor="ctr"/>
                </a:tc>
                <a:tc>
                  <a:txBody>
                    <a:bodyPr/>
                    <a:lstStyle/>
                    <a:p>
                      <a:pPr marL="0" marR="0" algn="ctr">
                        <a:lnSpc>
                          <a:spcPct val="107000"/>
                        </a:lnSpc>
                        <a:spcBef>
                          <a:spcPts val="0"/>
                        </a:spcBef>
                        <a:spcAft>
                          <a:spcPts val="0"/>
                        </a:spcAft>
                      </a:pPr>
                      <a:r>
                        <a:rPr lang="en-US" sz="1000" b="1" kern="100">
                          <a:latin typeface="Calibri"/>
                          <a:ea typeface="Calibri"/>
                          <a:cs typeface="Times New Roman"/>
                        </a:rPr>
                        <a:t>17.46</a:t>
                      </a:r>
                      <a:endParaRPr lang="en-US" sz="1000" kern="100">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585884">
                <a:tc>
                  <a:txBody>
                    <a:bodyPr/>
                    <a:lstStyle/>
                    <a:p>
                      <a:pPr marL="0" marR="0">
                        <a:lnSpc>
                          <a:spcPct val="107000"/>
                        </a:lnSpc>
                        <a:spcBef>
                          <a:spcPts val="0"/>
                        </a:spcBef>
                        <a:spcAft>
                          <a:spcPts val="0"/>
                        </a:spcAft>
                      </a:pPr>
                      <a:r>
                        <a:rPr lang="en-US" sz="1000" b="1" kern="100">
                          <a:latin typeface="Calibri"/>
                          <a:ea typeface="Calibri"/>
                          <a:cs typeface="Times New Roman"/>
                        </a:rPr>
                        <a:t>Mr. Sudhanshu Vats</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Deputy Managing Director</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3.96</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0</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2.02</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3.42</a:t>
                      </a:r>
                    </a:p>
                  </a:txBody>
                  <a:tcPr marL="68580" marR="68580" marT="0" marB="0" anchor="ctr"/>
                </a:tc>
                <a:tc>
                  <a:txBody>
                    <a:bodyPr/>
                    <a:lstStyle/>
                    <a:p>
                      <a:pPr marL="0" marR="0" algn="ctr">
                        <a:lnSpc>
                          <a:spcPct val="107000"/>
                        </a:lnSpc>
                        <a:spcBef>
                          <a:spcPts val="0"/>
                        </a:spcBef>
                        <a:spcAft>
                          <a:spcPts val="0"/>
                        </a:spcAft>
                      </a:pPr>
                      <a:r>
                        <a:rPr lang="en-US" sz="1000" b="1" kern="100">
                          <a:latin typeface="Calibri"/>
                          <a:ea typeface="Calibri"/>
                          <a:cs typeface="Times New Roman"/>
                        </a:rPr>
                        <a:t>9.40</a:t>
                      </a:r>
                      <a:endParaRPr lang="en-US" sz="1000" kern="100">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533168">
                <a:tc>
                  <a:txBody>
                    <a:bodyPr/>
                    <a:lstStyle/>
                    <a:p>
                      <a:pPr marL="0" marR="0">
                        <a:lnSpc>
                          <a:spcPct val="107000"/>
                        </a:lnSpc>
                        <a:spcBef>
                          <a:spcPts val="0"/>
                        </a:spcBef>
                        <a:spcAft>
                          <a:spcPts val="0"/>
                        </a:spcAft>
                      </a:pPr>
                      <a:r>
                        <a:rPr lang="en-US" sz="1000" b="1" kern="100">
                          <a:latin typeface="Calibri"/>
                          <a:ea typeface="Calibri"/>
                          <a:cs typeface="Times New Roman"/>
                        </a:rPr>
                        <a:t>Mr. A B Parekh</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Executive Vice Chairman</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0.89</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0</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0</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0.53</a:t>
                      </a:r>
                    </a:p>
                  </a:txBody>
                  <a:tcPr marL="68580" marR="68580" marT="0" marB="0" anchor="ctr"/>
                </a:tc>
                <a:tc>
                  <a:txBody>
                    <a:bodyPr/>
                    <a:lstStyle/>
                    <a:p>
                      <a:pPr marL="0" marR="0" algn="ctr">
                        <a:lnSpc>
                          <a:spcPct val="107000"/>
                        </a:lnSpc>
                        <a:spcBef>
                          <a:spcPts val="0"/>
                        </a:spcBef>
                        <a:spcAft>
                          <a:spcPts val="0"/>
                        </a:spcAft>
                      </a:pPr>
                      <a:r>
                        <a:rPr lang="en-US" sz="1000" b="1" kern="100">
                          <a:latin typeface="Calibri"/>
                          <a:ea typeface="Calibri"/>
                          <a:cs typeface="Times New Roman"/>
                        </a:rPr>
                        <a:t>1.42</a:t>
                      </a:r>
                      <a:endParaRPr lang="en-US" sz="1000" kern="100">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533168">
                <a:tc>
                  <a:txBody>
                    <a:bodyPr/>
                    <a:lstStyle/>
                    <a:p>
                      <a:pPr marL="0" marR="0">
                        <a:lnSpc>
                          <a:spcPct val="107000"/>
                        </a:lnSpc>
                        <a:spcBef>
                          <a:spcPts val="0"/>
                        </a:spcBef>
                        <a:spcAft>
                          <a:spcPts val="0"/>
                        </a:spcAft>
                      </a:pPr>
                      <a:r>
                        <a:rPr lang="en-US" sz="1000" b="1" kern="100">
                          <a:latin typeface="Calibri"/>
                          <a:ea typeface="Calibri"/>
                          <a:cs typeface="Times New Roman"/>
                        </a:rPr>
                        <a:t>Mr. A N Parekh</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Executive Vice Chairman</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0.78</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7.26</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0</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0.86</a:t>
                      </a:r>
                    </a:p>
                  </a:txBody>
                  <a:tcPr marL="68580" marR="68580" marT="0" marB="0" anchor="ctr"/>
                </a:tc>
                <a:tc>
                  <a:txBody>
                    <a:bodyPr/>
                    <a:lstStyle/>
                    <a:p>
                      <a:pPr marL="0" marR="0" algn="ctr">
                        <a:lnSpc>
                          <a:spcPct val="107000"/>
                        </a:lnSpc>
                        <a:spcBef>
                          <a:spcPts val="0"/>
                        </a:spcBef>
                        <a:spcAft>
                          <a:spcPts val="0"/>
                        </a:spcAft>
                      </a:pPr>
                      <a:r>
                        <a:rPr lang="en-US" sz="1000" b="1" kern="100">
                          <a:latin typeface="Calibri"/>
                          <a:ea typeface="Calibri"/>
                          <a:cs typeface="Times New Roman"/>
                        </a:rPr>
                        <a:t>8.90</a:t>
                      </a:r>
                      <a:endParaRPr lang="en-US" sz="1000" kern="100">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435898">
                <a:tc>
                  <a:txBody>
                    <a:bodyPr/>
                    <a:lstStyle/>
                    <a:p>
                      <a:pPr marL="0" marR="0">
                        <a:lnSpc>
                          <a:spcPct val="107000"/>
                        </a:lnSpc>
                        <a:spcBef>
                          <a:spcPts val="0"/>
                        </a:spcBef>
                        <a:spcAft>
                          <a:spcPts val="0"/>
                        </a:spcAft>
                      </a:pPr>
                      <a:r>
                        <a:rPr lang="en-US" sz="1000" b="1" kern="100">
                          <a:latin typeface="Calibri"/>
                          <a:ea typeface="Calibri"/>
                          <a:cs typeface="Times New Roman"/>
                        </a:rPr>
                        <a:t>Mr. Sandeep Batra</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Executive Director/CFO</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2.53</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0</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0.72</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1.41</a:t>
                      </a:r>
                    </a:p>
                  </a:txBody>
                  <a:tcPr marL="68580" marR="68580" marT="0" marB="0" anchor="ctr"/>
                </a:tc>
                <a:tc>
                  <a:txBody>
                    <a:bodyPr/>
                    <a:lstStyle/>
                    <a:p>
                      <a:pPr marL="0" marR="0" algn="ctr">
                        <a:lnSpc>
                          <a:spcPct val="107000"/>
                        </a:lnSpc>
                        <a:spcBef>
                          <a:spcPts val="0"/>
                        </a:spcBef>
                        <a:spcAft>
                          <a:spcPts val="0"/>
                        </a:spcAft>
                      </a:pPr>
                      <a:r>
                        <a:rPr lang="en-US" sz="1000" b="1" kern="100">
                          <a:latin typeface="Calibri"/>
                          <a:ea typeface="Calibri"/>
                          <a:cs typeface="Times New Roman"/>
                        </a:rPr>
                        <a:t>4.66</a:t>
                      </a:r>
                      <a:endParaRPr lang="en-US" sz="1000" kern="100">
                        <a:latin typeface="Calibri"/>
                        <a:ea typeface="Calibri"/>
                        <a:cs typeface="Times New Roman"/>
                      </a:endParaRPr>
                    </a:p>
                  </a:txBody>
                  <a:tcPr marL="68580" marR="68580" marT="0" marB="0" anchor="ctr"/>
                </a:tc>
                <a:extLst>
                  <a:ext uri="{0D108BD9-81ED-4DB2-BD59-A6C34878D82A}">
                    <a16:rowId xmlns:a16="http://schemas.microsoft.com/office/drawing/2014/main" val="10006"/>
                  </a:ext>
                </a:extLst>
              </a:tr>
              <a:tr h="478081">
                <a:tc>
                  <a:txBody>
                    <a:bodyPr/>
                    <a:lstStyle/>
                    <a:p>
                      <a:pPr marL="0" marR="0">
                        <a:lnSpc>
                          <a:spcPct val="107000"/>
                        </a:lnSpc>
                        <a:spcBef>
                          <a:spcPts val="0"/>
                        </a:spcBef>
                        <a:spcAft>
                          <a:spcPts val="0"/>
                        </a:spcAft>
                      </a:pPr>
                      <a:r>
                        <a:rPr lang="en-US" sz="1000" b="1" kern="100">
                          <a:latin typeface="Calibri"/>
                          <a:ea typeface="Calibri"/>
                          <a:cs typeface="Times New Roman"/>
                        </a:rPr>
                        <a:t>Mr. Joseph Varghese</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Director Operations</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1.38</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0</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0.31</a:t>
                      </a:r>
                    </a:p>
                  </a:txBody>
                  <a:tcPr marL="68580" marR="68580" marT="0" marB="0" anchor="ctr"/>
                </a:tc>
                <a:tc>
                  <a:txBody>
                    <a:bodyPr/>
                    <a:lstStyle/>
                    <a:p>
                      <a:pPr marL="0" marR="0" algn="ctr">
                        <a:lnSpc>
                          <a:spcPct val="107000"/>
                        </a:lnSpc>
                        <a:spcBef>
                          <a:spcPts val="0"/>
                        </a:spcBef>
                        <a:spcAft>
                          <a:spcPts val="0"/>
                        </a:spcAft>
                      </a:pPr>
                      <a:r>
                        <a:rPr lang="en-US" sz="1000" kern="100">
                          <a:latin typeface="Calibri"/>
                          <a:ea typeface="Calibri"/>
                          <a:cs typeface="Times New Roman"/>
                        </a:rPr>
                        <a:t>0.76</a:t>
                      </a:r>
                    </a:p>
                  </a:txBody>
                  <a:tcPr marL="68580" marR="68580" marT="0" marB="0" anchor="ctr"/>
                </a:tc>
                <a:tc>
                  <a:txBody>
                    <a:bodyPr/>
                    <a:lstStyle/>
                    <a:p>
                      <a:pPr marL="0" marR="0" algn="ctr">
                        <a:lnSpc>
                          <a:spcPct val="107000"/>
                        </a:lnSpc>
                        <a:spcBef>
                          <a:spcPts val="0"/>
                        </a:spcBef>
                        <a:spcAft>
                          <a:spcPts val="0"/>
                        </a:spcAft>
                      </a:pPr>
                      <a:r>
                        <a:rPr lang="en-US" sz="1000" b="1" kern="100">
                          <a:latin typeface="Calibri"/>
                          <a:ea typeface="Calibri"/>
                          <a:cs typeface="Times New Roman"/>
                        </a:rPr>
                        <a:t>2.45</a:t>
                      </a:r>
                      <a:endParaRPr lang="en-US" sz="1000" kern="100">
                        <a:latin typeface="Calibri"/>
                        <a:ea typeface="Calibri"/>
                        <a:cs typeface="Times New Roman"/>
                      </a:endParaRPr>
                    </a:p>
                  </a:txBody>
                  <a:tcPr marL="68580" marR="68580" marT="0" marB="0" anchor="ctr"/>
                </a:tc>
                <a:extLst>
                  <a:ext uri="{0D108BD9-81ED-4DB2-BD59-A6C34878D82A}">
                    <a16:rowId xmlns:a16="http://schemas.microsoft.com/office/drawing/2014/main" val="10007"/>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576131304"/>
              </p:ext>
            </p:extLst>
          </p:nvPr>
        </p:nvGraphicFramePr>
        <p:xfrm>
          <a:off x="239102" y="6883989"/>
          <a:ext cx="6362296" cy="1990885"/>
        </p:xfrm>
        <a:graphic>
          <a:graphicData uri="http://schemas.openxmlformats.org/drawingml/2006/table">
            <a:tbl>
              <a:tblPr firstRow="1" bandRow="1">
                <a:tableStyleId>{5C22544A-7EE6-4342-B048-85BDC9FD1C3A}</a:tableStyleId>
              </a:tblPr>
              <a:tblGrid>
                <a:gridCol w="1617400">
                  <a:extLst>
                    <a:ext uri="{9D8B030D-6E8A-4147-A177-3AD203B41FA5}">
                      <a16:colId xmlns:a16="http://schemas.microsoft.com/office/drawing/2014/main" val="20000"/>
                    </a:ext>
                  </a:extLst>
                </a:gridCol>
                <a:gridCol w="1581632">
                  <a:extLst>
                    <a:ext uri="{9D8B030D-6E8A-4147-A177-3AD203B41FA5}">
                      <a16:colId xmlns:a16="http://schemas.microsoft.com/office/drawing/2014/main" val="20001"/>
                    </a:ext>
                  </a:extLst>
                </a:gridCol>
                <a:gridCol w="1581632">
                  <a:extLst>
                    <a:ext uri="{9D8B030D-6E8A-4147-A177-3AD203B41FA5}">
                      <a16:colId xmlns:a16="http://schemas.microsoft.com/office/drawing/2014/main" val="20002"/>
                    </a:ext>
                  </a:extLst>
                </a:gridCol>
                <a:gridCol w="1581632">
                  <a:extLst>
                    <a:ext uri="{9D8B030D-6E8A-4147-A177-3AD203B41FA5}">
                      <a16:colId xmlns:a16="http://schemas.microsoft.com/office/drawing/2014/main" val="20003"/>
                    </a:ext>
                  </a:extLst>
                </a:gridCol>
              </a:tblGrid>
              <a:tr h="365592">
                <a:tc>
                  <a:txBody>
                    <a:bodyPr/>
                    <a:lstStyle/>
                    <a:p>
                      <a:pPr marL="0" marR="0" algn="ctr">
                        <a:lnSpc>
                          <a:spcPct val="107000"/>
                        </a:lnSpc>
                        <a:spcBef>
                          <a:spcPts val="0"/>
                        </a:spcBef>
                        <a:spcAft>
                          <a:spcPts val="0"/>
                        </a:spcAft>
                      </a:pPr>
                      <a:r>
                        <a:rPr lang="en-US" sz="1050" kern="100">
                          <a:solidFill>
                            <a:schemeClr val="bg1"/>
                          </a:solidFill>
                          <a:latin typeface="Calibri"/>
                          <a:ea typeface="Calibri"/>
                          <a:cs typeface="Times New Roman"/>
                        </a:rPr>
                        <a:t>Name</a:t>
                      </a:r>
                    </a:p>
                  </a:txBody>
                  <a:tcPr marL="54767" marR="54767" marT="0" marB="0" anchor="ctr">
                    <a:solidFill>
                      <a:srgbClr val="0B4374"/>
                    </a:solidFill>
                  </a:tcPr>
                </a:tc>
                <a:tc>
                  <a:txBody>
                    <a:bodyPr/>
                    <a:lstStyle/>
                    <a:p>
                      <a:pPr marL="0" marR="0" algn="ctr">
                        <a:lnSpc>
                          <a:spcPct val="107000"/>
                        </a:lnSpc>
                        <a:spcBef>
                          <a:spcPts val="0"/>
                        </a:spcBef>
                        <a:spcAft>
                          <a:spcPts val="0"/>
                        </a:spcAft>
                      </a:pPr>
                      <a:r>
                        <a:rPr lang="en-US" sz="1050" b="1" kern="100">
                          <a:solidFill>
                            <a:schemeClr val="lt1"/>
                          </a:solidFill>
                          <a:latin typeface="Calibri"/>
                          <a:ea typeface="Calibri"/>
                          <a:cs typeface="Times New Roman"/>
                        </a:rPr>
                        <a:t>Designation</a:t>
                      </a:r>
                    </a:p>
                  </a:txBody>
                  <a:tcPr marL="54767" marR="54767" marT="0" marB="0" anchor="ctr">
                    <a:solidFill>
                      <a:srgbClr val="0B4374"/>
                    </a:solidFill>
                  </a:tcPr>
                </a:tc>
                <a:tc>
                  <a:txBody>
                    <a:bodyPr/>
                    <a:lstStyle/>
                    <a:p>
                      <a:pPr marL="0" marR="0" algn="ctr">
                        <a:lnSpc>
                          <a:spcPct val="107000"/>
                        </a:lnSpc>
                        <a:spcBef>
                          <a:spcPts val="0"/>
                        </a:spcBef>
                        <a:spcAft>
                          <a:spcPts val="0"/>
                        </a:spcAft>
                      </a:pPr>
                      <a:r>
                        <a:rPr lang="en-US" sz="1050" b="1" kern="100">
                          <a:solidFill>
                            <a:schemeClr val="lt1"/>
                          </a:solidFill>
                          <a:latin typeface="Calibri"/>
                          <a:ea typeface="Calibri"/>
                          <a:cs typeface="Times New Roman"/>
                        </a:rPr>
                        <a:t>% Change</a:t>
                      </a:r>
                    </a:p>
                  </a:txBody>
                  <a:tcPr marL="54767" marR="54767" marT="0" marB="0" anchor="ctr">
                    <a:solidFill>
                      <a:srgbClr val="0B4374"/>
                    </a:solidFill>
                  </a:tcPr>
                </a:tc>
                <a:tc>
                  <a:txBody>
                    <a:bodyPr/>
                    <a:lstStyle/>
                    <a:p>
                      <a:pPr marL="0" marR="0" algn="ctr">
                        <a:lnSpc>
                          <a:spcPct val="107000"/>
                        </a:lnSpc>
                        <a:spcBef>
                          <a:spcPts val="0"/>
                        </a:spcBef>
                        <a:spcAft>
                          <a:spcPts val="0"/>
                        </a:spcAft>
                      </a:pPr>
                      <a:r>
                        <a:rPr lang="en-US" sz="1050" b="1" kern="100">
                          <a:solidFill>
                            <a:schemeClr val="lt1"/>
                          </a:solidFill>
                          <a:latin typeface="Calibri"/>
                          <a:ea typeface="Calibri"/>
                          <a:cs typeface="Times New Roman"/>
                        </a:rPr>
                        <a:t>X of Median Salary</a:t>
                      </a:r>
                    </a:p>
                  </a:txBody>
                  <a:tcPr marL="54767" marR="54767" marT="0" marB="0" anchor="ctr">
                    <a:solidFill>
                      <a:srgbClr val="0B4374"/>
                    </a:solidFill>
                  </a:tcPr>
                </a:tc>
                <a:extLst>
                  <a:ext uri="{0D108BD9-81ED-4DB2-BD59-A6C34878D82A}">
                    <a16:rowId xmlns:a16="http://schemas.microsoft.com/office/drawing/2014/main" val="10000"/>
                  </a:ext>
                </a:extLst>
              </a:tr>
              <a:tr h="243729">
                <a:tc>
                  <a:txBody>
                    <a:bodyPr/>
                    <a:lstStyle/>
                    <a:p>
                      <a:pPr marL="0" marR="0" algn="l">
                        <a:lnSpc>
                          <a:spcPct val="107000"/>
                        </a:lnSpc>
                        <a:spcBef>
                          <a:spcPts val="0"/>
                        </a:spcBef>
                        <a:spcAft>
                          <a:spcPts val="0"/>
                        </a:spcAft>
                      </a:pPr>
                      <a:r>
                        <a:rPr lang="en-US" sz="1050" kern="100">
                          <a:solidFill>
                            <a:schemeClr val="dk1"/>
                          </a:solidFill>
                          <a:latin typeface="Calibri"/>
                          <a:ea typeface="Calibri"/>
                          <a:cs typeface="Times New Roman"/>
                        </a:rPr>
                        <a:t>Mr. M B Parekh</a:t>
                      </a:r>
                    </a:p>
                  </a:txBody>
                  <a:tcPr marL="54767" marR="54767" marT="0" marB="0" anchor="ctr"/>
                </a:tc>
                <a:tc>
                  <a:txBody>
                    <a:bodyPr/>
                    <a:lstStyle/>
                    <a:p>
                      <a:pPr marL="0" marR="0" algn="l">
                        <a:lnSpc>
                          <a:spcPct val="107000"/>
                        </a:lnSpc>
                        <a:spcBef>
                          <a:spcPts val="0"/>
                        </a:spcBef>
                        <a:spcAft>
                          <a:spcPts val="0"/>
                        </a:spcAft>
                      </a:pPr>
                      <a:r>
                        <a:rPr lang="en-US" sz="1050" kern="100">
                          <a:solidFill>
                            <a:schemeClr val="dk1"/>
                          </a:solidFill>
                          <a:latin typeface="Calibri"/>
                          <a:ea typeface="Calibri"/>
                          <a:cs typeface="Times New Roman"/>
                        </a:rPr>
                        <a:t>Executive Chairman</a:t>
                      </a:r>
                    </a:p>
                  </a:txBody>
                  <a:tcPr marL="54767" marR="54767" marT="0" marB="0" anchor="ctr"/>
                </a:tc>
                <a:tc>
                  <a:txBody>
                    <a:bodyPr/>
                    <a:lstStyle/>
                    <a:p>
                      <a:pPr marL="0" marR="0" algn="ctr">
                        <a:lnSpc>
                          <a:spcPct val="107000"/>
                        </a:lnSpc>
                        <a:spcBef>
                          <a:spcPts val="0"/>
                        </a:spcBef>
                        <a:spcAft>
                          <a:spcPts val="0"/>
                        </a:spcAft>
                      </a:pPr>
                      <a:r>
                        <a:rPr lang="en-US" sz="1050" kern="100">
                          <a:solidFill>
                            <a:schemeClr val="dk1"/>
                          </a:solidFill>
                          <a:latin typeface="Calibri"/>
                          <a:ea typeface="Calibri"/>
                          <a:cs typeface="Times New Roman"/>
                        </a:rPr>
                        <a:t>(2.85)</a:t>
                      </a:r>
                    </a:p>
                  </a:txBody>
                  <a:tcPr marL="54767" marR="54767" marT="0" marB="0" anchor="ctr"/>
                </a:tc>
                <a:tc>
                  <a:txBody>
                    <a:bodyPr/>
                    <a:lstStyle/>
                    <a:p>
                      <a:pPr marL="0" marR="0" algn="ctr">
                        <a:lnSpc>
                          <a:spcPct val="107000"/>
                        </a:lnSpc>
                        <a:spcBef>
                          <a:spcPts val="0"/>
                        </a:spcBef>
                        <a:spcAft>
                          <a:spcPts val="0"/>
                        </a:spcAft>
                      </a:pPr>
                      <a:r>
                        <a:rPr lang="en-US" sz="1050" kern="100">
                          <a:solidFill>
                            <a:schemeClr val="dk1"/>
                          </a:solidFill>
                          <a:latin typeface="Calibri"/>
                          <a:ea typeface="Calibri"/>
                          <a:cs typeface="Times New Roman"/>
                        </a:rPr>
                        <a:t>44:1</a:t>
                      </a:r>
                    </a:p>
                  </a:txBody>
                  <a:tcPr marL="54767" marR="54767" marT="0" marB="0" anchor="ctr"/>
                </a:tc>
                <a:extLst>
                  <a:ext uri="{0D108BD9-81ED-4DB2-BD59-A6C34878D82A}">
                    <a16:rowId xmlns:a16="http://schemas.microsoft.com/office/drawing/2014/main" val="10001"/>
                  </a:ext>
                </a:extLst>
              </a:tr>
              <a:tr h="243729">
                <a:tc>
                  <a:txBody>
                    <a:bodyPr/>
                    <a:lstStyle/>
                    <a:p>
                      <a:pPr marL="0" marR="0" algn="l">
                        <a:lnSpc>
                          <a:spcPct val="107000"/>
                        </a:lnSpc>
                        <a:spcBef>
                          <a:spcPts val="0"/>
                        </a:spcBef>
                        <a:spcAft>
                          <a:spcPts val="0"/>
                        </a:spcAft>
                      </a:pPr>
                      <a:r>
                        <a:rPr lang="en-US" sz="1050" kern="100">
                          <a:solidFill>
                            <a:schemeClr val="dk1"/>
                          </a:solidFill>
                          <a:latin typeface="Calibri"/>
                          <a:ea typeface="Calibri"/>
                          <a:cs typeface="Times New Roman"/>
                        </a:rPr>
                        <a:t>Mr. Bharat Puri</a:t>
                      </a:r>
                    </a:p>
                  </a:txBody>
                  <a:tcPr marL="54767" marR="54767" marT="0" marB="0" anchor="ctr"/>
                </a:tc>
                <a:tc>
                  <a:txBody>
                    <a:bodyPr/>
                    <a:lstStyle/>
                    <a:p>
                      <a:pPr marL="0" marR="0" algn="l">
                        <a:lnSpc>
                          <a:spcPct val="107000"/>
                        </a:lnSpc>
                        <a:spcBef>
                          <a:spcPts val="0"/>
                        </a:spcBef>
                        <a:spcAft>
                          <a:spcPts val="0"/>
                        </a:spcAft>
                      </a:pPr>
                      <a:r>
                        <a:rPr lang="en-US" sz="1050" kern="100">
                          <a:solidFill>
                            <a:schemeClr val="dk1"/>
                          </a:solidFill>
                          <a:latin typeface="Calibri"/>
                          <a:ea typeface="Calibri"/>
                          <a:cs typeface="Times New Roman"/>
                        </a:rPr>
                        <a:t>Managing Director</a:t>
                      </a:r>
                    </a:p>
                  </a:txBody>
                  <a:tcPr marL="54767" marR="54767" marT="0" marB="0" anchor="ctr"/>
                </a:tc>
                <a:tc>
                  <a:txBody>
                    <a:bodyPr/>
                    <a:lstStyle/>
                    <a:p>
                      <a:pPr marL="0" marR="0" algn="ctr">
                        <a:lnSpc>
                          <a:spcPct val="107000"/>
                        </a:lnSpc>
                        <a:spcBef>
                          <a:spcPts val="0"/>
                        </a:spcBef>
                        <a:spcAft>
                          <a:spcPts val="0"/>
                        </a:spcAft>
                      </a:pPr>
                      <a:r>
                        <a:rPr lang="en-US" sz="1050" kern="100">
                          <a:solidFill>
                            <a:schemeClr val="dk1"/>
                          </a:solidFill>
                          <a:latin typeface="Calibri"/>
                          <a:ea typeface="Calibri"/>
                          <a:cs typeface="Times New Roman"/>
                        </a:rPr>
                        <a:t>5.52</a:t>
                      </a:r>
                    </a:p>
                  </a:txBody>
                  <a:tcPr marL="54767" marR="54767" marT="0" marB="0" anchor="ctr"/>
                </a:tc>
                <a:tc>
                  <a:txBody>
                    <a:bodyPr/>
                    <a:lstStyle/>
                    <a:p>
                      <a:pPr marL="0" marR="0" algn="ctr">
                        <a:lnSpc>
                          <a:spcPct val="107000"/>
                        </a:lnSpc>
                        <a:spcBef>
                          <a:spcPts val="0"/>
                        </a:spcBef>
                        <a:spcAft>
                          <a:spcPts val="0"/>
                        </a:spcAft>
                      </a:pPr>
                      <a:r>
                        <a:rPr lang="en-US" sz="1050" kern="100">
                          <a:solidFill>
                            <a:schemeClr val="dk1"/>
                          </a:solidFill>
                          <a:latin typeface="Calibri"/>
                          <a:ea typeface="Calibri"/>
                          <a:cs typeface="Times New Roman"/>
                        </a:rPr>
                        <a:t>193:1</a:t>
                      </a:r>
                    </a:p>
                  </a:txBody>
                  <a:tcPr marL="54767" marR="54767" marT="0" marB="0" anchor="ctr"/>
                </a:tc>
                <a:extLst>
                  <a:ext uri="{0D108BD9-81ED-4DB2-BD59-A6C34878D82A}">
                    <a16:rowId xmlns:a16="http://schemas.microsoft.com/office/drawing/2014/main" val="10002"/>
                  </a:ext>
                </a:extLst>
              </a:tr>
              <a:tr h="243729">
                <a:tc>
                  <a:txBody>
                    <a:bodyPr/>
                    <a:lstStyle/>
                    <a:p>
                      <a:pPr marL="0" marR="0" algn="l">
                        <a:lnSpc>
                          <a:spcPct val="107000"/>
                        </a:lnSpc>
                        <a:spcBef>
                          <a:spcPts val="0"/>
                        </a:spcBef>
                        <a:spcAft>
                          <a:spcPts val="0"/>
                        </a:spcAft>
                      </a:pPr>
                      <a:r>
                        <a:rPr lang="en-US" sz="1050" kern="100">
                          <a:solidFill>
                            <a:schemeClr val="dk1"/>
                          </a:solidFill>
                          <a:latin typeface="Calibri"/>
                          <a:ea typeface="Calibri"/>
                          <a:cs typeface="Times New Roman"/>
                        </a:rPr>
                        <a:t>Mr. Sudhanshu Vats</a:t>
                      </a:r>
                    </a:p>
                  </a:txBody>
                  <a:tcPr marL="54767" marR="54767" marT="0" marB="0" anchor="ctr"/>
                </a:tc>
                <a:tc>
                  <a:txBody>
                    <a:bodyPr/>
                    <a:lstStyle/>
                    <a:p>
                      <a:pPr marL="0" marR="0" algn="l">
                        <a:lnSpc>
                          <a:spcPct val="107000"/>
                        </a:lnSpc>
                        <a:spcBef>
                          <a:spcPts val="0"/>
                        </a:spcBef>
                        <a:spcAft>
                          <a:spcPts val="0"/>
                        </a:spcAft>
                      </a:pPr>
                      <a:r>
                        <a:rPr lang="en-US" sz="1050" kern="100">
                          <a:solidFill>
                            <a:schemeClr val="dk1"/>
                          </a:solidFill>
                          <a:latin typeface="Calibri"/>
                          <a:ea typeface="Calibri"/>
                          <a:cs typeface="Times New Roman"/>
                        </a:rPr>
                        <a:t>Deputy Managing Director</a:t>
                      </a:r>
                    </a:p>
                  </a:txBody>
                  <a:tcPr marL="54767" marR="54767" marT="0" marB="0" anchor="ctr"/>
                </a:tc>
                <a:tc>
                  <a:txBody>
                    <a:bodyPr/>
                    <a:lstStyle/>
                    <a:p>
                      <a:pPr marL="0" marR="0" algn="ctr">
                        <a:lnSpc>
                          <a:spcPct val="107000"/>
                        </a:lnSpc>
                        <a:spcBef>
                          <a:spcPts val="0"/>
                        </a:spcBef>
                        <a:spcAft>
                          <a:spcPts val="0"/>
                        </a:spcAft>
                      </a:pPr>
                      <a:r>
                        <a:rPr lang="en-US" sz="1050" kern="100">
                          <a:solidFill>
                            <a:schemeClr val="dk1"/>
                          </a:solidFill>
                          <a:latin typeface="Calibri"/>
                          <a:ea typeface="Calibri"/>
                          <a:cs typeface="Times New Roman"/>
                        </a:rPr>
                        <a:t>25.32</a:t>
                      </a:r>
                    </a:p>
                  </a:txBody>
                  <a:tcPr marL="54767" marR="54767" marT="0" marB="0" anchor="ctr"/>
                </a:tc>
                <a:tc>
                  <a:txBody>
                    <a:bodyPr/>
                    <a:lstStyle/>
                    <a:p>
                      <a:pPr marL="0" marR="0" algn="ctr">
                        <a:lnSpc>
                          <a:spcPct val="107000"/>
                        </a:lnSpc>
                        <a:spcBef>
                          <a:spcPts val="0"/>
                        </a:spcBef>
                        <a:spcAft>
                          <a:spcPts val="0"/>
                        </a:spcAft>
                      </a:pPr>
                      <a:r>
                        <a:rPr lang="en-US" sz="1050" kern="100">
                          <a:solidFill>
                            <a:schemeClr val="dk1"/>
                          </a:solidFill>
                          <a:latin typeface="Calibri"/>
                          <a:ea typeface="Calibri"/>
                          <a:cs typeface="Times New Roman"/>
                        </a:rPr>
                        <a:t>117:1</a:t>
                      </a:r>
                    </a:p>
                  </a:txBody>
                  <a:tcPr marL="54767" marR="54767" marT="0" marB="0" anchor="ctr"/>
                </a:tc>
                <a:extLst>
                  <a:ext uri="{0D108BD9-81ED-4DB2-BD59-A6C34878D82A}">
                    <a16:rowId xmlns:a16="http://schemas.microsoft.com/office/drawing/2014/main" val="10003"/>
                  </a:ext>
                </a:extLst>
              </a:tr>
              <a:tr h="226320">
                <a:tc>
                  <a:txBody>
                    <a:bodyPr/>
                    <a:lstStyle/>
                    <a:p>
                      <a:pPr marL="0" marR="0" algn="l">
                        <a:lnSpc>
                          <a:spcPct val="107000"/>
                        </a:lnSpc>
                        <a:spcBef>
                          <a:spcPts val="0"/>
                        </a:spcBef>
                        <a:spcAft>
                          <a:spcPts val="0"/>
                        </a:spcAft>
                      </a:pPr>
                      <a:r>
                        <a:rPr lang="en-US" sz="1050" kern="100">
                          <a:solidFill>
                            <a:schemeClr val="dk1"/>
                          </a:solidFill>
                          <a:latin typeface="Calibri"/>
                          <a:ea typeface="Calibri"/>
                          <a:cs typeface="Times New Roman"/>
                        </a:rPr>
                        <a:t>Mr. A B Parekh</a:t>
                      </a:r>
                    </a:p>
                  </a:txBody>
                  <a:tcPr marL="54767" marR="54767" marT="0" marB="0" anchor="ctr"/>
                </a:tc>
                <a:tc>
                  <a:txBody>
                    <a:bodyPr/>
                    <a:lstStyle/>
                    <a:p>
                      <a:pPr marL="0" marR="0" algn="l">
                        <a:lnSpc>
                          <a:spcPct val="107000"/>
                        </a:lnSpc>
                        <a:spcBef>
                          <a:spcPts val="0"/>
                        </a:spcBef>
                        <a:spcAft>
                          <a:spcPts val="0"/>
                        </a:spcAft>
                      </a:pPr>
                      <a:r>
                        <a:rPr lang="en-US" sz="1050" kern="100">
                          <a:solidFill>
                            <a:schemeClr val="dk1"/>
                          </a:solidFill>
                          <a:latin typeface="Calibri"/>
                          <a:ea typeface="Calibri"/>
                          <a:cs typeface="Times New Roman"/>
                        </a:rPr>
                        <a:t>Executive Vice Chairman</a:t>
                      </a:r>
                    </a:p>
                  </a:txBody>
                  <a:tcPr marL="54767" marR="54767" marT="0" marB="0" anchor="ctr"/>
                </a:tc>
                <a:tc>
                  <a:txBody>
                    <a:bodyPr/>
                    <a:lstStyle/>
                    <a:p>
                      <a:pPr marL="0" marR="0" algn="ctr">
                        <a:lnSpc>
                          <a:spcPct val="107000"/>
                        </a:lnSpc>
                        <a:spcBef>
                          <a:spcPts val="0"/>
                        </a:spcBef>
                        <a:spcAft>
                          <a:spcPts val="0"/>
                        </a:spcAft>
                      </a:pPr>
                      <a:r>
                        <a:rPr lang="en-US" sz="1050" kern="100">
                          <a:solidFill>
                            <a:schemeClr val="dk1"/>
                          </a:solidFill>
                          <a:latin typeface="Calibri"/>
                          <a:ea typeface="Calibri"/>
                          <a:cs typeface="Times New Roman"/>
                        </a:rPr>
                        <a:t>(16.44)</a:t>
                      </a:r>
                    </a:p>
                  </a:txBody>
                  <a:tcPr marL="54767" marR="54767" marT="0" marB="0" anchor="ctr"/>
                </a:tc>
                <a:tc>
                  <a:txBody>
                    <a:bodyPr/>
                    <a:lstStyle/>
                    <a:p>
                      <a:pPr marL="0" marR="0" algn="ctr">
                        <a:lnSpc>
                          <a:spcPct val="107000"/>
                        </a:lnSpc>
                        <a:spcBef>
                          <a:spcPts val="0"/>
                        </a:spcBef>
                        <a:spcAft>
                          <a:spcPts val="0"/>
                        </a:spcAft>
                      </a:pPr>
                      <a:r>
                        <a:rPr lang="en-US" sz="1050" kern="100">
                          <a:solidFill>
                            <a:schemeClr val="dk1"/>
                          </a:solidFill>
                          <a:latin typeface="Calibri"/>
                          <a:ea typeface="Calibri"/>
                          <a:cs typeface="Times New Roman"/>
                        </a:rPr>
                        <a:t>18:1</a:t>
                      </a:r>
                    </a:p>
                  </a:txBody>
                  <a:tcPr marL="54767" marR="54767" marT="0" marB="0" anchor="ctr"/>
                </a:tc>
                <a:extLst>
                  <a:ext uri="{0D108BD9-81ED-4DB2-BD59-A6C34878D82A}">
                    <a16:rowId xmlns:a16="http://schemas.microsoft.com/office/drawing/2014/main" val="10004"/>
                  </a:ext>
                </a:extLst>
              </a:tr>
              <a:tr h="226320">
                <a:tc>
                  <a:txBody>
                    <a:bodyPr/>
                    <a:lstStyle/>
                    <a:p>
                      <a:pPr marL="0" marR="0" algn="l">
                        <a:lnSpc>
                          <a:spcPct val="107000"/>
                        </a:lnSpc>
                        <a:spcBef>
                          <a:spcPts val="0"/>
                        </a:spcBef>
                        <a:spcAft>
                          <a:spcPts val="0"/>
                        </a:spcAft>
                      </a:pPr>
                      <a:r>
                        <a:rPr lang="en-US" sz="1050" kern="100">
                          <a:solidFill>
                            <a:schemeClr val="dk1"/>
                          </a:solidFill>
                          <a:latin typeface="Calibri"/>
                          <a:ea typeface="Calibri"/>
                          <a:cs typeface="Times New Roman"/>
                        </a:rPr>
                        <a:t>Mr. A N Parekh</a:t>
                      </a:r>
                    </a:p>
                  </a:txBody>
                  <a:tcPr marL="54767" marR="54767" marT="0" marB="0" anchor="ctr"/>
                </a:tc>
                <a:tc>
                  <a:txBody>
                    <a:bodyPr/>
                    <a:lstStyle/>
                    <a:p>
                      <a:pPr marL="0" marR="0" algn="l">
                        <a:lnSpc>
                          <a:spcPct val="107000"/>
                        </a:lnSpc>
                        <a:spcBef>
                          <a:spcPts val="0"/>
                        </a:spcBef>
                        <a:spcAft>
                          <a:spcPts val="0"/>
                        </a:spcAft>
                      </a:pPr>
                      <a:r>
                        <a:rPr lang="en-US" sz="1050" kern="100">
                          <a:solidFill>
                            <a:schemeClr val="dk1"/>
                          </a:solidFill>
                          <a:latin typeface="Calibri"/>
                          <a:ea typeface="Calibri"/>
                          <a:cs typeface="Times New Roman"/>
                        </a:rPr>
                        <a:t>Executive Vice Chairman</a:t>
                      </a:r>
                    </a:p>
                  </a:txBody>
                  <a:tcPr marL="54767" marR="54767" marT="0" marB="0" anchor="ctr"/>
                </a:tc>
                <a:tc>
                  <a:txBody>
                    <a:bodyPr/>
                    <a:lstStyle/>
                    <a:p>
                      <a:pPr marL="0" marR="0" algn="ctr">
                        <a:lnSpc>
                          <a:spcPct val="107000"/>
                        </a:lnSpc>
                        <a:spcBef>
                          <a:spcPts val="0"/>
                        </a:spcBef>
                        <a:spcAft>
                          <a:spcPts val="0"/>
                        </a:spcAft>
                      </a:pPr>
                      <a:r>
                        <a:rPr lang="en-US" sz="1050" kern="100">
                          <a:solidFill>
                            <a:schemeClr val="dk1"/>
                          </a:solidFill>
                          <a:latin typeface="Calibri"/>
                          <a:ea typeface="Calibri"/>
                          <a:cs typeface="Times New Roman"/>
                        </a:rPr>
                        <a:t>3.42</a:t>
                      </a:r>
                    </a:p>
                  </a:txBody>
                  <a:tcPr marL="54767" marR="54767" marT="0" marB="0" anchor="ctr"/>
                </a:tc>
                <a:tc>
                  <a:txBody>
                    <a:bodyPr/>
                    <a:lstStyle/>
                    <a:p>
                      <a:pPr marL="0" marR="0" algn="ctr">
                        <a:lnSpc>
                          <a:spcPct val="107000"/>
                        </a:lnSpc>
                        <a:spcBef>
                          <a:spcPts val="0"/>
                        </a:spcBef>
                        <a:spcAft>
                          <a:spcPts val="0"/>
                        </a:spcAft>
                      </a:pPr>
                      <a:r>
                        <a:rPr lang="en-US" sz="1050" kern="100">
                          <a:solidFill>
                            <a:schemeClr val="dk1"/>
                          </a:solidFill>
                          <a:latin typeface="Calibri"/>
                          <a:ea typeface="Calibri"/>
                          <a:cs typeface="Times New Roman"/>
                        </a:rPr>
                        <a:t>79:1</a:t>
                      </a:r>
                    </a:p>
                  </a:txBody>
                  <a:tcPr marL="54767" marR="54767" marT="0" marB="0" anchor="ctr"/>
                </a:tc>
                <a:extLst>
                  <a:ext uri="{0D108BD9-81ED-4DB2-BD59-A6C34878D82A}">
                    <a16:rowId xmlns:a16="http://schemas.microsoft.com/office/drawing/2014/main" val="10005"/>
                  </a:ext>
                </a:extLst>
              </a:tr>
              <a:tr h="208910">
                <a:tc>
                  <a:txBody>
                    <a:bodyPr/>
                    <a:lstStyle/>
                    <a:p>
                      <a:pPr marL="0" marR="0" algn="l">
                        <a:lnSpc>
                          <a:spcPct val="107000"/>
                        </a:lnSpc>
                        <a:spcBef>
                          <a:spcPts val="0"/>
                        </a:spcBef>
                        <a:spcAft>
                          <a:spcPts val="0"/>
                        </a:spcAft>
                      </a:pPr>
                      <a:r>
                        <a:rPr lang="en-US" sz="1050" kern="100">
                          <a:solidFill>
                            <a:schemeClr val="dk1"/>
                          </a:solidFill>
                          <a:latin typeface="Calibri"/>
                          <a:ea typeface="Calibri"/>
                          <a:cs typeface="Times New Roman"/>
                        </a:rPr>
                        <a:t>Mr. Sandeep Batra</a:t>
                      </a:r>
                    </a:p>
                  </a:txBody>
                  <a:tcPr marL="54767" marR="54767" marT="0" marB="0" anchor="ctr"/>
                </a:tc>
                <a:tc>
                  <a:txBody>
                    <a:bodyPr/>
                    <a:lstStyle/>
                    <a:p>
                      <a:pPr marL="0" marR="0" algn="l">
                        <a:lnSpc>
                          <a:spcPct val="107000"/>
                        </a:lnSpc>
                        <a:spcBef>
                          <a:spcPts val="0"/>
                        </a:spcBef>
                        <a:spcAft>
                          <a:spcPts val="0"/>
                        </a:spcAft>
                      </a:pPr>
                      <a:r>
                        <a:rPr lang="en-US" sz="1050" kern="100">
                          <a:solidFill>
                            <a:schemeClr val="dk1"/>
                          </a:solidFill>
                          <a:latin typeface="Calibri"/>
                          <a:ea typeface="Calibri"/>
                          <a:cs typeface="Times New Roman"/>
                        </a:rPr>
                        <a:t>Executive Director/CFO</a:t>
                      </a:r>
                    </a:p>
                  </a:txBody>
                  <a:tcPr marL="54767" marR="54767" marT="0" marB="0" anchor="ctr"/>
                </a:tc>
                <a:tc>
                  <a:txBody>
                    <a:bodyPr/>
                    <a:lstStyle/>
                    <a:p>
                      <a:pPr marL="0" marR="0" algn="ctr">
                        <a:lnSpc>
                          <a:spcPct val="107000"/>
                        </a:lnSpc>
                        <a:spcBef>
                          <a:spcPts val="0"/>
                        </a:spcBef>
                        <a:spcAft>
                          <a:spcPts val="0"/>
                        </a:spcAft>
                      </a:pPr>
                      <a:r>
                        <a:rPr lang="en-US" sz="1050" kern="100">
                          <a:solidFill>
                            <a:schemeClr val="dk1"/>
                          </a:solidFill>
                          <a:latin typeface="Calibri"/>
                          <a:ea typeface="Calibri"/>
                          <a:cs typeface="Times New Roman"/>
                        </a:rPr>
                        <a:t>-</a:t>
                      </a:r>
                    </a:p>
                  </a:txBody>
                  <a:tcPr marL="54767" marR="54767" marT="0" marB="0" anchor="ctr"/>
                </a:tc>
                <a:tc>
                  <a:txBody>
                    <a:bodyPr/>
                    <a:lstStyle/>
                    <a:p>
                      <a:pPr marL="0" marR="0" algn="ctr">
                        <a:lnSpc>
                          <a:spcPct val="107000"/>
                        </a:lnSpc>
                        <a:spcBef>
                          <a:spcPts val="0"/>
                        </a:spcBef>
                        <a:spcAft>
                          <a:spcPts val="0"/>
                        </a:spcAft>
                      </a:pPr>
                      <a:r>
                        <a:rPr lang="en-US" sz="1050" kern="100">
                          <a:solidFill>
                            <a:schemeClr val="dk1"/>
                          </a:solidFill>
                          <a:latin typeface="Calibri"/>
                          <a:ea typeface="Calibri"/>
                          <a:cs typeface="Times New Roman"/>
                        </a:rPr>
                        <a:t>56:1</a:t>
                      </a:r>
                    </a:p>
                  </a:txBody>
                  <a:tcPr marL="54767" marR="54767" marT="0" marB="0" anchor="ctr"/>
                </a:tc>
                <a:extLst>
                  <a:ext uri="{0D108BD9-81ED-4DB2-BD59-A6C34878D82A}">
                    <a16:rowId xmlns:a16="http://schemas.microsoft.com/office/drawing/2014/main" val="10006"/>
                  </a:ext>
                </a:extLst>
              </a:tr>
              <a:tr h="232556">
                <a:tc>
                  <a:txBody>
                    <a:bodyPr/>
                    <a:lstStyle/>
                    <a:p>
                      <a:pPr marL="0" marR="0" algn="l">
                        <a:lnSpc>
                          <a:spcPct val="107000"/>
                        </a:lnSpc>
                        <a:spcBef>
                          <a:spcPts val="0"/>
                        </a:spcBef>
                        <a:spcAft>
                          <a:spcPts val="0"/>
                        </a:spcAft>
                      </a:pPr>
                      <a:r>
                        <a:rPr lang="en-US" sz="1050" kern="100">
                          <a:solidFill>
                            <a:schemeClr val="dk1"/>
                          </a:solidFill>
                          <a:latin typeface="Calibri"/>
                          <a:ea typeface="Calibri"/>
                          <a:cs typeface="Times New Roman"/>
                        </a:rPr>
                        <a:t>Mr. Joseph Varghese</a:t>
                      </a:r>
                    </a:p>
                  </a:txBody>
                  <a:tcPr marL="54767" marR="54767" marT="0" marB="0" anchor="ctr"/>
                </a:tc>
                <a:tc>
                  <a:txBody>
                    <a:bodyPr/>
                    <a:lstStyle/>
                    <a:p>
                      <a:pPr marL="0" marR="0" algn="l">
                        <a:lnSpc>
                          <a:spcPct val="107000"/>
                        </a:lnSpc>
                        <a:spcBef>
                          <a:spcPts val="0"/>
                        </a:spcBef>
                        <a:spcAft>
                          <a:spcPts val="0"/>
                        </a:spcAft>
                      </a:pPr>
                      <a:r>
                        <a:rPr lang="en-US" sz="1050" kern="100">
                          <a:solidFill>
                            <a:schemeClr val="dk1"/>
                          </a:solidFill>
                          <a:latin typeface="Calibri"/>
                          <a:ea typeface="Calibri"/>
                          <a:cs typeface="Times New Roman"/>
                        </a:rPr>
                        <a:t>Director Operations</a:t>
                      </a:r>
                    </a:p>
                  </a:txBody>
                  <a:tcPr marL="54767" marR="54767" marT="0" marB="0" anchor="ctr"/>
                </a:tc>
                <a:tc>
                  <a:txBody>
                    <a:bodyPr/>
                    <a:lstStyle/>
                    <a:p>
                      <a:pPr marL="0" marR="0" algn="ctr">
                        <a:lnSpc>
                          <a:spcPct val="107000"/>
                        </a:lnSpc>
                        <a:spcBef>
                          <a:spcPts val="0"/>
                        </a:spcBef>
                        <a:spcAft>
                          <a:spcPts val="0"/>
                        </a:spcAft>
                      </a:pPr>
                      <a:r>
                        <a:rPr lang="en-US" sz="1050" kern="100">
                          <a:solidFill>
                            <a:schemeClr val="dk1"/>
                          </a:solidFill>
                          <a:latin typeface="Calibri"/>
                          <a:ea typeface="Calibri"/>
                          <a:cs typeface="Times New Roman"/>
                        </a:rPr>
                        <a:t>-</a:t>
                      </a:r>
                    </a:p>
                  </a:txBody>
                  <a:tcPr marL="54767" marR="54767" marT="0" marB="0" anchor="ctr"/>
                </a:tc>
                <a:tc>
                  <a:txBody>
                    <a:bodyPr/>
                    <a:lstStyle/>
                    <a:p>
                      <a:pPr marL="0" marR="0" algn="ctr">
                        <a:lnSpc>
                          <a:spcPct val="107000"/>
                        </a:lnSpc>
                        <a:spcBef>
                          <a:spcPts val="0"/>
                        </a:spcBef>
                        <a:spcAft>
                          <a:spcPts val="0"/>
                        </a:spcAft>
                      </a:pPr>
                      <a:r>
                        <a:rPr lang="en-US" sz="1050" kern="100">
                          <a:solidFill>
                            <a:schemeClr val="dk1"/>
                          </a:solidFill>
                          <a:latin typeface="Calibri"/>
                          <a:ea typeface="Calibri"/>
                          <a:cs typeface="Times New Roman"/>
                        </a:rPr>
                        <a:t>30:1</a:t>
                      </a:r>
                      <a:endParaRPr lang="en-US"/>
                    </a:p>
                  </a:txBody>
                  <a:tcPr marL="54767" marR="54767" marT="0" marB="0" anchor="ctr"/>
                </a:tc>
                <a:extLst>
                  <a:ext uri="{0D108BD9-81ED-4DB2-BD59-A6C34878D82A}">
                    <a16:rowId xmlns:a16="http://schemas.microsoft.com/office/drawing/2014/main" val="10007"/>
                  </a:ext>
                </a:extLst>
              </a:tr>
            </a:tbl>
          </a:graphicData>
        </a:graphic>
      </p:graphicFrame>
      <p:sp>
        <p:nvSpPr>
          <p:cNvPr id="20" name="TextBox 19"/>
          <p:cNvSpPr txBox="1"/>
          <p:nvPr/>
        </p:nvSpPr>
        <p:spPr>
          <a:xfrm>
            <a:off x="2527300" y="6427318"/>
            <a:ext cx="3047999" cy="292388"/>
          </a:xfrm>
          <a:prstGeom prst="rect">
            <a:avLst/>
          </a:prstGeom>
          <a:noFill/>
        </p:spPr>
        <p:txBody>
          <a:bodyPr wrap="square" lIns="91440" tIns="45720" rIns="91440" bIns="45720" rtlCol="0" anchor="t">
            <a:spAutoFit/>
          </a:bodyPr>
          <a:lstStyle/>
          <a:p>
            <a:r>
              <a:rPr lang="en-US" sz="1300" b="1">
                <a:solidFill>
                  <a:schemeClr val="bg1"/>
                </a:solidFill>
                <a:latin typeface="Calibri"/>
                <a:ea typeface="Calibri"/>
                <a:cs typeface="Calibri"/>
              </a:rPr>
              <a:t>Analysis of Remuneration</a:t>
            </a:r>
          </a:p>
        </p:txBody>
      </p:sp>
      <p:sp>
        <p:nvSpPr>
          <p:cNvPr id="2" name="TextBox 1">
            <a:extLst>
              <a:ext uri="{FF2B5EF4-FFF2-40B4-BE49-F238E27FC236}">
                <a16:creationId xmlns:a16="http://schemas.microsoft.com/office/drawing/2014/main" id="{DA005123-DBC5-3928-E6EF-28752A0B70D0}"/>
              </a:ext>
            </a:extLst>
          </p:cNvPr>
          <p:cNvSpPr txBox="1"/>
          <p:nvPr/>
        </p:nvSpPr>
        <p:spPr>
          <a:xfrm>
            <a:off x="257071" y="1708205"/>
            <a:ext cx="2886364" cy="261610"/>
          </a:xfrm>
          <a:prstGeom prst="rect">
            <a:avLst/>
          </a:prstGeom>
          <a:noFill/>
        </p:spPr>
        <p:txBody>
          <a:bodyPr wrap="square" rtlCol="0">
            <a:spAutoFit/>
          </a:bodyPr>
          <a:lstStyle/>
          <a:p>
            <a:r>
              <a:rPr lang="en-US" sz="1100" i="1"/>
              <a:t>Amount (In </a:t>
            </a:r>
            <a:r>
              <a:rPr lang="en-IN" sz="1100" b="0" i="1">
                <a:solidFill>
                  <a:srgbClr val="040C28"/>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r>
              <a:rPr lang="en-US" sz="1100" i="1"/>
              <a:t>Cr)</a:t>
            </a:r>
            <a:endParaRPr lang="en-IN" sz="1100" i="1"/>
          </a:p>
        </p:txBody>
      </p:sp>
    </p:spTree>
    <p:extLst>
      <p:ext uri="{BB962C8B-B14F-4D97-AF65-F5344CB8AC3E}">
        <p14:creationId xmlns:p14="http://schemas.microsoft.com/office/powerpoint/2010/main" val="4026169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1BD5E6E9-1AB2-76EA-DF7D-4AF890D40337}"/>
              </a:ext>
            </a:extLst>
          </p:cNvPr>
          <p:cNvGraphicFramePr/>
          <p:nvPr>
            <p:extLst>
              <p:ext uri="{D42A27DB-BD31-4B8C-83A1-F6EECF244321}">
                <p14:modId xmlns:p14="http://schemas.microsoft.com/office/powerpoint/2010/main" val="2139424419"/>
              </p:ext>
            </p:extLst>
          </p:nvPr>
        </p:nvGraphicFramePr>
        <p:xfrm>
          <a:off x="189690" y="905112"/>
          <a:ext cx="6308970" cy="3312485"/>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a:extLst>
              <a:ext uri="{FF2B5EF4-FFF2-40B4-BE49-F238E27FC236}">
                <a16:creationId xmlns:a16="http://schemas.microsoft.com/office/drawing/2014/main" id="{288A34A0-4114-7B00-DE8A-A4E5BA4A5A6F}"/>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13" name="TextBox 12">
            <a:extLst>
              <a:ext uri="{FF2B5EF4-FFF2-40B4-BE49-F238E27FC236}">
                <a16:creationId xmlns:a16="http://schemas.microsoft.com/office/drawing/2014/main" id="{627D9391-79E1-370B-0070-E9E462B63B40}"/>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10" name="Arrow: Pentagon 9">
            <a:extLst>
              <a:ext uri="{FF2B5EF4-FFF2-40B4-BE49-F238E27FC236}">
                <a16:creationId xmlns:a16="http://schemas.microsoft.com/office/drawing/2014/main" id="{A4F6EF15-4764-F052-9F1C-AC9508947249}"/>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D90061D-402E-54D8-9C32-5B38098BC5C6}"/>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19" name="Straight Arrow Connector 18">
            <a:extLst>
              <a:ext uri="{FF2B5EF4-FFF2-40B4-BE49-F238E27FC236}">
                <a16:creationId xmlns:a16="http://schemas.microsoft.com/office/drawing/2014/main" id="{1D1840F3-01E6-DAC9-906B-36FB3E2D3302}"/>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2" name="Picture 21" descr="pidilite logo vector, pidilite icon free vector 20336433 Vector Art at  Vecteezy">
            <a:extLst>
              <a:ext uri="{FF2B5EF4-FFF2-40B4-BE49-F238E27FC236}">
                <a16:creationId xmlns:a16="http://schemas.microsoft.com/office/drawing/2014/main" id="{E555938F-AD33-999E-92C2-E8DBB2742D04}"/>
              </a:ext>
            </a:extLst>
          </p:cNvPr>
          <p:cNvPicPr>
            <a:picLocks noChangeAspect="1"/>
          </p:cNvPicPr>
          <p:nvPr/>
        </p:nvPicPr>
        <p:blipFill>
          <a:blip r:embed="rId3"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26" name="Straight Arrow Connector 25">
            <a:extLst>
              <a:ext uri="{FF2B5EF4-FFF2-40B4-BE49-F238E27FC236}">
                <a16:creationId xmlns:a16="http://schemas.microsoft.com/office/drawing/2014/main" id="{745C248D-6190-007F-54E3-5E027FE14E7F}"/>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29" name="Picture 28" descr="A logo with a graph and arrow&#10;&#10;Description automatically generated">
            <a:extLst>
              <a:ext uri="{FF2B5EF4-FFF2-40B4-BE49-F238E27FC236}">
                <a16:creationId xmlns:a16="http://schemas.microsoft.com/office/drawing/2014/main" id="{4F1EA2B4-F332-BB39-9811-D86582EC5699}"/>
              </a:ext>
            </a:extLst>
          </p:cNvPr>
          <p:cNvPicPr>
            <a:picLocks noChangeAspect="1"/>
          </p:cNvPicPr>
          <p:nvPr/>
        </p:nvPicPr>
        <p:blipFill>
          <a:blip r:embed="rId4"/>
          <a:stretch>
            <a:fillRect/>
          </a:stretch>
        </p:blipFill>
        <p:spPr>
          <a:xfrm>
            <a:off x="-3238" y="9061170"/>
            <a:ext cx="1258179" cy="838200"/>
          </a:xfrm>
          <a:prstGeom prst="rect">
            <a:avLst/>
          </a:prstGeom>
        </p:spPr>
      </p:pic>
      <p:graphicFrame>
        <p:nvGraphicFramePr>
          <p:cNvPr id="4" name="Chart 3">
            <a:extLst>
              <a:ext uri="{FF2B5EF4-FFF2-40B4-BE49-F238E27FC236}">
                <a16:creationId xmlns:a16="http://schemas.microsoft.com/office/drawing/2014/main" id="{637126ED-ABCB-FA83-2272-10E08288FCBC}"/>
              </a:ext>
              <a:ext uri="{147F2762-F138-4A5C-976F-8EAC2B608ADB}">
                <a16:predDERef xmlns:a16="http://schemas.microsoft.com/office/drawing/2014/main" pred="{D89611F9-0A61-8FB8-2FFA-F19BE4D291A7}"/>
              </a:ext>
            </a:extLst>
          </p:cNvPr>
          <p:cNvGraphicFramePr>
            <a:graphicFrameLocks/>
          </p:cNvGraphicFramePr>
          <p:nvPr>
            <p:extLst>
              <p:ext uri="{D42A27DB-BD31-4B8C-83A1-F6EECF244321}">
                <p14:modId xmlns:p14="http://schemas.microsoft.com/office/powerpoint/2010/main" val="1613844656"/>
              </p:ext>
            </p:extLst>
          </p:nvPr>
        </p:nvGraphicFramePr>
        <p:xfrm>
          <a:off x="198293" y="6375460"/>
          <a:ext cx="6546271"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6" name="TextBox 2">
            <a:extLst>
              <a:ext uri="{FF2B5EF4-FFF2-40B4-BE49-F238E27FC236}">
                <a16:creationId xmlns:a16="http://schemas.microsoft.com/office/drawing/2014/main" id="{06D13751-DBE1-358B-FE87-07499892104C}"/>
              </a:ext>
            </a:extLst>
          </p:cNvPr>
          <p:cNvSpPr txBox="1"/>
          <p:nvPr/>
        </p:nvSpPr>
        <p:spPr>
          <a:xfrm>
            <a:off x="375337" y="4245760"/>
            <a:ext cx="6258767" cy="1938992"/>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000" dirty="0">
                <a:solidFill>
                  <a:srgbClr val="000000"/>
                </a:solidFill>
                <a:latin typeface="Calibri"/>
                <a:ea typeface="+mn-lt"/>
                <a:cs typeface="+mn-lt"/>
              </a:rPr>
              <a:t>As of 2024, promoters maintained a controlling 69.78% stake in the company. Foreign Institutional Investors (FIIs) and Domestic Institutional Investors (DIIs) held substantial shares, owning 11.31% and 8.93% respectively. The remaining 10% is owned by the public.</a:t>
            </a:r>
            <a:endParaRPr lang="en-US" dirty="0">
              <a:latin typeface="Calibri"/>
              <a:ea typeface="+mn-lt"/>
              <a:cs typeface="+mn-lt"/>
            </a:endParaRPr>
          </a:p>
          <a:p>
            <a:pPr algn="just"/>
            <a:r>
              <a:rPr lang="en-US" sz="1000" dirty="0">
                <a:solidFill>
                  <a:srgbClr val="000000"/>
                </a:solidFill>
                <a:latin typeface="Calibri"/>
                <a:ea typeface="+mn-lt"/>
                <a:cs typeface="+mn-lt"/>
              </a:rPr>
              <a:t>  </a:t>
            </a:r>
            <a:endParaRPr lang="en-US" dirty="0">
              <a:latin typeface="Calibri"/>
              <a:ea typeface="Calibri"/>
              <a:cs typeface="Calibri"/>
            </a:endParaRPr>
          </a:p>
          <a:p>
            <a:pPr algn="just"/>
            <a:r>
              <a:rPr lang="en-US" sz="1000" dirty="0">
                <a:solidFill>
                  <a:srgbClr val="000000"/>
                </a:solidFill>
                <a:latin typeface="Calibri"/>
                <a:ea typeface="+mn-lt"/>
                <a:cs typeface="+mn-lt"/>
              </a:rPr>
              <a:t>If we compare this with earlier years, we find that there is not much variation in the case of promoter holding, which has in fact oscillated between 69.59% and 70.16%. FII also has minor changes in ownership, and it is slightly decreased over the years. In 2024, the percentage comes down to 11.31% as compared to 12.10% in 2017. As a result, the shareholding of the DIIs has marginally gone up during the same period, from 6.92% percent to 8.93%. </a:t>
            </a:r>
            <a:endParaRPr lang="en-US" dirty="0">
              <a:latin typeface="Calibri"/>
              <a:ea typeface="Calibri"/>
              <a:cs typeface="Calibri"/>
            </a:endParaRPr>
          </a:p>
          <a:p>
            <a:pPr algn="just"/>
            <a:endParaRPr lang="en-US" sz="1000" dirty="0">
              <a:latin typeface="Calibri"/>
              <a:ea typeface="Calibri"/>
              <a:cs typeface="Calibri"/>
            </a:endParaRPr>
          </a:p>
          <a:p>
            <a:pPr algn="just"/>
            <a:r>
              <a:rPr lang="en-US" sz="1000" dirty="0">
                <a:solidFill>
                  <a:srgbClr val="000000"/>
                </a:solidFill>
                <a:latin typeface="Calibri"/>
                <a:ea typeface="+mn-lt"/>
                <a:cs typeface="+mn-lt"/>
              </a:rPr>
              <a:t>This in turn denotes a fairly stable shareholders’ structure over the past three years. Promoters have been able to retain their major stake. In fact; FIIs and DIIs have only made minor changes in their stake holdings. This implies that the investors have had fairly stable confidence in the company for all the periods under analysis. </a:t>
            </a:r>
            <a:endParaRPr lang="en-US" dirty="0">
              <a:latin typeface="Calibri"/>
              <a:ea typeface="+mn-lt"/>
              <a:cs typeface="+mn-lt"/>
            </a:endParaRPr>
          </a:p>
        </p:txBody>
      </p:sp>
      <p:sp>
        <p:nvSpPr>
          <p:cNvPr id="7" name="Rectangle 6">
            <a:extLst>
              <a:ext uri="{FF2B5EF4-FFF2-40B4-BE49-F238E27FC236}">
                <a16:creationId xmlns:a16="http://schemas.microsoft.com/office/drawing/2014/main" id="{6A256C12-D25C-FD32-B1A2-35167CF899AA}"/>
              </a:ext>
            </a:extLst>
          </p:cNvPr>
          <p:cNvSpPr/>
          <p:nvPr/>
        </p:nvSpPr>
        <p:spPr>
          <a:xfrm>
            <a:off x="193658" y="1292404"/>
            <a:ext cx="6150211" cy="327484"/>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0118E69F-44B0-A768-4493-D94592D4F3CF}"/>
              </a:ext>
            </a:extLst>
          </p:cNvPr>
          <p:cNvSpPr txBox="1"/>
          <p:nvPr/>
        </p:nvSpPr>
        <p:spPr>
          <a:xfrm>
            <a:off x="300416" y="1293328"/>
            <a:ext cx="3925524"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chemeClr val="bg1"/>
                </a:solidFill>
                <a:latin typeface="Calibri"/>
                <a:ea typeface="Calibri"/>
                <a:cs typeface="Calibri"/>
              </a:rPr>
              <a:t>SHAREHOLDING PATTERN </a:t>
            </a:r>
          </a:p>
        </p:txBody>
      </p:sp>
    </p:spTree>
    <p:extLst>
      <p:ext uri="{BB962C8B-B14F-4D97-AF65-F5344CB8AC3E}">
        <p14:creationId xmlns:p14="http://schemas.microsoft.com/office/powerpoint/2010/main" val="402616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ED09D68-3B40-3B28-A169-E1CC925EECC2}"/>
              </a:ext>
            </a:extLst>
          </p:cNvPr>
          <p:cNvSpPr/>
          <p:nvPr/>
        </p:nvSpPr>
        <p:spPr>
          <a:xfrm>
            <a:off x="-28064" y="-14288"/>
            <a:ext cx="6894712" cy="988082"/>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900">
              <a:solidFill>
                <a:srgbClr val="000000"/>
              </a:solidFill>
              <a:latin typeface="CIDFont"/>
            </a:endParaRPr>
          </a:p>
        </p:txBody>
      </p:sp>
      <p:sp>
        <p:nvSpPr>
          <p:cNvPr id="7" name="Arrow: Pentagon 6">
            <a:extLst>
              <a:ext uri="{FF2B5EF4-FFF2-40B4-BE49-F238E27FC236}">
                <a16:creationId xmlns:a16="http://schemas.microsoft.com/office/drawing/2014/main" id="{337157B6-9005-4E8E-3F6B-157A3A458FAA}"/>
              </a:ext>
            </a:extLst>
          </p:cNvPr>
          <p:cNvSpPr/>
          <p:nvPr/>
        </p:nvSpPr>
        <p:spPr>
          <a:xfrm>
            <a:off x="-16633" y="312392"/>
            <a:ext cx="4269969" cy="1329106"/>
          </a:xfrm>
          <a:prstGeom prst="homePlat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AD1C3E7D-D261-C56A-7723-1EA23DCB87F7}"/>
              </a:ext>
            </a:extLst>
          </p:cNvPr>
          <p:cNvSpPr txBox="1"/>
          <p:nvPr/>
        </p:nvSpPr>
        <p:spPr>
          <a:xfrm>
            <a:off x="59248" y="-34439"/>
            <a:ext cx="478480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bg1"/>
                </a:solidFill>
                <a:latin typeface="Calibri"/>
                <a:ea typeface="Calibri"/>
                <a:cs typeface="Calibri"/>
              </a:rPr>
              <a:t>EQUITY RESEARCH REPORT </a:t>
            </a:r>
            <a:endParaRPr lang="en-US" sz="1600">
              <a:solidFill>
                <a:schemeClr val="bg1"/>
              </a:solidFill>
            </a:endParaRPr>
          </a:p>
        </p:txBody>
      </p:sp>
      <p:sp>
        <p:nvSpPr>
          <p:cNvPr id="18" name="TextBox 17">
            <a:extLst>
              <a:ext uri="{FF2B5EF4-FFF2-40B4-BE49-F238E27FC236}">
                <a16:creationId xmlns:a16="http://schemas.microsoft.com/office/drawing/2014/main" id="{B7FCC24C-DA59-C059-651D-38686F14E16A}"/>
              </a:ext>
            </a:extLst>
          </p:cNvPr>
          <p:cNvSpPr txBox="1"/>
          <p:nvPr/>
        </p:nvSpPr>
        <p:spPr>
          <a:xfrm>
            <a:off x="86211" y="435221"/>
            <a:ext cx="370415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0E2841"/>
                </a:solidFill>
                <a:latin typeface="Calibri"/>
                <a:ea typeface="Calibri"/>
                <a:cs typeface="Calibri"/>
              </a:rPr>
              <a:t>PIDILITE INDUSTRIES LTD</a:t>
            </a:r>
            <a:r>
              <a:rPr lang="en-US" sz="2000" b="1">
                <a:solidFill>
                  <a:srgbClr val="0B4374"/>
                </a:solidFill>
                <a:latin typeface="Calibri"/>
                <a:ea typeface="Calibri"/>
                <a:cs typeface="Calibri"/>
              </a:rPr>
              <a:t>. </a:t>
            </a:r>
          </a:p>
        </p:txBody>
      </p:sp>
      <p:cxnSp>
        <p:nvCxnSpPr>
          <p:cNvPr id="21" name="Straight Arrow Connector 20">
            <a:extLst>
              <a:ext uri="{FF2B5EF4-FFF2-40B4-BE49-F238E27FC236}">
                <a16:creationId xmlns:a16="http://schemas.microsoft.com/office/drawing/2014/main" id="{DBF1A247-73F9-80CB-A41C-E7FA503926D4}"/>
              </a:ext>
            </a:extLst>
          </p:cNvPr>
          <p:cNvCxnSpPr>
            <a:cxnSpLocks/>
          </p:cNvCxnSpPr>
          <p:nvPr/>
        </p:nvCxnSpPr>
        <p:spPr>
          <a:xfrm>
            <a:off x="-13397" y="954435"/>
            <a:ext cx="4260270" cy="639"/>
          </a:xfrm>
          <a:prstGeom prst="straightConnector1">
            <a:avLst/>
          </a:prstGeom>
          <a:ln>
            <a:solidFill>
              <a:srgbClr val="002060"/>
            </a:solidFill>
          </a:ln>
        </p:spPr>
        <p:style>
          <a:lnRef idx="2">
            <a:schemeClr val="accent1"/>
          </a:lnRef>
          <a:fillRef idx="0">
            <a:schemeClr val="accent1"/>
          </a:fillRef>
          <a:effectRef idx="1">
            <a:schemeClr val="accent1"/>
          </a:effectRef>
          <a:fontRef idx="minor">
            <a:schemeClr val="tx1"/>
          </a:fontRef>
        </p:style>
      </p:cxnSp>
      <p:pic>
        <p:nvPicPr>
          <p:cNvPr id="24" name="Picture 23" descr="pidilite logo vector, pidilite icon free vector 20336433 Vector Art at  Vecteezy">
            <a:extLst>
              <a:ext uri="{FF2B5EF4-FFF2-40B4-BE49-F238E27FC236}">
                <a16:creationId xmlns:a16="http://schemas.microsoft.com/office/drawing/2014/main" id="{A564C3EA-069D-8B07-8A7D-563F8E5A79F5}"/>
              </a:ext>
            </a:extLst>
          </p:cNvPr>
          <p:cNvPicPr>
            <a:picLocks noChangeAspect="1"/>
          </p:cNvPicPr>
          <p:nvPr/>
        </p:nvPicPr>
        <p:blipFill>
          <a:blip r:embed="rId2" cstate="print"/>
          <a:srcRect l="5783" t="18340" r="53494" b="13678"/>
          <a:stretch/>
        </p:blipFill>
        <p:spPr>
          <a:xfrm>
            <a:off x="5321358" y="115240"/>
            <a:ext cx="1234666" cy="7353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26" name="Straight Arrow Connector 25">
            <a:extLst>
              <a:ext uri="{FF2B5EF4-FFF2-40B4-BE49-F238E27FC236}">
                <a16:creationId xmlns:a16="http://schemas.microsoft.com/office/drawing/2014/main" id="{745C248D-6190-007F-54E3-5E027FE14E7F}"/>
              </a:ext>
            </a:extLst>
          </p:cNvPr>
          <p:cNvCxnSpPr/>
          <p:nvPr/>
        </p:nvCxnSpPr>
        <p:spPr>
          <a:xfrm>
            <a:off x="1413164" y="9625322"/>
            <a:ext cx="5237016" cy="638"/>
          </a:xfrm>
          <a:prstGeom prst="straightConnector1">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29" name="Picture 28" descr="A logo with a graph and arrow&#10;&#10;Description automatically generated">
            <a:extLst>
              <a:ext uri="{FF2B5EF4-FFF2-40B4-BE49-F238E27FC236}">
                <a16:creationId xmlns:a16="http://schemas.microsoft.com/office/drawing/2014/main" id="{4F1EA2B4-F332-BB39-9811-D86582EC5699}"/>
              </a:ext>
            </a:extLst>
          </p:cNvPr>
          <p:cNvPicPr>
            <a:picLocks noChangeAspect="1"/>
          </p:cNvPicPr>
          <p:nvPr/>
        </p:nvPicPr>
        <p:blipFill>
          <a:blip r:embed="rId3"/>
          <a:stretch>
            <a:fillRect/>
          </a:stretch>
        </p:blipFill>
        <p:spPr>
          <a:xfrm>
            <a:off x="-3238" y="9061170"/>
            <a:ext cx="1258179" cy="838200"/>
          </a:xfrm>
          <a:prstGeom prst="rect">
            <a:avLst/>
          </a:prstGeom>
        </p:spPr>
      </p:pic>
      <p:sp>
        <p:nvSpPr>
          <p:cNvPr id="13" name="TextBox 12">
            <a:extLst>
              <a:ext uri="{FF2B5EF4-FFF2-40B4-BE49-F238E27FC236}">
                <a16:creationId xmlns:a16="http://schemas.microsoft.com/office/drawing/2014/main" id="{4EE2D44B-6CAE-CE9F-F390-51263197C4A9}"/>
              </a:ext>
            </a:extLst>
          </p:cNvPr>
          <p:cNvSpPr txBox="1"/>
          <p:nvPr/>
        </p:nvSpPr>
        <p:spPr>
          <a:xfrm>
            <a:off x="239990" y="1600442"/>
            <a:ext cx="6376444" cy="18928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b="1" u="sng" dirty="0">
                <a:solidFill>
                  <a:srgbClr val="000000"/>
                </a:solidFill>
                <a:latin typeface="Calibri"/>
                <a:ea typeface="+mn-lt"/>
                <a:cs typeface="Arial"/>
              </a:rPr>
              <a:t>Political Factors</a:t>
            </a:r>
            <a:endParaRPr lang="en-US" sz="1100" b="1" u="sng" dirty="0">
              <a:solidFill>
                <a:srgbClr val="000000"/>
              </a:solidFill>
              <a:latin typeface="Calibri"/>
              <a:ea typeface="Calibri"/>
              <a:cs typeface="Arial"/>
            </a:endParaRPr>
          </a:p>
          <a:p>
            <a:endParaRPr lang="en-US" sz="600" b="1" dirty="0">
              <a:solidFill>
                <a:srgbClr val="000000"/>
              </a:solidFill>
              <a:latin typeface="Calibri"/>
              <a:ea typeface="+mn-lt"/>
              <a:cs typeface="Arial"/>
            </a:endParaRPr>
          </a:p>
          <a:p>
            <a:pPr marL="171450" indent="-171450" algn="just">
              <a:buFont typeface="Arial"/>
              <a:buChar char="•"/>
            </a:pPr>
            <a:r>
              <a:rPr lang="en-US" sz="1000" b="1" dirty="0">
                <a:solidFill>
                  <a:srgbClr val="000000"/>
                </a:solidFill>
                <a:latin typeface="Calibri"/>
                <a:ea typeface="+mn-lt"/>
                <a:cs typeface="Arial"/>
              </a:rPr>
              <a:t>Government Policies</a:t>
            </a:r>
            <a:r>
              <a:rPr lang="en-US" sz="1000" dirty="0">
                <a:solidFill>
                  <a:srgbClr val="000000"/>
                </a:solidFill>
                <a:latin typeface="Calibri"/>
                <a:ea typeface="+mn-lt"/>
                <a:cs typeface="Arial"/>
              </a:rPr>
              <a:t>: </a:t>
            </a:r>
            <a:r>
              <a:rPr lang="en-US" sz="1000" dirty="0">
                <a:solidFill>
                  <a:srgbClr val="000000"/>
                </a:solidFill>
                <a:latin typeface="Calibri"/>
                <a:ea typeface="+mn-lt"/>
                <a:cs typeface="+mn-lt"/>
              </a:rPr>
              <a:t>The Indian government has recently been more aggressive in providing support for the manufacturing industry through its </a:t>
            </a:r>
            <a:r>
              <a:rPr lang="en-US" sz="1000" dirty="0">
                <a:solidFill>
                  <a:srgbClr val="000000"/>
                </a:solidFill>
                <a:ea typeface="+mn-lt"/>
                <a:cs typeface="+mn-lt"/>
              </a:rPr>
              <a:t>"</a:t>
            </a:r>
            <a:r>
              <a:rPr lang="en-US" sz="1000" dirty="0" err="1">
                <a:solidFill>
                  <a:srgbClr val="000000"/>
                </a:solidFill>
                <a:ea typeface="+mn-lt"/>
                <a:cs typeface="+mn-lt"/>
              </a:rPr>
              <a:t>Atmanirbhar</a:t>
            </a:r>
            <a:r>
              <a:rPr lang="en-US" sz="1000" dirty="0">
                <a:solidFill>
                  <a:srgbClr val="000000"/>
                </a:solidFill>
                <a:ea typeface="+mn-lt"/>
                <a:cs typeface="+mn-lt"/>
              </a:rPr>
              <a:t> Bharat" initiative</a:t>
            </a:r>
            <a:r>
              <a:rPr lang="en-US" sz="1000" dirty="0">
                <a:solidFill>
                  <a:srgbClr val="000000"/>
                </a:solidFill>
                <a:latin typeface="Calibri"/>
                <a:ea typeface="+mn-lt"/>
                <a:cs typeface="+mn-lt"/>
              </a:rPr>
              <a:t>; this should form a competitive edge for </a:t>
            </a:r>
            <a:r>
              <a:rPr lang="en-US" sz="1000" dirty="0" err="1">
                <a:solidFill>
                  <a:srgbClr val="000000"/>
                </a:solidFill>
                <a:latin typeface="Calibri"/>
                <a:ea typeface="+mn-lt"/>
                <a:cs typeface="+mn-lt"/>
              </a:rPr>
              <a:t>Pidilite</a:t>
            </a:r>
            <a:r>
              <a:rPr lang="en-US" sz="1000" dirty="0">
                <a:solidFill>
                  <a:srgbClr val="000000"/>
                </a:solidFill>
                <a:latin typeface="Calibri"/>
                <a:ea typeface="+mn-lt"/>
                <a:cs typeface="+mn-lt"/>
              </a:rPr>
              <a:t> to strengthen its local production and thereby minimize dependency on imports. </a:t>
            </a:r>
            <a:endParaRPr lang="en-US" sz="1000" dirty="0">
              <a:solidFill>
                <a:srgbClr val="000000"/>
              </a:solidFill>
              <a:latin typeface="Calibri"/>
              <a:ea typeface="+mn-lt"/>
              <a:cs typeface="Arial"/>
            </a:endParaRPr>
          </a:p>
          <a:p>
            <a:pPr marL="171450" indent="-171450" algn="just">
              <a:buFont typeface="Arial"/>
              <a:buChar char="•"/>
            </a:pPr>
            <a:r>
              <a:rPr lang="en-US" sz="1000" b="1" dirty="0">
                <a:solidFill>
                  <a:srgbClr val="000000"/>
                </a:solidFill>
                <a:latin typeface="Calibri"/>
                <a:ea typeface="+mn-lt"/>
                <a:cs typeface="Arial"/>
              </a:rPr>
              <a:t>Regulatory Environment:</a:t>
            </a:r>
            <a:r>
              <a:rPr lang="en-US" sz="1000" dirty="0">
                <a:solidFill>
                  <a:srgbClr val="000000"/>
                </a:solidFill>
                <a:latin typeface="Calibri"/>
                <a:ea typeface="+mn-lt"/>
                <a:cs typeface="Arial"/>
              </a:rPr>
              <a:t> </a:t>
            </a:r>
            <a:r>
              <a:rPr lang="en-US" sz="1000" dirty="0">
                <a:solidFill>
                  <a:srgbClr val="000000"/>
                </a:solidFill>
                <a:latin typeface="Calibri"/>
                <a:ea typeface="+mn-lt"/>
                <a:cs typeface="+mn-lt"/>
              </a:rPr>
              <a:t>Another challenge that </a:t>
            </a:r>
            <a:r>
              <a:rPr lang="en-US" sz="1000" dirty="0" err="1">
                <a:solidFill>
                  <a:srgbClr val="000000"/>
                </a:solidFill>
                <a:latin typeface="Calibri"/>
                <a:ea typeface="+mn-lt"/>
                <a:cs typeface="+mn-lt"/>
              </a:rPr>
              <a:t>Pidilite</a:t>
            </a:r>
            <a:r>
              <a:rPr lang="en-US" sz="1000" dirty="0">
                <a:solidFill>
                  <a:srgbClr val="000000"/>
                </a:solidFill>
                <a:latin typeface="Calibri"/>
                <a:ea typeface="+mn-lt"/>
                <a:cs typeface="+mn-lt"/>
              </a:rPr>
              <a:t> faces is </a:t>
            </a:r>
            <a:r>
              <a:rPr lang="en-US" sz="1000" dirty="0">
                <a:solidFill>
                  <a:srgbClr val="000000"/>
                </a:solidFill>
                <a:ea typeface="+mn-lt"/>
                <a:cs typeface="+mn-lt"/>
              </a:rPr>
              <a:t>its need to navigate a complex web of compliance standards and environmental guidelines across different regions of operation.</a:t>
            </a:r>
            <a:r>
              <a:rPr lang="en-US" sz="1000" dirty="0">
                <a:solidFill>
                  <a:srgbClr val="000000"/>
                </a:solidFill>
                <a:latin typeface="Calibri"/>
                <a:ea typeface="+mn-lt"/>
                <a:cs typeface="+mn-lt"/>
              </a:rPr>
              <a:t>. This growing concern for the environment and its impact may force the company to adopt better and more costly technology and methods.</a:t>
            </a:r>
            <a:endParaRPr lang="en-US" dirty="0"/>
          </a:p>
          <a:p>
            <a:pPr marL="171450" indent="-171450" algn="just">
              <a:buFont typeface="Arial"/>
              <a:buChar char="•"/>
            </a:pPr>
            <a:r>
              <a:rPr lang="en-US" sz="1000" b="1" dirty="0">
                <a:solidFill>
                  <a:srgbClr val="000000"/>
                </a:solidFill>
                <a:latin typeface="Calibri"/>
                <a:ea typeface="+mn-lt"/>
                <a:cs typeface="Arial"/>
              </a:rPr>
              <a:t>Taxation Policies:</a:t>
            </a:r>
            <a:r>
              <a:rPr lang="en-US" sz="1000" dirty="0">
                <a:solidFill>
                  <a:srgbClr val="000000"/>
                </a:solidFill>
                <a:latin typeface="Calibri"/>
                <a:ea typeface="+mn-lt"/>
                <a:cs typeface="Arial"/>
              </a:rPr>
              <a:t> </a:t>
            </a:r>
            <a:r>
              <a:rPr lang="en-US" sz="1000" dirty="0">
                <a:solidFill>
                  <a:srgbClr val="000000"/>
                </a:solidFill>
                <a:latin typeface="Calibri"/>
                <a:ea typeface="+mn-lt"/>
                <a:cs typeface="+mn-lt"/>
              </a:rPr>
              <a:t>Some financial changes were proposed by the Budget 2024 with respect to the corporate tax, which has implications for </a:t>
            </a:r>
            <a:r>
              <a:rPr lang="en-US" sz="1000" dirty="0" err="1">
                <a:solidFill>
                  <a:srgbClr val="000000"/>
                </a:solidFill>
                <a:ea typeface="+mn-lt"/>
                <a:cs typeface="+mn-lt"/>
              </a:rPr>
              <a:t>Pidilite’s</a:t>
            </a:r>
            <a:r>
              <a:rPr lang="en-US" sz="1000" dirty="0">
                <a:solidFill>
                  <a:srgbClr val="000000"/>
                </a:solidFill>
                <a:ea typeface="+mn-lt"/>
                <a:cs typeface="+mn-lt"/>
              </a:rPr>
              <a:t> financial performance.</a:t>
            </a:r>
            <a:r>
              <a:rPr lang="en-US" sz="1000" dirty="0">
                <a:solidFill>
                  <a:srgbClr val="000000"/>
                </a:solidFill>
                <a:latin typeface="Calibri"/>
                <a:ea typeface="+mn-lt"/>
                <a:cs typeface="+mn-lt"/>
              </a:rPr>
              <a:t> Favorable tax policies may improve the generation of cash flow that is useful for reinvestment in research, development, and expansion.  </a:t>
            </a:r>
            <a:endParaRPr lang="en-US" sz="1000" dirty="0">
              <a:latin typeface="Calibri"/>
              <a:cs typeface="Arial"/>
            </a:endParaRPr>
          </a:p>
        </p:txBody>
      </p:sp>
      <p:sp>
        <p:nvSpPr>
          <p:cNvPr id="15" name="TextBox 14">
            <a:extLst>
              <a:ext uri="{FF2B5EF4-FFF2-40B4-BE49-F238E27FC236}">
                <a16:creationId xmlns:a16="http://schemas.microsoft.com/office/drawing/2014/main" id="{B6A7A6BA-6D96-219E-8725-E605C3F4816C}"/>
              </a:ext>
            </a:extLst>
          </p:cNvPr>
          <p:cNvSpPr txBox="1"/>
          <p:nvPr/>
        </p:nvSpPr>
        <p:spPr>
          <a:xfrm>
            <a:off x="260165" y="3484886"/>
            <a:ext cx="6356041"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b="1" u="sng" dirty="0">
                <a:latin typeface="Calibri"/>
                <a:ea typeface="+mn-lt"/>
                <a:cs typeface="Arial"/>
              </a:rPr>
              <a:t>Economic Factors</a:t>
            </a:r>
            <a:endParaRPr lang="en-US" sz="1100" b="1" u="sng" dirty="0">
              <a:latin typeface="Calibri"/>
              <a:ea typeface="Calibri"/>
              <a:cs typeface="Calibri"/>
            </a:endParaRPr>
          </a:p>
          <a:p>
            <a:pPr algn="just"/>
            <a:endParaRPr lang="en-US" sz="600" b="1" dirty="0">
              <a:latin typeface="Calibri"/>
              <a:ea typeface="+mn-lt"/>
              <a:cs typeface="Arial"/>
            </a:endParaRPr>
          </a:p>
          <a:p>
            <a:pPr marL="171450" indent="-171450" algn="just">
              <a:buFont typeface="Arial"/>
              <a:buChar char="•"/>
            </a:pPr>
            <a:r>
              <a:rPr lang="en-US" sz="1000" b="1" dirty="0">
                <a:latin typeface="Calibri"/>
                <a:ea typeface="+mn-lt"/>
                <a:cs typeface="+mn-lt"/>
              </a:rPr>
              <a:t>Market Growth</a:t>
            </a:r>
            <a:r>
              <a:rPr lang="en-US" sz="1000" dirty="0">
                <a:latin typeface="Calibri"/>
                <a:ea typeface="+mn-lt"/>
                <a:cs typeface="+mn-lt"/>
              </a:rPr>
              <a:t>: </a:t>
            </a:r>
            <a:r>
              <a:rPr lang="en-US" sz="1000" dirty="0">
                <a:ea typeface="+mn-lt"/>
                <a:cs typeface="+mn-lt"/>
              </a:rPr>
              <a:t>The Indian adhesive industry is projected to achieve a Compound Annual Growth Rate (CAGR) of approximately 6-7 percent in the coming years.</a:t>
            </a:r>
          </a:p>
          <a:p>
            <a:pPr marL="171450" indent="-171450" algn="just">
              <a:buFont typeface="Arial"/>
              <a:buChar char="•"/>
            </a:pPr>
            <a:r>
              <a:rPr lang="en-US" sz="1000" b="1" dirty="0">
                <a:latin typeface="Calibri"/>
                <a:ea typeface="+mn-lt"/>
                <a:cs typeface="+mn-lt"/>
              </a:rPr>
              <a:t>Inflation and Consumer Spending:</a:t>
            </a:r>
            <a:r>
              <a:rPr lang="en-US" sz="1000" dirty="0">
                <a:latin typeface="Calibri"/>
                <a:ea typeface="+mn-lt"/>
                <a:cs typeface="+mn-lt"/>
              </a:rPr>
              <a:t> Inflation might rise, and this can alter consumers’ buying power and hence sales. Nevertheless, consumption can be increased due to Budget 2024 measures, which might offset these impacts.  </a:t>
            </a:r>
            <a:endParaRPr lang="en-US" sz="1000" dirty="0">
              <a:latin typeface="Calibri"/>
              <a:ea typeface="Calibri"/>
              <a:cs typeface="Calibri"/>
            </a:endParaRPr>
          </a:p>
        </p:txBody>
      </p:sp>
      <p:sp>
        <p:nvSpPr>
          <p:cNvPr id="16" name="TextBox 15">
            <a:extLst>
              <a:ext uri="{FF2B5EF4-FFF2-40B4-BE49-F238E27FC236}">
                <a16:creationId xmlns:a16="http://schemas.microsoft.com/office/drawing/2014/main" id="{0023438B-F841-99A0-CE55-8A687C5BF799}"/>
              </a:ext>
            </a:extLst>
          </p:cNvPr>
          <p:cNvSpPr txBox="1"/>
          <p:nvPr/>
        </p:nvSpPr>
        <p:spPr>
          <a:xfrm>
            <a:off x="238691" y="4459951"/>
            <a:ext cx="635565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b="1" u="sng" dirty="0">
                <a:latin typeface="Calibri"/>
                <a:ea typeface="+mn-lt"/>
                <a:cs typeface="Arial"/>
              </a:rPr>
              <a:t>Social Factors</a:t>
            </a:r>
            <a:endParaRPr lang="en-US" sz="1100" u="sng" dirty="0">
              <a:latin typeface="Calibri"/>
              <a:ea typeface="+mn-lt"/>
              <a:cs typeface="+mn-lt"/>
            </a:endParaRPr>
          </a:p>
          <a:p>
            <a:pPr algn="just"/>
            <a:endParaRPr lang="en-US" sz="600" b="1" dirty="0">
              <a:latin typeface="Calibri"/>
              <a:ea typeface="+mn-lt"/>
              <a:cs typeface="Arial"/>
            </a:endParaRPr>
          </a:p>
          <a:p>
            <a:pPr marL="171450" indent="-171450" algn="just">
              <a:buFont typeface="Arial"/>
              <a:buChar char="•"/>
            </a:pPr>
            <a:r>
              <a:rPr lang="en-US" sz="1000" b="1" dirty="0">
                <a:latin typeface="Calibri"/>
                <a:ea typeface="+mn-lt"/>
                <a:cs typeface="+mn-lt"/>
              </a:rPr>
              <a:t>Consumer Trends:</a:t>
            </a:r>
            <a:r>
              <a:rPr lang="en-US" sz="1000" dirty="0">
                <a:latin typeface="Calibri"/>
                <a:ea typeface="+mn-lt"/>
                <a:cs typeface="+mn-lt"/>
              </a:rPr>
              <a:t> Increasing awareness of DIY (Do it yourself)  projects and home improvement among consumers is driving demand for </a:t>
            </a:r>
            <a:r>
              <a:rPr lang="en-US" sz="1000" dirty="0" err="1">
                <a:latin typeface="Calibri"/>
                <a:ea typeface="+mn-lt"/>
                <a:cs typeface="+mn-lt"/>
              </a:rPr>
              <a:t>Pidilite's</a:t>
            </a:r>
            <a:r>
              <a:rPr lang="en-US" sz="1000" dirty="0">
                <a:latin typeface="Calibri"/>
                <a:ea typeface="+mn-lt"/>
                <a:cs typeface="+mn-lt"/>
              </a:rPr>
              <a:t> products like </a:t>
            </a:r>
            <a:r>
              <a:rPr lang="en-US" sz="1000" dirty="0" err="1">
                <a:latin typeface="Calibri"/>
                <a:ea typeface="+mn-lt"/>
                <a:cs typeface="+mn-lt"/>
              </a:rPr>
              <a:t>Fevicol</a:t>
            </a:r>
            <a:r>
              <a:rPr lang="en-US" sz="1000" dirty="0">
                <a:latin typeface="Calibri"/>
                <a:ea typeface="+mn-lt"/>
                <a:cs typeface="+mn-lt"/>
              </a:rPr>
              <a:t> and Dr. Fixit. The company has also effectively used social media to engage with consumers and promote its brands effectively.</a:t>
            </a:r>
            <a:endParaRPr lang="en-US" sz="1000" dirty="0"/>
          </a:p>
          <a:p>
            <a:pPr marL="171450" indent="-171450" algn="just">
              <a:buFont typeface="Arial"/>
              <a:buChar char="•"/>
            </a:pPr>
            <a:r>
              <a:rPr lang="en-US" sz="1000" b="1" dirty="0">
                <a:latin typeface="Calibri"/>
                <a:ea typeface="+mn-lt"/>
                <a:cs typeface="+mn-lt"/>
              </a:rPr>
              <a:t>Changing Demographics: </a:t>
            </a:r>
            <a:r>
              <a:rPr lang="en-US" sz="1000" dirty="0">
                <a:latin typeface="Calibri"/>
                <a:ea typeface="+mn-lt"/>
                <a:cs typeface="+mn-lt"/>
              </a:rPr>
              <a:t>With a young population increasingly interested in home improvement and crafts, </a:t>
            </a:r>
            <a:r>
              <a:rPr lang="en-US" sz="1000" dirty="0" err="1">
                <a:latin typeface="Calibri"/>
                <a:ea typeface="+mn-lt"/>
                <a:cs typeface="+mn-lt"/>
              </a:rPr>
              <a:t>Pidilite</a:t>
            </a:r>
            <a:r>
              <a:rPr lang="en-US" sz="1000" dirty="0">
                <a:latin typeface="Calibri"/>
                <a:ea typeface="+mn-lt"/>
                <a:cs typeface="+mn-lt"/>
              </a:rPr>
              <a:t> can capitalise on this trend by introducing innovative products tailored to this demographic.</a:t>
            </a:r>
            <a:endParaRPr lang="en-US" sz="1000" dirty="0"/>
          </a:p>
          <a:p>
            <a:pPr marL="171450" indent="-171450" algn="just">
              <a:buFont typeface="Arial"/>
              <a:buChar char="•"/>
            </a:pPr>
            <a:endParaRPr lang="en-US" sz="1200" dirty="0">
              <a:latin typeface="Calibri"/>
              <a:ea typeface="+mn-lt"/>
              <a:cs typeface="+mn-lt"/>
            </a:endParaRPr>
          </a:p>
        </p:txBody>
      </p:sp>
      <p:sp>
        <p:nvSpPr>
          <p:cNvPr id="17" name="TextBox 16">
            <a:extLst>
              <a:ext uri="{FF2B5EF4-FFF2-40B4-BE49-F238E27FC236}">
                <a16:creationId xmlns:a16="http://schemas.microsoft.com/office/drawing/2014/main" id="{3E0F33B7-FDFD-E3D7-A43F-B51C219D7458}"/>
              </a:ext>
            </a:extLst>
          </p:cNvPr>
          <p:cNvSpPr txBox="1"/>
          <p:nvPr/>
        </p:nvSpPr>
        <p:spPr>
          <a:xfrm>
            <a:off x="237000" y="5600741"/>
            <a:ext cx="6354033" cy="9848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b="1" u="sng">
                <a:latin typeface="Calibri"/>
                <a:ea typeface="+mn-lt"/>
                <a:cs typeface="Arial"/>
              </a:rPr>
              <a:t>Technological Factors</a:t>
            </a:r>
          </a:p>
          <a:p>
            <a:pPr algn="just"/>
            <a:endParaRPr lang="en-US" sz="600" b="1">
              <a:latin typeface="Calibri"/>
              <a:ea typeface="+mn-lt"/>
              <a:cs typeface="Arial"/>
            </a:endParaRPr>
          </a:p>
          <a:p>
            <a:pPr marL="171450" indent="-171450" algn="just">
              <a:buFont typeface="Arial"/>
              <a:buChar char="•"/>
            </a:pPr>
            <a:r>
              <a:rPr lang="en-US" sz="1000" b="1">
                <a:latin typeface="Calibri"/>
                <a:ea typeface="+mn-lt"/>
                <a:cs typeface="+mn-lt"/>
              </a:rPr>
              <a:t>Innovation and R&amp;D:</a:t>
            </a:r>
            <a:r>
              <a:rPr lang="en-US" sz="1000">
                <a:latin typeface="Calibri"/>
                <a:ea typeface="+mn-lt"/>
                <a:cs typeface="+mn-lt"/>
              </a:rPr>
              <a:t> Pidilite invests significantly in R&amp;D to innovate and improve product offerings. The company has developed over 600 products, indicating a strong focus on innovation.</a:t>
            </a:r>
          </a:p>
          <a:p>
            <a:pPr marL="171450" indent="-171450" algn="just">
              <a:buFont typeface="Arial"/>
              <a:buChar char="•"/>
            </a:pPr>
            <a:r>
              <a:rPr lang="en-US" sz="1000" b="1">
                <a:latin typeface="Calibri"/>
                <a:ea typeface="+mn-lt"/>
                <a:cs typeface="+mn-lt"/>
              </a:rPr>
              <a:t>Digital Transformation:</a:t>
            </a:r>
            <a:r>
              <a:rPr lang="en-US" sz="1000">
                <a:latin typeface="Calibri"/>
                <a:ea typeface="+mn-lt"/>
                <a:cs typeface="+mn-lt"/>
              </a:rPr>
              <a:t> The adoption of digital tools for marketing and sales processes is crucial. Pidilite's use of e-commerce platforms has expanded its reach, especially during the pandemic.</a:t>
            </a:r>
          </a:p>
        </p:txBody>
      </p:sp>
      <p:sp>
        <p:nvSpPr>
          <p:cNvPr id="34" name="TextBox 18">
            <a:extLst>
              <a:ext uri="{FF2B5EF4-FFF2-40B4-BE49-F238E27FC236}">
                <a16:creationId xmlns:a16="http://schemas.microsoft.com/office/drawing/2014/main" id="{C396E851-F617-1045-A85F-9F71B9CCE074}"/>
              </a:ext>
            </a:extLst>
          </p:cNvPr>
          <p:cNvSpPr txBox="1"/>
          <p:nvPr/>
        </p:nvSpPr>
        <p:spPr>
          <a:xfrm>
            <a:off x="245915" y="7877884"/>
            <a:ext cx="6364171" cy="127727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1100" b="1" u="sng">
                <a:latin typeface="Calibri"/>
                <a:ea typeface="+mn-lt"/>
                <a:cs typeface="Arial"/>
              </a:rPr>
              <a:t>Legal Factors</a:t>
            </a:r>
          </a:p>
          <a:p>
            <a:pPr algn="just"/>
            <a:endParaRPr lang="en-US" sz="600" b="1" u="sng">
              <a:latin typeface="Calibri"/>
              <a:ea typeface="+mn-lt"/>
              <a:cs typeface="Arial"/>
            </a:endParaRPr>
          </a:p>
          <a:p>
            <a:pPr marL="171450" indent="-171450" algn="just">
              <a:buFont typeface="Arial" panose="020B0604020202020204" pitchFamily="34" charset="0"/>
              <a:buChar char="•"/>
            </a:pPr>
            <a:r>
              <a:rPr lang="en-US" sz="1000" b="1">
                <a:latin typeface="Calibri"/>
                <a:ea typeface="+mn-lt"/>
                <a:cs typeface="+mn-lt"/>
              </a:rPr>
              <a:t>Compliance and Regulations:</a:t>
            </a:r>
            <a:r>
              <a:rPr lang="en-US" sz="1000">
                <a:latin typeface="Calibri"/>
                <a:ea typeface="+mn-lt"/>
                <a:cs typeface="+mn-lt"/>
              </a:rPr>
              <a:t> Pidilite must comply with various legal standards, including those related to product safety and environmental impact. Non-compliance can lead to legal challenges and financial penalties. </a:t>
            </a:r>
            <a:endParaRPr lang="en-US">
              <a:latin typeface="Calibri"/>
              <a:ea typeface="Calibri"/>
              <a:cs typeface="Calibri"/>
            </a:endParaRPr>
          </a:p>
          <a:p>
            <a:pPr marL="171450" indent="-171450" algn="just">
              <a:buFont typeface="Arial" panose="020B0604020202020204" pitchFamily="34" charset="0"/>
              <a:buChar char="•"/>
            </a:pPr>
            <a:r>
              <a:rPr lang="en-US" sz="1000" b="1">
                <a:latin typeface="Calibri"/>
                <a:ea typeface="+mn-lt"/>
                <a:cs typeface="+mn-lt"/>
              </a:rPr>
              <a:t>Labour Laws:</a:t>
            </a:r>
            <a:r>
              <a:rPr lang="en-US" sz="1000">
                <a:latin typeface="Calibri"/>
                <a:ea typeface="+mn-lt"/>
                <a:cs typeface="+mn-lt"/>
              </a:rPr>
              <a:t> Changes in </a:t>
            </a:r>
            <a:r>
              <a:rPr lang="en-US" sz="1000" err="1">
                <a:latin typeface="Calibri"/>
                <a:ea typeface="+mn-lt"/>
                <a:cs typeface="+mn-lt"/>
              </a:rPr>
              <a:t>labour</a:t>
            </a:r>
            <a:r>
              <a:rPr lang="en-US" sz="1000">
                <a:latin typeface="Calibri"/>
                <a:ea typeface="+mn-lt"/>
                <a:cs typeface="+mn-lt"/>
              </a:rPr>
              <a:t> laws can affect operational costs and workforce management. </a:t>
            </a:r>
            <a:r>
              <a:rPr lang="en-US" sz="1000">
                <a:ea typeface="+mn-lt"/>
                <a:cs typeface="+mn-lt"/>
              </a:rPr>
              <a:t>The introduction of new labor codes in India has had a mixed effect on companies like </a:t>
            </a:r>
            <a:r>
              <a:rPr lang="en-US" sz="1000" err="1">
                <a:ea typeface="+mn-lt"/>
                <a:cs typeface="+mn-lt"/>
              </a:rPr>
              <a:t>Pidilite</a:t>
            </a:r>
            <a:r>
              <a:rPr lang="en-US" sz="1000">
                <a:ea typeface="+mn-lt"/>
                <a:cs typeface="+mn-lt"/>
              </a:rPr>
              <a:t>. While these codes may streamline compliance, they also present challenges regarding wage structure adjustments and employee classifications, potentially increasing operational costs.</a:t>
            </a:r>
            <a:endParaRPr lang="en-US">
              <a:latin typeface="Calibri"/>
              <a:ea typeface="Calibri"/>
              <a:cs typeface="Calibri"/>
            </a:endParaRPr>
          </a:p>
        </p:txBody>
      </p:sp>
      <p:sp>
        <p:nvSpPr>
          <p:cNvPr id="36" name="Rectangle 35">
            <a:extLst>
              <a:ext uri="{FF2B5EF4-FFF2-40B4-BE49-F238E27FC236}">
                <a16:creationId xmlns:a16="http://schemas.microsoft.com/office/drawing/2014/main" id="{34C90899-2297-175D-1D3D-5EEF56D8D55F}"/>
              </a:ext>
            </a:extLst>
          </p:cNvPr>
          <p:cNvSpPr/>
          <p:nvPr/>
        </p:nvSpPr>
        <p:spPr>
          <a:xfrm>
            <a:off x="506387" y="1229583"/>
            <a:ext cx="5766625" cy="273696"/>
          </a:xfrm>
          <a:prstGeom prst="rect">
            <a:avLst/>
          </a:prstGeom>
          <a:solidFill>
            <a:srgbClr val="002060"/>
          </a:solidFill>
          <a:ln>
            <a:solidFill>
              <a:srgbClr val="00206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15C7BA0E-7D5A-E69A-2A9F-643C7BEAAF63}"/>
              </a:ext>
            </a:extLst>
          </p:cNvPr>
          <p:cNvSpPr txBox="1"/>
          <p:nvPr/>
        </p:nvSpPr>
        <p:spPr>
          <a:xfrm>
            <a:off x="2887622" y="1232969"/>
            <a:ext cx="3124106" cy="2923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chemeClr val="bg1"/>
                </a:solidFill>
                <a:latin typeface="Calibri"/>
                <a:cs typeface="Calibri"/>
              </a:rPr>
              <a:t>PESTEL ANALYSIS</a:t>
            </a:r>
            <a:endParaRPr lang="en-US" sz="1300" dirty="0">
              <a:solidFill>
                <a:schemeClr val="bg1"/>
              </a:solidFill>
            </a:endParaRPr>
          </a:p>
        </p:txBody>
      </p:sp>
      <p:sp>
        <p:nvSpPr>
          <p:cNvPr id="2" name="TextBox 1">
            <a:extLst>
              <a:ext uri="{FF2B5EF4-FFF2-40B4-BE49-F238E27FC236}">
                <a16:creationId xmlns:a16="http://schemas.microsoft.com/office/drawing/2014/main" id="{E19D3804-05E2-D4D3-2A57-6B02B2907A5C}"/>
              </a:ext>
            </a:extLst>
          </p:cNvPr>
          <p:cNvSpPr txBox="1"/>
          <p:nvPr/>
        </p:nvSpPr>
        <p:spPr>
          <a:xfrm>
            <a:off x="257427" y="6608408"/>
            <a:ext cx="6354033"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100" b="1" u="sng">
                <a:latin typeface="Calibri"/>
                <a:ea typeface="+mn-lt"/>
                <a:cs typeface="Arial"/>
              </a:rPr>
              <a:t>Environmental  Factors</a:t>
            </a:r>
          </a:p>
          <a:p>
            <a:pPr algn="just"/>
            <a:endParaRPr lang="en-US" sz="600" b="1">
              <a:latin typeface="Calibri"/>
              <a:ea typeface="+mn-lt"/>
              <a:cs typeface="Arial"/>
            </a:endParaRPr>
          </a:p>
          <a:p>
            <a:pPr marL="171450" indent="-171450" algn="just">
              <a:buFont typeface="Arial"/>
              <a:buChar char="•"/>
            </a:pPr>
            <a:r>
              <a:rPr lang="en-US" sz="1000" b="1">
                <a:latin typeface="Calibri"/>
                <a:ea typeface="Calibri"/>
                <a:cs typeface="Calibri"/>
              </a:rPr>
              <a:t>Sustainability Initiatives</a:t>
            </a:r>
            <a:r>
              <a:rPr lang="en-US" sz="1000" b="1">
                <a:latin typeface="Calibri"/>
                <a:ea typeface="+mn-lt"/>
                <a:cs typeface="+mn-lt"/>
              </a:rPr>
              <a:t>:</a:t>
            </a:r>
            <a:r>
              <a:rPr lang="en-US" sz="1000" b="1">
                <a:latin typeface="Aptos"/>
                <a:ea typeface="Calibri"/>
                <a:cs typeface="Calibri"/>
              </a:rPr>
              <a:t> </a:t>
            </a:r>
            <a:r>
              <a:rPr lang="en-US" sz="1000" err="1">
                <a:latin typeface="Calibri"/>
                <a:ea typeface="Calibri"/>
                <a:cs typeface="Calibri"/>
              </a:rPr>
              <a:t>Pidilite</a:t>
            </a:r>
            <a:r>
              <a:rPr lang="en-US" sz="1000">
                <a:latin typeface="Calibri"/>
                <a:ea typeface="Calibri"/>
                <a:cs typeface="Calibri"/>
              </a:rPr>
              <a:t> now puts more effort into eco-friendly practices, like </a:t>
            </a:r>
            <a:r>
              <a:rPr lang="en-US" sz="1000">
                <a:ea typeface="+mn-lt"/>
                <a:cs typeface="+mn-lt"/>
              </a:rPr>
              <a:t>reducing greenhouse gas emissions and enhancing waste management systems.</a:t>
            </a:r>
            <a:r>
              <a:rPr lang="en-US" sz="1000">
                <a:latin typeface="Calibri"/>
                <a:ea typeface="Calibri"/>
                <a:cs typeface="Calibri"/>
              </a:rPr>
              <a:t> This matches worldwide shifts toward sustainability and might boost its standing in the market. </a:t>
            </a:r>
          </a:p>
          <a:p>
            <a:pPr marL="171450" indent="-171450" algn="just">
              <a:buFont typeface="Arial"/>
              <a:buChar char="•"/>
            </a:pPr>
            <a:r>
              <a:rPr lang="en-US" sz="1000" b="1">
                <a:latin typeface="Calibri"/>
                <a:ea typeface="Calibri"/>
                <a:cs typeface="Calibri"/>
              </a:rPr>
              <a:t>Climate Change Regulations:</a:t>
            </a:r>
            <a:r>
              <a:rPr lang="en-US" sz="1000">
                <a:latin typeface="Calibri"/>
                <a:ea typeface="+mn-lt"/>
                <a:cs typeface="+mn-lt"/>
              </a:rPr>
              <a:t> </a:t>
            </a:r>
            <a:r>
              <a:rPr lang="en-US" sz="1000">
                <a:ea typeface="+mn-lt"/>
                <a:cs typeface="+mn-lt"/>
              </a:rPr>
              <a:t>Tougher environmental regulations may require </a:t>
            </a:r>
            <a:r>
              <a:rPr lang="en-US" sz="1000" err="1">
                <a:ea typeface="+mn-lt"/>
                <a:cs typeface="+mn-lt"/>
              </a:rPr>
              <a:t>Pidilite</a:t>
            </a:r>
            <a:r>
              <a:rPr lang="en-US" sz="1000">
                <a:ea typeface="+mn-lt"/>
                <a:cs typeface="+mn-lt"/>
              </a:rPr>
              <a:t> to modify its manufacturing processes to minimize its ecological footprint. This might increase the operational costs in near future.</a:t>
            </a:r>
          </a:p>
        </p:txBody>
      </p:sp>
    </p:spTree>
    <p:extLst>
      <p:ext uri="{BB962C8B-B14F-4D97-AF65-F5344CB8AC3E}">
        <p14:creationId xmlns:p14="http://schemas.microsoft.com/office/powerpoint/2010/main" val="1792200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302</TotalTime>
  <Words>7216</Words>
  <Application>Microsoft Office PowerPoint</Application>
  <PresentationFormat>A4 Paper (210x297 mm)</PresentationFormat>
  <Paragraphs>746</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Anushka Goel</cp:lastModifiedBy>
  <cp:revision>101</cp:revision>
  <dcterms:created xsi:type="dcterms:W3CDTF">2024-07-17T11:53:57Z</dcterms:created>
  <dcterms:modified xsi:type="dcterms:W3CDTF">2024-10-08T13:38:57Z</dcterms:modified>
</cp:coreProperties>
</file>