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41"/>
  </p:notesMasterIdLst>
  <p:sldIdLst>
    <p:sldId id="256" r:id="rId2"/>
    <p:sldId id="287" r:id="rId3"/>
    <p:sldId id="290" r:id="rId4"/>
    <p:sldId id="259" r:id="rId5"/>
    <p:sldId id="258" r:id="rId6"/>
    <p:sldId id="260" r:id="rId7"/>
    <p:sldId id="261" r:id="rId8"/>
    <p:sldId id="262" r:id="rId9"/>
    <p:sldId id="263" r:id="rId10"/>
    <p:sldId id="257" r:id="rId11"/>
    <p:sldId id="288" r:id="rId12"/>
    <p:sldId id="264" r:id="rId13"/>
    <p:sldId id="265" r:id="rId14"/>
    <p:sldId id="266" r:id="rId15"/>
    <p:sldId id="289" r:id="rId16"/>
    <p:sldId id="281" r:id="rId17"/>
    <p:sldId id="279" r:id="rId18"/>
    <p:sldId id="280" r:id="rId19"/>
    <p:sldId id="286" r:id="rId20"/>
    <p:sldId id="291" r:id="rId21"/>
    <p:sldId id="292" r:id="rId22"/>
    <p:sldId id="267" r:id="rId23"/>
    <p:sldId id="293" r:id="rId24"/>
    <p:sldId id="269" r:id="rId25"/>
    <p:sldId id="270" r:id="rId26"/>
    <p:sldId id="268" r:id="rId27"/>
    <p:sldId id="271" r:id="rId28"/>
    <p:sldId id="272" r:id="rId29"/>
    <p:sldId id="273" r:id="rId30"/>
    <p:sldId id="274" r:id="rId31"/>
    <p:sldId id="283" r:id="rId32"/>
    <p:sldId id="284" r:id="rId33"/>
    <p:sldId id="285" r:id="rId34"/>
    <p:sldId id="282" r:id="rId35"/>
    <p:sldId id="275" r:id="rId36"/>
    <p:sldId id="276" r:id="rId37"/>
    <p:sldId id="277" r:id="rId38"/>
    <p:sldId id="294" r:id="rId39"/>
    <p:sldId id="27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70" autoAdjust="0"/>
    <p:restoredTop sz="94660"/>
  </p:normalViewPr>
  <p:slideViewPr>
    <p:cSldViewPr snapToGrid="0" snapToObjects="1">
      <p:cViewPr varScale="1">
        <p:scale>
          <a:sx n="92" d="100"/>
          <a:sy n="92" d="100"/>
        </p:scale>
        <p:origin x="1531"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44769-DB51-4F10-8AD5-05C1F04B0F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5A8A8C1-85AB-4306-90F9-14DE31039DBC}">
      <dgm:prSet/>
      <dgm:spPr/>
      <dgm:t>
        <a:bodyPr/>
        <a:lstStyle/>
        <a:p>
          <a:r>
            <a:rPr lang="en-GB"/>
            <a:t>Om  Boddawar</a:t>
          </a:r>
          <a:endParaRPr lang="en-US"/>
        </a:p>
      </dgm:t>
    </dgm:pt>
    <dgm:pt modelId="{1A651E48-0DE9-4EF8-8686-614D65514222}" type="parTrans" cxnId="{ADB0C53B-196B-45D9-A878-8094CD482E64}">
      <dgm:prSet/>
      <dgm:spPr/>
      <dgm:t>
        <a:bodyPr/>
        <a:lstStyle/>
        <a:p>
          <a:endParaRPr lang="en-US"/>
        </a:p>
      </dgm:t>
    </dgm:pt>
    <dgm:pt modelId="{5CA702FF-3451-4E43-B5D1-529FB9568C55}" type="sibTrans" cxnId="{ADB0C53B-196B-45D9-A878-8094CD482E64}">
      <dgm:prSet/>
      <dgm:spPr/>
      <dgm:t>
        <a:bodyPr/>
        <a:lstStyle/>
        <a:p>
          <a:endParaRPr lang="en-US"/>
        </a:p>
      </dgm:t>
    </dgm:pt>
    <dgm:pt modelId="{6C3C63ED-0B81-476E-88E8-AE66DAB82FC2}">
      <dgm:prSet/>
      <dgm:spPr/>
      <dgm:t>
        <a:bodyPr/>
        <a:lstStyle/>
        <a:p>
          <a:r>
            <a:rPr lang="en-GB"/>
            <a:t>Jayshri Sharma</a:t>
          </a:r>
          <a:endParaRPr lang="en-US"/>
        </a:p>
      </dgm:t>
    </dgm:pt>
    <dgm:pt modelId="{0832A657-037C-43A8-A0CE-740837553CAE}" type="parTrans" cxnId="{56BF9C52-5B8F-47C8-AF4E-2AC6C57F1143}">
      <dgm:prSet/>
      <dgm:spPr/>
      <dgm:t>
        <a:bodyPr/>
        <a:lstStyle/>
        <a:p>
          <a:endParaRPr lang="en-US"/>
        </a:p>
      </dgm:t>
    </dgm:pt>
    <dgm:pt modelId="{A50F74C4-36B2-4E52-86EE-4A2F63352641}" type="sibTrans" cxnId="{56BF9C52-5B8F-47C8-AF4E-2AC6C57F1143}">
      <dgm:prSet/>
      <dgm:spPr/>
      <dgm:t>
        <a:bodyPr/>
        <a:lstStyle/>
        <a:p>
          <a:endParaRPr lang="en-US"/>
        </a:p>
      </dgm:t>
    </dgm:pt>
    <dgm:pt modelId="{6B9B6DDF-8F0F-48A6-85F9-CA39D5918A6B}">
      <dgm:prSet/>
      <dgm:spPr/>
      <dgm:t>
        <a:bodyPr/>
        <a:lstStyle/>
        <a:p>
          <a:r>
            <a:rPr lang="en-GB"/>
            <a:t>Hamza</a:t>
          </a:r>
          <a:endParaRPr lang="en-US"/>
        </a:p>
      </dgm:t>
    </dgm:pt>
    <dgm:pt modelId="{3DD8326B-B51D-4E65-8D2E-C99BDA2B0176}" type="parTrans" cxnId="{C0C72073-6D3D-4E94-BA3D-7BC21C7F168A}">
      <dgm:prSet/>
      <dgm:spPr/>
      <dgm:t>
        <a:bodyPr/>
        <a:lstStyle/>
        <a:p>
          <a:endParaRPr lang="en-US"/>
        </a:p>
      </dgm:t>
    </dgm:pt>
    <dgm:pt modelId="{AEFEC2B7-1523-4D17-80A4-51BE23461690}" type="sibTrans" cxnId="{C0C72073-6D3D-4E94-BA3D-7BC21C7F168A}">
      <dgm:prSet/>
      <dgm:spPr/>
      <dgm:t>
        <a:bodyPr/>
        <a:lstStyle/>
        <a:p>
          <a:endParaRPr lang="en-US"/>
        </a:p>
      </dgm:t>
    </dgm:pt>
    <dgm:pt modelId="{3CF05617-4B68-4074-A11F-2463F1E8DED9}">
      <dgm:prSet/>
      <dgm:spPr/>
      <dgm:t>
        <a:bodyPr/>
        <a:lstStyle/>
        <a:p>
          <a:r>
            <a:rPr lang="en-GB" dirty="0"/>
            <a:t>Tina Negi</a:t>
          </a:r>
          <a:endParaRPr lang="en-US" dirty="0"/>
        </a:p>
      </dgm:t>
    </dgm:pt>
    <dgm:pt modelId="{A431F3ED-A6C8-4E1D-AE7A-122DDBB97B53}" type="parTrans" cxnId="{072A35F4-64A0-4490-9F5D-3349BFB9E3F6}">
      <dgm:prSet/>
      <dgm:spPr/>
      <dgm:t>
        <a:bodyPr/>
        <a:lstStyle/>
        <a:p>
          <a:endParaRPr lang="en-US"/>
        </a:p>
      </dgm:t>
    </dgm:pt>
    <dgm:pt modelId="{C109D312-120D-45D7-BF35-82E918E3A0E8}" type="sibTrans" cxnId="{072A35F4-64A0-4490-9F5D-3349BFB9E3F6}">
      <dgm:prSet/>
      <dgm:spPr/>
      <dgm:t>
        <a:bodyPr/>
        <a:lstStyle/>
        <a:p>
          <a:endParaRPr lang="en-US"/>
        </a:p>
      </dgm:t>
    </dgm:pt>
    <dgm:pt modelId="{11D289A0-AA40-4E23-937F-9711858A45B3}">
      <dgm:prSet/>
      <dgm:spPr/>
      <dgm:t>
        <a:bodyPr/>
        <a:lstStyle/>
        <a:p>
          <a:r>
            <a:rPr lang="en-IN"/>
            <a:t>Waseem Ahmed Mohammed</a:t>
          </a:r>
          <a:endParaRPr lang="en-US" dirty="0"/>
        </a:p>
      </dgm:t>
    </dgm:pt>
    <dgm:pt modelId="{A8B6CCCE-DBC0-478D-B420-928E356EF912}" type="parTrans" cxnId="{C7BB70CC-2C9C-4813-91A4-F6CB65F047B8}">
      <dgm:prSet/>
      <dgm:spPr/>
      <dgm:t>
        <a:bodyPr/>
        <a:lstStyle/>
        <a:p>
          <a:endParaRPr lang="en-IN"/>
        </a:p>
      </dgm:t>
    </dgm:pt>
    <dgm:pt modelId="{1A33CB35-4E58-4428-BA69-9E1B722A49A2}" type="sibTrans" cxnId="{C7BB70CC-2C9C-4813-91A4-F6CB65F047B8}">
      <dgm:prSet/>
      <dgm:spPr/>
      <dgm:t>
        <a:bodyPr/>
        <a:lstStyle/>
        <a:p>
          <a:endParaRPr lang="en-IN"/>
        </a:p>
      </dgm:t>
    </dgm:pt>
    <dgm:pt modelId="{750CDB11-F473-470A-AC35-E62951378435}" type="pres">
      <dgm:prSet presAssocID="{CCE44769-DB51-4F10-8AD5-05C1F04B0F0C}" presName="linear" presStyleCnt="0">
        <dgm:presLayoutVars>
          <dgm:animLvl val="lvl"/>
          <dgm:resizeHandles val="exact"/>
        </dgm:presLayoutVars>
      </dgm:prSet>
      <dgm:spPr/>
    </dgm:pt>
    <dgm:pt modelId="{F5F20565-0115-4117-BDAB-3AEF9E860F92}" type="pres">
      <dgm:prSet presAssocID="{B5A8A8C1-85AB-4306-90F9-14DE31039DBC}" presName="parentText" presStyleLbl="node1" presStyleIdx="0" presStyleCnt="5">
        <dgm:presLayoutVars>
          <dgm:chMax val="0"/>
          <dgm:bulletEnabled val="1"/>
        </dgm:presLayoutVars>
      </dgm:prSet>
      <dgm:spPr/>
    </dgm:pt>
    <dgm:pt modelId="{DF83D09B-C9B1-49E3-817A-EA8CE65C014A}" type="pres">
      <dgm:prSet presAssocID="{5CA702FF-3451-4E43-B5D1-529FB9568C55}" presName="spacer" presStyleCnt="0"/>
      <dgm:spPr/>
    </dgm:pt>
    <dgm:pt modelId="{71070727-04A1-4186-BB80-8F304EFE558C}" type="pres">
      <dgm:prSet presAssocID="{6C3C63ED-0B81-476E-88E8-AE66DAB82FC2}" presName="parentText" presStyleLbl="node1" presStyleIdx="1" presStyleCnt="5">
        <dgm:presLayoutVars>
          <dgm:chMax val="0"/>
          <dgm:bulletEnabled val="1"/>
        </dgm:presLayoutVars>
      </dgm:prSet>
      <dgm:spPr/>
    </dgm:pt>
    <dgm:pt modelId="{3AAE18DD-7183-414C-AF7B-D2984D52DBA5}" type="pres">
      <dgm:prSet presAssocID="{A50F74C4-36B2-4E52-86EE-4A2F63352641}" presName="spacer" presStyleCnt="0"/>
      <dgm:spPr/>
    </dgm:pt>
    <dgm:pt modelId="{9B21063E-0265-4013-B965-864A972FF62A}" type="pres">
      <dgm:prSet presAssocID="{6B9B6DDF-8F0F-48A6-85F9-CA39D5918A6B}" presName="parentText" presStyleLbl="node1" presStyleIdx="2" presStyleCnt="5">
        <dgm:presLayoutVars>
          <dgm:chMax val="0"/>
          <dgm:bulletEnabled val="1"/>
        </dgm:presLayoutVars>
      </dgm:prSet>
      <dgm:spPr/>
    </dgm:pt>
    <dgm:pt modelId="{7648367C-5319-45F7-BA83-2CD7D174BDB8}" type="pres">
      <dgm:prSet presAssocID="{AEFEC2B7-1523-4D17-80A4-51BE23461690}" presName="spacer" presStyleCnt="0"/>
      <dgm:spPr/>
    </dgm:pt>
    <dgm:pt modelId="{783A4891-4A19-43BE-9CB1-6C14C206F5B3}" type="pres">
      <dgm:prSet presAssocID="{3CF05617-4B68-4074-A11F-2463F1E8DED9}" presName="parentText" presStyleLbl="node1" presStyleIdx="3" presStyleCnt="5">
        <dgm:presLayoutVars>
          <dgm:chMax val="0"/>
          <dgm:bulletEnabled val="1"/>
        </dgm:presLayoutVars>
      </dgm:prSet>
      <dgm:spPr/>
    </dgm:pt>
    <dgm:pt modelId="{E7BEA6A9-4ABD-4778-A1EE-869E72DB6CB3}" type="pres">
      <dgm:prSet presAssocID="{C109D312-120D-45D7-BF35-82E918E3A0E8}" presName="spacer" presStyleCnt="0"/>
      <dgm:spPr/>
    </dgm:pt>
    <dgm:pt modelId="{8C21805A-406A-4E12-8AB3-317C0C151A23}" type="pres">
      <dgm:prSet presAssocID="{11D289A0-AA40-4E23-937F-9711858A45B3}" presName="parentText" presStyleLbl="node1" presStyleIdx="4" presStyleCnt="5">
        <dgm:presLayoutVars>
          <dgm:chMax val="0"/>
          <dgm:bulletEnabled val="1"/>
        </dgm:presLayoutVars>
      </dgm:prSet>
      <dgm:spPr/>
    </dgm:pt>
  </dgm:ptLst>
  <dgm:cxnLst>
    <dgm:cxn modelId="{F9775202-9842-4C14-9E56-753A9AE2EB9B}" type="presOf" srcId="{3CF05617-4B68-4074-A11F-2463F1E8DED9}" destId="{783A4891-4A19-43BE-9CB1-6C14C206F5B3}" srcOrd="0" destOrd="0" presId="urn:microsoft.com/office/officeart/2005/8/layout/vList2"/>
    <dgm:cxn modelId="{FD5BA20A-6B57-4265-8C42-E5C3BE67175F}" type="presOf" srcId="{6C3C63ED-0B81-476E-88E8-AE66DAB82FC2}" destId="{71070727-04A1-4186-BB80-8F304EFE558C}" srcOrd="0" destOrd="0" presId="urn:microsoft.com/office/officeart/2005/8/layout/vList2"/>
    <dgm:cxn modelId="{ADB0C53B-196B-45D9-A878-8094CD482E64}" srcId="{CCE44769-DB51-4F10-8AD5-05C1F04B0F0C}" destId="{B5A8A8C1-85AB-4306-90F9-14DE31039DBC}" srcOrd="0" destOrd="0" parTransId="{1A651E48-0DE9-4EF8-8686-614D65514222}" sibTransId="{5CA702FF-3451-4E43-B5D1-529FB9568C55}"/>
    <dgm:cxn modelId="{56BF9C52-5B8F-47C8-AF4E-2AC6C57F1143}" srcId="{CCE44769-DB51-4F10-8AD5-05C1F04B0F0C}" destId="{6C3C63ED-0B81-476E-88E8-AE66DAB82FC2}" srcOrd="1" destOrd="0" parTransId="{0832A657-037C-43A8-A0CE-740837553CAE}" sibTransId="{A50F74C4-36B2-4E52-86EE-4A2F63352641}"/>
    <dgm:cxn modelId="{C0C72073-6D3D-4E94-BA3D-7BC21C7F168A}" srcId="{CCE44769-DB51-4F10-8AD5-05C1F04B0F0C}" destId="{6B9B6DDF-8F0F-48A6-85F9-CA39D5918A6B}" srcOrd="2" destOrd="0" parTransId="{3DD8326B-B51D-4E65-8D2E-C99BDA2B0176}" sibTransId="{AEFEC2B7-1523-4D17-80A4-51BE23461690}"/>
    <dgm:cxn modelId="{108D7FBE-2BE2-4B50-BE7E-AB1089E1FC2F}" type="presOf" srcId="{B5A8A8C1-85AB-4306-90F9-14DE31039DBC}" destId="{F5F20565-0115-4117-BDAB-3AEF9E860F92}" srcOrd="0" destOrd="0" presId="urn:microsoft.com/office/officeart/2005/8/layout/vList2"/>
    <dgm:cxn modelId="{BDFCC2BF-CA1C-45DF-A0E9-0DE1B705475B}" type="presOf" srcId="{11D289A0-AA40-4E23-937F-9711858A45B3}" destId="{8C21805A-406A-4E12-8AB3-317C0C151A23}" srcOrd="0" destOrd="0" presId="urn:microsoft.com/office/officeart/2005/8/layout/vList2"/>
    <dgm:cxn modelId="{C7BB70CC-2C9C-4813-91A4-F6CB65F047B8}" srcId="{CCE44769-DB51-4F10-8AD5-05C1F04B0F0C}" destId="{11D289A0-AA40-4E23-937F-9711858A45B3}" srcOrd="4" destOrd="0" parTransId="{A8B6CCCE-DBC0-478D-B420-928E356EF912}" sibTransId="{1A33CB35-4E58-4428-BA69-9E1B722A49A2}"/>
    <dgm:cxn modelId="{B99C46EE-E2B5-440D-B9A1-F706B3E7E13F}" type="presOf" srcId="{CCE44769-DB51-4F10-8AD5-05C1F04B0F0C}" destId="{750CDB11-F473-470A-AC35-E62951378435}" srcOrd="0" destOrd="0" presId="urn:microsoft.com/office/officeart/2005/8/layout/vList2"/>
    <dgm:cxn modelId="{072A35F4-64A0-4490-9F5D-3349BFB9E3F6}" srcId="{CCE44769-DB51-4F10-8AD5-05C1F04B0F0C}" destId="{3CF05617-4B68-4074-A11F-2463F1E8DED9}" srcOrd="3" destOrd="0" parTransId="{A431F3ED-A6C8-4E1D-AE7A-122DDBB97B53}" sibTransId="{C109D312-120D-45D7-BF35-82E918E3A0E8}"/>
    <dgm:cxn modelId="{01412DF7-D24C-4DE1-9067-1D7F50CA24E0}" type="presOf" srcId="{6B9B6DDF-8F0F-48A6-85F9-CA39D5918A6B}" destId="{9B21063E-0265-4013-B965-864A972FF62A}" srcOrd="0" destOrd="0" presId="urn:microsoft.com/office/officeart/2005/8/layout/vList2"/>
    <dgm:cxn modelId="{EE5634E8-D243-4ADB-B98E-C24752219347}" type="presParOf" srcId="{750CDB11-F473-470A-AC35-E62951378435}" destId="{F5F20565-0115-4117-BDAB-3AEF9E860F92}" srcOrd="0" destOrd="0" presId="urn:microsoft.com/office/officeart/2005/8/layout/vList2"/>
    <dgm:cxn modelId="{1525D680-5916-4D07-BBE0-69D159DB7FDB}" type="presParOf" srcId="{750CDB11-F473-470A-AC35-E62951378435}" destId="{DF83D09B-C9B1-49E3-817A-EA8CE65C014A}" srcOrd="1" destOrd="0" presId="urn:microsoft.com/office/officeart/2005/8/layout/vList2"/>
    <dgm:cxn modelId="{4FA04AB7-87A2-4143-BD69-CD14F5B13CFF}" type="presParOf" srcId="{750CDB11-F473-470A-AC35-E62951378435}" destId="{71070727-04A1-4186-BB80-8F304EFE558C}" srcOrd="2" destOrd="0" presId="urn:microsoft.com/office/officeart/2005/8/layout/vList2"/>
    <dgm:cxn modelId="{37F2D8BE-837A-4ADD-AB8A-EBC826AC1BDE}" type="presParOf" srcId="{750CDB11-F473-470A-AC35-E62951378435}" destId="{3AAE18DD-7183-414C-AF7B-D2984D52DBA5}" srcOrd="3" destOrd="0" presId="urn:microsoft.com/office/officeart/2005/8/layout/vList2"/>
    <dgm:cxn modelId="{4A2A122C-6B9F-4485-9AA5-AB052A1E736B}" type="presParOf" srcId="{750CDB11-F473-470A-AC35-E62951378435}" destId="{9B21063E-0265-4013-B965-864A972FF62A}" srcOrd="4" destOrd="0" presId="urn:microsoft.com/office/officeart/2005/8/layout/vList2"/>
    <dgm:cxn modelId="{5ABFFFE4-E05B-4D5A-80D2-94A5FB5875F0}" type="presParOf" srcId="{750CDB11-F473-470A-AC35-E62951378435}" destId="{7648367C-5319-45F7-BA83-2CD7D174BDB8}" srcOrd="5" destOrd="0" presId="urn:microsoft.com/office/officeart/2005/8/layout/vList2"/>
    <dgm:cxn modelId="{FE3C289C-5CD7-48C4-AB4E-6E736A9CF2E1}" type="presParOf" srcId="{750CDB11-F473-470A-AC35-E62951378435}" destId="{783A4891-4A19-43BE-9CB1-6C14C206F5B3}" srcOrd="6" destOrd="0" presId="urn:microsoft.com/office/officeart/2005/8/layout/vList2"/>
    <dgm:cxn modelId="{BE043874-A5B2-4844-9864-621C63F93F43}" type="presParOf" srcId="{750CDB11-F473-470A-AC35-E62951378435}" destId="{E7BEA6A9-4ABD-4778-A1EE-869E72DB6CB3}" srcOrd="7" destOrd="0" presId="urn:microsoft.com/office/officeart/2005/8/layout/vList2"/>
    <dgm:cxn modelId="{F6D3E043-3EA0-4FFF-905E-4A098A8CC7B2}" type="presParOf" srcId="{750CDB11-F473-470A-AC35-E62951378435}" destId="{8C21805A-406A-4E12-8AB3-317C0C151A2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9E083-6F34-4403-9ED8-A3701FC70FE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B07322F-E2AD-45A6-A0CE-22EBA9DC83E0}">
      <dgm:prSet/>
      <dgm:spPr/>
      <dgm:t>
        <a:bodyPr/>
        <a:lstStyle/>
        <a:p>
          <a:r>
            <a:rPr lang="en-US" b="1" i="0" baseline="0"/>
            <a:t>Expected Amount:</a:t>
          </a:r>
          <a:r>
            <a:rPr lang="en-US" b="0" i="0" baseline="0"/>
            <a:t> Total projected revenue from open deals</a:t>
          </a:r>
          <a:endParaRPr lang="en-US"/>
        </a:p>
      </dgm:t>
    </dgm:pt>
    <dgm:pt modelId="{4772AC90-8D06-46D4-830F-EF2459DE6A66}" type="parTrans" cxnId="{B64A5A0F-5936-4638-87FD-D23E54021B5D}">
      <dgm:prSet/>
      <dgm:spPr/>
      <dgm:t>
        <a:bodyPr/>
        <a:lstStyle/>
        <a:p>
          <a:endParaRPr lang="en-US"/>
        </a:p>
      </dgm:t>
    </dgm:pt>
    <dgm:pt modelId="{0B305218-63EA-43C4-843F-4AE108E2C232}" type="sibTrans" cxnId="{B64A5A0F-5936-4638-87FD-D23E54021B5D}">
      <dgm:prSet/>
      <dgm:spPr/>
      <dgm:t>
        <a:bodyPr/>
        <a:lstStyle/>
        <a:p>
          <a:endParaRPr lang="en-US"/>
        </a:p>
      </dgm:t>
    </dgm:pt>
    <dgm:pt modelId="{E04260AB-942D-411B-86CD-70B1A02B0782}">
      <dgm:prSet/>
      <dgm:spPr/>
      <dgm:t>
        <a:bodyPr/>
        <a:lstStyle/>
        <a:p>
          <a:r>
            <a:rPr lang="en-US" b="1" i="0" baseline="0"/>
            <a:t>Active Opportunities:</a:t>
          </a:r>
          <a:r>
            <a:rPr lang="en-US" b="0" i="0" baseline="0"/>
            <a:t> Number of open opportunities</a:t>
          </a:r>
          <a:endParaRPr lang="en-US"/>
        </a:p>
      </dgm:t>
    </dgm:pt>
    <dgm:pt modelId="{A87F4302-F800-48AE-A917-F40E79F02469}" type="parTrans" cxnId="{FD69968C-EA00-47EB-947F-189AD5220DC1}">
      <dgm:prSet/>
      <dgm:spPr/>
      <dgm:t>
        <a:bodyPr/>
        <a:lstStyle/>
        <a:p>
          <a:endParaRPr lang="en-US"/>
        </a:p>
      </dgm:t>
    </dgm:pt>
    <dgm:pt modelId="{FA974DF8-5C65-459A-B994-73CF3BA0DAFF}" type="sibTrans" cxnId="{FD69968C-EA00-47EB-947F-189AD5220DC1}">
      <dgm:prSet/>
      <dgm:spPr/>
      <dgm:t>
        <a:bodyPr/>
        <a:lstStyle/>
        <a:p>
          <a:endParaRPr lang="en-US"/>
        </a:p>
      </dgm:t>
    </dgm:pt>
    <dgm:pt modelId="{B4BD0292-567C-4E9B-B043-73AF06A328CA}">
      <dgm:prSet/>
      <dgm:spPr/>
      <dgm:t>
        <a:bodyPr/>
        <a:lstStyle/>
        <a:p>
          <a:r>
            <a:rPr lang="en-US" b="1" i="0" baseline="0"/>
            <a:t>Conversion Rate (%):</a:t>
          </a:r>
          <a:r>
            <a:rPr lang="en-US" b="0" i="0" baseline="0"/>
            <a:t> (Won / Total Created) × 100</a:t>
          </a:r>
          <a:endParaRPr lang="en-US"/>
        </a:p>
      </dgm:t>
    </dgm:pt>
    <dgm:pt modelId="{C09979AB-5239-48C2-BD4D-5E91A3CFA6DE}" type="parTrans" cxnId="{9721D127-7A4E-45EE-B1BF-97AE664CAADA}">
      <dgm:prSet/>
      <dgm:spPr/>
      <dgm:t>
        <a:bodyPr/>
        <a:lstStyle/>
        <a:p>
          <a:endParaRPr lang="en-US"/>
        </a:p>
      </dgm:t>
    </dgm:pt>
    <dgm:pt modelId="{9570DC1C-3F9D-4592-B6A7-9792E0592FDC}" type="sibTrans" cxnId="{9721D127-7A4E-45EE-B1BF-97AE664CAADA}">
      <dgm:prSet/>
      <dgm:spPr/>
      <dgm:t>
        <a:bodyPr/>
        <a:lstStyle/>
        <a:p>
          <a:endParaRPr lang="en-US"/>
        </a:p>
      </dgm:t>
    </dgm:pt>
    <dgm:pt modelId="{6EA4DE66-1D6B-40C5-8978-7875DC657926}">
      <dgm:prSet/>
      <dgm:spPr/>
      <dgm:t>
        <a:bodyPr/>
        <a:lstStyle/>
        <a:p>
          <a:r>
            <a:rPr lang="en-US" b="1" i="0" baseline="0"/>
            <a:t>Win Rate (%):</a:t>
          </a:r>
          <a:r>
            <a:rPr lang="en-US" b="0" i="0" baseline="0"/>
            <a:t> (Won / (Won + Lost)) × 100</a:t>
          </a:r>
          <a:endParaRPr lang="en-US"/>
        </a:p>
      </dgm:t>
    </dgm:pt>
    <dgm:pt modelId="{0396CDB0-D800-4D15-B808-2C0E7A37300D}" type="parTrans" cxnId="{A82AB9D9-AAAC-47A1-8DC3-515838CC6185}">
      <dgm:prSet/>
      <dgm:spPr/>
      <dgm:t>
        <a:bodyPr/>
        <a:lstStyle/>
        <a:p>
          <a:endParaRPr lang="en-US"/>
        </a:p>
      </dgm:t>
    </dgm:pt>
    <dgm:pt modelId="{57E25B61-9CEB-444C-BD7D-3D958FFAB89E}" type="sibTrans" cxnId="{A82AB9D9-AAAC-47A1-8DC3-515838CC6185}">
      <dgm:prSet/>
      <dgm:spPr/>
      <dgm:t>
        <a:bodyPr/>
        <a:lstStyle/>
        <a:p>
          <a:endParaRPr lang="en-US"/>
        </a:p>
      </dgm:t>
    </dgm:pt>
    <dgm:pt modelId="{F6372A72-3530-464A-9B65-C7333401FBA3}">
      <dgm:prSet/>
      <dgm:spPr/>
      <dgm:t>
        <a:bodyPr/>
        <a:lstStyle/>
        <a:p>
          <a:r>
            <a:rPr lang="en-US" b="1" i="0" baseline="0"/>
            <a:t>Loss Rate (%):</a:t>
          </a:r>
          <a:r>
            <a:rPr lang="en-US" b="0" i="0" baseline="0"/>
            <a:t> (Lost / Total) × 100</a:t>
          </a:r>
          <a:endParaRPr lang="en-US"/>
        </a:p>
      </dgm:t>
    </dgm:pt>
    <dgm:pt modelId="{5EDA0127-0908-4894-9216-B97F6BD5E498}" type="parTrans" cxnId="{25B86050-8A5B-48D4-B8DD-B181047D6704}">
      <dgm:prSet/>
      <dgm:spPr/>
      <dgm:t>
        <a:bodyPr/>
        <a:lstStyle/>
        <a:p>
          <a:endParaRPr lang="en-US"/>
        </a:p>
      </dgm:t>
    </dgm:pt>
    <dgm:pt modelId="{B4CFF05E-A053-4549-ACD5-530378434810}" type="sibTrans" cxnId="{25B86050-8A5B-48D4-B8DD-B181047D6704}">
      <dgm:prSet/>
      <dgm:spPr/>
      <dgm:t>
        <a:bodyPr/>
        <a:lstStyle/>
        <a:p>
          <a:endParaRPr lang="en-US"/>
        </a:p>
      </dgm:t>
    </dgm:pt>
    <dgm:pt modelId="{173B752B-5479-4166-80E2-43FB06C6095A}">
      <dgm:prSet/>
      <dgm:spPr/>
      <dgm:t>
        <a:bodyPr/>
        <a:lstStyle/>
        <a:p>
          <a:r>
            <a:rPr lang="en-US" b="1" i="0" baseline="0"/>
            <a:t>Trend Analysis:</a:t>
          </a:r>
          <a:r>
            <a:rPr lang="en-US" b="0" i="0" baseline="0"/>
            <a:t> Monthly trend of created, won, and lost deals</a:t>
          </a:r>
          <a:endParaRPr lang="en-US"/>
        </a:p>
      </dgm:t>
    </dgm:pt>
    <dgm:pt modelId="{5E2894B4-8D67-47DA-A2CC-F193115E9889}" type="parTrans" cxnId="{D81B6182-5FDE-41C2-A09F-EDE4F3EC4E2F}">
      <dgm:prSet/>
      <dgm:spPr/>
      <dgm:t>
        <a:bodyPr/>
        <a:lstStyle/>
        <a:p>
          <a:endParaRPr lang="en-US"/>
        </a:p>
      </dgm:t>
    </dgm:pt>
    <dgm:pt modelId="{67447FA3-35D4-4733-92B0-D38DD8A494E4}" type="sibTrans" cxnId="{D81B6182-5FDE-41C2-A09F-EDE4F3EC4E2F}">
      <dgm:prSet/>
      <dgm:spPr/>
      <dgm:t>
        <a:bodyPr/>
        <a:lstStyle/>
        <a:p>
          <a:endParaRPr lang="en-US"/>
        </a:p>
      </dgm:t>
    </dgm:pt>
    <dgm:pt modelId="{C83FABD4-BDAE-4B2D-B206-C48B55406061}">
      <dgm:prSet/>
      <dgm:spPr/>
      <dgm:t>
        <a:bodyPr/>
        <a:lstStyle/>
        <a:p>
          <a:r>
            <a:rPr lang="en-US" b="1" i="0" baseline="0"/>
            <a:t>Expected vs Forecast:</a:t>
          </a:r>
          <a:r>
            <a:rPr lang="en-US" b="0" i="0" baseline="0"/>
            <a:t> Revenue comparison over time</a:t>
          </a:r>
          <a:endParaRPr lang="en-US"/>
        </a:p>
      </dgm:t>
    </dgm:pt>
    <dgm:pt modelId="{A6FAFEAC-CE49-4E23-9703-7F7D74ECFF93}" type="parTrans" cxnId="{EDF1670B-3070-4778-BC97-C4E04C8D4814}">
      <dgm:prSet/>
      <dgm:spPr/>
      <dgm:t>
        <a:bodyPr/>
        <a:lstStyle/>
        <a:p>
          <a:endParaRPr lang="en-US"/>
        </a:p>
      </dgm:t>
    </dgm:pt>
    <dgm:pt modelId="{69A3F2BB-C427-4C22-B0E7-838F3FF88A13}" type="sibTrans" cxnId="{EDF1670B-3070-4778-BC97-C4E04C8D4814}">
      <dgm:prSet/>
      <dgm:spPr/>
      <dgm:t>
        <a:bodyPr/>
        <a:lstStyle/>
        <a:p>
          <a:endParaRPr lang="en-US"/>
        </a:p>
      </dgm:t>
    </dgm:pt>
    <dgm:pt modelId="{1A308C83-BCB4-46B7-9307-FD7076B24331}">
      <dgm:prSet/>
      <dgm:spPr/>
      <dgm:t>
        <a:bodyPr/>
        <a:lstStyle/>
        <a:p>
          <a:r>
            <a:rPr lang="en-US" b="1" i="0" baseline="0"/>
            <a:t>Active vs Total Opportunities:</a:t>
          </a:r>
          <a:r>
            <a:rPr lang="en-US" b="0" i="0" baseline="0"/>
            <a:t> Open vs overall deal count</a:t>
          </a:r>
          <a:endParaRPr lang="en-US"/>
        </a:p>
      </dgm:t>
    </dgm:pt>
    <dgm:pt modelId="{F937818F-6876-4CB2-A12B-E5522FC343C6}" type="parTrans" cxnId="{318A161F-FB3C-4CC2-AFFF-720856783111}">
      <dgm:prSet/>
      <dgm:spPr/>
      <dgm:t>
        <a:bodyPr/>
        <a:lstStyle/>
        <a:p>
          <a:endParaRPr lang="en-US"/>
        </a:p>
      </dgm:t>
    </dgm:pt>
    <dgm:pt modelId="{34A13FF3-AB8C-428E-B33A-04D53790F67A}" type="sibTrans" cxnId="{318A161F-FB3C-4CC2-AFFF-720856783111}">
      <dgm:prSet/>
      <dgm:spPr/>
      <dgm:t>
        <a:bodyPr/>
        <a:lstStyle/>
        <a:p>
          <a:endParaRPr lang="en-US"/>
        </a:p>
      </dgm:t>
    </dgm:pt>
    <dgm:pt modelId="{9521C580-BFC4-4157-A045-116A8EC76E4A}">
      <dgm:prSet/>
      <dgm:spPr/>
      <dgm:t>
        <a:bodyPr/>
        <a:lstStyle/>
        <a:p>
          <a:r>
            <a:rPr lang="en-US" b="1" i="0" baseline="0"/>
            <a:t>Closed Won vs Total Opportunities:</a:t>
          </a:r>
          <a:r>
            <a:rPr lang="en-US" b="0" i="0" baseline="0"/>
            <a:t> % of total opportunities won</a:t>
          </a:r>
          <a:endParaRPr lang="en-US"/>
        </a:p>
      </dgm:t>
    </dgm:pt>
    <dgm:pt modelId="{D0142799-27E1-4FFB-9DB1-2099D9DE6980}" type="parTrans" cxnId="{46ADCB34-979D-4103-8B65-4639EE8B2388}">
      <dgm:prSet/>
      <dgm:spPr/>
      <dgm:t>
        <a:bodyPr/>
        <a:lstStyle/>
        <a:p>
          <a:endParaRPr lang="en-US"/>
        </a:p>
      </dgm:t>
    </dgm:pt>
    <dgm:pt modelId="{2E0A528B-3AB3-433D-9312-1ABD0E014E74}" type="sibTrans" cxnId="{46ADCB34-979D-4103-8B65-4639EE8B2388}">
      <dgm:prSet/>
      <dgm:spPr/>
      <dgm:t>
        <a:bodyPr/>
        <a:lstStyle/>
        <a:p>
          <a:endParaRPr lang="en-US"/>
        </a:p>
      </dgm:t>
    </dgm:pt>
    <dgm:pt modelId="{DEFC0C46-F2E3-4C9B-858E-24DE724589C8}">
      <dgm:prSet/>
      <dgm:spPr/>
      <dgm:t>
        <a:bodyPr/>
        <a:lstStyle/>
        <a:p>
          <a:r>
            <a:rPr lang="en-US" b="1" i="0" baseline="0"/>
            <a:t>Closed Won vs Total Closed:</a:t>
          </a:r>
          <a:r>
            <a:rPr lang="en-US" b="0" i="0" baseline="0"/>
            <a:t> Win % among closed deals</a:t>
          </a:r>
          <a:endParaRPr lang="en-US"/>
        </a:p>
      </dgm:t>
    </dgm:pt>
    <dgm:pt modelId="{6FA392C6-4671-4E9B-9B74-B698FE4F77C8}" type="parTrans" cxnId="{34253794-D897-4E36-9D0F-7E8478E31A8E}">
      <dgm:prSet/>
      <dgm:spPr/>
      <dgm:t>
        <a:bodyPr/>
        <a:lstStyle/>
        <a:p>
          <a:endParaRPr lang="en-US"/>
        </a:p>
      </dgm:t>
    </dgm:pt>
    <dgm:pt modelId="{CBEC49C8-7D7F-4C2A-963D-F7318636FE49}" type="sibTrans" cxnId="{34253794-D897-4E36-9D0F-7E8478E31A8E}">
      <dgm:prSet/>
      <dgm:spPr/>
      <dgm:t>
        <a:bodyPr/>
        <a:lstStyle/>
        <a:p>
          <a:endParaRPr lang="en-US"/>
        </a:p>
      </dgm:t>
    </dgm:pt>
    <dgm:pt modelId="{95F72404-9C8E-45CF-9C48-7A6BE92C697A}">
      <dgm:prSet/>
      <dgm:spPr/>
      <dgm:t>
        <a:bodyPr/>
        <a:lstStyle/>
        <a:p>
          <a:r>
            <a:rPr lang="en-US" b="1" i="0" baseline="0"/>
            <a:t>Expected Amount by Type:</a:t>
          </a:r>
          <a:r>
            <a:rPr lang="en-US" b="0" i="0" baseline="0"/>
            <a:t> Revenue by opportunity category</a:t>
          </a:r>
          <a:endParaRPr lang="en-US"/>
        </a:p>
      </dgm:t>
    </dgm:pt>
    <dgm:pt modelId="{89FDF97B-A48D-47C8-842F-0563B828B80B}" type="parTrans" cxnId="{588BBDAE-C45F-486E-B9CA-031CA1A77AB5}">
      <dgm:prSet/>
      <dgm:spPr/>
      <dgm:t>
        <a:bodyPr/>
        <a:lstStyle/>
        <a:p>
          <a:endParaRPr lang="en-US"/>
        </a:p>
      </dgm:t>
    </dgm:pt>
    <dgm:pt modelId="{F6365FF9-925F-488E-B946-FF88CEC3293D}" type="sibTrans" cxnId="{588BBDAE-C45F-486E-B9CA-031CA1A77AB5}">
      <dgm:prSet/>
      <dgm:spPr/>
      <dgm:t>
        <a:bodyPr/>
        <a:lstStyle/>
        <a:p>
          <a:endParaRPr lang="en-US"/>
        </a:p>
      </dgm:t>
    </dgm:pt>
    <dgm:pt modelId="{9CB735F7-20BB-4C88-A31D-27240040779F}">
      <dgm:prSet/>
      <dgm:spPr/>
      <dgm:t>
        <a:bodyPr/>
        <a:lstStyle/>
        <a:p>
          <a:r>
            <a:rPr lang="en-US" b="1" i="0" baseline="0"/>
            <a:t>Opportunities by Industry:</a:t>
          </a:r>
          <a:r>
            <a:rPr lang="en-US" b="0" i="0" baseline="0"/>
            <a:t> Count or value by industry segment</a:t>
          </a:r>
          <a:endParaRPr lang="en-US"/>
        </a:p>
      </dgm:t>
    </dgm:pt>
    <dgm:pt modelId="{D4E4D85C-837A-418D-8823-E38DFED63633}" type="parTrans" cxnId="{DBE30F28-0431-4551-81F2-55B8991B563A}">
      <dgm:prSet/>
      <dgm:spPr/>
      <dgm:t>
        <a:bodyPr/>
        <a:lstStyle/>
        <a:p>
          <a:endParaRPr lang="en-US"/>
        </a:p>
      </dgm:t>
    </dgm:pt>
    <dgm:pt modelId="{C4979507-9DBC-48B9-8019-B9B06D89410C}" type="sibTrans" cxnId="{DBE30F28-0431-4551-81F2-55B8991B563A}">
      <dgm:prSet/>
      <dgm:spPr/>
      <dgm:t>
        <a:bodyPr/>
        <a:lstStyle/>
        <a:p>
          <a:endParaRPr lang="en-US"/>
        </a:p>
      </dgm:t>
    </dgm:pt>
    <dgm:pt modelId="{E6F78241-57FC-40CB-9846-319E94B637D2}" type="pres">
      <dgm:prSet presAssocID="{7E19E083-6F34-4403-9ED8-A3701FC70FE2}" presName="vert0" presStyleCnt="0">
        <dgm:presLayoutVars>
          <dgm:dir/>
          <dgm:animOne val="branch"/>
          <dgm:animLvl val="lvl"/>
        </dgm:presLayoutVars>
      </dgm:prSet>
      <dgm:spPr/>
    </dgm:pt>
    <dgm:pt modelId="{9D0BE14F-693D-4B86-8D85-219E8ABBEA2A}" type="pres">
      <dgm:prSet presAssocID="{EB07322F-E2AD-45A6-A0CE-22EBA9DC83E0}" presName="thickLine" presStyleLbl="alignNode1" presStyleIdx="0" presStyleCnt="12"/>
      <dgm:spPr/>
    </dgm:pt>
    <dgm:pt modelId="{67209FC6-5349-4B67-B7E7-6D6740D13F87}" type="pres">
      <dgm:prSet presAssocID="{EB07322F-E2AD-45A6-A0CE-22EBA9DC83E0}" presName="horz1" presStyleCnt="0"/>
      <dgm:spPr/>
    </dgm:pt>
    <dgm:pt modelId="{FE61C597-8CF8-474F-9AE9-5006FB849051}" type="pres">
      <dgm:prSet presAssocID="{EB07322F-E2AD-45A6-A0CE-22EBA9DC83E0}" presName="tx1" presStyleLbl="revTx" presStyleIdx="0" presStyleCnt="12"/>
      <dgm:spPr/>
    </dgm:pt>
    <dgm:pt modelId="{0FB50C4D-65D6-4E26-87CD-62FE169C4280}" type="pres">
      <dgm:prSet presAssocID="{EB07322F-E2AD-45A6-A0CE-22EBA9DC83E0}" presName="vert1" presStyleCnt="0"/>
      <dgm:spPr/>
    </dgm:pt>
    <dgm:pt modelId="{59BF2EA7-B70B-4EB0-9071-A34DA87A5616}" type="pres">
      <dgm:prSet presAssocID="{E04260AB-942D-411B-86CD-70B1A02B0782}" presName="thickLine" presStyleLbl="alignNode1" presStyleIdx="1" presStyleCnt="12"/>
      <dgm:spPr/>
    </dgm:pt>
    <dgm:pt modelId="{33286F3B-D41D-4978-96C2-9B948C30C45E}" type="pres">
      <dgm:prSet presAssocID="{E04260AB-942D-411B-86CD-70B1A02B0782}" presName="horz1" presStyleCnt="0"/>
      <dgm:spPr/>
    </dgm:pt>
    <dgm:pt modelId="{B785A122-55C1-44A7-87A9-B56DE931B095}" type="pres">
      <dgm:prSet presAssocID="{E04260AB-942D-411B-86CD-70B1A02B0782}" presName="tx1" presStyleLbl="revTx" presStyleIdx="1" presStyleCnt="12"/>
      <dgm:spPr/>
    </dgm:pt>
    <dgm:pt modelId="{FB5CB830-77C5-451E-92C6-77B08A3AA043}" type="pres">
      <dgm:prSet presAssocID="{E04260AB-942D-411B-86CD-70B1A02B0782}" presName="vert1" presStyleCnt="0"/>
      <dgm:spPr/>
    </dgm:pt>
    <dgm:pt modelId="{74194F52-D636-4301-BCCC-02A9F70328D4}" type="pres">
      <dgm:prSet presAssocID="{B4BD0292-567C-4E9B-B043-73AF06A328CA}" presName="thickLine" presStyleLbl="alignNode1" presStyleIdx="2" presStyleCnt="12"/>
      <dgm:spPr/>
    </dgm:pt>
    <dgm:pt modelId="{0DC3F165-6FAC-4AE2-8505-AB61F1A8EAE0}" type="pres">
      <dgm:prSet presAssocID="{B4BD0292-567C-4E9B-B043-73AF06A328CA}" presName="horz1" presStyleCnt="0"/>
      <dgm:spPr/>
    </dgm:pt>
    <dgm:pt modelId="{28780632-4D19-4C55-B214-DEAA31C10668}" type="pres">
      <dgm:prSet presAssocID="{B4BD0292-567C-4E9B-B043-73AF06A328CA}" presName="tx1" presStyleLbl="revTx" presStyleIdx="2" presStyleCnt="12"/>
      <dgm:spPr/>
    </dgm:pt>
    <dgm:pt modelId="{9725F04B-42CD-41F9-9ED9-EC7EDC89CD52}" type="pres">
      <dgm:prSet presAssocID="{B4BD0292-567C-4E9B-B043-73AF06A328CA}" presName="vert1" presStyleCnt="0"/>
      <dgm:spPr/>
    </dgm:pt>
    <dgm:pt modelId="{3160AEFC-3E6A-4B68-A401-97C1B984F07A}" type="pres">
      <dgm:prSet presAssocID="{6EA4DE66-1D6B-40C5-8978-7875DC657926}" presName="thickLine" presStyleLbl="alignNode1" presStyleIdx="3" presStyleCnt="12"/>
      <dgm:spPr/>
    </dgm:pt>
    <dgm:pt modelId="{927688D9-503F-428C-A6AB-8B252D681FE0}" type="pres">
      <dgm:prSet presAssocID="{6EA4DE66-1D6B-40C5-8978-7875DC657926}" presName="horz1" presStyleCnt="0"/>
      <dgm:spPr/>
    </dgm:pt>
    <dgm:pt modelId="{82C2897E-16B7-4D7E-8F1E-EE7736AD8A01}" type="pres">
      <dgm:prSet presAssocID="{6EA4DE66-1D6B-40C5-8978-7875DC657926}" presName="tx1" presStyleLbl="revTx" presStyleIdx="3" presStyleCnt="12"/>
      <dgm:spPr/>
    </dgm:pt>
    <dgm:pt modelId="{D38C18F4-E641-4592-952D-A3C88BEA9953}" type="pres">
      <dgm:prSet presAssocID="{6EA4DE66-1D6B-40C5-8978-7875DC657926}" presName="vert1" presStyleCnt="0"/>
      <dgm:spPr/>
    </dgm:pt>
    <dgm:pt modelId="{E8E2481B-70AF-479E-B82C-011002398525}" type="pres">
      <dgm:prSet presAssocID="{F6372A72-3530-464A-9B65-C7333401FBA3}" presName="thickLine" presStyleLbl="alignNode1" presStyleIdx="4" presStyleCnt="12"/>
      <dgm:spPr/>
    </dgm:pt>
    <dgm:pt modelId="{846F7AA4-FBAF-488D-8C90-A60C92A2D79B}" type="pres">
      <dgm:prSet presAssocID="{F6372A72-3530-464A-9B65-C7333401FBA3}" presName="horz1" presStyleCnt="0"/>
      <dgm:spPr/>
    </dgm:pt>
    <dgm:pt modelId="{A8E92BAD-B1D7-493D-A38C-058342050B5C}" type="pres">
      <dgm:prSet presAssocID="{F6372A72-3530-464A-9B65-C7333401FBA3}" presName="tx1" presStyleLbl="revTx" presStyleIdx="4" presStyleCnt="12"/>
      <dgm:spPr/>
    </dgm:pt>
    <dgm:pt modelId="{BDABCBCA-469A-445A-BCF8-3F3B5C63F0F9}" type="pres">
      <dgm:prSet presAssocID="{F6372A72-3530-464A-9B65-C7333401FBA3}" presName="vert1" presStyleCnt="0"/>
      <dgm:spPr/>
    </dgm:pt>
    <dgm:pt modelId="{42F61E9D-629E-40CF-AEEA-21A990F5A2BE}" type="pres">
      <dgm:prSet presAssocID="{173B752B-5479-4166-80E2-43FB06C6095A}" presName="thickLine" presStyleLbl="alignNode1" presStyleIdx="5" presStyleCnt="12"/>
      <dgm:spPr/>
    </dgm:pt>
    <dgm:pt modelId="{3A93640E-8BDA-4672-AF79-8D73C7BE9200}" type="pres">
      <dgm:prSet presAssocID="{173B752B-5479-4166-80E2-43FB06C6095A}" presName="horz1" presStyleCnt="0"/>
      <dgm:spPr/>
    </dgm:pt>
    <dgm:pt modelId="{CD84C271-9D31-448F-A442-ECD828B329A0}" type="pres">
      <dgm:prSet presAssocID="{173B752B-5479-4166-80E2-43FB06C6095A}" presName="tx1" presStyleLbl="revTx" presStyleIdx="5" presStyleCnt="12"/>
      <dgm:spPr/>
    </dgm:pt>
    <dgm:pt modelId="{3E601CC1-884A-4AC1-B171-29F401D71BE5}" type="pres">
      <dgm:prSet presAssocID="{173B752B-5479-4166-80E2-43FB06C6095A}" presName="vert1" presStyleCnt="0"/>
      <dgm:spPr/>
    </dgm:pt>
    <dgm:pt modelId="{C7BA6854-E8DE-477D-B052-5C7F8C7CC8AF}" type="pres">
      <dgm:prSet presAssocID="{C83FABD4-BDAE-4B2D-B206-C48B55406061}" presName="thickLine" presStyleLbl="alignNode1" presStyleIdx="6" presStyleCnt="12"/>
      <dgm:spPr/>
    </dgm:pt>
    <dgm:pt modelId="{10BA3E3A-81E3-4810-9311-5A3B32555AE0}" type="pres">
      <dgm:prSet presAssocID="{C83FABD4-BDAE-4B2D-B206-C48B55406061}" presName="horz1" presStyleCnt="0"/>
      <dgm:spPr/>
    </dgm:pt>
    <dgm:pt modelId="{9ACBDA89-191D-4411-B878-40305A659566}" type="pres">
      <dgm:prSet presAssocID="{C83FABD4-BDAE-4B2D-B206-C48B55406061}" presName="tx1" presStyleLbl="revTx" presStyleIdx="6" presStyleCnt="12"/>
      <dgm:spPr/>
    </dgm:pt>
    <dgm:pt modelId="{3908F247-A75C-4E20-9AFA-144608A800D9}" type="pres">
      <dgm:prSet presAssocID="{C83FABD4-BDAE-4B2D-B206-C48B55406061}" presName="vert1" presStyleCnt="0"/>
      <dgm:spPr/>
    </dgm:pt>
    <dgm:pt modelId="{2AD9C331-09ED-443E-BF18-7563DD06EC65}" type="pres">
      <dgm:prSet presAssocID="{1A308C83-BCB4-46B7-9307-FD7076B24331}" presName="thickLine" presStyleLbl="alignNode1" presStyleIdx="7" presStyleCnt="12"/>
      <dgm:spPr/>
    </dgm:pt>
    <dgm:pt modelId="{39251DAA-ED3A-4884-9B18-E85985755D65}" type="pres">
      <dgm:prSet presAssocID="{1A308C83-BCB4-46B7-9307-FD7076B24331}" presName="horz1" presStyleCnt="0"/>
      <dgm:spPr/>
    </dgm:pt>
    <dgm:pt modelId="{B212BEF0-9BB4-4F62-8EF9-60778B21CDC8}" type="pres">
      <dgm:prSet presAssocID="{1A308C83-BCB4-46B7-9307-FD7076B24331}" presName="tx1" presStyleLbl="revTx" presStyleIdx="7" presStyleCnt="12"/>
      <dgm:spPr/>
    </dgm:pt>
    <dgm:pt modelId="{689BE0A3-F4A2-4FDC-8429-2350D682CE38}" type="pres">
      <dgm:prSet presAssocID="{1A308C83-BCB4-46B7-9307-FD7076B24331}" presName="vert1" presStyleCnt="0"/>
      <dgm:spPr/>
    </dgm:pt>
    <dgm:pt modelId="{3C648600-3C0D-4F35-AE90-427D205B43F4}" type="pres">
      <dgm:prSet presAssocID="{9521C580-BFC4-4157-A045-116A8EC76E4A}" presName="thickLine" presStyleLbl="alignNode1" presStyleIdx="8" presStyleCnt="12"/>
      <dgm:spPr/>
    </dgm:pt>
    <dgm:pt modelId="{FCC7C8EA-2F44-4EC5-918B-D0A63AA54946}" type="pres">
      <dgm:prSet presAssocID="{9521C580-BFC4-4157-A045-116A8EC76E4A}" presName="horz1" presStyleCnt="0"/>
      <dgm:spPr/>
    </dgm:pt>
    <dgm:pt modelId="{0BE108C8-CF65-4569-B06E-BB8629DF26C2}" type="pres">
      <dgm:prSet presAssocID="{9521C580-BFC4-4157-A045-116A8EC76E4A}" presName="tx1" presStyleLbl="revTx" presStyleIdx="8" presStyleCnt="12"/>
      <dgm:spPr/>
    </dgm:pt>
    <dgm:pt modelId="{ACD4EBC0-02D1-42D6-B060-0F8A68F3E1AF}" type="pres">
      <dgm:prSet presAssocID="{9521C580-BFC4-4157-A045-116A8EC76E4A}" presName="vert1" presStyleCnt="0"/>
      <dgm:spPr/>
    </dgm:pt>
    <dgm:pt modelId="{BBDA03D5-B46F-4FA7-AF60-01ACA8678F16}" type="pres">
      <dgm:prSet presAssocID="{DEFC0C46-F2E3-4C9B-858E-24DE724589C8}" presName="thickLine" presStyleLbl="alignNode1" presStyleIdx="9" presStyleCnt="12"/>
      <dgm:spPr/>
    </dgm:pt>
    <dgm:pt modelId="{591E3DF1-1371-4F96-95E4-F3581A4A7183}" type="pres">
      <dgm:prSet presAssocID="{DEFC0C46-F2E3-4C9B-858E-24DE724589C8}" presName="horz1" presStyleCnt="0"/>
      <dgm:spPr/>
    </dgm:pt>
    <dgm:pt modelId="{99E80D18-F752-4490-8F7A-64951B66BDAD}" type="pres">
      <dgm:prSet presAssocID="{DEFC0C46-F2E3-4C9B-858E-24DE724589C8}" presName="tx1" presStyleLbl="revTx" presStyleIdx="9" presStyleCnt="12"/>
      <dgm:spPr/>
    </dgm:pt>
    <dgm:pt modelId="{39D06FB0-0CAB-4D37-A25C-94F84100FA8F}" type="pres">
      <dgm:prSet presAssocID="{DEFC0C46-F2E3-4C9B-858E-24DE724589C8}" presName="vert1" presStyleCnt="0"/>
      <dgm:spPr/>
    </dgm:pt>
    <dgm:pt modelId="{67CD6410-3851-402D-8010-6D73E793917F}" type="pres">
      <dgm:prSet presAssocID="{95F72404-9C8E-45CF-9C48-7A6BE92C697A}" presName="thickLine" presStyleLbl="alignNode1" presStyleIdx="10" presStyleCnt="12"/>
      <dgm:spPr/>
    </dgm:pt>
    <dgm:pt modelId="{1DFB7B14-A9D7-4A1C-8727-21E0F98BADEC}" type="pres">
      <dgm:prSet presAssocID="{95F72404-9C8E-45CF-9C48-7A6BE92C697A}" presName="horz1" presStyleCnt="0"/>
      <dgm:spPr/>
    </dgm:pt>
    <dgm:pt modelId="{0BFE5FDF-61AD-43D3-9F31-29ABAEC75E3C}" type="pres">
      <dgm:prSet presAssocID="{95F72404-9C8E-45CF-9C48-7A6BE92C697A}" presName="tx1" presStyleLbl="revTx" presStyleIdx="10" presStyleCnt="12"/>
      <dgm:spPr/>
    </dgm:pt>
    <dgm:pt modelId="{B3E5CC6D-3FD9-4C7C-A402-105A0A96D411}" type="pres">
      <dgm:prSet presAssocID="{95F72404-9C8E-45CF-9C48-7A6BE92C697A}" presName="vert1" presStyleCnt="0"/>
      <dgm:spPr/>
    </dgm:pt>
    <dgm:pt modelId="{96DC0F26-1BAF-4E5F-A82B-F274C2F81E2F}" type="pres">
      <dgm:prSet presAssocID="{9CB735F7-20BB-4C88-A31D-27240040779F}" presName="thickLine" presStyleLbl="alignNode1" presStyleIdx="11" presStyleCnt="12"/>
      <dgm:spPr/>
    </dgm:pt>
    <dgm:pt modelId="{1B8EA0B9-CF27-4645-9F32-559CBE0E6320}" type="pres">
      <dgm:prSet presAssocID="{9CB735F7-20BB-4C88-A31D-27240040779F}" presName="horz1" presStyleCnt="0"/>
      <dgm:spPr/>
    </dgm:pt>
    <dgm:pt modelId="{E51B8EB7-F5F4-4EF9-A4D8-858533A86FA4}" type="pres">
      <dgm:prSet presAssocID="{9CB735F7-20BB-4C88-A31D-27240040779F}" presName="tx1" presStyleLbl="revTx" presStyleIdx="11" presStyleCnt="12"/>
      <dgm:spPr/>
    </dgm:pt>
    <dgm:pt modelId="{7AF20A36-7B92-4AA7-AA1C-5BB632675F80}" type="pres">
      <dgm:prSet presAssocID="{9CB735F7-20BB-4C88-A31D-27240040779F}" presName="vert1" presStyleCnt="0"/>
      <dgm:spPr/>
    </dgm:pt>
  </dgm:ptLst>
  <dgm:cxnLst>
    <dgm:cxn modelId="{EDF1670B-3070-4778-BC97-C4E04C8D4814}" srcId="{7E19E083-6F34-4403-9ED8-A3701FC70FE2}" destId="{C83FABD4-BDAE-4B2D-B206-C48B55406061}" srcOrd="6" destOrd="0" parTransId="{A6FAFEAC-CE49-4E23-9703-7F7D74ECFF93}" sibTransId="{69A3F2BB-C427-4C22-B0E7-838F3FF88A13}"/>
    <dgm:cxn modelId="{B64A5A0F-5936-4638-87FD-D23E54021B5D}" srcId="{7E19E083-6F34-4403-9ED8-A3701FC70FE2}" destId="{EB07322F-E2AD-45A6-A0CE-22EBA9DC83E0}" srcOrd="0" destOrd="0" parTransId="{4772AC90-8D06-46D4-830F-EF2459DE6A66}" sibTransId="{0B305218-63EA-43C4-843F-4AE108E2C232}"/>
    <dgm:cxn modelId="{2D89FA10-76F2-4CBF-96C6-A7026E630D2A}" type="presOf" srcId="{9521C580-BFC4-4157-A045-116A8EC76E4A}" destId="{0BE108C8-CF65-4569-B06E-BB8629DF26C2}" srcOrd="0" destOrd="0" presId="urn:microsoft.com/office/officeart/2008/layout/LinedList"/>
    <dgm:cxn modelId="{ECEC2417-A275-43A0-BBAE-704F097B53DE}" type="presOf" srcId="{DEFC0C46-F2E3-4C9B-858E-24DE724589C8}" destId="{99E80D18-F752-4490-8F7A-64951B66BDAD}" srcOrd="0" destOrd="0" presId="urn:microsoft.com/office/officeart/2008/layout/LinedList"/>
    <dgm:cxn modelId="{318A161F-FB3C-4CC2-AFFF-720856783111}" srcId="{7E19E083-6F34-4403-9ED8-A3701FC70FE2}" destId="{1A308C83-BCB4-46B7-9307-FD7076B24331}" srcOrd="7" destOrd="0" parTransId="{F937818F-6876-4CB2-A12B-E5522FC343C6}" sibTransId="{34A13FF3-AB8C-428E-B33A-04D53790F67A}"/>
    <dgm:cxn modelId="{9721D127-7A4E-45EE-B1BF-97AE664CAADA}" srcId="{7E19E083-6F34-4403-9ED8-A3701FC70FE2}" destId="{B4BD0292-567C-4E9B-B043-73AF06A328CA}" srcOrd="2" destOrd="0" parTransId="{C09979AB-5239-48C2-BD4D-5E91A3CFA6DE}" sibTransId="{9570DC1C-3F9D-4592-B6A7-9792E0592FDC}"/>
    <dgm:cxn modelId="{DBE30F28-0431-4551-81F2-55B8991B563A}" srcId="{7E19E083-6F34-4403-9ED8-A3701FC70FE2}" destId="{9CB735F7-20BB-4C88-A31D-27240040779F}" srcOrd="11" destOrd="0" parTransId="{D4E4D85C-837A-418D-8823-E38DFED63633}" sibTransId="{C4979507-9DBC-48B9-8019-B9B06D89410C}"/>
    <dgm:cxn modelId="{46ADCB34-979D-4103-8B65-4639EE8B2388}" srcId="{7E19E083-6F34-4403-9ED8-A3701FC70FE2}" destId="{9521C580-BFC4-4157-A045-116A8EC76E4A}" srcOrd="8" destOrd="0" parTransId="{D0142799-27E1-4FFB-9DB1-2099D9DE6980}" sibTransId="{2E0A528B-3AB3-433D-9312-1ABD0E014E74}"/>
    <dgm:cxn modelId="{25B86050-8A5B-48D4-B8DD-B181047D6704}" srcId="{7E19E083-6F34-4403-9ED8-A3701FC70FE2}" destId="{F6372A72-3530-464A-9B65-C7333401FBA3}" srcOrd="4" destOrd="0" parTransId="{5EDA0127-0908-4894-9216-B97F6BD5E498}" sibTransId="{B4CFF05E-A053-4549-ACD5-530378434810}"/>
    <dgm:cxn modelId="{4E031F5A-682D-41F8-A486-EE81120775CC}" type="presOf" srcId="{6EA4DE66-1D6B-40C5-8978-7875DC657926}" destId="{82C2897E-16B7-4D7E-8F1E-EE7736AD8A01}" srcOrd="0" destOrd="0" presId="urn:microsoft.com/office/officeart/2008/layout/LinedList"/>
    <dgm:cxn modelId="{D81B6182-5FDE-41C2-A09F-EDE4F3EC4E2F}" srcId="{7E19E083-6F34-4403-9ED8-A3701FC70FE2}" destId="{173B752B-5479-4166-80E2-43FB06C6095A}" srcOrd="5" destOrd="0" parTransId="{5E2894B4-8D67-47DA-A2CC-F193115E9889}" sibTransId="{67447FA3-35D4-4733-92B0-D38DD8A494E4}"/>
    <dgm:cxn modelId="{A1015D84-D22B-45A3-9B8B-16AABF0EB916}" type="presOf" srcId="{F6372A72-3530-464A-9B65-C7333401FBA3}" destId="{A8E92BAD-B1D7-493D-A38C-058342050B5C}" srcOrd="0" destOrd="0" presId="urn:microsoft.com/office/officeart/2008/layout/LinedList"/>
    <dgm:cxn modelId="{6A089188-BC28-4AFE-AC5D-3BFAE697DAE3}" type="presOf" srcId="{E04260AB-942D-411B-86CD-70B1A02B0782}" destId="{B785A122-55C1-44A7-87A9-B56DE931B095}" srcOrd="0" destOrd="0" presId="urn:microsoft.com/office/officeart/2008/layout/LinedList"/>
    <dgm:cxn modelId="{06A14A8C-7B88-478F-BD72-655EE51986E7}" type="presOf" srcId="{95F72404-9C8E-45CF-9C48-7A6BE92C697A}" destId="{0BFE5FDF-61AD-43D3-9F31-29ABAEC75E3C}" srcOrd="0" destOrd="0" presId="urn:microsoft.com/office/officeart/2008/layout/LinedList"/>
    <dgm:cxn modelId="{FD69968C-EA00-47EB-947F-189AD5220DC1}" srcId="{7E19E083-6F34-4403-9ED8-A3701FC70FE2}" destId="{E04260AB-942D-411B-86CD-70B1A02B0782}" srcOrd="1" destOrd="0" parTransId="{A87F4302-F800-48AE-A917-F40E79F02469}" sibTransId="{FA974DF8-5C65-459A-B994-73CF3BA0DAFF}"/>
    <dgm:cxn modelId="{39F9258D-AB47-4DE1-A25C-AF8D49852FB7}" type="presOf" srcId="{C83FABD4-BDAE-4B2D-B206-C48B55406061}" destId="{9ACBDA89-191D-4411-B878-40305A659566}" srcOrd="0" destOrd="0" presId="urn:microsoft.com/office/officeart/2008/layout/LinedList"/>
    <dgm:cxn modelId="{34253794-D897-4E36-9D0F-7E8478E31A8E}" srcId="{7E19E083-6F34-4403-9ED8-A3701FC70FE2}" destId="{DEFC0C46-F2E3-4C9B-858E-24DE724589C8}" srcOrd="9" destOrd="0" parTransId="{6FA392C6-4671-4E9B-9B74-B698FE4F77C8}" sibTransId="{CBEC49C8-7D7F-4C2A-963D-F7318636FE49}"/>
    <dgm:cxn modelId="{296C1FAC-4600-4794-867B-C7301C65E327}" type="presOf" srcId="{B4BD0292-567C-4E9B-B043-73AF06A328CA}" destId="{28780632-4D19-4C55-B214-DEAA31C10668}" srcOrd="0" destOrd="0" presId="urn:microsoft.com/office/officeart/2008/layout/LinedList"/>
    <dgm:cxn modelId="{588BBDAE-C45F-486E-B9CA-031CA1A77AB5}" srcId="{7E19E083-6F34-4403-9ED8-A3701FC70FE2}" destId="{95F72404-9C8E-45CF-9C48-7A6BE92C697A}" srcOrd="10" destOrd="0" parTransId="{89FDF97B-A48D-47C8-842F-0563B828B80B}" sibTransId="{F6365FF9-925F-488E-B946-FF88CEC3293D}"/>
    <dgm:cxn modelId="{A4203BBC-FBFA-4DA1-ADA1-40B7BD8E5E1A}" type="presOf" srcId="{EB07322F-E2AD-45A6-A0CE-22EBA9DC83E0}" destId="{FE61C597-8CF8-474F-9AE9-5006FB849051}" srcOrd="0" destOrd="0" presId="urn:microsoft.com/office/officeart/2008/layout/LinedList"/>
    <dgm:cxn modelId="{A82AB9D9-AAAC-47A1-8DC3-515838CC6185}" srcId="{7E19E083-6F34-4403-9ED8-A3701FC70FE2}" destId="{6EA4DE66-1D6B-40C5-8978-7875DC657926}" srcOrd="3" destOrd="0" parTransId="{0396CDB0-D800-4D15-B808-2C0E7A37300D}" sibTransId="{57E25B61-9CEB-444C-BD7D-3D958FFAB89E}"/>
    <dgm:cxn modelId="{322A81F6-B305-49A4-A195-5E0A69228A70}" type="presOf" srcId="{7E19E083-6F34-4403-9ED8-A3701FC70FE2}" destId="{E6F78241-57FC-40CB-9846-319E94B637D2}" srcOrd="0" destOrd="0" presId="urn:microsoft.com/office/officeart/2008/layout/LinedList"/>
    <dgm:cxn modelId="{EF5C92F8-A823-4603-B1BD-AD434B090E27}" type="presOf" srcId="{9CB735F7-20BB-4C88-A31D-27240040779F}" destId="{E51B8EB7-F5F4-4EF9-A4D8-858533A86FA4}" srcOrd="0" destOrd="0" presId="urn:microsoft.com/office/officeart/2008/layout/LinedList"/>
    <dgm:cxn modelId="{D6BC38FA-5CCB-4649-8F8D-C711D7E7EAFB}" type="presOf" srcId="{1A308C83-BCB4-46B7-9307-FD7076B24331}" destId="{B212BEF0-9BB4-4F62-8EF9-60778B21CDC8}" srcOrd="0" destOrd="0" presId="urn:microsoft.com/office/officeart/2008/layout/LinedList"/>
    <dgm:cxn modelId="{E74DF9FB-6DA8-4F3C-A3C4-C4453F717E57}" type="presOf" srcId="{173B752B-5479-4166-80E2-43FB06C6095A}" destId="{CD84C271-9D31-448F-A442-ECD828B329A0}" srcOrd="0" destOrd="0" presId="urn:microsoft.com/office/officeart/2008/layout/LinedList"/>
    <dgm:cxn modelId="{4D4FEC27-5CEA-4414-B19E-0E08805A1DDA}" type="presParOf" srcId="{E6F78241-57FC-40CB-9846-319E94B637D2}" destId="{9D0BE14F-693D-4B86-8D85-219E8ABBEA2A}" srcOrd="0" destOrd="0" presId="urn:microsoft.com/office/officeart/2008/layout/LinedList"/>
    <dgm:cxn modelId="{098D5D13-F5C9-4839-936A-51671C11A147}" type="presParOf" srcId="{E6F78241-57FC-40CB-9846-319E94B637D2}" destId="{67209FC6-5349-4B67-B7E7-6D6740D13F87}" srcOrd="1" destOrd="0" presId="urn:microsoft.com/office/officeart/2008/layout/LinedList"/>
    <dgm:cxn modelId="{37685340-1CF2-40E9-92A4-BBE7D878344D}" type="presParOf" srcId="{67209FC6-5349-4B67-B7E7-6D6740D13F87}" destId="{FE61C597-8CF8-474F-9AE9-5006FB849051}" srcOrd="0" destOrd="0" presId="urn:microsoft.com/office/officeart/2008/layout/LinedList"/>
    <dgm:cxn modelId="{9BA04444-E72C-4E41-B0C3-6235AB90D80B}" type="presParOf" srcId="{67209FC6-5349-4B67-B7E7-6D6740D13F87}" destId="{0FB50C4D-65D6-4E26-87CD-62FE169C4280}" srcOrd="1" destOrd="0" presId="urn:microsoft.com/office/officeart/2008/layout/LinedList"/>
    <dgm:cxn modelId="{D03F12C5-1D6B-4272-8733-AD93BDC79595}" type="presParOf" srcId="{E6F78241-57FC-40CB-9846-319E94B637D2}" destId="{59BF2EA7-B70B-4EB0-9071-A34DA87A5616}" srcOrd="2" destOrd="0" presId="urn:microsoft.com/office/officeart/2008/layout/LinedList"/>
    <dgm:cxn modelId="{208D88E0-67FC-4ECC-9AC2-4FC1563E9EC9}" type="presParOf" srcId="{E6F78241-57FC-40CB-9846-319E94B637D2}" destId="{33286F3B-D41D-4978-96C2-9B948C30C45E}" srcOrd="3" destOrd="0" presId="urn:microsoft.com/office/officeart/2008/layout/LinedList"/>
    <dgm:cxn modelId="{6EDE9312-E84E-4860-A926-076EA62801C8}" type="presParOf" srcId="{33286F3B-D41D-4978-96C2-9B948C30C45E}" destId="{B785A122-55C1-44A7-87A9-B56DE931B095}" srcOrd="0" destOrd="0" presId="urn:microsoft.com/office/officeart/2008/layout/LinedList"/>
    <dgm:cxn modelId="{4AEBB2C8-74EA-415B-A361-E558DB2EF78F}" type="presParOf" srcId="{33286F3B-D41D-4978-96C2-9B948C30C45E}" destId="{FB5CB830-77C5-451E-92C6-77B08A3AA043}" srcOrd="1" destOrd="0" presId="urn:microsoft.com/office/officeart/2008/layout/LinedList"/>
    <dgm:cxn modelId="{6A9EA575-3F69-4A2A-B14D-557F9DF2DAC6}" type="presParOf" srcId="{E6F78241-57FC-40CB-9846-319E94B637D2}" destId="{74194F52-D636-4301-BCCC-02A9F70328D4}" srcOrd="4" destOrd="0" presId="urn:microsoft.com/office/officeart/2008/layout/LinedList"/>
    <dgm:cxn modelId="{BACADE0E-7068-4742-B050-38D2172283B3}" type="presParOf" srcId="{E6F78241-57FC-40CB-9846-319E94B637D2}" destId="{0DC3F165-6FAC-4AE2-8505-AB61F1A8EAE0}" srcOrd="5" destOrd="0" presId="urn:microsoft.com/office/officeart/2008/layout/LinedList"/>
    <dgm:cxn modelId="{B703F5B8-9914-4B03-9615-07A2B188D801}" type="presParOf" srcId="{0DC3F165-6FAC-4AE2-8505-AB61F1A8EAE0}" destId="{28780632-4D19-4C55-B214-DEAA31C10668}" srcOrd="0" destOrd="0" presId="urn:microsoft.com/office/officeart/2008/layout/LinedList"/>
    <dgm:cxn modelId="{2F1A959B-1A19-483C-A1A9-31711EA4F61D}" type="presParOf" srcId="{0DC3F165-6FAC-4AE2-8505-AB61F1A8EAE0}" destId="{9725F04B-42CD-41F9-9ED9-EC7EDC89CD52}" srcOrd="1" destOrd="0" presId="urn:microsoft.com/office/officeart/2008/layout/LinedList"/>
    <dgm:cxn modelId="{6E13DC73-E98D-4E15-972F-5F8599ED97B5}" type="presParOf" srcId="{E6F78241-57FC-40CB-9846-319E94B637D2}" destId="{3160AEFC-3E6A-4B68-A401-97C1B984F07A}" srcOrd="6" destOrd="0" presId="urn:microsoft.com/office/officeart/2008/layout/LinedList"/>
    <dgm:cxn modelId="{C01B4193-8F36-4C86-BD1B-74CAD4BCA74E}" type="presParOf" srcId="{E6F78241-57FC-40CB-9846-319E94B637D2}" destId="{927688D9-503F-428C-A6AB-8B252D681FE0}" srcOrd="7" destOrd="0" presId="urn:microsoft.com/office/officeart/2008/layout/LinedList"/>
    <dgm:cxn modelId="{CCE0FC07-19C4-4D3B-B965-7AB1D75F5742}" type="presParOf" srcId="{927688D9-503F-428C-A6AB-8B252D681FE0}" destId="{82C2897E-16B7-4D7E-8F1E-EE7736AD8A01}" srcOrd="0" destOrd="0" presId="urn:microsoft.com/office/officeart/2008/layout/LinedList"/>
    <dgm:cxn modelId="{927B3CA7-C178-404F-B64C-5F4683CD3F03}" type="presParOf" srcId="{927688D9-503F-428C-A6AB-8B252D681FE0}" destId="{D38C18F4-E641-4592-952D-A3C88BEA9953}" srcOrd="1" destOrd="0" presId="urn:microsoft.com/office/officeart/2008/layout/LinedList"/>
    <dgm:cxn modelId="{4C192FDC-C121-49C7-A703-9A305611FBE3}" type="presParOf" srcId="{E6F78241-57FC-40CB-9846-319E94B637D2}" destId="{E8E2481B-70AF-479E-B82C-011002398525}" srcOrd="8" destOrd="0" presId="urn:microsoft.com/office/officeart/2008/layout/LinedList"/>
    <dgm:cxn modelId="{54DCA838-36A6-4267-A132-962977EAB576}" type="presParOf" srcId="{E6F78241-57FC-40CB-9846-319E94B637D2}" destId="{846F7AA4-FBAF-488D-8C90-A60C92A2D79B}" srcOrd="9" destOrd="0" presId="urn:microsoft.com/office/officeart/2008/layout/LinedList"/>
    <dgm:cxn modelId="{4059AE5C-50C4-4F81-95F9-61F7148F3084}" type="presParOf" srcId="{846F7AA4-FBAF-488D-8C90-A60C92A2D79B}" destId="{A8E92BAD-B1D7-493D-A38C-058342050B5C}" srcOrd="0" destOrd="0" presId="urn:microsoft.com/office/officeart/2008/layout/LinedList"/>
    <dgm:cxn modelId="{5928F6A8-DFF5-4A17-A683-F1FDB046038A}" type="presParOf" srcId="{846F7AA4-FBAF-488D-8C90-A60C92A2D79B}" destId="{BDABCBCA-469A-445A-BCF8-3F3B5C63F0F9}" srcOrd="1" destOrd="0" presId="urn:microsoft.com/office/officeart/2008/layout/LinedList"/>
    <dgm:cxn modelId="{9BB06712-9C65-4247-97C8-CA71742320B4}" type="presParOf" srcId="{E6F78241-57FC-40CB-9846-319E94B637D2}" destId="{42F61E9D-629E-40CF-AEEA-21A990F5A2BE}" srcOrd="10" destOrd="0" presId="urn:microsoft.com/office/officeart/2008/layout/LinedList"/>
    <dgm:cxn modelId="{DC35491E-F87D-4CFF-A63F-BF0148CA8D77}" type="presParOf" srcId="{E6F78241-57FC-40CB-9846-319E94B637D2}" destId="{3A93640E-8BDA-4672-AF79-8D73C7BE9200}" srcOrd="11" destOrd="0" presId="urn:microsoft.com/office/officeart/2008/layout/LinedList"/>
    <dgm:cxn modelId="{217CB7A4-8B13-402C-81E4-97007DA6D739}" type="presParOf" srcId="{3A93640E-8BDA-4672-AF79-8D73C7BE9200}" destId="{CD84C271-9D31-448F-A442-ECD828B329A0}" srcOrd="0" destOrd="0" presId="urn:microsoft.com/office/officeart/2008/layout/LinedList"/>
    <dgm:cxn modelId="{8D6B69E2-9C13-45F2-B05F-BA091B834965}" type="presParOf" srcId="{3A93640E-8BDA-4672-AF79-8D73C7BE9200}" destId="{3E601CC1-884A-4AC1-B171-29F401D71BE5}" srcOrd="1" destOrd="0" presId="urn:microsoft.com/office/officeart/2008/layout/LinedList"/>
    <dgm:cxn modelId="{4FED57F0-F120-45AA-BF05-08A7B11F211D}" type="presParOf" srcId="{E6F78241-57FC-40CB-9846-319E94B637D2}" destId="{C7BA6854-E8DE-477D-B052-5C7F8C7CC8AF}" srcOrd="12" destOrd="0" presId="urn:microsoft.com/office/officeart/2008/layout/LinedList"/>
    <dgm:cxn modelId="{D1C0BEF4-11CF-4DE3-B68C-FDCBD8E33503}" type="presParOf" srcId="{E6F78241-57FC-40CB-9846-319E94B637D2}" destId="{10BA3E3A-81E3-4810-9311-5A3B32555AE0}" srcOrd="13" destOrd="0" presId="urn:microsoft.com/office/officeart/2008/layout/LinedList"/>
    <dgm:cxn modelId="{1BFE6F0E-06DA-42EA-A124-E91EA26C5E8C}" type="presParOf" srcId="{10BA3E3A-81E3-4810-9311-5A3B32555AE0}" destId="{9ACBDA89-191D-4411-B878-40305A659566}" srcOrd="0" destOrd="0" presId="urn:microsoft.com/office/officeart/2008/layout/LinedList"/>
    <dgm:cxn modelId="{479FD1BE-FA92-4C71-8877-B1B5B9234B0F}" type="presParOf" srcId="{10BA3E3A-81E3-4810-9311-5A3B32555AE0}" destId="{3908F247-A75C-4E20-9AFA-144608A800D9}" srcOrd="1" destOrd="0" presId="urn:microsoft.com/office/officeart/2008/layout/LinedList"/>
    <dgm:cxn modelId="{4F431356-A2AE-4CE5-A991-DD055F1DB19E}" type="presParOf" srcId="{E6F78241-57FC-40CB-9846-319E94B637D2}" destId="{2AD9C331-09ED-443E-BF18-7563DD06EC65}" srcOrd="14" destOrd="0" presId="urn:microsoft.com/office/officeart/2008/layout/LinedList"/>
    <dgm:cxn modelId="{B709F71F-830A-4591-8E10-07FF18699E67}" type="presParOf" srcId="{E6F78241-57FC-40CB-9846-319E94B637D2}" destId="{39251DAA-ED3A-4884-9B18-E85985755D65}" srcOrd="15" destOrd="0" presId="urn:microsoft.com/office/officeart/2008/layout/LinedList"/>
    <dgm:cxn modelId="{94F56E48-93A5-4A86-8A3C-BACDB2F541A3}" type="presParOf" srcId="{39251DAA-ED3A-4884-9B18-E85985755D65}" destId="{B212BEF0-9BB4-4F62-8EF9-60778B21CDC8}" srcOrd="0" destOrd="0" presId="urn:microsoft.com/office/officeart/2008/layout/LinedList"/>
    <dgm:cxn modelId="{58265DF0-28C4-4D5E-9123-C2101C7538D3}" type="presParOf" srcId="{39251DAA-ED3A-4884-9B18-E85985755D65}" destId="{689BE0A3-F4A2-4FDC-8429-2350D682CE38}" srcOrd="1" destOrd="0" presId="urn:microsoft.com/office/officeart/2008/layout/LinedList"/>
    <dgm:cxn modelId="{C88DB145-E24A-4947-BBFF-09C7741FBAF4}" type="presParOf" srcId="{E6F78241-57FC-40CB-9846-319E94B637D2}" destId="{3C648600-3C0D-4F35-AE90-427D205B43F4}" srcOrd="16" destOrd="0" presId="urn:microsoft.com/office/officeart/2008/layout/LinedList"/>
    <dgm:cxn modelId="{1A0CDBE2-AD30-42FF-BCB4-EA46469EBB3A}" type="presParOf" srcId="{E6F78241-57FC-40CB-9846-319E94B637D2}" destId="{FCC7C8EA-2F44-4EC5-918B-D0A63AA54946}" srcOrd="17" destOrd="0" presId="urn:microsoft.com/office/officeart/2008/layout/LinedList"/>
    <dgm:cxn modelId="{9B8E49B3-E93C-446C-8555-489CCF6E4E26}" type="presParOf" srcId="{FCC7C8EA-2F44-4EC5-918B-D0A63AA54946}" destId="{0BE108C8-CF65-4569-B06E-BB8629DF26C2}" srcOrd="0" destOrd="0" presId="urn:microsoft.com/office/officeart/2008/layout/LinedList"/>
    <dgm:cxn modelId="{C64D55F9-A0C9-4707-AD15-63A792963E9D}" type="presParOf" srcId="{FCC7C8EA-2F44-4EC5-918B-D0A63AA54946}" destId="{ACD4EBC0-02D1-42D6-B060-0F8A68F3E1AF}" srcOrd="1" destOrd="0" presId="urn:microsoft.com/office/officeart/2008/layout/LinedList"/>
    <dgm:cxn modelId="{98EA05C6-C81D-4BA2-ACEB-13A8A092432C}" type="presParOf" srcId="{E6F78241-57FC-40CB-9846-319E94B637D2}" destId="{BBDA03D5-B46F-4FA7-AF60-01ACA8678F16}" srcOrd="18" destOrd="0" presId="urn:microsoft.com/office/officeart/2008/layout/LinedList"/>
    <dgm:cxn modelId="{2533DA0C-9698-44AF-8F4E-9E92D07AFF42}" type="presParOf" srcId="{E6F78241-57FC-40CB-9846-319E94B637D2}" destId="{591E3DF1-1371-4F96-95E4-F3581A4A7183}" srcOrd="19" destOrd="0" presId="urn:microsoft.com/office/officeart/2008/layout/LinedList"/>
    <dgm:cxn modelId="{6A97684F-0D5A-4FC3-8C34-A16DACD337CE}" type="presParOf" srcId="{591E3DF1-1371-4F96-95E4-F3581A4A7183}" destId="{99E80D18-F752-4490-8F7A-64951B66BDAD}" srcOrd="0" destOrd="0" presId="urn:microsoft.com/office/officeart/2008/layout/LinedList"/>
    <dgm:cxn modelId="{B871E7FC-590D-4E60-8019-BFAF0E442F2A}" type="presParOf" srcId="{591E3DF1-1371-4F96-95E4-F3581A4A7183}" destId="{39D06FB0-0CAB-4D37-A25C-94F84100FA8F}" srcOrd="1" destOrd="0" presId="urn:microsoft.com/office/officeart/2008/layout/LinedList"/>
    <dgm:cxn modelId="{B6AE9D85-AA81-4659-867E-ABBEECAC25F7}" type="presParOf" srcId="{E6F78241-57FC-40CB-9846-319E94B637D2}" destId="{67CD6410-3851-402D-8010-6D73E793917F}" srcOrd="20" destOrd="0" presId="urn:microsoft.com/office/officeart/2008/layout/LinedList"/>
    <dgm:cxn modelId="{86E81297-7F80-4B28-89B0-F6F59432A9D4}" type="presParOf" srcId="{E6F78241-57FC-40CB-9846-319E94B637D2}" destId="{1DFB7B14-A9D7-4A1C-8727-21E0F98BADEC}" srcOrd="21" destOrd="0" presId="urn:microsoft.com/office/officeart/2008/layout/LinedList"/>
    <dgm:cxn modelId="{D40A947E-E3F5-4D9E-8846-B18CA9784157}" type="presParOf" srcId="{1DFB7B14-A9D7-4A1C-8727-21E0F98BADEC}" destId="{0BFE5FDF-61AD-43D3-9F31-29ABAEC75E3C}" srcOrd="0" destOrd="0" presId="urn:microsoft.com/office/officeart/2008/layout/LinedList"/>
    <dgm:cxn modelId="{71300102-D14F-47D0-927A-3F842D510FD9}" type="presParOf" srcId="{1DFB7B14-A9D7-4A1C-8727-21E0F98BADEC}" destId="{B3E5CC6D-3FD9-4C7C-A402-105A0A96D411}" srcOrd="1" destOrd="0" presId="urn:microsoft.com/office/officeart/2008/layout/LinedList"/>
    <dgm:cxn modelId="{FC13A264-54DD-4E32-A17D-8B026B6162F1}" type="presParOf" srcId="{E6F78241-57FC-40CB-9846-319E94B637D2}" destId="{96DC0F26-1BAF-4E5F-A82B-F274C2F81E2F}" srcOrd="22" destOrd="0" presId="urn:microsoft.com/office/officeart/2008/layout/LinedList"/>
    <dgm:cxn modelId="{FE6C16FD-D5FD-4D58-B8FC-228D8562AAF7}" type="presParOf" srcId="{E6F78241-57FC-40CB-9846-319E94B637D2}" destId="{1B8EA0B9-CF27-4645-9F32-559CBE0E6320}" srcOrd="23" destOrd="0" presId="urn:microsoft.com/office/officeart/2008/layout/LinedList"/>
    <dgm:cxn modelId="{6540C149-9170-44A0-8034-69012F19E6C3}" type="presParOf" srcId="{1B8EA0B9-CF27-4645-9F32-559CBE0E6320}" destId="{E51B8EB7-F5F4-4EF9-A4D8-858533A86FA4}" srcOrd="0" destOrd="0" presId="urn:microsoft.com/office/officeart/2008/layout/LinedList"/>
    <dgm:cxn modelId="{0B774174-31A7-42F7-9937-2512820DF257}" type="presParOf" srcId="{1B8EA0B9-CF27-4645-9F32-559CBE0E6320}" destId="{7AF20A36-7B92-4AA7-AA1C-5BB632675F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20565-0115-4117-BDAB-3AEF9E860F92}">
      <dsp:nvSpPr>
        <dsp:cNvPr id="0" name=""/>
        <dsp:cNvSpPr/>
      </dsp:nvSpPr>
      <dsp:spPr>
        <a:xfrm>
          <a:off x="0" y="787558"/>
          <a:ext cx="5098256" cy="74353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Om  Boddawar</a:t>
          </a:r>
          <a:endParaRPr lang="en-US" sz="3100" kern="1200"/>
        </a:p>
      </dsp:txBody>
      <dsp:txXfrm>
        <a:off x="36296" y="823854"/>
        <a:ext cx="5025664" cy="670943"/>
      </dsp:txXfrm>
    </dsp:sp>
    <dsp:sp modelId="{71070727-04A1-4186-BB80-8F304EFE558C}">
      <dsp:nvSpPr>
        <dsp:cNvPr id="0" name=""/>
        <dsp:cNvSpPr/>
      </dsp:nvSpPr>
      <dsp:spPr>
        <a:xfrm>
          <a:off x="0" y="1620373"/>
          <a:ext cx="5098256" cy="743535"/>
        </a:xfrm>
        <a:prstGeom prst="round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Jayshri Sharma</a:t>
          </a:r>
          <a:endParaRPr lang="en-US" sz="3100" kern="1200"/>
        </a:p>
      </dsp:txBody>
      <dsp:txXfrm>
        <a:off x="36296" y="1656669"/>
        <a:ext cx="5025664" cy="670943"/>
      </dsp:txXfrm>
    </dsp:sp>
    <dsp:sp modelId="{9B21063E-0265-4013-B965-864A972FF62A}">
      <dsp:nvSpPr>
        <dsp:cNvPr id="0" name=""/>
        <dsp:cNvSpPr/>
      </dsp:nvSpPr>
      <dsp:spPr>
        <a:xfrm>
          <a:off x="0" y="2453188"/>
          <a:ext cx="5098256" cy="743535"/>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Hamza</a:t>
          </a:r>
          <a:endParaRPr lang="en-US" sz="3100" kern="1200"/>
        </a:p>
      </dsp:txBody>
      <dsp:txXfrm>
        <a:off x="36296" y="2489484"/>
        <a:ext cx="5025664" cy="670943"/>
      </dsp:txXfrm>
    </dsp:sp>
    <dsp:sp modelId="{783A4891-4A19-43BE-9CB1-6C14C206F5B3}">
      <dsp:nvSpPr>
        <dsp:cNvPr id="0" name=""/>
        <dsp:cNvSpPr/>
      </dsp:nvSpPr>
      <dsp:spPr>
        <a:xfrm>
          <a:off x="0" y="3286003"/>
          <a:ext cx="5098256" cy="743535"/>
        </a:xfrm>
        <a:prstGeom prst="round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Tina Negi</a:t>
          </a:r>
          <a:endParaRPr lang="en-US" sz="3100" kern="1200" dirty="0"/>
        </a:p>
      </dsp:txBody>
      <dsp:txXfrm>
        <a:off x="36296" y="3322299"/>
        <a:ext cx="5025664" cy="670943"/>
      </dsp:txXfrm>
    </dsp:sp>
    <dsp:sp modelId="{8C21805A-406A-4E12-8AB3-317C0C151A23}">
      <dsp:nvSpPr>
        <dsp:cNvPr id="0" name=""/>
        <dsp:cNvSpPr/>
      </dsp:nvSpPr>
      <dsp:spPr>
        <a:xfrm>
          <a:off x="0" y="4118818"/>
          <a:ext cx="5098256" cy="743535"/>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Waseem Ahmed Mohammed</a:t>
          </a:r>
          <a:endParaRPr lang="en-US" sz="3100" kern="1200" dirty="0"/>
        </a:p>
      </dsp:txBody>
      <dsp:txXfrm>
        <a:off x="36296" y="4155114"/>
        <a:ext cx="5025664"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BE14F-693D-4B86-8D85-219E8ABBEA2A}">
      <dsp:nvSpPr>
        <dsp:cNvPr id="0" name=""/>
        <dsp:cNvSpPr/>
      </dsp:nvSpPr>
      <dsp:spPr>
        <a:xfrm>
          <a:off x="0" y="2758"/>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61C597-8CF8-474F-9AE9-5006FB849051}">
      <dsp:nvSpPr>
        <dsp:cNvPr id="0" name=""/>
        <dsp:cNvSpPr/>
      </dsp:nvSpPr>
      <dsp:spPr>
        <a:xfrm>
          <a:off x="0" y="2758"/>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Expected Amount:</a:t>
          </a:r>
          <a:r>
            <a:rPr lang="en-US" sz="1400" b="0" i="0" kern="1200" baseline="0"/>
            <a:t> Total projected revenue from open deals</a:t>
          </a:r>
          <a:endParaRPr lang="en-US" sz="1400" kern="1200"/>
        </a:p>
      </dsp:txBody>
      <dsp:txXfrm>
        <a:off x="0" y="2758"/>
        <a:ext cx="5098256" cy="470366"/>
      </dsp:txXfrm>
    </dsp:sp>
    <dsp:sp modelId="{59BF2EA7-B70B-4EB0-9071-A34DA87A5616}">
      <dsp:nvSpPr>
        <dsp:cNvPr id="0" name=""/>
        <dsp:cNvSpPr/>
      </dsp:nvSpPr>
      <dsp:spPr>
        <a:xfrm>
          <a:off x="0" y="473124"/>
          <a:ext cx="5098256" cy="0"/>
        </a:xfrm>
        <a:prstGeom prst="line">
          <a:avLst/>
        </a:prstGeom>
        <a:solidFill>
          <a:schemeClr val="accent2">
            <a:hueOff val="3549"/>
            <a:satOff val="-2443"/>
            <a:lumOff val="-624"/>
            <a:alphaOff val="0"/>
          </a:schemeClr>
        </a:solidFill>
        <a:ln w="15875" cap="flat" cmpd="sng" algn="ctr">
          <a:solidFill>
            <a:schemeClr val="accent2">
              <a:hueOff val="3549"/>
              <a:satOff val="-2443"/>
              <a:lumOff val="-6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5A122-55C1-44A7-87A9-B56DE931B095}">
      <dsp:nvSpPr>
        <dsp:cNvPr id="0" name=""/>
        <dsp:cNvSpPr/>
      </dsp:nvSpPr>
      <dsp:spPr>
        <a:xfrm>
          <a:off x="0" y="473124"/>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Active Opportunities:</a:t>
          </a:r>
          <a:r>
            <a:rPr lang="en-US" sz="1400" b="0" i="0" kern="1200" baseline="0"/>
            <a:t> Number of open opportunities</a:t>
          </a:r>
          <a:endParaRPr lang="en-US" sz="1400" kern="1200"/>
        </a:p>
      </dsp:txBody>
      <dsp:txXfrm>
        <a:off x="0" y="473124"/>
        <a:ext cx="5098256" cy="470366"/>
      </dsp:txXfrm>
    </dsp:sp>
    <dsp:sp modelId="{74194F52-D636-4301-BCCC-02A9F70328D4}">
      <dsp:nvSpPr>
        <dsp:cNvPr id="0" name=""/>
        <dsp:cNvSpPr/>
      </dsp:nvSpPr>
      <dsp:spPr>
        <a:xfrm>
          <a:off x="0" y="943491"/>
          <a:ext cx="5098256" cy="0"/>
        </a:xfrm>
        <a:prstGeom prst="line">
          <a:avLst/>
        </a:prstGeom>
        <a:solidFill>
          <a:schemeClr val="accent2">
            <a:hueOff val="7098"/>
            <a:satOff val="-4887"/>
            <a:lumOff val="-1248"/>
            <a:alphaOff val="0"/>
          </a:schemeClr>
        </a:solidFill>
        <a:ln w="15875" cap="flat" cmpd="sng" algn="ctr">
          <a:solidFill>
            <a:schemeClr val="accent2">
              <a:hueOff val="7098"/>
              <a:satOff val="-4887"/>
              <a:lumOff val="-12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80632-4D19-4C55-B214-DEAA31C10668}">
      <dsp:nvSpPr>
        <dsp:cNvPr id="0" name=""/>
        <dsp:cNvSpPr/>
      </dsp:nvSpPr>
      <dsp:spPr>
        <a:xfrm>
          <a:off x="0" y="943491"/>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Conversion Rate (%):</a:t>
          </a:r>
          <a:r>
            <a:rPr lang="en-US" sz="1400" b="0" i="0" kern="1200" baseline="0"/>
            <a:t> (Won / Total Created) × 100</a:t>
          </a:r>
          <a:endParaRPr lang="en-US" sz="1400" kern="1200"/>
        </a:p>
      </dsp:txBody>
      <dsp:txXfrm>
        <a:off x="0" y="943491"/>
        <a:ext cx="5098256" cy="470366"/>
      </dsp:txXfrm>
    </dsp:sp>
    <dsp:sp modelId="{3160AEFC-3E6A-4B68-A401-97C1B984F07A}">
      <dsp:nvSpPr>
        <dsp:cNvPr id="0" name=""/>
        <dsp:cNvSpPr/>
      </dsp:nvSpPr>
      <dsp:spPr>
        <a:xfrm>
          <a:off x="0" y="1413857"/>
          <a:ext cx="5098256" cy="0"/>
        </a:xfrm>
        <a:prstGeom prst="line">
          <a:avLst/>
        </a:prstGeom>
        <a:solidFill>
          <a:schemeClr val="accent2">
            <a:hueOff val="10647"/>
            <a:satOff val="-7330"/>
            <a:lumOff val="-1872"/>
            <a:alphaOff val="0"/>
          </a:schemeClr>
        </a:solidFill>
        <a:ln w="15875" cap="flat" cmpd="sng" algn="ctr">
          <a:solidFill>
            <a:schemeClr val="accent2">
              <a:hueOff val="10647"/>
              <a:satOff val="-7330"/>
              <a:lumOff val="-18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C2897E-16B7-4D7E-8F1E-EE7736AD8A01}">
      <dsp:nvSpPr>
        <dsp:cNvPr id="0" name=""/>
        <dsp:cNvSpPr/>
      </dsp:nvSpPr>
      <dsp:spPr>
        <a:xfrm>
          <a:off x="0" y="1413857"/>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Win Rate (%):</a:t>
          </a:r>
          <a:r>
            <a:rPr lang="en-US" sz="1400" b="0" i="0" kern="1200" baseline="0"/>
            <a:t> (Won / (Won + Lost)) × 100</a:t>
          </a:r>
          <a:endParaRPr lang="en-US" sz="1400" kern="1200"/>
        </a:p>
      </dsp:txBody>
      <dsp:txXfrm>
        <a:off x="0" y="1413857"/>
        <a:ext cx="5098256" cy="470366"/>
      </dsp:txXfrm>
    </dsp:sp>
    <dsp:sp modelId="{E8E2481B-70AF-479E-B82C-011002398525}">
      <dsp:nvSpPr>
        <dsp:cNvPr id="0" name=""/>
        <dsp:cNvSpPr/>
      </dsp:nvSpPr>
      <dsp:spPr>
        <a:xfrm>
          <a:off x="0" y="1884223"/>
          <a:ext cx="5098256" cy="0"/>
        </a:xfrm>
        <a:prstGeom prst="line">
          <a:avLst/>
        </a:prstGeom>
        <a:solidFill>
          <a:schemeClr val="accent2">
            <a:hueOff val="14196"/>
            <a:satOff val="-9773"/>
            <a:lumOff val="-2496"/>
            <a:alphaOff val="0"/>
          </a:schemeClr>
        </a:solidFill>
        <a:ln w="15875" cap="flat" cmpd="sng" algn="ctr">
          <a:solidFill>
            <a:schemeClr val="accent2">
              <a:hueOff val="14196"/>
              <a:satOff val="-9773"/>
              <a:lumOff val="-24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92BAD-B1D7-493D-A38C-058342050B5C}">
      <dsp:nvSpPr>
        <dsp:cNvPr id="0" name=""/>
        <dsp:cNvSpPr/>
      </dsp:nvSpPr>
      <dsp:spPr>
        <a:xfrm>
          <a:off x="0" y="1884223"/>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Loss Rate (%):</a:t>
          </a:r>
          <a:r>
            <a:rPr lang="en-US" sz="1400" b="0" i="0" kern="1200" baseline="0"/>
            <a:t> (Lost / Total) × 100</a:t>
          </a:r>
          <a:endParaRPr lang="en-US" sz="1400" kern="1200"/>
        </a:p>
      </dsp:txBody>
      <dsp:txXfrm>
        <a:off x="0" y="1884223"/>
        <a:ext cx="5098256" cy="470366"/>
      </dsp:txXfrm>
    </dsp:sp>
    <dsp:sp modelId="{42F61E9D-629E-40CF-AEEA-21A990F5A2BE}">
      <dsp:nvSpPr>
        <dsp:cNvPr id="0" name=""/>
        <dsp:cNvSpPr/>
      </dsp:nvSpPr>
      <dsp:spPr>
        <a:xfrm>
          <a:off x="0" y="2354589"/>
          <a:ext cx="5098256" cy="0"/>
        </a:xfrm>
        <a:prstGeom prst="line">
          <a:avLst/>
        </a:prstGeom>
        <a:solidFill>
          <a:schemeClr val="accent2">
            <a:hueOff val="17745"/>
            <a:satOff val="-12216"/>
            <a:lumOff val="-3120"/>
            <a:alphaOff val="0"/>
          </a:schemeClr>
        </a:solidFill>
        <a:ln w="15875" cap="flat" cmpd="sng" algn="ctr">
          <a:solidFill>
            <a:schemeClr val="accent2">
              <a:hueOff val="17745"/>
              <a:satOff val="-12216"/>
              <a:lumOff val="-3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4C271-9D31-448F-A442-ECD828B329A0}">
      <dsp:nvSpPr>
        <dsp:cNvPr id="0" name=""/>
        <dsp:cNvSpPr/>
      </dsp:nvSpPr>
      <dsp:spPr>
        <a:xfrm>
          <a:off x="0" y="2354589"/>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Trend Analysis:</a:t>
          </a:r>
          <a:r>
            <a:rPr lang="en-US" sz="1400" b="0" i="0" kern="1200" baseline="0"/>
            <a:t> Monthly trend of created, won, and lost deals</a:t>
          </a:r>
          <a:endParaRPr lang="en-US" sz="1400" kern="1200"/>
        </a:p>
      </dsp:txBody>
      <dsp:txXfrm>
        <a:off x="0" y="2354589"/>
        <a:ext cx="5098256" cy="470366"/>
      </dsp:txXfrm>
    </dsp:sp>
    <dsp:sp modelId="{C7BA6854-E8DE-477D-B052-5C7F8C7CC8AF}">
      <dsp:nvSpPr>
        <dsp:cNvPr id="0" name=""/>
        <dsp:cNvSpPr/>
      </dsp:nvSpPr>
      <dsp:spPr>
        <a:xfrm>
          <a:off x="0" y="2824956"/>
          <a:ext cx="5098256" cy="0"/>
        </a:xfrm>
        <a:prstGeom prst="line">
          <a:avLst/>
        </a:prstGeom>
        <a:solidFill>
          <a:schemeClr val="accent2">
            <a:hueOff val="21293"/>
            <a:satOff val="-14660"/>
            <a:lumOff val="-3743"/>
            <a:alphaOff val="0"/>
          </a:schemeClr>
        </a:solidFill>
        <a:ln w="15875" cap="flat" cmpd="sng" algn="ctr">
          <a:solidFill>
            <a:schemeClr val="accent2">
              <a:hueOff val="21293"/>
              <a:satOff val="-14660"/>
              <a:lumOff val="-37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BDA89-191D-4411-B878-40305A659566}">
      <dsp:nvSpPr>
        <dsp:cNvPr id="0" name=""/>
        <dsp:cNvSpPr/>
      </dsp:nvSpPr>
      <dsp:spPr>
        <a:xfrm>
          <a:off x="0" y="2824956"/>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Expected vs Forecast:</a:t>
          </a:r>
          <a:r>
            <a:rPr lang="en-US" sz="1400" b="0" i="0" kern="1200" baseline="0"/>
            <a:t> Revenue comparison over time</a:t>
          </a:r>
          <a:endParaRPr lang="en-US" sz="1400" kern="1200"/>
        </a:p>
      </dsp:txBody>
      <dsp:txXfrm>
        <a:off x="0" y="2824956"/>
        <a:ext cx="5098256" cy="470366"/>
      </dsp:txXfrm>
    </dsp:sp>
    <dsp:sp modelId="{2AD9C331-09ED-443E-BF18-7563DD06EC65}">
      <dsp:nvSpPr>
        <dsp:cNvPr id="0" name=""/>
        <dsp:cNvSpPr/>
      </dsp:nvSpPr>
      <dsp:spPr>
        <a:xfrm>
          <a:off x="0" y="3295322"/>
          <a:ext cx="5098256" cy="0"/>
        </a:xfrm>
        <a:prstGeom prst="line">
          <a:avLst/>
        </a:prstGeom>
        <a:solidFill>
          <a:schemeClr val="accent2">
            <a:hueOff val="24842"/>
            <a:satOff val="-17103"/>
            <a:lumOff val="-4367"/>
            <a:alphaOff val="0"/>
          </a:schemeClr>
        </a:solidFill>
        <a:ln w="15875" cap="flat" cmpd="sng" algn="ctr">
          <a:solidFill>
            <a:schemeClr val="accent2">
              <a:hueOff val="24842"/>
              <a:satOff val="-17103"/>
              <a:lumOff val="-43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2BEF0-9BB4-4F62-8EF9-60778B21CDC8}">
      <dsp:nvSpPr>
        <dsp:cNvPr id="0" name=""/>
        <dsp:cNvSpPr/>
      </dsp:nvSpPr>
      <dsp:spPr>
        <a:xfrm>
          <a:off x="0" y="3295322"/>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Active vs Total Opportunities:</a:t>
          </a:r>
          <a:r>
            <a:rPr lang="en-US" sz="1400" b="0" i="0" kern="1200" baseline="0"/>
            <a:t> Open vs overall deal count</a:t>
          </a:r>
          <a:endParaRPr lang="en-US" sz="1400" kern="1200"/>
        </a:p>
      </dsp:txBody>
      <dsp:txXfrm>
        <a:off x="0" y="3295322"/>
        <a:ext cx="5098256" cy="470366"/>
      </dsp:txXfrm>
    </dsp:sp>
    <dsp:sp modelId="{3C648600-3C0D-4F35-AE90-427D205B43F4}">
      <dsp:nvSpPr>
        <dsp:cNvPr id="0" name=""/>
        <dsp:cNvSpPr/>
      </dsp:nvSpPr>
      <dsp:spPr>
        <a:xfrm>
          <a:off x="0" y="3765688"/>
          <a:ext cx="5098256" cy="0"/>
        </a:xfrm>
        <a:prstGeom prst="line">
          <a:avLst/>
        </a:prstGeom>
        <a:solidFill>
          <a:schemeClr val="accent2">
            <a:hueOff val="28391"/>
            <a:satOff val="-19546"/>
            <a:lumOff val="-4991"/>
            <a:alphaOff val="0"/>
          </a:schemeClr>
        </a:solidFill>
        <a:ln w="15875" cap="flat" cmpd="sng" algn="ctr">
          <a:solidFill>
            <a:schemeClr val="accent2">
              <a:hueOff val="28391"/>
              <a:satOff val="-19546"/>
              <a:lumOff val="-49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E108C8-CF65-4569-B06E-BB8629DF26C2}">
      <dsp:nvSpPr>
        <dsp:cNvPr id="0" name=""/>
        <dsp:cNvSpPr/>
      </dsp:nvSpPr>
      <dsp:spPr>
        <a:xfrm>
          <a:off x="0" y="3765688"/>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Closed Won vs Total Opportunities:</a:t>
          </a:r>
          <a:r>
            <a:rPr lang="en-US" sz="1400" b="0" i="0" kern="1200" baseline="0"/>
            <a:t> % of total opportunities won</a:t>
          </a:r>
          <a:endParaRPr lang="en-US" sz="1400" kern="1200"/>
        </a:p>
      </dsp:txBody>
      <dsp:txXfrm>
        <a:off x="0" y="3765688"/>
        <a:ext cx="5098256" cy="470366"/>
      </dsp:txXfrm>
    </dsp:sp>
    <dsp:sp modelId="{BBDA03D5-B46F-4FA7-AF60-01ACA8678F16}">
      <dsp:nvSpPr>
        <dsp:cNvPr id="0" name=""/>
        <dsp:cNvSpPr/>
      </dsp:nvSpPr>
      <dsp:spPr>
        <a:xfrm>
          <a:off x="0" y="4236054"/>
          <a:ext cx="5098256" cy="0"/>
        </a:xfrm>
        <a:prstGeom prst="line">
          <a:avLst/>
        </a:prstGeom>
        <a:solidFill>
          <a:schemeClr val="accent2">
            <a:hueOff val="31940"/>
            <a:satOff val="-21989"/>
            <a:lumOff val="-5615"/>
            <a:alphaOff val="0"/>
          </a:schemeClr>
        </a:solidFill>
        <a:ln w="15875" cap="flat" cmpd="sng" algn="ctr">
          <a:solidFill>
            <a:schemeClr val="accent2">
              <a:hueOff val="31940"/>
              <a:satOff val="-21989"/>
              <a:lumOff val="-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80D18-F752-4490-8F7A-64951B66BDAD}">
      <dsp:nvSpPr>
        <dsp:cNvPr id="0" name=""/>
        <dsp:cNvSpPr/>
      </dsp:nvSpPr>
      <dsp:spPr>
        <a:xfrm>
          <a:off x="0" y="4236054"/>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Closed Won vs Total Closed:</a:t>
          </a:r>
          <a:r>
            <a:rPr lang="en-US" sz="1400" b="0" i="0" kern="1200" baseline="0"/>
            <a:t> Win % among closed deals</a:t>
          </a:r>
          <a:endParaRPr lang="en-US" sz="1400" kern="1200"/>
        </a:p>
      </dsp:txBody>
      <dsp:txXfrm>
        <a:off x="0" y="4236054"/>
        <a:ext cx="5098256" cy="470366"/>
      </dsp:txXfrm>
    </dsp:sp>
    <dsp:sp modelId="{67CD6410-3851-402D-8010-6D73E793917F}">
      <dsp:nvSpPr>
        <dsp:cNvPr id="0" name=""/>
        <dsp:cNvSpPr/>
      </dsp:nvSpPr>
      <dsp:spPr>
        <a:xfrm>
          <a:off x="0" y="4706420"/>
          <a:ext cx="5098256" cy="0"/>
        </a:xfrm>
        <a:prstGeom prst="line">
          <a:avLst/>
        </a:prstGeom>
        <a:solidFill>
          <a:schemeClr val="accent2">
            <a:hueOff val="35489"/>
            <a:satOff val="-24433"/>
            <a:lumOff val="-6239"/>
            <a:alphaOff val="0"/>
          </a:schemeClr>
        </a:solidFill>
        <a:ln w="15875" cap="flat" cmpd="sng" algn="ctr">
          <a:solidFill>
            <a:schemeClr val="accent2">
              <a:hueOff val="35489"/>
              <a:satOff val="-24433"/>
              <a:lumOff val="-62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E5FDF-61AD-43D3-9F31-29ABAEC75E3C}">
      <dsp:nvSpPr>
        <dsp:cNvPr id="0" name=""/>
        <dsp:cNvSpPr/>
      </dsp:nvSpPr>
      <dsp:spPr>
        <a:xfrm>
          <a:off x="0" y="4706420"/>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Expected Amount by Type:</a:t>
          </a:r>
          <a:r>
            <a:rPr lang="en-US" sz="1400" b="0" i="0" kern="1200" baseline="0"/>
            <a:t> Revenue by opportunity category</a:t>
          </a:r>
          <a:endParaRPr lang="en-US" sz="1400" kern="1200"/>
        </a:p>
      </dsp:txBody>
      <dsp:txXfrm>
        <a:off x="0" y="4706420"/>
        <a:ext cx="5098256" cy="470366"/>
      </dsp:txXfrm>
    </dsp:sp>
    <dsp:sp modelId="{96DC0F26-1BAF-4E5F-A82B-F274C2F81E2F}">
      <dsp:nvSpPr>
        <dsp:cNvPr id="0" name=""/>
        <dsp:cNvSpPr/>
      </dsp:nvSpPr>
      <dsp:spPr>
        <a:xfrm>
          <a:off x="0" y="5176787"/>
          <a:ext cx="5098256"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B8EB7-F5F4-4EF9-A4D8-858533A86FA4}">
      <dsp:nvSpPr>
        <dsp:cNvPr id="0" name=""/>
        <dsp:cNvSpPr/>
      </dsp:nvSpPr>
      <dsp:spPr>
        <a:xfrm>
          <a:off x="0" y="5176787"/>
          <a:ext cx="5098256" cy="47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Opportunities by Industry:</a:t>
          </a:r>
          <a:r>
            <a:rPr lang="en-US" sz="1400" b="0" i="0" kern="1200" baseline="0"/>
            <a:t> Count or value by industry segment</a:t>
          </a:r>
          <a:endParaRPr lang="en-US" sz="1400" kern="1200"/>
        </a:p>
      </dsp:txBody>
      <dsp:txXfrm>
        <a:off x="0" y="5176787"/>
        <a:ext cx="5098256" cy="4703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3C7AB-723F-4D69-BEF4-3C4A3EA91BEE}" type="datetimeFigureOut">
              <a:rPr lang="en-IN" smtClean="0"/>
              <a:t>26-07-2025</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A5D4-C39B-49B1-9EFD-6DB94FF557D0}" type="slidenum">
              <a:rPr lang="en-IN" smtClean="0"/>
              <a:t>‹#›</a:t>
            </a:fld>
            <a:endParaRPr lang="en-IN" dirty="0"/>
          </a:p>
        </p:txBody>
      </p:sp>
    </p:spTree>
    <p:extLst>
      <p:ext uri="{BB962C8B-B14F-4D97-AF65-F5344CB8AC3E}">
        <p14:creationId xmlns:p14="http://schemas.microsoft.com/office/powerpoint/2010/main" val="295865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8FA7A-918B-605D-EA10-4A8B6E513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111FA-C602-4C30-2021-A61D371BC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D9F863-DF39-2F36-4FCD-59FA1B4647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1956E8-08B0-EBE8-4C48-8633A50BE481}"/>
              </a:ext>
            </a:extLst>
          </p:cNvPr>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355427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A2373-3EC8-D546-A920-BBD00EC2A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E54A5-1395-7F00-A178-0ED57B316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638CC-4DE4-2963-F795-E5785504C4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9EF337-A742-E263-347F-99EE8061F090}"/>
              </a:ext>
            </a:extLst>
          </p:cNvPr>
          <p:cNvSpPr>
            <a:spLocks noGrp="1"/>
          </p:cNvSpPr>
          <p:nvPr>
            <p:ph type="sldNum" sz="quarter" idx="10"/>
          </p:nvPr>
        </p:nvSpPr>
        <p:spPr/>
        <p:txBody>
          <a:bodyPr/>
          <a:lstStyle/>
          <a:p>
            <a:fld id="{F7021451-1387-4CA6-816F-3879F97B5CBC}" type="slidenum">
              <a:rPr lang="en-US"/>
              <a:t>32</a:t>
            </a:fld>
            <a:endParaRPr lang="en-US" dirty="0"/>
          </a:p>
        </p:txBody>
      </p:sp>
    </p:spTree>
    <p:extLst>
      <p:ext uri="{BB962C8B-B14F-4D97-AF65-F5344CB8AC3E}">
        <p14:creationId xmlns:p14="http://schemas.microsoft.com/office/powerpoint/2010/main" val="62189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EDA4F-3F99-AFA3-643A-EAA1035829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251F-457E-161A-0228-B1272D012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1D7B01-4815-2E09-A51E-00785407CA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7EEC76-EEDD-599A-3795-CF706E218F34}"/>
              </a:ext>
            </a:extLst>
          </p:cNvPr>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4350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A6B45-4DB0-2483-74BB-ECD18E827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5B902-98A6-14A7-4CA1-D266925C6B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B617A-0A61-920D-C45D-1A76C9943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272108-CA7D-A574-4405-401C995370BE}"/>
              </a:ext>
            </a:extLst>
          </p:cNvPr>
          <p:cNvSpPr>
            <a:spLocks noGrp="1"/>
          </p:cNvSpPr>
          <p:nvPr>
            <p:ph type="sldNum" sz="quarter" idx="10"/>
          </p:nvPr>
        </p:nvSpPr>
        <p:spPr/>
        <p:txBody>
          <a:bodyPr/>
          <a:lstStyle/>
          <a:p>
            <a:fld id="{F7021451-1387-4CA6-816F-3879F97B5CBC}" type="slidenum">
              <a:rPr lang="en-US"/>
              <a:t>34</a:t>
            </a:fld>
            <a:endParaRPr lang="en-US" dirty="0"/>
          </a:p>
        </p:txBody>
      </p:sp>
    </p:spTree>
    <p:extLst>
      <p:ext uri="{BB962C8B-B14F-4D97-AF65-F5344CB8AC3E}">
        <p14:creationId xmlns:p14="http://schemas.microsoft.com/office/powerpoint/2010/main" val="405261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09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2154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18059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75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85978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7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637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2102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4761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69728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90890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7239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7/26/2025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2723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19298" y="1871131"/>
            <a:ext cx="5111752" cy="1515533"/>
          </a:xfrm>
        </p:spPr>
        <p:txBody>
          <a:bodyPr>
            <a:normAutofit fontScale="90000"/>
          </a:bodyPr>
          <a:lstStyle/>
          <a:p>
            <a:pPr>
              <a:lnSpc>
                <a:spcPct val="90000"/>
              </a:lnSpc>
            </a:pPr>
            <a:r>
              <a:rPr lang="en-IN" dirty="0"/>
              <a:t>Opportunity Dashboard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2745042" cy="1325373"/>
          </a:xfrm>
        </p:spPr>
        <p:txBody>
          <a:bodyPr anchor="b">
            <a:normAutofit/>
          </a:bodyPr>
          <a:lstStyle/>
          <a:p>
            <a:r>
              <a:rPr lang="en-US" sz="2400" dirty="0">
                <a:solidFill>
                  <a:srgbClr val="262626"/>
                </a:solidFill>
                <a:cs typeface="Arial" panose="020B0604020202020204" pitchFamily="34" charset="0"/>
              </a:rPr>
              <a:t>Expected Vs Forecast</a:t>
            </a:r>
            <a:endParaRPr lang="en-US" sz="2400" dirty="0">
              <a:solidFill>
                <a:srgbClr val="262626"/>
              </a:solidFill>
            </a:endParaRPr>
          </a:p>
        </p:txBody>
      </p:sp>
      <p:sp>
        <p:nvSpPr>
          <p:cNvPr id="3" name="Content Placeholder 2"/>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solidFill>
                  <a:srgbClr val="262626"/>
                </a:solidFill>
              </a:rPr>
              <a:t>Running total comparison of expected revenue and forecast over time.</a:t>
            </a:r>
          </a:p>
          <a:p>
            <a:pPr algn="ctr"/>
            <a:r>
              <a:rPr lang="en-GB" sz="1600" dirty="0">
                <a:solidFill>
                  <a:srgbClr val="262626"/>
                </a:solidFill>
              </a:rPr>
              <a:t>🎯 Purpose:</a:t>
            </a:r>
          </a:p>
          <a:p>
            <a:pPr algn="ctr"/>
            <a:r>
              <a:rPr lang="en-GB" sz="1600" dirty="0">
                <a:solidFill>
                  <a:srgbClr val="262626"/>
                </a:solidFill>
              </a:rPr>
              <a:t>To compare projected sales outcomes (expected) with data-driven predictions (forecast) for more accurate planning and decision-making.</a:t>
            </a:r>
          </a:p>
          <a:p>
            <a:pPr marL="0" indent="0" algn="ctr">
              <a:buNone/>
            </a:pPr>
            <a:endParaRPr lang="en-GB" sz="1400" dirty="0">
              <a:solidFill>
                <a:srgbClr val="262626"/>
              </a:solidFill>
            </a:endParaRPr>
          </a:p>
        </p:txBody>
      </p:sp>
      <p:pic>
        <p:nvPicPr>
          <p:cNvPr id="5" name="Picture 4">
            <a:extLst>
              <a:ext uri="{FF2B5EF4-FFF2-40B4-BE49-F238E27FC236}">
                <a16:creationId xmlns:a16="http://schemas.microsoft.com/office/drawing/2014/main" id="{01B0A5C6-EB3C-F597-AA64-BD0ABECBB54E}"/>
              </a:ext>
            </a:extLst>
          </p:cNvPr>
          <p:cNvPicPr>
            <a:picLocks noChangeAspect="1"/>
          </p:cNvPicPr>
          <p:nvPr/>
        </p:nvPicPr>
        <p:blipFill>
          <a:blip r:embed="rId3"/>
          <a:stretch>
            <a:fillRect/>
          </a:stretch>
        </p:blipFill>
        <p:spPr>
          <a:xfrm>
            <a:off x="4064001" y="2408602"/>
            <a:ext cx="4494783" cy="2704172"/>
          </a:xfrm>
          <a:prstGeom prst="rect">
            <a:avLst/>
          </a:prstGeom>
          <a:ln w="57150" cmpd="thickThin">
            <a:solidFill>
              <a:srgbClr val="7F7F7F"/>
            </a:solidFill>
            <a:miter lim="8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25E6-62A8-E482-537E-1A45C1E099C0}"/>
              </a:ext>
            </a:extLst>
          </p:cNvPr>
          <p:cNvSpPr>
            <a:spLocks noGrp="1"/>
          </p:cNvSpPr>
          <p:nvPr>
            <p:ph type="title"/>
          </p:nvPr>
        </p:nvSpPr>
        <p:spPr>
          <a:xfrm>
            <a:off x="971551" y="982132"/>
            <a:ext cx="2745042" cy="1325373"/>
          </a:xfrm>
        </p:spPr>
        <p:txBody>
          <a:bodyPr anchor="b">
            <a:normAutofit/>
          </a:bodyPr>
          <a:lstStyle/>
          <a:p>
            <a:r>
              <a:rPr lang="en-IN" sz="2400" dirty="0">
                <a:solidFill>
                  <a:srgbClr val="262626"/>
                </a:solidFill>
              </a:rPr>
              <a:t>Active Vs Total Opportunities</a:t>
            </a:r>
          </a:p>
        </p:txBody>
      </p:sp>
      <p:sp>
        <p:nvSpPr>
          <p:cNvPr id="3" name="Content Placeholder 2">
            <a:extLst>
              <a:ext uri="{FF2B5EF4-FFF2-40B4-BE49-F238E27FC236}">
                <a16:creationId xmlns:a16="http://schemas.microsoft.com/office/drawing/2014/main" id="{298EEBF5-A7D4-AD39-0396-1D38FDB1E2F8}"/>
              </a:ext>
            </a:extLst>
          </p:cNvPr>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solidFill>
                  <a:srgbClr val="262626"/>
                </a:solidFill>
              </a:rPr>
              <a:t>Cumulative active vs. total opportunities trend</a:t>
            </a:r>
          </a:p>
          <a:p>
            <a:pPr algn="ctr"/>
            <a:r>
              <a:rPr lang="en-GB" sz="1600" dirty="0">
                <a:solidFill>
                  <a:srgbClr val="262626"/>
                </a:solidFill>
              </a:rPr>
              <a:t>🎯 Purpose:</a:t>
            </a:r>
          </a:p>
          <a:p>
            <a:pPr algn="ctr"/>
            <a:r>
              <a:rPr lang="en-GB" sz="1600" dirty="0">
                <a:solidFill>
                  <a:srgbClr val="262626"/>
                </a:solidFill>
              </a:rPr>
              <a:t>Compares active deals to total opportunities to assess pipeline health and sales activity.</a:t>
            </a:r>
          </a:p>
          <a:p>
            <a:pPr algn="ctr"/>
            <a:endParaRPr lang="en-IN" sz="1400" dirty="0">
              <a:solidFill>
                <a:srgbClr val="262626"/>
              </a:solidFill>
            </a:endParaRPr>
          </a:p>
        </p:txBody>
      </p:sp>
      <p:pic>
        <p:nvPicPr>
          <p:cNvPr id="5" name="Picture 4">
            <a:extLst>
              <a:ext uri="{FF2B5EF4-FFF2-40B4-BE49-F238E27FC236}">
                <a16:creationId xmlns:a16="http://schemas.microsoft.com/office/drawing/2014/main" id="{5AE1315B-9824-A727-7032-719ED8F22FBA}"/>
              </a:ext>
            </a:extLst>
          </p:cNvPr>
          <p:cNvPicPr>
            <a:picLocks noChangeAspect="1"/>
          </p:cNvPicPr>
          <p:nvPr/>
        </p:nvPicPr>
        <p:blipFill>
          <a:blip r:embed="rId3"/>
          <a:stretch>
            <a:fillRect/>
          </a:stretch>
        </p:blipFill>
        <p:spPr>
          <a:xfrm>
            <a:off x="4064001" y="2254773"/>
            <a:ext cx="4102099" cy="2348451"/>
          </a:xfrm>
          <a:prstGeom prst="rect">
            <a:avLst/>
          </a:prstGeom>
          <a:ln w="57150" cmpd="thickThin">
            <a:solidFill>
              <a:srgbClr val="7F7F7F"/>
            </a:solidFill>
            <a:miter lim="800000"/>
          </a:ln>
        </p:spPr>
      </p:pic>
    </p:spTree>
    <p:extLst>
      <p:ext uri="{BB962C8B-B14F-4D97-AF65-F5344CB8AC3E}">
        <p14:creationId xmlns:p14="http://schemas.microsoft.com/office/powerpoint/2010/main" val="324633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2745042" cy="1325373"/>
          </a:xfrm>
        </p:spPr>
        <p:txBody>
          <a:bodyPr anchor="b">
            <a:normAutofit/>
          </a:bodyPr>
          <a:lstStyle/>
          <a:p>
            <a:r>
              <a:rPr lang="en-GB" sz="2400">
                <a:solidFill>
                  <a:srgbClr val="262626"/>
                </a:solidFill>
              </a:rPr>
              <a:t>Closed Won vs Total Opportunities</a:t>
            </a:r>
          </a:p>
        </p:txBody>
      </p:sp>
      <p:sp>
        <p:nvSpPr>
          <p:cNvPr id="3" name="Content Placeholder 2"/>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solidFill>
                  <a:srgbClr val="262626"/>
                </a:solidFill>
              </a:rPr>
              <a:t>Share of closed won deals out of total opportunities.</a:t>
            </a:r>
          </a:p>
          <a:p>
            <a:pPr algn="ctr"/>
            <a:endParaRPr lang="en-GB" sz="1600" dirty="0">
              <a:solidFill>
                <a:srgbClr val="262626"/>
              </a:solidFill>
            </a:endParaRPr>
          </a:p>
          <a:p>
            <a:pPr algn="ctr"/>
            <a:r>
              <a:rPr lang="en-GB" sz="1600" dirty="0">
                <a:solidFill>
                  <a:srgbClr val="262626"/>
                </a:solidFill>
              </a:rPr>
              <a:t>🎯 Purpose:</a:t>
            </a:r>
          </a:p>
          <a:p>
            <a:pPr algn="ctr"/>
            <a:r>
              <a:rPr lang="en-GB" sz="1600" dirty="0">
                <a:solidFill>
                  <a:srgbClr val="262626"/>
                </a:solidFill>
              </a:rPr>
              <a:t>Reflects general sales conversion efficiency.</a:t>
            </a:r>
          </a:p>
          <a:p>
            <a:pPr algn="ctr"/>
            <a:endParaRPr lang="en-GB" sz="1400" dirty="0">
              <a:solidFill>
                <a:srgbClr val="262626"/>
              </a:solidFill>
            </a:endParaRPr>
          </a:p>
          <a:p>
            <a:pPr algn="ctr"/>
            <a:endParaRPr lang="en-GB" sz="1400" dirty="0">
              <a:solidFill>
                <a:srgbClr val="262626"/>
              </a:solidFill>
            </a:endParaRPr>
          </a:p>
        </p:txBody>
      </p:sp>
      <p:pic>
        <p:nvPicPr>
          <p:cNvPr id="5" name="Picture 4">
            <a:extLst>
              <a:ext uri="{FF2B5EF4-FFF2-40B4-BE49-F238E27FC236}">
                <a16:creationId xmlns:a16="http://schemas.microsoft.com/office/drawing/2014/main" id="{4799B9E7-2207-8D5D-ED3D-CF9E8871575A}"/>
              </a:ext>
            </a:extLst>
          </p:cNvPr>
          <p:cNvPicPr>
            <a:picLocks noChangeAspect="1"/>
          </p:cNvPicPr>
          <p:nvPr/>
        </p:nvPicPr>
        <p:blipFill>
          <a:blip r:embed="rId3"/>
          <a:stretch>
            <a:fillRect/>
          </a:stretch>
        </p:blipFill>
        <p:spPr>
          <a:xfrm>
            <a:off x="4064001" y="2259900"/>
            <a:ext cx="4102099" cy="2338197"/>
          </a:xfrm>
          <a:prstGeom prst="rect">
            <a:avLst/>
          </a:prstGeom>
          <a:ln w="57150" cmpd="thickThin">
            <a:solidFill>
              <a:srgbClr val="7F7F7F"/>
            </a:solidFill>
            <a:miter lim="8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2745042" cy="1325373"/>
          </a:xfrm>
        </p:spPr>
        <p:txBody>
          <a:bodyPr anchor="b">
            <a:normAutofit/>
          </a:bodyPr>
          <a:lstStyle/>
          <a:p>
            <a:r>
              <a:rPr lang="en-GB" sz="2400">
                <a:solidFill>
                  <a:srgbClr val="262626"/>
                </a:solidFill>
              </a:rPr>
              <a:t>Closed Won vs Total Closed</a:t>
            </a:r>
          </a:p>
        </p:txBody>
      </p:sp>
      <p:sp>
        <p:nvSpPr>
          <p:cNvPr id="3" name="Content Placeholder 2"/>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solidFill>
                  <a:srgbClr val="262626"/>
                </a:solidFill>
              </a:rPr>
              <a:t>Closed won divided by total closed (won + lost).</a:t>
            </a:r>
          </a:p>
          <a:p>
            <a:pPr algn="ctr"/>
            <a:endParaRPr lang="en-GB" sz="1600" dirty="0">
              <a:solidFill>
                <a:srgbClr val="262626"/>
              </a:solidFill>
            </a:endParaRPr>
          </a:p>
          <a:p>
            <a:pPr algn="ctr"/>
            <a:r>
              <a:rPr lang="en-GB" sz="1600" dirty="0">
                <a:solidFill>
                  <a:srgbClr val="262626"/>
                </a:solidFill>
              </a:rPr>
              <a:t>🎯 Purpose:</a:t>
            </a:r>
          </a:p>
          <a:p>
            <a:pPr algn="ctr"/>
            <a:r>
              <a:rPr lang="en-GB" sz="1600" dirty="0">
                <a:solidFill>
                  <a:srgbClr val="262626"/>
                </a:solidFill>
              </a:rPr>
              <a:t>Measures win success among finalized deals.</a:t>
            </a:r>
          </a:p>
          <a:p>
            <a:pPr algn="ctr"/>
            <a:endParaRPr lang="en-GB" sz="1400" dirty="0">
              <a:solidFill>
                <a:srgbClr val="262626"/>
              </a:solidFill>
            </a:endParaRPr>
          </a:p>
          <a:p>
            <a:pPr algn="ctr"/>
            <a:endParaRPr lang="en-GB" sz="1400" dirty="0">
              <a:solidFill>
                <a:srgbClr val="262626"/>
              </a:solidFill>
            </a:endParaRPr>
          </a:p>
        </p:txBody>
      </p:sp>
      <p:pic>
        <p:nvPicPr>
          <p:cNvPr id="5" name="Picture 4">
            <a:extLst>
              <a:ext uri="{FF2B5EF4-FFF2-40B4-BE49-F238E27FC236}">
                <a16:creationId xmlns:a16="http://schemas.microsoft.com/office/drawing/2014/main" id="{31271A4C-38F3-191A-3E02-05C96AAC4416}"/>
              </a:ext>
            </a:extLst>
          </p:cNvPr>
          <p:cNvPicPr>
            <a:picLocks noChangeAspect="1"/>
          </p:cNvPicPr>
          <p:nvPr/>
        </p:nvPicPr>
        <p:blipFill>
          <a:blip r:embed="rId3"/>
          <a:stretch>
            <a:fillRect/>
          </a:stretch>
        </p:blipFill>
        <p:spPr>
          <a:xfrm>
            <a:off x="4064001" y="2393219"/>
            <a:ext cx="4102099" cy="2071559"/>
          </a:xfrm>
          <a:prstGeom prst="rect">
            <a:avLst/>
          </a:prstGeom>
          <a:ln w="57150" cmpd="thickThin">
            <a:solidFill>
              <a:srgbClr val="7F7F7F"/>
            </a:solidFill>
            <a:miter lim="8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2745042" cy="1325373"/>
          </a:xfrm>
        </p:spPr>
        <p:txBody>
          <a:bodyPr anchor="b">
            <a:normAutofit/>
          </a:bodyPr>
          <a:lstStyle/>
          <a:p>
            <a:r>
              <a:rPr lang="en-GB" sz="2400">
                <a:solidFill>
                  <a:srgbClr val="262626"/>
                </a:solidFill>
              </a:rPr>
              <a:t>Expected Amount by Opportunity Type</a:t>
            </a:r>
          </a:p>
        </p:txBody>
      </p:sp>
      <p:sp>
        <p:nvSpPr>
          <p:cNvPr id="3" name="Content Placeholder 2"/>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solidFill>
                  <a:srgbClr val="262626"/>
                </a:solidFill>
              </a:rPr>
              <a:t>Expected revenue broken down by opportunity type.</a:t>
            </a:r>
          </a:p>
          <a:p>
            <a:pPr algn="ctr"/>
            <a:endParaRPr lang="en-GB" sz="1600" dirty="0">
              <a:solidFill>
                <a:srgbClr val="262626"/>
              </a:solidFill>
            </a:endParaRPr>
          </a:p>
          <a:p>
            <a:pPr algn="ctr"/>
            <a:r>
              <a:rPr lang="en-GB" sz="1600" dirty="0">
                <a:solidFill>
                  <a:srgbClr val="262626"/>
                </a:solidFill>
              </a:rPr>
              <a:t>🎯 Purpose:</a:t>
            </a:r>
          </a:p>
          <a:p>
            <a:pPr algn="ctr"/>
            <a:r>
              <a:rPr lang="en-GB" sz="1600" dirty="0">
                <a:solidFill>
                  <a:srgbClr val="262626"/>
                </a:solidFill>
              </a:rPr>
              <a:t>Reveals most valuable opportunity types.</a:t>
            </a:r>
          </a:p>
          <a:p>
            <a:pPr algn="ctr"/>
            <a:endParaRPr lang="en-GB" sz="1400" dirty="0">
              <a:solidFill>
                <a:srgbClr val="262626"/>
              </a:solidFill>
            </a:endParaRPr>
          </a:p>
          <a:p>
            <a:pPr algn="ctr"/>
            <a:endParaRPr lang="en-GB" sz="1400" dirty="0">
              <a:solidFill>
                <a:srgbClr val="262626"/>
              </a:solidFill>
            </a:endParaRPr>
          </a:p>
        </p:txBody>
      </p:sp>
      <p:pic>
        <p:nvPicPr>
          <p:cNvPr id="5" name="Picture 4">
            <a:extLst>
              <a:ext uri="{FF2B5EF4-FFF2-40B4-BE49-F238E27FC236}">
                <a16:creationId xmlns:a16="http://schemas.microsoft.com/office/drawing/2014/main" id="{8D9014AF-8F0A-016D-C2F4-FD455F0C769A}"/>
              </a:ext>
            </a:extLst>
          </p:cNvPr>
          <p:cNvPicPr>
            <a:picLocks noChangeAspect="1"/>
          </p:cNvPicPr>
          <p:nvPr/>
        </p:nvPicPr>
        <p:blipFill>
          <a:blip r:embed="rId3"/>
          <a:stretch>
            <a:fillRect/>
          </a:stretch>
        </p:blipFill>
        <p:spPr>
          <a:xfrm>
            <a:off x="3982065" y="2418857"/>
            <a:ext cx="4404851" cy="2438278"/>
          </a:xfrm>
          <a:prstGeom prst="rect">
            <a:avLst/>
          </a:prstGeom>
          <a:ln w="57150" cmpd="thickThin">
            <a:solidFill>
              <a:srgbClr val="7F7F7F"/>
            </a:solidFill>
            <a:miter lim="8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C77E-55ED-44BE-8A66-63456AE23FC2}"/>
              </a:ext>
            </a:extLst>
          </p:cNvPr>
          <p:cNvSpPr>
            <a:spLocks noGrp="1"/>
          </p:cNvSpPr>
          <p:nvPr>
            <p:ph type="title"/>
          </p:nvPr>
        </p:nvSpPr>
        <p:spPr>
          <a:xfrm>
            <a:off x="971551" y="982132"/>
            <a:ext cx="2745042" cy="1325373"/>
          </a:xfrm>
        </p:spPr>
        <p:txBody>
          <a:bodyPr anchor="b">
            <a:normAutofit/>
          </a:bodyPr>
          <a:lstStyle/>
          <a:p>
            <a:r>
              <a:rPr lang="en-IN" sz="2400" dirty="0">
                <a:solidFill>
                  <a:srgbClr val="262626"/>
                </a:solidFill>
              </a:rPr>
              <a:t> Opportunities by Industry</a:t>
            </a:r>
            <a:br>
              <a:rPr lang="en-IN" sz="2400" dirty="0">
                <a:solidFill>
                  <a:srgbClr val="262626"/>
                </a:solidFill>
              </a:rPr>
            </a:br>
            <a:endParaRPr lang="en-IN" sz="2400" dirty="0">
              <a:solidFill>
                <a:srgbClr val="262626"/>
              </a:solidFill>
            </a:endParaRPr>
          </a:p>
        </p:txBody>
      </p:sp>
      <p:sp>
        <p:nvSpPr>
          <p:cNvPr id="3" name="Content Placeholder 2">
            <a:extLst>
              <a:ext uri="{FF2B5EF4-FFF2-40B4-BE49-F238E27FC236}">
                <a16:creationId xmlns:a16="http://schemas.microsoft.com/office/drawing/2014/main" id="{F3E98E35-2DC3-77E0-D144-CAFC922464EA}"/>
              </a:ext>
            </a:extLst>
          </p:cNvPr>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t>Categorizes sales opportunities based on client industry to identify key market segments.</a:t>
            </a:r>
            <a:endParaRPr lang="en-GB" sz="1600" dirty="0">
              <a:solidFill>
                <a:srgbClr val="262626"/>
              </a:solidFill>
            </a:endParaRPr>
          </a:p>
          <a:p>
            <a:pPr algn="ctr"/>
            <a:r>
              <a:rPr lang="en-GB" sz="1600" dirty="0">
                <a:solidFill>
                  <a:srgbClr val="262626"/>
                </a:solidFill>
              </a:rPr>
              <a:t>🎯 Purpose:</a:t>
            </a:r>
          </a:p>
          <a:p>
            <a:pPr algn="ctr"/>
            <a:r>
              <a:rPr lang="en-GB" sz="1600" dirty="0"/>
              <a:t>Shows which industries drive the most opportunities to guide targeting and strategy.</a:t>
            </a:r>
            <a:endParaRPr lang="en-IN" sz="1600" dirty="0">
              <a:solidFill>
                <a:srgbClr val="262626"/>
              </a:solidFill>
            </a:endParaRPr>
          </a:p>
        </p:txBody>
      </p:sp>
      <p:pic>
        <p:nvPicPr>
          <p:cNvPr id="5" name="Picture 4" descr="A graph of blue and black bars&#10;&#10;AI-generated content may be incorrect.">
            <a:extLst>
              <a:ext uri="{FF2B5EF4-FFF2-40B4-BE49-F238E27FC236}">
                <a16:creationId xmlns:a16="http://schemas.microsoft.com/office/drawing/2014/main" id="{82ACA979-FA12-AA06-508C-D5D23BBA0E38}"/>
              </a:ext>
            </a:extLst>
          </p:cNvPr>
          <p:cNvPicPr>
            <a:picLocks noChangeAspect="1"/>
          </p:cNvPicPr>
          <p:nvPr/>
        </p:nvPicPr>
        <p:blipFill>
          <a:blip r:embed="rId3"/>
          <a:stretch>
            <a:fillRect/>
          </a:stretch>
        </p:blipFill>
        <p:spPr>
          <a:xfrm>
            <a:off x="4064001" y="2413729"/>
            <a:ext cx="4102099" cy="2030539"/>
          </a:xfrm>
          <a:prstGeom prst="rect">
            <a:avLst/>
          </a:prstGeom>
          <a:ln w="57150" cmpd="thickThin">
            <a:solidFill>
              <a:srgbClr val="7F7F7F"/>
            </a:solidFill>
            <a:miter lim="800000"/>
          </a:ln>
        </p:spPr>
      </p:pic>
    </p:spTree>
    <p:extLst>
      <p:ext uri="{BB962C8B-B14F-4D97-AF65-F5344CB8AC3E}">
        <p14:creationId xmlns:p14="http://schemas.microsoft.com/office/powerpoint/2010/main" val="329691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BE89-2C99-15D5-558D-6638BB5BA98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C8C7B73-9185-0EE0-08CA-C7D404AEA057}"/>
              </a:ext>
            </a:extLst>
          </p:cNvPr>
          <p:cNvSpPr txBox="1"/>
          <p:nvPr/>
        </p:nvSpPr>
        <p:spPr>
          <a:xfrm>
            <a:off x="618539" y="533938"/>
            <a:ext cx="4405745" cy="461665"/>
          </a:xfrm>
          <a:prstGeom prst="rect">
            <a:avLst/>
          </a:prstGeom>
          <a:noFill/>
        </p:spPr>
        <p:txBody>
          <a:bodyPr wrap="square" rtlCol="0">
            <a:spAutoFit/>
          </a:bodyPr>
          <a:lstStyle/>
          <a:p>
            <a:r>
              <a:rPr lang="en-US" sz="2400" dirty="0"/>
              <a:t> SQL Queries for Opportunity</a:t>
            </a:r>
            <a:endParaRPr lang="en-IN" sz="2400" dirty="0"/>
          </a:p>
        </p:txBody>
      </p:sp>
      <p:pic>
        <p:nvPicPr>
          <p:cNvPr id="4" name="Picture 3">
            <a:extLst>
              <a:ext uri="{FF2B5EF4-FFF2-40B4-BE49-F238E27FC236}">
                <a16:creationId xmlns:a16="http://schemas.microsoft.com/office/drawing/2014/main" id="{B04B8528-C961-E5C1-5E71-533EB6EE6A1C}"/>
              </a:ext>
            </a:extLst>
          </p:cNvPr>
          <p:cNvPicPr>
            <a:picLocks noChangeAspect="1"/>
          </p:cNvPicPr>
          <p:nvPr/>
        </p:nvPicPr>
        <p:blipFill>
          <a:blip r:embed="rId2"/>
          <a:stretch>
            <a:fillRect/>
          </a:stretch>
        </p:blipFill>
        <p:spPr>
          <a:xfrm>
            <a:off x="757084" y="1199535"/>
            <a:ext cx="7384026" cy="4893694"/>
          </a:xfrm>
          <a:prstGeom prst="rect">
            <a:avLst/>
          </a:prstGeom>
        </p:spPr>
      </p:pic>
    </p:spTree>
    <p:extLst>
      <p:ext uri="{BB962C8B-B14F-4D97-AF65-F5344CB8AC3E}">
        <p14:creationId xmlns:p14="http://schemas.microsoft.com/office/powerpoint/2010/main" val="269182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A51288-A4CE-476C-A0FF-CD0F08DF23F8}"/>
              </a:ext>
            </a:extLst>
          </p:cNvPr>
          <p:cNvSpPr txBox="1"/>
          <p:nvPr/>
        </p:nvSpPr>
        <p:spPr>
          <a:xfrm>
            <a:off x="903674" y="570722"/>
            <a:ext cx="4405745" cy="461665"/>
          </a:xfrm>
          <a:prstGeom prst="rect">
            <a:avLst/>
          </a:prstGeom>
          <a:noFill/>
        </p:spPr>
        <p:txBody>
          <a:bodyPr wrap="square" rtlCol="0">
            <a:spAutoFit/>
          </a:bodyPr>
          <a:lstStyle/>
          <a:p>
            <a:r>
              <a:rPr lang="en-US" sz="2400" dirty="0"/>
              <a:t>Excel Dashboard</a:t>
            </a:r>
            <a:endParaRPr lang="en-IN" sz="2400" dirty="0"/>
          </a:p>
        </p:txBody>
      </p:sp>
      <p:pic>
        <p:nvPicPr>
          <p:cNvPr id="3" name="Picture 2">
            <a:extLst>
              <a:ext uri="{FF2B5EF4-FFF2-40B4-BE49-F238E27FC236}">
                <a16:creationId xmlns:a16="http://schemas.microsoft.com/office/drawing/2014/main" id="{AA782356-6CBE-DBCB-AF42-EC3303FD3078}"/>
              </a:ext>
            </a:extLst>
          </p:cNvPr>
          <p:cNvPicPr>
            <a:picLocks noChangeAspect="1"/>
          </p:cNvPicPr>
          <p:nvPr/>
        </p:nvPicPr>
        <p:blipFill>
          <a:blip r:embed="rId2"/>
          <a:stretch>
            <a:fillRect/>
          </a:stretch>
        </p:blipFill>
        <p:spPr>
          <a:xfrm>
            <a:off x="685308" y="1152609"/>
            <a:ext cx="7541342" cy="5014451"/>
          </a:xfrm>
          <a:prstGeom prst="rect">
            <a:avLst/>
          </a:prstGeom>
        </p:spPr>
      </p:pic>
    </p:spTree>
    <p:extLst>
      <p:ext uri="{BB962C8B-B14F-4D97-AF65-F5344CB8AC3E}">
        <p14:creationId xmlns:p14="http://schemas.microsoft.com/office/powerpoint/2010/main" val="309849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238F5-EACC-31FD-27A6-AAF5DDC018B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A6D3A00-8E52-D2D1-723D-A3503BE993E3}"/>
              </a:ext>
            </a:extLst>
          </p:cNvPr>
          <p:cNvSpPr txBox="1"/>
          <p:nvPr/>
        </p:nvSpPr>
        <p:spPr>
          <a:xfrm>
            <a:off x="978488" y="818496"/>
            <a:ext cx="4405745" cy="461665"/>
          </a:xfrm>
          <a:prstGeom prst="rect">
            <a:avLst/>
          </a:prstGeom>
          <a:noFill/>
        </p:spPr>
        <p:txBody>
          <a:bodyPr wrap="square" rtlCol="0">
            <a:spAutoFit/>
          </a:bodyPr>
          <a:lstStyle/>
          <a:p>
            <a:r>
              <a:rPr lang="en-US" sz="2400" dirty="0"/>
              <a:t>Power Bi Dashboard</a:t>
            </a:r>
            <a:endParaRPr lang="en-IN" sz="2400" dirty="0"/>
          </a:p>
        </p:txBody>
      </p:sp>
      <p:pic>
        <p:nvPicPr>
          <p:cNvPr id="4" name="Picture 3">
            <a:extLst>
              <a:ext uri="{FF2B5EF4-FFF2-40B4-BE49-F238E27FC236}">
                <a16:creationId xmlns:a16="http://schemas.microsoft.com/office/drawing/2014/main" id="{7CD0438E-BF33-7FA6-F885-DC97564F6A3E}"/>
              </a:ext>
            </a:extLst>
          </p:cNvPr>
          <p:cNvPicPr>
            <a:picLocks noChangeAspect="1"/>
          </p:cNvPicPr>
          <p:nvPr/>
        </p:nvPicPr>
        <p:blipFill>
          <a:blip r:embed="rId2"/>
          <a:stretch>
            <a:fillRect/>
          </a:stretch>
        </p:blipFill>
        <p:spPr>
          <a:xfrm>
            <a:off x="639097" y="1386348"/>
            <a:ext cx="7905135" cy="4653156"/>
          </a:xfrm>
          <a:prstGeom prst="rect">
            <a:avLst/>
          </a:prstGeom>
        </p:spPr>
      </p:pic>
    </p:spTree>
    <p:extLst>
      <p:ext uri="{BB962C8B-B14F-4D97-AF65-F5344CB8AC3E}">
        <p14:creationId xmlns:p14="http://schemas.microsoft.com/office/powerpoint/2010/main" val="18242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AEA8B-2AD9-6388-DA79-A105BBB86E8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B404834-8F49-1471-AE45-CC32D43686A4}"/>
              </a:ext>
            </a:extLst>
          </p:cNvPr>
          <p:cNvSpPr txBox="1"/>
          <p:nvPr/>
        </p:nvSpPr>
        <p:spPr>
          <a:xfrm>
            <a:off x="589042" y="541936"/>
            <a:ext cx="4405745" cy="461665"/>
          </a:xfrm>
          <a:prstGeom prst="rect">
            <a:avLst/>
          </a:prstGeom>
          <a:noFill/>
        </p:spPr>
        <p:txBody>
          <a:bodyPr wrap="square" rtlCol="0">
            <a:spAutoFit/>
          </a:bodyPr>
          <a:lstStyle/>
          <a:p>
            <a:r>
              <a:rPr lang="en-US" sz="2400" dirty="0"/>
              <a:t> Tableau Dashboard</a:t>
            </a:r>
            <a:endParaRPr lang="en-IN" sz="2400" dirty="0"/>
          </a:p>
        </p:txBody>
      </p:sp>
      <p:pic>
        <p:nvPicPr>
          <p:cNvPr id="3" name="Picture 2">
            <a:extLst>
              <a:ext uri="{FF2B5EF4-FFF2-40B4-BE49-F238E27FC236}">
                <a16:creationId xmlns:a16="http://schemas.microsoft.com/office/drawing/2014/main" id="{B806EC95-27A7-F99B-9356-F124DFD45350}"/>
              </a:ext>
            </a:extLst>
          </p:cNvPr>
          <p:cNvPicPr>
            <a:picLocks noChangeAspect="1"/>
          </p:cNvPicPr>
          <p:nvPr/>
        </p:nvPicPr>
        <p:blipFill>
          <a:blip r:embed="rId2"/>
          <a:stretch>
            <a:fillRect/>
          </a:stretch>
        </p:blipFill>
        <p:spPr>
          <a:xfrm>
            <a:off x="737418" y="1274445"/>
            <a:ext cx="7669163" cy="4801890"/>
          </a:xfrm>
          <a:prstGeom prst="rect">
            <a:avLst/>
          </a:prstGeom>
        </p:spPr>
      </p:pic>
    </p:spTree>
    <p:extLst>
      <p:ext uri="{BB962C8B-B14F-4D97-AF65-F5344CB8AC3E}">
        <p14:creationId xmlns:p14="http://schemas.microsoft.com/office/powerpoint/2010/main" val="303410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EE102A4-1DA4-0C1A-AB24-CE6C33A2EAFA}"/>
              </a:ext>
            </a:extLst>
          </p:cNvPr>
          <p:cNvSpPr>
            <a:spLocks noGrp="1"/>
          </p:cNvSpPr>
          <p:nvPr>
            <p:ph type="title"/>
          </p:nvPr>
        </p:nvSpPr>
        <p:spPr>
          <a:xfrm>
            <a:off x="369277" y="516835"/>
            <a:ext cx="2313633" cy="5772840"/>
          </a:xfrm>
        </p:spPr>
        <p:txBody>
          <a:bodyPr anchor="ctr">
            <a:normAutofit/>
          </a:bodyPr>
          <a:lstStyle/>
          <a:p>
            <a:r>
              <a:rPr lang="en-GB" sz="3100">
                <a:solidFill>
                  <a:srgbClr val="FFFFFF"/>
                </a:solidFill>
              </a:rPr>
              <a:t>Team Members</a:t>
            </a:r>
            <a:endParaRPr lang="en-IN" sz="31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74058BA3-0913-2961-F61C-4169320DBB48}"/>
              </a:ext>
            </a:extLst>
          </p:cNvPr>
          <p:cNvGraphicFramePr>
            <a:graphicFrameLocks noGrp="1"/>
          </p:cNvGraphicFramePr>
          <p:nvPr>
            <p:ph idx="1"/>
            <p:extLst>
              <p:ext uri="{D42A27DB-BD31-4B8C-83A1-F6EECF244321}">
                <p14:modId xmlns:p14="http://schemas.microsoft.com/office/powerpoint/2010/main" val="1466754096"/>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42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1B2E-F5F9-75D9-3897-46DA56B89DF6}"/>
              </a:ext>
            </a:extLst>
          </p:cNvPr>
          <p:cNvSpPr>
            <a:spLocks noGrp="1"/>
          </p:cNvSpPr>
          <p:nvPr>
            <p:ph type="title"/>
          </p:nvPr>
        </p:nvSpPr>
        <p:spPr>
          <a:xfrm>
            <a:off x="1167803" y="1584552"/>
            <a:ext cx="6824441" cy="2537251"/>
          </a:xfrm>
        </p:spPr>
        <p:txBody>
          <a:bodyPr vert="horz" lIns="91440" tIns="45720" rIns="91440" bIns="0" rtlCol="0" anchor="ctr">
            <a:normAutofit/>
          </a:bodyPr>
          <a:lstStyle/>
          <a:p>
            <a:pPr algn="ctr" defTabSz="914400"/>
            <a:r>
              <a:rPr lang="en-US" sz="6300">
                <a:solidFill>
                  <a:srgbClr val="454545"/>
                </a:solidFill>
              </a:rPr>
              <a:t>Lead Dashboard</a:t>
            </a:r>
          </a:p>
        </p:txBody>
      </p:sp>
    </p:spTree>
    <p:extLst>
      <p:ext uri="{BB962C8B-B14F-4D97-AF65-F5344CB8AC3E}">
        <p14:creationId xmlns:p14="http://schemas.microsoft.com/office/powerpoint/2010/main" val="127122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2CCD-390E-EDA7-14FE-58567957A039}"/>
              </a:ext>
            </a:extLst>
          </p:cNvPr>
          <p:cNvSpPr>
            <a:spLocks noGrp="1"/>
          </p:cNvSpPr>
          <p:nvPr>
            <p:ph type="title"/>
          </p:nvPr>
        </p:nvSpPr>
        <p:spPr/>
        <p:txBody>
          <a:bodyPr/>
          <a:lstStyle/>
          <a:p>
            <a:r>
              <a:rPr lang="en-IN" dirty="0"/>
              <a:t>Lead Performance Metrics</a:t>
            </a:r>
          </a:p>
        </p:txBody>
      </p:sp>
      <p:sp>
        <p:nvSpPr>
          <p:cNvPr id="6" name="Rectangle 3">
            <a:extLst>
              <a:ext uri="{FF2B5EF4-FFF2-40B4-BE49-F238E27FC236}">
                <a16:creationId xmlns:a16="http://schemas.microsoft.com/office/drawing/2014/main" id="{F6A36C92-969B-A5BF-762D-A79000411610}"/>
              </a:ext>
            </a:extLst>
          </p:cNvPr>
          <p:cNvSpPr>
            <a:spLocks noGrp="1" noChangeArrowheads="1"/>
          </p:cNvSpPr>
          <p:nvPr>
            <p:ph idx="1"/>
          </p:nvPr>
        </p:nvSpPr>
        <p:spPr bwMode="auto">
          <a:xfrm>
            <a:off x="1176865" y="3058471"/>
            <a:ext cx="76056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Total Leads:</a:t>
            </a:r>
            <a:r>
              <a:rPr kumimoji="0" lang="en-US" altLang="en-US" sz="1800" b="0" i="0" u="none" strike="noStrike" cap="none" normalizeH="0" baseline="0" dirty="0">
                <a:ln>
                  <a:noFill/>
                </a:ln>
                <a:solidFill>
                  <a:schemeClr val="tx1"/>
                </a:solidFill>
                <a:effectLst/>
                <a:latin typeface="+mj-lt"/>
              </a:rPr>
              <a:t> Count of all generated leads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Expected Amount (Converted Leads):</a:t>
            </a:r>
            <a:r>
              <a:rPr kumimoji="0" lang="en-US" altLang="en-US" sz="1800" b="0" i="0" u="none" strike="noStrike" cap="none" normalizeH="0" baseline="0" dirty="0">
                <a:ln>
                  <a:noFill/>
                </a:ln>
                <a:solidFill>
                  <a:schemeClr val="tx1"/>
                </a:solidFill>
                <a:effectLst/>
                <a:latin typeface="+mj-lt"/>
              </a:rPr>
              <a:t> Projected revenue from converted leads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Conversion Rate (%):</a:t>
            </a:r>
            <a:r>
              <a:rPr kumimoji="0" lang="en-US" altLang="en-US" sz="1800" b="0" i="0" u="none" strike="noStrike" cap="none" normalizeH="0" baseline="0" dirty="0">
                <a:ln>
                  <a:noFill/>
                </a:ln>
                <a:solidFill>
                  <a:schemeClr val="tx1"/>
                </a:solidFill>
                <a:effectLst/>
                <a:latin typeface="+mj-lt"/>
              </a:rPr>
              <a:t> (Converted Leads / Total Leads) ×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Converted Accounts:</a:t>
            </a:r>
            <a:r>
              <a:rPr kumimoji="0" lang="en-US" altLang="en-US" sz="1800" b="0" i="0" u="none" strike="noStrike" cap="none" normalizeH="0" baseline="0" dirty="0">
                <a:ln>
                  <a:noFill/>
                </a:ln>
                <a:solidFill>
                  <a:schemeClr val="tx1"/>
                </a:solidFill>
                <a:effectLst/>
                <a:latin typeface="+mj-lt"/>
              </a:rPr>
              <a:t> Number of leads converted to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Converted Opportunities:</a:t>
            </a:r>
            <a:r>
              <a:rPr kumimoji="0" lang="en-US" altLang="en-US" sz="1800" b="0" i="0" u="none" strike="noStrike" cap="none" normalizeH="0" baseline="0" dirty="0">
                <a:ln>
                  <a:noFill/>
                </a:ln>
                <a:solidFill>
                  <a:schemeClr val="tx1"/>
                </a:solidFill>
                <a:effectLst/>
                <a:latin typeface="+mj-lt"/>
              </a:rPr>
              <a:t> Number of leads converted into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Leads by Source:</a:t>
            </a:r>
            <a:r>
              <a:rPr kumimoji="0" lang="en-US" altLang="en-US" sz="1800" b="0" i="0" u="none" strike="noStrike" cap="none" normalizeH="0" baseline="0" dirty="0">
                <a:ln>
                  <a:noFill/>
                </a:ln>
                <a:solidFill>
                  <a:schemeClr val="tx1"/>
                </a:solidFill>
                <a:effectLst/>
                <a:latin typeface="+mj-lt"/>
              </a:rPr>
              <a:t> Distribution of leads by acquisition channel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Leads by Industry:</a:t>
            </a:r>
            <a:r>
              <a:rPr kumimoji="0" lang="en-US" altLang="en-US" sz="1800" b="0" i="0" u="none" strike="noStrike" cap="none" normalizeH="0" baseline="0" dirty="0">
                <a:ln>
                  <a:noFill/>
                </a:ln>
                <a:solidFill>
                  <a:schemeClr val="tx1"/>
                </a:solidFill>
                <a:effectLst/>
                <a:latin typeface="+mj-lt"/>
              </a:rPr>
              <a:t> Lead count segmented by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Leads by Stage:</a:t>
            </a:r>
            <a:r>
              <a:rPr kumimoji="0" lang="en-US" altLang="en-US" sz="1800" b="0" i="0" u="none" strike="noStrike" cap="none" normalizeH="0" baseline="0" dirty="0">
                <a:ln>
                  <a:noFill/>
                </a:ln>
                <a:solidFill>
                  <a:schemeClr val="tx1"/>
                </a:solidFill>
                <a:effectLst/>
                <a:latin typeface="+mj-lt"/>
              </a:rPr>
              <a:t> Pipeline stage distribution of all leads</a:t>
            </a:r>
          </a:p>
        </p:txBody>
      </p:sp>
    </p:spTree>
    <p:extLst>
      <p:ext uri="{BB962C8B-B14F-4D97-AF65-F5344CB8AC3E}">
        <p14:creationId xmlns:p14="http://schemas.microsoft.com/office/powerpoint/2010/main" val="300748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Total Leads</a:t>
            </a:r>
          </a:p>
        </p:txBody>
      </p:sp>
      <p:sp>
        <p:nvSpPr>
          <p:cNvPr id="3" name="Content Placeholder 2"/>
          <p:cNvSpPr>
            <a:spLocks noGrp="1"/>
          </p:cNvSpPr>
          <p:nvPr>
            <p:ph idx="1"/>
          </p:nvPr>
        </p:nvSpPr>
        <p:spPr>
          <a:xfrm>
            <a:off x="2920181" y="2490135"/>
            <a:ext cx="5055420" cy="3444997"/>
          </a:xfrm>
        </p:spPr>
        <p:txBody>
          <a:bodyPr/>
          <a:lstStyle/>
          <a:p>
            <a:r>
              <a:rPr dirty="0"/>
              <a:t>📌 Definition:</a:t>
            </a:r>
          </a:p>
          <a:p>
            <a:r>
              <a:rPr dirty="0"/>
              <a:t>Count of all leads captured.</a:t>
            </a:r>
          </a:p>
          <a:p>
            <a:endParaRPr dirty="0"/>
          </a:p>
          <a:p>
            <a:r>
              <a:rPr dirty="0"/>
              <a:t>🎯 Purpose:</a:t>
            </a:r>
          </a:p>
          <a:p>
            <a:r>
              <a:rPr dirty="0"/>
              <a:t>Shows the volume of lead acquisition.</a:t>
            </a:r>
          </a:p>
          <a:p>
            <a:endParaRPr dirty="0"/>
          </a:p>
          <a:p>
            <a:endParaRPr dirty="0"/>
          </a:p>
        </p:txBody>
      </p:sp>
      <p:pic>
        <p:nvPicPr>
          <p:cNvPr id="7" name="Picture 6">
            <a:extLst>
              <a:ext uri="{FF2B5EF4-FFF2-40B4-BE49-F238E27FC236}">
                <a16:creationId xmlns:a16="http://schemas.microsoft.com/office/drawing/2014/main" id="{3DB4AAC7-6FFD-C436-6397-AE6C1FC6325D}"/>
              </a:ext>
            </a:extLst>
          </p:cNvPr>
          <p:cNvPicPr>
            <a:picLocks noChangeAspect="1"/>
          </p:cNvPicPr>
          <p:nvPr/>
        </p:nvPicPr>
        <p:blipFill>
          <a:blip r:embed="rId2"/>
          <a:stretch>
            <a:fillRect/>
          </a:stretch>
        </p:blipFill>
        <p:spPr>
          <a:xfrm>
            <a:off x="775067" y="3139415"/>
            <a:ext cx="1633836" cy="9406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830A-286F-5D60-D4DE-00FCF5026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98F5E-AA33-6B4E-C7A9-FD14969BB073}"/>
              </a:ext>
            </a:extLst>
          </p:cNvPr>
          <p:cNvSpPr>
            <a:spLocks noGrp="1"/>
          </p:cNvSpPr>
          <p:nvPr>
            <p:ph type="title"/>
          </p:nvPr>
        </p:nvSpPr>
        <p:spPr>
          <a:xfrm>
            <a:off x="971551" y="982132"/>
            <a:ext cx="7200897" cy="1303867"/>
          </a:xfrm>
        </p:spPr>
        <p:txBody>
          <a:bodyPr>
            <a:normAutofit/>
          </a:bodyPr>
          <a:lstStyle/>
          <a:p>
            <a:r>
              <a:rPr lang="en-IN">
                <a:solidFill>
                  <a:srgbClr val="262626"/>
                </a:solidFill>
              </a:rPr>
              <a:t>Expected Amount</a:t>
            </a:r>
          </a:p>
        </p:txBody>
      </p:sp>
      <p:sp>
        <p:nvSpPr>
          <p:cNvPr id="3" name="Content Placeholder 2">
            <a:extLst>
              <a:ext uri="{FF2B5EF4-FFF2-40B4-BE49-F238E27FC236}">
                <a16:creationId xmlns:a16="http://schemas.microsoft.com/office/drawing/2014/main" id="{00794AD5-CF67-72C8-BB61-28417C34FD0C}"/>
              </a:ext>
            </a:extLst>
          </p:cNvPr>
          <p:cNvSpPr>
            <a:spLocks noGrp="1"/>
          </p:cNvSpPr>
          <p:nvPr>
            <p:ph idx="1"/>
          </p:nvPr>
        </p:nvSpPr>
        <p:spPr>
          <a:xfrm>
            <a:off x="3479799" y="2556932"/>
            <a:ext cx="4692647" cy="3318936"/>
          </a:xfrm>
        </p:spPr>
        <p:txBody>
          <a:bodyPr>
            <a:normAutofit/>
          </a:bodyPr>
          <a:lstStyle/>
          <a:p>
            <a:pPr>
              <a:lnSpc>
                <a:spcPct val="90000"/>
              </a:lnSpc>
            </a:pPr>
            <a:r>
              <a:rPr lang="en-GB" dirty="0">
                <a:solidFill>
                  <a:srgbClr val="262626"/>
                </a:solidFill>
              </a:rPr>
              <a:t>📌 Definition:</a:t>
            </a:r>
          </a:p>
          <a:p>
            <a:pPr>
              <a:lnSpc>
                <a:spcPct val="90000"/>
              </a:lnSpc>
            </a:pPr>
            <a:r>
              <a:rPr lang="en-GB" dirty="0">
                <a:solidFill>
                  <a:srgbClr val="262626"/>
                </a:solidFill>
              </a:rPr>
              <a:t>Total revenue expected from opportunities based on probability.</a:t>
            </a:r>
          </a:p>
          <a:p>
            <a:pPr>
              <a:lnSpc>
                <a:spcPct val="90000"/>
              </a:lnSpc>
            </a:pPr>
            <a:endParaRPr lang="en-GB" dirty="0">
              <a:solidFill>
                <a:srgbClr val="262626"/>
              </a:solidFill>
            </a:endParaRPr>
          </a:p>
          <a:p>
            <a:pPr>
              <a:lnSpc>
                <a:spcPct val="90000"/>
              </a:lnSpc>
            </a:pPr>
            <a:r>
              <a:rPr lang="en-GB" dirty="0">
                <a:solidFill>
                  <a:srgbClr val="262626"/>
                </a:solidFill>
              </a:rPr>
              <a:t>🎯 Purpose:</a:t>
            </a:r>
          </a:p>
          <a:p>
            <a:pPr>
              <a:lnSpc>
                <a:spcPct val="90000"/>
              </a:lnSpc>
            </a:pPr>
            <a:r>
              <a:rPr lang="en-GB" dirty="0">
                <a:solidFill>
                  <a:srgbClr val="262626"/>
                </a:solidFill>
              </a:rPr>
              <a:t>Supports revenue forecasting and planning.</a:t>
            </a:r>
          </a:p>
          <a:p>
            <a:pPr marL="0" indent="0">
              <a:lnSpc>
                <a:spcPct val="90000"/>
              </a:lnSpc>
              <a:buNone/>
            </a:pPr>
            <a:endParaRPr lang="en-GB" dirty="0">
              <a:solidFill>
                <a:srgbClr val="262626"/>
              </a:solidFill>
            </a:endParaRPr>
          </a:p>
        </p:txBody>
      </p:sp>
      <p:pic>
        <p:nvPicPr>
          <p:cNvPr id="6" name="Picture 5">
            <a:extLst>
              <a:ext uri="{FF2B5EF4-FFF2-40B4-BE49-F238E27FC236}">
                <a16:creationId xmlns:a16="http://schemas.microsoft.com/office/drawing/2014/main" id="{0E3204E9-1C70-E973-D343-D34ED7A994C2}"/>
              </a:ext>
            </a:extLst>
          </p:cNvPr>
          <p:cNvPicPr>
            <a:picLocks noChangeAspect="1"/>
          </p:cNvPicPr>
          <p:nvPr/>
        </p:nvPicPr>
        <p:blipFill>
          <a:blip r:embed="rId2"/>
          <a:stretch>
            <a:fillRect/>
          </a:stretch>
        </p:blipFill>
        <p:spPr>
          <a:xfrm>
            <a:off x="1075606" y="3268135"/>
            <a:ext cx="2139678" cy="1303867"/>
          </a:xfrm>
          <a:prstGeom prst="rect">
            <a:avLst/>
          </a:prstGeom>
        </p:spPr>
      </p:pic>
    </p:spTree>
    <p:extLst>
      <p:ext uri="{BB962C8B-B14F-4D97-AF65-F5344CB8AC3E}">
        <p14:creationId xmlns:p14="http://schemas.microsoft.com/office/powerpoint/2010/main" val="338001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Conversion Rate (%)</a:t>
            </a:r>
          </a:p>
        </p:txBody>
      </p:sp>
      <p:sp>
        <p:nvSpPr>
          <p:cNvPr id="3" name="Content Placeholder 2"/>
          <p:cNvSpPr>
            <a:spLocks noGrp="1"/>
          </p:cNvSpPr>
          <p:nvPr>
            <p:ph idx="1"/>
          </p:nvPr>
        </p:nvSpPr>
        <p:spPr>
          <a:xfrm>
            <a:off x="2772697" y="2490135"/>
            <a:ext cx="5202904" cy="3444997"/>
          </a:xfrm>
        </p:spPr>
        <p:txBody>
          <a:bodyPr>
            <a:normAutofit/>
          </a:bodyPr>
          <a:lstStyle/>
          <a:p>
            <a:r>
              <a:rPr dirty="0"/>
              <a:t>📌 Definition:</a:t>
            </a:r>
          </a:p>
          <a:p>
            <a:r>
              <a:rPr dirty="0"/>
              <a:t>(Leads Converted to Customers / Total Leads) × 100.</a:t>
            </a:r>
          </a:p>
          <a:p>
            <a:endParaRPr dirty="0"/>
          </a:p>
          <a:p>
            <a:r>
              <a:rPr dirty="0"/>
              <a:t>🎯 Purpose:</a:t>
            </a:r>
          </a:p>
          <a:p>
            <a:r>
              <a:rPr dirty="0"/>
              <a:t>Indicates quality and effectiveness of lead conversion.</a:t>
            </a:r>
          </a:p>
          <a:p>
            <a:endParaRPr dirty="0"/>
          </a:p>
          <a:p>
            <a:endParaRPr dirty="0"/>
          </a:p>
        </p:txBody>
      </p:sp>
      <p:pic>
        <p:nvPicPr>
          <p:cNvPr id="5" name="Picture 4">
            <a:extLst>
              <a:ext uri="{FF2B5EF4-FFF2-40B4-BE49-F238E27FC236}">
                <a16:creationId xmlns:a16="http://schemas.microsoft.com/office/drawing/2014/main" id="{B00F924B-C1B8-58FC-1CA6-292592DBC8EA}"/>
              </a:ext>
            </a:extLst>
          </p:cNvPr>
          <p:cNvPicPr>
            <a:picLocks noChangeAspect="1"/>
          </p:cNvPicPr>
          <p:nvPr/>
        </p:nvPicPr>
        <p:blipFill>
          <a:blip r:embed="rId2"/>
          <a:stretch>
            <a:fillRect/>
          </a:stretch>
        </p:blipFill>
        <p:spPr>
          <a:xfrm>
            <a:off x="995350" y="3235770"/>
            <a:ext cx="1777347" cy="11297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Converted Accounts</a:t>
            </a:r>
          </a:p>
        </p:txBody>
      </p:sp>
      <p:sp>
        <p:nvSpPr>
          <p:cNvPr id="3" name="Content Placeholder 2"/>
          <p:cNvSpPr>
            <a:spLocks noGrp="1"/>
          </p:cNvSpPr>
          <p:nvPr>
            <p:ph idx="1"/>
          </p:nvPr>
        </p:nvSpPr>
        <p:spPr>
          <a:xfrm>
            <a:off x="2920181" y="2490135"/>
            <a:ext cx="5055419" cy="3444997"/>
          </a:xfrm>
        </p:spPr>
        <p:txBody>
          <a:bodyPr>
            <a:normAutofit/>
          </a:bodyPr>
          <a:lstStyle/>
          <a:p>
            <a:r>
              <a:rPr dirty="0"/>
              <a:t>📌 Definition:</a:t>
            </a:r>
          </a:p>
          <a:p>
            <a:r>
              <a:rPr dirty="0"/>
              <a:t>Number of leads that created accounts.</a:t>
            </a:r>
          </a:p>
          <a:p>
            <a:endParaRPr dirty="0"/>
          </a:p>
          <a:p>
            <a:r>
              <a:rPr dirty="0"/>
              <a:t>🎯 Purpose:</a:t>
            </a:r>
          </a:p>
          <a:p>
            <a:r>
              <a:rPr dirty="0"/>
              <a:t>Tracks success in transitioning leads into active customers.</a:t>
            </a:r>
          </a:p>
          <a:p>
            <a:endParaRPr dirty="0"/>
          </a:p>
          <a:p>
            <a:endParaRPr dirty="0"/>
          </a:p>
        </p:txBody>
      </p:sp>
      <p:pic>
        <p:nvPicPr>
          <p:cNvPr id="5" name="Picture 4">
            <a:extLst>
              <a:ext uri="{FF2B5EF4-FFF2-40B4-BE49-F238E27FC236}">
                <a16:creationId xmlns:a16="http://schemas.microsoft.com/office/drawing/2014/main" id="{61AAD584-9168-6BBA-3B2F-626059DFA8CA}"/>
              </a:ext>
            </a:extLst>
          </p:cNvPr>
          <p:cNvPicPr>
            <a:picLocks noChangeAspect="1"/>
          </p:cNvPicPr>
          <p:nvPr/>
        </p:nvPicPr>
        <p:blipFill>
          <a:blip r:embed="rId2"/>
          <a:stretch>
            <a:fillRect/>
          </a:stretch>
        </p:blipFill>
        <p:spPr>
          <a:xfrm>
            <a:off x="765902" y="3333238"/>
            <a:ext cx="1998938" cy="12289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Converted Opportunities</a:t>
            </a:r>
          </a:p>
        </p:txBody>
      </p:sp>
      <p:sp>
        <p:nvSpPr>
          <p:cNvPr id="3" name="Content Placeholder 2"/>
          <p:cNvSpPr>
            <a:spLocks noGrp="1"/>
          </p:cNvSpPr>
          <p:nvPr>
            <p:ph idx="1"/>
          </p:nvPr>
        </p:nvSpPr>
        <p:spPr>
          <a:xfrm>
            <a:off x="2949677" y="2490135"/>
            <a:ext cx="5025923" cy="3444997"/>
          </a:xfrm>
        </p:spPr>
        <p:txBody>
          <a:bodyPr/>
          <a:lstStyle/>
          <a:p>
            <a:r>
              <a:rPr dirty="0"/>
              <a:t>📌 Definition:</a:t>
            </a:r>
          </a:p>
          <a:p>
            <a:r>
              <a:rPr dirty="0"/>
              <a:t>Leads converted into opportunities.</a:t>
            </a:r>
          </a:p>
          <a:p>
            <a:endParaRPr dirty="0"/>
          </a:p>
          <a:p>
            <a:r>
              <a:rPr dirty="0"/>
              <a:t>🎯 Purpose:</a:t>
            </a:r>
          </a:p>
          <a:p>
            <a:r>
              <a:rPr dirty="0"/>
              <a:t>Measures initial pipeline conversion.</a:t>
            </a:r>
          </a:p>
          <a:p>
            <a:endParaRPr dirty="0"/>
          </a:p>
          <a:p>
            <a:endParaRPr dirty="0"/>
          </a:p>
        </p:txBody>
      </p:sp>
      <p:pic>
        <p:nvPicPr>
          <p:cNvPr id="5" name="Picture 4">
            <a:extLst>
              <a:ext uri="{FF2B5EF4-FFF2-40B4-BE49-F238E27FC236}">
                <a16:creationId xmlns:a16="http://schemas.microsoft.com/office/drawing/2014/main" id="{D216D18E-1709-F52F-8407-33864BA23997}"/>
              </a:ext>
            </a:extLst>
          </p:cNvPr>
          <p:cNvPicPr>
            <a:picLocks noChangeAspect="1"/>
          </p:cNvPicPr>
          <p:nvPr/>
        </p:nvPicPr>
        <p:blipFill>
          <a:blip r:embed="rId2"/>
          <a:stretch>
            <a:fillRect/>
          </a:stretch>
        </p:blipFill>
        <p:spPr>
          <a:xfrm>
            <a:off x="983226" y="3154656"/>
            <a:ext cx="1828799" cy="10437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Leads by Source</a:t>
            </a:r>
          </a:p>
        </p:txBody>
      </p:sp>
      <p:sp>
        <p:nvSpPr>
          <p:cNvPr id="3" name="Content Placeholder 2"/>
          <p:cNvSpPr>
            <a:spLocks noGrp="1"/>
          </p:cNvSpPr>
          <p:nvPr>
            <p:ph idx="1"/>
          </p:nvPr>
        </p:nvSpPr>
        <p:spPr>
          <a:xfrm>
            <a:off x="3696929" y="2490135"/>
            <a:ext cx="4278672" cy="3444997"/>
          </a:xfrm>
        </p:spPr>
        <p:txBody>
          <a:bodyPr/>
          <a:lstStyle/>
          <a:p>
            <a:r>
              <a:rPr dirty="0"/>
              <a:t>📌 Definition:</a:t>
            </a:r>
          </a:p>
          <a:p>
            <a:r>
              <a:rPr dirty="0"/>
              <a:t>Distribution of leads by acquisition channel.</a:t>
            </a:r>
          </a:p>
          <a:p>
            <a:endParaRPr dirty="0"/>
          </a:p>
          <a:p>
            <a:r>
              <a:rPr dirty="0"/>
              <a:t>🎯 Purpose:</a:t>
            </a:r>
          </a:p>
          <a:p>
            <a:r>
              <a:rPr dirty="0"/>
              <a:t>Identifies top-performing lead sources.</a:t>
            </a:r>
          </a:p>
          <a:p>
            <a:endParaRPr dirty="0"/>
          </a:p>
          <a:p>
            <a:endParaRPr dirty="0"/>
          </a:p>
        </p:txBody>
      </p:sp>
      <p:pic>
        <p:nvPicPr>
          <p:cNvPr id="5" name="Picture 4">
            <a:extLst>
              <a:ext uri="{FF2B5EF4-FFF2-40B4-BE49-F238E27FC236}">
                <a16:creationId xmlns:a16="http://schemas.microsoft.com/office/drawing/2014/main" id="{37CD2AE8-91A9-D6B6-69F5-CF66405E7D8B}"/>
              </a:ext>
            </a:extLst>
          </p:cNvPr>
          <p:cNvPicPr>
            <a:picLocks noChangeAspect="1"/>
          </p:cNvPicPr>
          <p:nvPr/>
        </p:nvPicPr>
        <p:blipFill>
          <a:blip r:embed="rId2"/>
          <a:stretch>
            <a:fillRect/>
          </a:stretch>
        </p:blipFill>
        <p:spPr>
          <a:xfrm>
            <a:off x="265471" y="2713703"/>
            <a:ext cx="3348589" cy="23293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Leads by Industry</a:t>
            </a:r>
          </a:p>
        </p:txBody>
      </p:sp>
      <p:sp>
        <p:nvSpPr>
          <p:cNvPr id="3" name="Content Placeholder 2"/>
          <p:cNvSpPr>
            <a:spLocks noGrp="1"/>
          </p:cNvSpPr>
          <p:nvPr>
            <p:ph idx="1"/>
          </p:nvPr>
        </p:nvSpPr>
        <p:spPr>
          <a:xfrm>
            <a:off x="3382297" y="2490135"/>
            <a:ext cx="4593304" cy="3444997"/>
          </a:xfrm>
        </p:spPr>
        <p:txBody>
          <a:bodyPr/>
          <a:lstStyle/>
          <a:p>
            <a:r>
              <a:rPr dirty="0"/>
              <a:t>📌 Definition:</a:t>
            </a:r>
          </a:p>
          <a:p>
            <a:r>
              <a:rPr dirty="0"/>
              <a:t>Distribution of leads by industry.</a:t>
            </a:r>
          </a:p>
          <a:p>
            <a:endParaRPr dirty="0"/>
          </a:p>
          <a:p>
            <a:r>
              <a:rPr dirty="0"/>
              <a:t>🎯 Purpose:</a:t>
            </a:r>
          </a:p>
          <a:p>
            <a:r>
              <a:rPr dirty="0"/>
              <a:t>Highlights the most engaged industries.</a:t>
            </a:r>
          </a:p>
          <a:p>
            <a:endParaRPr dirty="0"/>
          </a:p>
          <a:p>
            <a:endParaRPr dirty="0"/>
          </a:p>
        </p:txBody>
      </p:sp>
      <p:pic>
        <p:nvPicPr>
          <p:cNvPr id="5" name="Picture 4">
            <a:extLst>
              <a:ext uri="{FF2B5EF4-FFF2-40B4-BE49-F238E27FC236}">
                <a16:creationId xmlns:a16="http://schemas.microsoft.com/office/drawing/2014/main" id="{CC26AC27-1890-3339-B015-70A1100516E2}"/>
              </a:ext>
            </a:extLst>
          </p:cNvPr>
          <p:cNvPicPr>
            <a:picLocks noChangeAspect="1"/>
          </p:cNvPicPr>
          <p:nvPr/>
        </p:nvPicPr>
        <p:blipFill>
          <a:blip r:embed="rId2"/>
          <a:stretch>
            <a:fillRect/>
          </a:stretch>
        </p:blipFill>
        <p:spPr>
          <a:xfrm>
            <a:off x="334298" y="2490135"/>
            <a:ext cx="2920180" cy="252855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Leads by Stage</a:t>
            </a:r>
          </a:p>
        </p:txBody>
      </p:sp>
      <p:sp>
        <p:nvSpPr>
          <p:cNvPr id="3" name="Content Placeholder 2"/>
          <p:cNvSpPr>
            <a:spLocks noGrp="1"/>
          </p:cNvSpPr>
          <p:nvPr>
            <p:ph idx="1"/>
          </p:nvPr>
        </p:nvSpPr>
        <p:spPr>
          <a:xfrm>
            <a:off x="4414684" y="2490135"/>
            <a:ext cx="3560916" cy="3444997"/>
          </a:xfrm>
        </p:spPr>
        <p:txBody>
          <a:bodyPr>
            <a:normAutofit/>
          </a:bodyPr>
          <a:lstStyle/>
          <a:p>
            <a:r>
              <a:rPr dirty="0"/>
              <a:t>📌 Definition:</a:t>
            </a:r>
          </a:p>
          <a:p>
            <a:r>
              <a:rPr dirty="0"/>
              <a:t>Count of leads by current lead stage.</a:t>
            </a:r>
          </a:p>
          <a:p>
            <a:endParaRPr dirty="0"/>
          </a:p>
          <a:p>
            <a:r>
              <a:rPr dirty="0"/>
              <a:t>🎯 Purpose:</a:t>
            </a:r>
          </a:p>
          <a:p>
            <a:r>
              <a:rPr dirty="0"/>
              <a:t>Provides insight into lead progression and bottlenecks.</a:t>
            </a:r>
          </a:p>
          <a:p>
            <a:endParaRPr dirty="0"/>
          </a:p>
          <a:p>
            <a:endParaRPr dirty="0"/>
          </a:p>
        </p:txBody>
      </p:sp>
      <p:pic>
        <p:nvPicPr>
          <p:cNvPr id="5" name="Picture 4">
            <a:extLst>
              <a:ext uri="{FF2B5EF4-FFF2-40B4-BE49-F238E27FC236}">
                <a16:creationId xmlns:a16="http://schemas.microsoft.com/office/drawing/2014/main" id="{E4819A7A-773B-F082-719F-607821176493}"/>
              </a:ext>
            </a:extLst>
          </p:cNvPr>
          <p:cNvPicPr>
            <a:picLocks noChangeAspect="1"/>
          </p:cNvPicPr>
          <p:nvPr/>
        </p:nvPicPr>
        <p:blipFill>
          <a:blip r:embed="rId2"/>
          <a:stretch>
            <a:fillRect/>
          </a:stretch>
        </p:blipFill>
        <p:spPr>
          <a:xfrm>
            <a:off x="422787" y="2490135"/>
            <a:ext cx="3846052" cy="3251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0BA3761-2FC5-120F-02D4-43297133257D}"/>
              </a:ext>
            </a:extLst>
          </p:cNvPr>
          <p:cNvSpPr>
            <a:spLocks noGrp="1"/>
          </p:cNvSpPr>
          <p:nvPr>
            <p:ph type="title"/>
          </p:nvPr>
        </p:nvSpPr>
        <p:spPr>
          <a:xfrm>
            <a:off x="369277" y="516835"/>
            <a:ext cx="2313633" cy="5772840"/>
          </a:xfrm>
        </p:spPr>
        <p:txBody>
          <a:bodyPr anchor="ctr">
            <a:normAutofit/>
          </a:bodyPr>
          <a:lstStyle/>
          <a:p>
            <a:r>
              <a:rPr lang="en-IN" sz="3100">
                <a:solidFill>
                  <a:srgbClr val="FFFFFF"/>
                </a:solidFill>
              </a:rPr>
              <a:t>Key Sales Metrics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6" name="Rectangle 1">
            <a:extLst>
              <a:ext uri="{FF2B5EF4-FFF2-40B4-BE49-F238E27FC236}">
                <a16:creationId xmlns:a16="http://schemas.microsoft.com/office/drawing/2014/main" id="{748E1F77-233C-9BE2-1E1D-C2E85DDE85EA}"/>
              </a:ext>
            </a:extLst>
          </p:cNvPr>
          <p:cNvGraphicFramePr>
            <a:graphicFrameLocks noGrp="1"/>
          </p:cNvGraphicFramePr>
          <p:nvPr>
            <p:ph idx="1"/>
            <p:extLst>
              <p:ext uri="{D42A27DB-BD31-4B8C-83A1-F6EECF244321}">
                <p14:modId xmlns:p14="http://schemas.microsoft.com/office/powerpoint/2010/main" val="2382528344"/>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5805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520065" y="2577465"/>
            <a:ext cx="8115300" cy="640080"/>
          </a:xfrm>
          <a:prstGeom prst="rect">
            <a:avLst/>
          </a:prstGeom>
          <a:noFill/>
          <a:ln/>
        </p:spPr>
        <p:txBody>
          <a:bodyPr wrap="none" lIns="0" tIns="0" rIns="0" bIns="0" rtlCol="0" anchor="ctr"/>
          <a:lstStyle/>
          <a:p>
            <a:pPr>
              <a:lnSpc>
                <a:spcPts val="5006"/>
              </a:lnSpc>
            </a:pPr>
            <a:endParaRPr lang="en-US" sz="4006" dirty="0"/>
          </a:p>
        </p:txBody>
      </p:sp>
      <p:sp>
        <p:nvSpPr>
          <p:cNvPr id="5" name="Text 1"/>
          <p:cNvSpPr/>
          <p:nvPr/>
        </p:nvSpPr>
        <p:spPr>
          <a:xfrm>
            <a:off x="520065" y="3383280"/>
            <a:ext cx="8115300" cy="742950"/>
          </a:xfrm>
          <a:prstGeom prst="rect">
            <a:avLst/>
          </a:prstGeom>
          <a:noFill/>
          <a:ln/>
        </p:spPr>
        <p:txBody>
          <a:bodyPr wrap="square" lIns="0" tIns="0" rIns="0" bIns="0" rtlCol="0" anchor="ctr"/>
          <a:lstStyle/>
          <a:p>
            <a:pPr>
              <a:lnSpc>
                <a:spcPts val="1450"/>
              </a:lnSpc>
            </a:pPr>
            <a:endParaRPr lang="en-US" sz="1156" dirty="0"/>
          </a:p>
        </p:txBody>
      </p:sp>
      <p:pic>
        <p:nvPicPr>
          <p:cNvPr id="7" name="Picture 6">
            <a:extLst>
              <a:ext uri="{FF2B5EF4-FFF2-40B4-BE49-F238E27FC236}">
                <a16:creationId xmlns:a16="http://schemas.microsoft.com/office/drawing/2014/main" id="{0C9F08B0-0F94-C136-F308-AFFEAEE8D6F1}"/>
              </a:ext>
            </a:extLst>
          </p:cNvPr>
          <p:cNvPicPr>
            <a:picLocks noChangeAspect="1"/>
          </p:cNvPicPr>
          <p:nvPr/>
        </p:nvPicPr>
        <p:blipFill>
          <a:blip r:embed="rId3"/>
          <a:stretch>
            <a:fillRect/>
          </a:stretch>
        </p:blipFill>
        <p:spPr>
          <a:xfrm>
            <a:off x="599766" y="1130710"/>
            <a:ext cx="7934634" cy="4866967"/>
          </a:xfrm>
          <a:prstGeom prst="rect">
            <a:avLst/>
          </a:prstGeom>
        </p:spPr>
      </p:pic>
      <p:sp>
        <p:nvSpPr>
          <p:cNvPr id="8" name="TextBox 7">
            <a:extLst>
              <a:ext uri="{FF2B5EF4-FFF2-40B4-BE49-F238E27FC236}">
                <a16:creationId xmlns:a16="http://schemas.microsoft.com/office/drawing/2014/main" id="{B95FDAA5-DFF6-5084-EAE7-B03C201D5876}"/>
              </a:ext>
            </a:extLst>
          </p:cNvPr>
          <p:cNvSpPr txBox="1"/>
          <p:nvPr/>
        </p:nvSpPr>
        <p:spPr>
          <a:xfrm>
            <a:off x="520065" y="470862"/>
            <a:ext cx="4372494" cy="830997"/>
          </a:xfrm>
          <a:prstGeom prst="rect">
            <a:avLst/>
          </a:prstGeom>
          <a:noFill/>
        </p:spPr>
        <p:txBody>
          <a:bodyPr wrap="square" rtlCol="0">
            <a:spAutoFit/>
          </a:bodyPr>
          <a:lstStyle/>
          <a:p>
            <a:r>
              <a:rPr lang="en-US" sz="2400" dirty="0"/>
              <a:t>Excel Dashboard for Lead</a:t>
            </a:r>
            <a:endParaRPr lang="en-IN" sz="2400" dirty="0"/>
          </a:p>
          <a:p>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A978B-EFB6-133E-9302-438F8752AB17}"/>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6383867E-3685-0B47-FAA3-1CC9172B8FBB}"/>
              </a:ext>
            </a:extLst>
          </p:cNvPr>
          <p:cNvSpPr/>
          <p:nvPr/>
        </p:nvSpPr>
        <p:spPr>
          <a:xfrm>
            <a:off x="520065" y="2577465"/>
            <a:ext cx="8115300" cy="640080"/>
          </a:xfrm>
          <a:prstGeom prst="rect">
            <a:avLst/>
          </a:prstGeom>
          <a:noFill/>
          <a:ln/>
        </p:spPr>
        <p:txBody>
          <a:bodyPr wrap="none" lIns="0" tIns="0" rIns="0" bIns="0" rtlCol="0" anchor="ctr"/>
          <a:lstStyle/>
          <a:p>
            <a:pPr>
              <a:lnSpc>
                <a:spcPts val="5006"/>
              </a:lnSpc>
            </a:pPr>
            <a:endParaRPr lang="en-US" sz="4006" dirty="0"/>
          </a:p>
        </p:txBody>
      </p:sp>
      <p:sp>
        <p:nvSpPr>
          <p:cNvPr id="5" name="Text 1">
            <a:extLst>
              <a:ext uri="{FF2B5EF4-FFF2-40B4-BE49-F238E27FC236}">
                <a16:creationId xmlns:a16="http://schemas.microsoft.com/office/drawing/2014/main" id="{BFF0719F-F2A4-88B1-49F4-A250F6B9333C}"/>
              </a:ext>
            </a:extLst>
          </p:cNvPr>
          <p:cNvSpPr/>
          <p:nvPr/>
        </p:nvSpPr>
        <p:spPr>
          <a:xfrm>
            <a:off x="520065" y="3383280"/>
            <a:ext cx="8115300" cy="742950"/>
          </a:xfrm>
          <a:prstGeom prst="rect">
            <a:avLst/>
          </a:prstGeom>
          <a:noFill/>
          <a:ln/>
        </p:spPr>
        <p:txBody>
          <a:bodyPr wrap="square" lIns="0" tIns="0" rIns="0" bIns="0" rtlCol="0" anchor="ctr"/>
          <a:lstStyle/>
          <a:p>
            <a:pPr>
              <a:lnSpc>
                <a:spcPts val="1450"/>
              </a:lnSpc>
            </a:pPr>
            <a:endParaRPr lang="en-US" sz="1156" dirty="0"/>
          </a:p>
        </p:txBody>
      </p:sp>
      <p:sp>
        <p:nvSpPr>
          <p:cNvPr id="8" name="TextBox 7">
            <a:extLst>
              <a:ext uri="{FF2B5EF4-FFF2-40B4-BE49-F238E27FC236}">
                <a16:creationId xmlns:a16="http://schemas.microsoft.com/office/drawing/2014/main" id="{60A75572-C710-85DE-2015-A6F82E207121}"/>
              </a:ext>
            </a:extLst>
          </p:cNvPr>
          <p:cNvSpPr txBox="1"/>
          <p:nvPr/>
        </p:nvSpPr>
        <p:spPr>
          <a:xfrm>
            <a:off x="796412" y="558442"/>
            <a:ext cx="4372494" cy="830997"/>
          </a:xfrm>
          <a:prstGeom prst="rect">
            <a:avLst/>
          </a:prstGeom>
          <a:noFill/>
        </p:spPr>
        <p:txBody>
          <a:bodyPr wrap="square" rtlCol="0">
            <a:spAutoFit/>
          </a:bodyPr>
          <a:lstStyle/>
          <a:p>
            <a:r>
              <a:rPr lang="en-US" sz="2400" dirty="0"/>
              <a:t>Power Bi Dashboard for Lead</a:t>
            </a:r>
            <a:endParaRPr lang="en-IN" sz="2400" dirty="0"/>
          </a:p>
          <a:p>
            <a:endParaRPr lang="en-IN" sz="2400" dirty="0"/>
          </a:p>
        </p:txBody>
      </p:sp>
      <p:pic>
        <p:nvPicPr>
          <p:cNvPr id="11" name="Picture 10">
            <a:extLst>
              <a:ext uri="{FF2B5EF4-FFF2-40B4-BE49-F238E27FC236}">
                <a16:creationId xmlns:a16="http://schemas.microsoft.com/office/drawing/2014/main" id="{8F357773-89D4-0AD2-CF96-1314F9A04C6C}"/>
              </a:ext>
            </a:extLst>
          </p:cNvPr>
          <p:cNvPicPr>
            <a:picLocks noChangeAspect="1"/>
          </p:cNvPicPr>
          <p:nvPr/>
        </p:nvPicPr>
        <p:blipFill>
          <a:blip r:embed="rId3"/>
          <a:stretch>
            <a:fillRect/>
          </a:stretch>
        </p:blipFill>
        <p:spPr>
          <a:xfrm>
            <a:off x="796412" y="1032409"/>
            <a:ext cx="7551175" cy="5216094"/>
          </a:xfrm>
          <a:prstGeom prst="rect">
            <a:avLst/>
          </a:prstGeom>
        </p:spPr>
      </p:pic>
    </p:spTree>
    <p:extLst>
      <p:ext uri="{BB962C8B-B14F-4D97-AF65-F5344CB8AC3E}">
        <p14:creationId xmlns:p14="http://schemas.microsoft.com/office/powerpoint/2010/main" val="399230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46643-FC75-BE1C-AD3C-3F10F027AA0E}"/>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724D62B7-D6F1-391A-D45E-465E962AE4AC}"/>
              </a:ext>
            </a:extLst>
          </p:cNvPr>
          <p:cNvSpPr/>
          <p:nvPr/>
        </p:nvSpPr>
        <p:spPr>
          <a:xfrm>
            <a:off x="520065" y="2577465"/>
            <a:ext cx="8115300" cy="640080"/>
          </a:xfrm>
          <a:prstGeom prst="rect">
            <a:avLst/>
          </a:prstGeom>
          <a:noFill/>
          <a:ln/>
        </p:spPr>
        <p:txBody>
          <a:bodyPr wrap="none" lIns="0" tIns="0" rIns="0" bIns="0" rtlCol="0" anchor="ctr"/>
          <a:lstStyle/>
          <a:p>
            <a:pPr>
              <a:lnSpc>
                <a:spcPts val="5006"/>
              </a:lnSpc>
            </a:pPr>
            <a:endParaRPr lang="en-US" sz="4006" dirty="0"/>
          </a:p>
        </p:txBody>
      </p:sp>
      <p:sp>
        <p:nvSpPr>
          <p:cNvPr id="5" name="Text 1">
            <a:extLst>
              <a:ext uri="{FF2B5EF4-FFF2-40B4-BE49-F238E27FC236}">
                <a16:creationId xmlns:a16="http://schemas.microsoft.com/office/drawing/2014/main" id="{802768E4-8F1B-5A90-BE5A-439743E7EF23}"/>
              </a:ext>
            </a:extLst>
          </p:cNvPr>
          <p:cNvSpPr/>
          <p:nvPr/>
        </p:nvSpPr>
        <p:spPr>
          <a:xfrm>
            <a:off x="520065" y="3383280"/>
            <a:ext cx="8115300" cy="742950"/>
          </a:xfrm>
          <a:prstGeom prst="rect">
            <a:avLst/>
          </a:prstGeom>
          <a:noFill/>
          <a:ln/>
        </p:spPr>
        <p:txBody>
          <a:bodyPr wrap="square" lIns="0" tIns="0" rIns="0" bIns="0" rtlCol="0" anchor="ctr"/>
          <a:lstStyle/>
          <a:p>
            <a:pPr>
              <a:lnSpc>
                <a:spcPts val="1450"/>
              </a:lnSpc>
            </a:pPr>
            <a:endParaRPr lang="en-US" sz="1156" dirty="0"/>
          </a:p>
        </p:txBody>
      </p:sp>
      <p:sp>
        <p:nvSpPr>
          <p:cNvPr id="8" name="TextBox 7">
            <a:extLst>
              <a:ext uri="{FF2B5EF4-FFF2-40B4-BE49-F238E27FC236}">
                <a16:creationId xmlns:a16="http://schemas.microsoft.com/office/drawing/2014/main" id="{DF4381D5-2AD2-5912-4861-9DD65CB99C95}"/>
              </a:ext>
            </a:extLst>
          </p:cNvPr>
          <p:cNvSpPr txBox="1"/>
          <p:nvPr/>
        </p:nvSpPr>
        <p:spPr>
          <a:xfrm>
            <a:off x="674583" y="576341"/>
            <a:ext cx="4372494" cy="830997"/>
          </a:xfrm>
          <a:prstGeom prst="rect">
            <a:avLst/>
          </a:prstGeom>
          <a:noFill/>
        </p:spPr>
        <p:txBody>
          <a:bodyPr wrap="square" rtlCol="0">
            <a:spAutoFit/>
          </a:bodyPr>
          <a:lstStyle/>
          <a:p>
            <a:r>
              <a:rPr lang="en-US" sz="2400" dirty="0"/>
              <a:t>Tableau Dashboard for Lead</a:t>
            </a:r>
            <a:endParaRPr lang="en-IN" sz="2400" dirty="0"/>
          </a:p>
          <a:p>
            <a:endParaRPr lang="en-IN" sz="2400" dirty="0"/>
          </a:p>
        </p:txBody>
      </p:sp>
      <p:pic>
        <p:nvPicPr>
          <p:cNvPr id="7" name="Picture 6">
            <a:extLst>
              <a:ext uri="{FF2B5EF4-FFF2-40B4-BE49-F238E27FC236}">
                <a16:creationId xmlns:a16="http://schemas.microsoft.com/office/drawing/2014/main" id="{8DF61E70-E2F4-FD03-86ED-6C467E5A1342}"/>
              </a:ext>
            </a:extLst>
          </p:cNvPr>
          <p:cNvPicPr>
            <a:picLocks noChangeAspect="1"/>
          </p:cNvPicPr>
          <p:nvPr/>
        </p:nvPicPr>
        <p:blipFill>
          <a:blip r:embed="rId3"/>
          <a:stretch>
            <a:fillRect/>
          </a:stretch>
        </p:blipFill>
        <p:spPr>
          <a:xfrm>
            <a:off x="752176" y="1337187"/>
            <a:ext cx="7664237" cy="4778477"/>
          </a:xfrm>
          <a:prstGeom prst="rect">
            <a:avLst/>
          </a:prstGeom>
        </p:spPr>
      </p:pic>
    </p:spTree>
    <p:extLst>
      <p:ext uri="{BB962C8B-B14F-4D97-AF65-F5344CB8AC3E}">
        <p14:creationId xmlns:p14="http://schemas.microsoft.com/office/powerpoint/2010/main" val="196551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50166-FEFC-1E06-2C15-217318B2145E}"/>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B8109382-DB35-CE71-6EAA-4007A13F64C5}"/>
              </a:ext>
            </a:extLst>
          </p:cNvPr>
          <p:cNvSpPr/>
          <p:nvPr/>
        </p:nvSpPr>
        <p:spPr>
          <a:xfrm>
            <a:off x="520065" y="2577465"/>
            <a:ext cx="8115300" cy="640080"/>
          </a:xfrm>
          <a:prstGeom prst="rect">
            <a:avLst/>
          </a:prstGeom>
          <a:noFill/>
          <a:ln/>
        </p:spPr>
        <p:txBody>
          <a:bodyPr wrap="none" lIns="0" tIns="0" rIns="0" bIns="0" rtlCol="0" anchor="ctr"/>
          <a:lstStyle/>
          <a:p>
            <a:pPr>
              <a:lnSpc>
                <a:spcPts val="5006"/>
              </a:lnSpc>
            </a:pPr>
            <a:endParaRPr lang="en-US" sz="4006" dirty="0"/>
          </a:p>
        </p:txBody>
      </p:sp>
      <p:sp>
        <p:nvSpPr>
          <p:cNvPr id="5" name="Text 1">
            <a:extLst>
              <a:ext uri="{FF2B5EF4-FFF2-40B4-BE49-F238E27FC236}">
                <a16:creationId xmlns:a16="http://schemas.microsoft.com/office/drawing/2014/main" id="{C23DA8F9-2820-C292-6A5B-84D094B56BD8}"/>
              </a:ext>
            </a:extLst>
          </p:cNvPr>
          <p:cNvSpPr/>
          <p:nvPr/>
        </p:nvSpPr>
        <p:spPr>
          <a:xfrm>
            <a:off x="520065" y="3383280"/>
            <a:ext cx="8115300" cy="742950"/>
          </a:xfrm>
          <a:prstGeom prst="rect">
            <a:avLst/>
          </a:prstGeom>
          <a:noFill/>
          <a:ln/>
        </p:spPr>
        <p:txBody>
          <a:bodyPr wrap="square" lIns="0" tIns="0" rIns="0" bIns="0" rtlCol="0" anchor="ctr"/>
          <a:lstStyle/>
          <a:p>
            <a:pPr>
              <a:lnSpc>
                <a:spcPts val="1450"/>
              </a:lnSpc>
            </a:pPr>
            <a:endParaRPr lang="en-US" sz="1156" dirty="0"/>
          </a:p>
        </p:txBody>
      </p:sp>
      <p:sp>
        <p:nvSpPr>
          <p:cNvPr id="8" name="TextBox 7">
            <a:extLst>
              <a:ext uri="{FF2B5EF4-FFF2-40B4-BE49-F238E27FC236}">
                <a16:creationId xmlns:a16="http://schemas.microsoft.com/office/drawing/2014/main" id="{93D5B07F-8E06-08D3-D92D-9319D9B65793}"/>
              </a:ext>
            </a:extLst>
          </p:cNvPr>
          <p:cNvSpPr txBox="1"/>
          <p:nvPr/>
        </p:nvSpPr>
        <p:spPr>
          <a:xfrm>
            <a:off x="855406" y="476010"/>
            <a:ext cx="4372494" cy="830997"/>
          </a:xfrm>
          <a:prstGeom prst="rect">
            <a:avLst/>
          </a:prstGeom>
          <a:noFill/>
        </p:spPr>
        <p:txBody>
          <a:bodyPr wrap="square" rtlCol="0">
            <a:spAutoFit/>
          </a:bodyPr>
          <a:lstStyle/>
          <a:p>
            <a:r>
              <a:rPr lang="en-US" sz="2400" dirty="0"/>
              <a:t>SQL Query for Lead</a:t>
            </a:r>
            <a:endParaRPr lang="en-IN" sz="2400" dirty="0"/>
          </a:p>
          <a:p>
            <a:r>
              <a:rPr lang="en-IN" sz="2400" dirty="0"/>
              <a:t> </a:t>
            </a:r>
          </a:p>
        </p:txBody>
      </p:sp>
      <p:pic>
        <p:nvPicPr>
          <p:cNvPr id="9" name="Picture 8">
            <a:extLst>
              <a:ext uri="{FF2B5EF4-FFF2-40B4-BE49-F238E27FC236}">
                <a16:creationId xmlns:a16="http://schemas.microsoft.com/office/drawing/2014/main" id="{B0CDC63C-1131-9982-534B-82E24A05B679}"/>
              </a:ext>
            </a:extLst>
          </p:cNvPr>
          <p:cNvPicPr>
            <a:picLocks noChangeAspect="1"/>
          </p:cNvPicPr>
          <p:nvPr/>
        </p:nvPicPr>
        <p:blipFill>
          <a:blip r:embed="rId3"/>
          <a:stretch>
            <a:fillRect/>
          </a:stretch>
        </p:blipFill>
        <p:spPr>
          <a:xfrm>
            <a:off x="855406" y="993058"/>
            <a:ext cx="7600336" cy="5131137"/>
          </a:xfrm>
          <a:prstGeom prst="rect">
            <a:avLst/>
          </a:prstGeom>
        </p:spPr>
      </p:pic>
    </p:spTree>
    <p:extLst>
      <p:ext uri="{BB962C8B-B14F-4D97-AF65-F5344CB8AC3E}">
        <p14:creationId xmlns:p14="http://schemas.microsoft.com/office/powerpoint/2010/main" val="2726894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12E4D-7FAD-D340-0A18-75F138C74FF3}"/>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4E14C7CA-2E53-A6BB-78F5-B6F691523D8D}"/>
              </a:ext>
            </a:extLst>
          </p:cNvPr>
          <p:cNvSpPr/>
          <p:nvPr/>
        </p:nvSpPr>
        <p:spPr>
          <a:xfrm>
            <a:off x="637774" y="1279607"/>
            <a:ext cx="7868449" cy="640080"/>
          </a:xfrm>
          <a:prstGeom prst="rect">
            <a:avLst/>
          </a:prstGeom>
          <a:noFill/>
          <a:ln/>
        </p:spPr>
        <p:txBody>
          <a:bodyPr wrap="none" lIns="0" tIns="0" rIns="0" bIns="0" rtlCol="0" anchor="ctr"/>
          <a:lstStyle/>
          <a:p>
            <a:pPr>
              <a:lnSpc>
                <a:spcPts val="5006"/>
              </a:lnSpc>
            </a:pPr>
            <a:r>
              <a:rPr lang="en-US" sz="4006" dirty="0">
                <a:solidFill>
                  <a:srgbClr val="875E2C"/>
                </a:solidFill>
                <a:latin typeface="思源黑体-思源黑体-ExtraBold" pitchFamily="34" charset="0"/>
                <a:ea typeface="思源黑体-思源黑体-ExtraBold" pitchFamily="34" charset="-122"/>
                <a:cs typeface="思源黑体-思源黑体-ExtraBold" pitchFamily="34" charset="-120"/>
              </a:rPr>
              <a:t>Optimizing Sales Performance</a:t>
            </a:r>
            <a:endParaRPr lang="en-US" sz="4006" dirty="0"/>
          </a:p>
        </p:txBody>
      </p:sp>
      <p:sp>
        <p:nvSpPr>
          <p:cNvPr id="5" name="Text 1">
            <a:extLst>
              <a:ext uri="{FF2B5EF4-FFF2-40B4-BE49-F238E27FC236}">
                <a16:creationId xmlns:a16="http://schemas.microsoft.com/office/drawing/2014/main" id="{06833938-720C-2239-544F-66BF4ACF95ED}"/>
              </a:ext>
            </a:extLst>
          </p:cNvPr>
          <p:cNvSpPr/>
          <p:nvPr/>
        </p:nvSpPr>
        <p:spPr>
          <a:xfrm>
            <a:off x="835741" y="2379406"/>
            <a:ext cx="7472517" cy="3048000"/>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This presentation highlights key strategies for enhancing sales performance by improving opportunity conversion rates and win rates. By implementing effective follow-up techniques and conducting a comprehensive analysis of sales processes, organizations can significantly boost their sales effectiveness and drive growth. The focus on these elements ensures a systematic approach to optimizing sales outcomes.</a:t>
            </a:r>
            <a:endParaRPr lang="en-US" sz="1156" dirty="0"/>
          </a:p>
        </p:txBody>
      </p:sp>
    </p:spTree>
    <p:extLst>
      <p:ext uri="{BB962C8B-B14F-4D97-AF65-F5344CB8AC3E}">
        <p14:creationId xmlns:p14="http://schemas.microsoft.com/office/powerpoint/2010/main" val="2380501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1440180" y="2577465"/>
            <a:ext cx="720090" cy="720090"/>
          </a:xfrm>
          <a:prstGeom prst="rect">
            <a:avLst/>
          </a:prstGeom>
        </p:spPr>
      </p:pic>
      <p:pic>
        <p:nvPicPr>
          <p:cNvPr id="4" name="Image 2" descr="preencoded.png"/>
          <p:cNvPicPr>
            <a:picLocks noChangeAspect="1"/>
          </p:cNvPicPr>
          <p:nvPr/>
        </p:nvPicPr>
        <p:blipFill>
          <a:blip r:embed="rId4"/>
          <a:stretch>
            <a:fillRect/>
          </a:stretch>
        </p:blipFill>
        <p:spPr>
          <a:xfrm>
            <a:off x="4303395" y="2577465"/>
            <a:ext cx="542925" cy="720090"/>
          </a:xfrm>
          <a:prstGeom prst="rect">
            <a:avLst/>
          </a:prstGeom>
        </p:spPr>
      </p:pic>
      <p:pic>
        <p:nvPicPr>
          <p:cNvPr id="5" name="Image 3" descr="preencoded.png"/>
          <p:cNvPicPr>
            <a:picLocks noChangeAspect="1"/>
          </p:cNvPicPr>
          <p:nvPr/>
        </p:nvPicPr>
        <p:blipFill>
          <a:blip r:embed="rId5"/>
          <a:stretch>
            <a:fillRect/>
          </a:stretch>
        </p:blipFill>
        <p:spPr>
          <a:xfrm>
            <a:off x="6995160" y="2577465"/>
            <a:ext cx="720090" cy="720090"/>
          </a:xfrm>
          <a:prstGeom prst="rect">
            <a:avLst/>
          </a:prstGeom>
        </p:spPr>
      </p:pic>
      <p:sp>
        <p:nvSpPr>
          <p:cNvPr id="6" name="Text 0"/>
          <p:cNvSpPr/>
          <p:nvPr/>
        </p:nvSpPr>
        <p:spPr>
          <a:xfrm>
            <a:off x="520065" y="1278870"/>
            <a:ext cx="8115300" cy="462915"/>
          </a:xfrm>
          <a:prstGeom prst="rect">
            <a:avLst/>
          </a:prstGeom>
          <a:noFill/>
          <a:ln/>
        </p:spPr>
        <p:txBody>
          <a:bodyPr wrap="none" lIns="0" tIns="0" rIns="0" bIns="0" rtlCol="0" anchor="ctr"/>
          <a:lstStyle/>
          <a:p>
            <a:pPr>
              <a:lnSpc>
                <a:spcPts val="3625"/>
              </a:lnSpc>
            </a:pPr>
            <a:r>
              <a:rPr lang="en-US" sz="2900" dirty="0">
                <a:solidFill>
                  <a:srgbClr val="875E2C"/>
                </a:solidFill>
                <a:latin typeface="思源黑体-思源黑体-ExtraBold" pitchFamily="34" charset="0"/>
                <a:ea typeface="思源黑体-思源黑体-ExtraBold" pitchFamily="34" charset="-122"/>
                <a:cs typeface="思源黑体-思源黑体-ExtraBold" pitchFamily="34" charset="-120"/>
              </a:rPr>
              <a:t>  Improving Follow-ups</a:t>
            </a:r>
            <a:endParaRPr lang="en-US" sz="2900" dirty="0"/>
          </a:p>
        </p:txBody>
      </p:sp>
      <p:sp>
        <p:nvSpPr>
          <p:cNvPr id="7" name="Text 1"/>
          <p:cNvSpPr/>
          <p:nvPr/>
        </p:nvSpPr>
        <p:spPr>
          <a:xfrm>
            <a:off x="600075" y="3440430"/>
            <a:ext cx="2394585" cy="462915"/>
          </a:xfrm>
          <a:prstGeom prst="rect">
            <a:avLst/>
          </a:prstGeom>
          <a:noFill/>
          <a:ln/>
        </p:spPr>
        <p:txBody>
          <a:bodyPr wrap="square" lIns="0" tIns="0" rIns="0" bIns="0" rtlCol="0" anchor="ctr"/>
          <a:lstStyle/>
          <a:p>
            <a:pPr algn="ct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Implement Robust Strategies</a:t>
            </a:r>
            <a:endParaRPr lang="en-US" sz="1450" dirty="0"/>
          </a:p>
        </p:txBody>
      </p:sp>
      <p:sp>
        <p:nvSpPr>
          <p:cNvPr id="8" name="Text 2"/>
          <p:cNvSpPr/>
          <p:nvPr/>
        </p:nvSpPr>
        <p:spPr>
          <a:xfrm>
            <a:off x="600075" y="3994785"/>
            <a:ext cx="2394585" cy="925830"/>
          </a:xfrm>
          <a:prstGeom prst="rect">
            <a:avLst/>
          </a:prstGeom>
          <a:noFill/>
          <a:ln/>
        </p:spPr>
        <p:txBody>
          <a:bodyPr wrap="square" lIns="0" tIns="0" rIns="0" bIns="0" rtlCol="0" anchor="ctr"/>
          <a:lstStyle/>
          <a:p>
            <a:pPr algn="ct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Develop and enforce strong follow-up processes to nurture leads effectively, increasing the likelihood of converting opportunities into sales.</a:t>
            </a:r>
            <a:endParaRPr lang="en-US" sz="1156" dirty="0"/>
          </a:p>
        </p:txBody>
      </p:sp>
      <p:sp>
        <p:nvSpPr>
          <p:cNvPr id="9" name="Text 3"/>
          <p:cNvSpPr/>
          <p:nvPr/>
        </p:nvSpPr>
        <p:spPr>
          <a:xfrm>
            <a:off x="3377565" y="3440430"/>
            <a:ext cx="2394585" cy="234315"/>
          </a:xfrm>
          <a:prstGeom prst="rect">
            <a:avLst/>
          </a:prstGeom>
          <a:noFill/>
          <a:ln/>
        </p:spPr>
        <p:txBody>
          <a:bodyPr wrap="none" lIns="0" tIns="0" rIns="0" bIns="0" rtlCol="0" anchor="ctr"/>
          <a:lstStyle/>
          <a:p>
            <a:pPr algn="ct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Nurture Leads</a:t>
            </a:r>
            <a:endParaRPr lang="en-US" sz="1450" dirty="0"/>
          </a:p>
        </p:txBody>
      </p:sp>
      <p:sp>
        <p:nvSpPr>
          <p:cNvPr id="10" name="Text 4"/>
          <p:cNvSpPr/>
          <p:nvPr/>
        </p:nvSpPr>
        <p:spPr>
          <a:xfrm>
            <a:off x="3377565" y="3760470"/>
            <a:ext cx="2394585" cy="742950"/>
          </a:xfrm>
          <a:prstGeom prst="rect">
            <a:avLst/>
          </a:prstGeom>
          <a:noFill/>
          <a:ln/>
        </p:spPr>
        <p:txBody>
          <a:bodyPr wrap="square" lIns="0" tIns="0" rIns="0" bIns="0" rtlCol="0" anchor="ctr"/>
          <a:lstStyle/>
          <a:p>
            <a:pPr algn="ct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Engage with potential clients consistently to build relationships and trust, which are crucial for higher conversion rates.</a:t>
            </a:r>
            <a:endParaRPr lang="en-US" sz="1156" dirty="0"/>
          </a:p>
        </p:txBody>
      </p:sp>
      <p:sp>
        <p:nvSpPr>
          <p:cNvPr id="11" name="Text 5"/>
          <p:cNvSpPr/>
          <p:nvPr/>
        </p:nvSpPr>
        <p:spPr>
          <a:xfrm>
            <a:off x="6155055" y="3440430"/>
            <a:ext cx="2394585" cy="234315"/>
          </a:xfrm>
          <a:prstGeom prst="rect">
            <a:avLst/>
          </a:prstGeom>
          <a:noFill/>
          <a:ln/>
        </p:spPr>
        <p:txBody>
          <a:bodyPr wrap="none" lIns="0" tIns="0" rIns="0" bIns="0" rtlCol="0" anchor="ctr"/>
          <a:lstStyle/>
          <a:p>
            <a:pPr algn="ct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Automate Follow-ups</a:t>
            </a:r>
            <a:endParaRPr lang="en-US" sz="1450" dirty="0"/>
          </a:p>
        </p:txBody>
      </p:sp>
      <p:sp>
        <p:nvSpPr>
          <p:cNvPr id="12" name="Text 6"/>
          <p:cNvSpPr/>
          <p:nvPr/>
        </p:nvSpPr>
        <p:spPr>
          <a:xfrm>
            <a:off x="6155055" y="3760470"/>
            <a:ext cx="2394585" cy="925830"/>
          </a:xfrm>
          <a:prstGeom prst="rect">
            <a:avLst/>
          </a:prstGeom>
          <a:noFill/>
          <a:ln/>
        </p:spPr>
        <p:txBody>
          <a:bodyPr wrap="square" lIns="0" tIns="0" rIns="0" bIns="0" rtlCol="0" anchor="ctr"/>
          <a:lstStyle/>
          <a:p>
            <a:pPr algn="ct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Utilize technology to automate follow-up communications where appropriate, ensuring timely engagement without overwhelming sales teams.</a:t>
            </a:r>
            <a:endParaRPr lang="en-US" sz="1156"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3154680" y="2686050"/>
            <a:ext cx="2840355" cy="2840355"/>
          </a:xfrm>
          <a:prstGeom prst="rect">
            <a:avLst/>
          </a:prstGeom>
        </p:spPr>
      </p:pic>
      <p:pic>
        <p:nvPicPr>
          <p:cNvPr id="4" name="Image 2" descr="preencoded.png"/>
          <p:cNvPicPr>
            <a:picLocks noChangeAspect="1"/>
          </p:cNvPicPr>
          <p:nvPr/>
        </p:nvPicPr>
        <p:blipFill>
          <a:blip r:embed="rId4"/>
          <a:stretch>
            <a:fillRect/>
          </a:stretch>
        </p:blipFill>
        <p:spPr>
          <a:xfrm>
            <a:off x="3154680" y="2686050"/>
            <a:ext cx="2840355" cy="2840355"/>
          </a:xfrm>
          <a:prstGeom prst="rect">
            <a:avLst/>
          </a:prstGeom>
        </p:spPr>
      </p:pic>
      <p:pic>
        <p:nvPicPr>
          <p:cNvPr id="5" name="Image 3" descr="preencoded.png"/>
          <p:cNvPicPr>
            <a:picLocks noChangeAspect="1"/>
          </p:cNvPicPr>
          <p:nvPr/>
        </p:nvPicPr>
        <p:blipFill>
          <a:blip r:embed="rId5"/>
          <a:stretch>
            <a:fillRect/>
          </a:stretch>
        </p:blipFill>
        <p:spPr>
          <a:xfrm>
            <a:off x="3154680" y="2686050"/>
            <a:ext cx="2840355" cy="2840355"/>
          </a:xfrm>
          <a:prstGeom prst="rect">
            <a:avLst/>
          </a:prstGeom>
        </p:spPr>
      </p:pic>
      <p:sp>
        <p:nvSpPr>
          <p:cNvPr id="6" name="Text 0"/>
          <p:cNvSpPr/>
          <p:nvPr/>
        </p:nvSpPr>
        <p:spPr>
          <a:xfrm>
            <a:off x="697046" y="942975"/>
            <a:ext cx="8115300" cy="462915"/>
          </a:xfrm>
          <a:prstGeom prst="rect">
            <a:avLst/>
          </a:prstGeom>
          <a:noFill/>
          <a:ln/>
        </p:spPr>
        <p:txBody>
          <a:bodyPr wrap="none" lIns="0" tIns="0" rIns="0" bIns="0" rtlCol="0" anchor="ctr"/>
          <a:lstStyle/>
          <a:p>
            <a:pPr>
              <a:lnSpc>
                <a:spcPts val="3625"/>
              </a:lnSpc>
            </a:pPr>
            <a:r>
              <a:rPr lang="en-US" sz="2900" dirty="0">
                <a:solidFill>
                  <a:srgbClr val="875E2C"/>
                </a:solidFill>
                <a:latin typeface="思源黑体-思源黑体-ExtraBold" pitchFamily="34" charset="0"/>
                <a:ea typeface="思源黑体-思源黑体-ExtraBold" pitchFamily="34" charset="-122"/>
                <a:cs typeface="思源黑体-思源黑体-ExtraBold" pitchFamily="34" charset="-120"/>
              </a:rPr>
              <a:t>Analyzing Lost Deals</a:t>
            </a:r>
            <a:endParaRPr lang="en-US" sz="2900" dirty="0"/>
          </a:p>
        </p:txBody>
      </p:sp>
      <p:sp>
        <p:nvSpPr>
          <p:cNvPr id="7" name="Text 1"/>
          <p:cNvSpPr/>
          <p:nvPr/>
        </p:nvSpPr>
        <p:spPr>
          <a:xfrm>
            <a:off x="697046" y="1565910"/>
            <a:ext cx="7571884" cy="1057275"/>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To improve sales strategies, it is crucial to analyze lost deals systematically. Conducting post-mortem analyses helps identify the underlying reasons for losses, while recognizing common pitfalls can lead to more focused training. Ultimately, the goal is to implement changes that reduce the loss rate and boost the win rate.</a:t>
            </a:r>
            <a:endParaRPr lang="en-US" sz="1156" dirty="0"/>
          </a:p>
        </p:txBody>
      </p:sp>
      <p:sp>
        <p:nvSpPr>
          <p:cNvPr id="8" name="Text 2"/>
          <p:cNvSpPr/>
          <p:nvPr/>
        </p:nvSpPr>
        <p:spPr>
          <a:xfrm>
            <a:off x="594360" y="3106102"/>
            <a:ext cx="2194560" cy="462915"/>
          </a:xfrm>
          <a:prstGeom prst="rect">
            <a:avLst/>
          </a:prstGeom>
          <a:noFill/>
          <a:ln/>
        </p:spPr>
        <p:txBody>
          <a:bodyPr wrap="square" lIns="0" tIns="0" rIns="0" bIns="0" rtlCol="0" anchor="ctr"/>
          <a:lstStyle/>
          <a:p>
            <a:pPr algn="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Conduct Post-Mortem Analyses</a:t>
            </a:r>
            <a:endParaRPr lang="en-US" sz="1450" dirty="0"/>
          </a:p>
        </p:txBody>
      </p:sp>
      <p:sp>
        <p:nvSpPr>
          <p:cNvPr id="9" name="Text 3"/>
          <p:cNvSpPr/>
          <p:nvPr/>
        </p:nvSpPr>
        <p:spPr>
          <a:xfrm>
            <a:off x="777240" y="4886324"/>
            <a:ext cx="2194560" cy="371475"/>
          </a:xfrm>
          <a:prstGeom prst="rect">
            <a:avLst/>
          </a:prstGeom>
          <a:noFill/>
          <a:ln/>
        </p:spPr>
        <p:txBody>
          <a:bodyPr wrap="square" lIns="0" tIns="0" rIns="0" bIns="0" rtlCol="0" anchor="ctr"/>
          <a:lstStyle/>
          <a:p>
            <a:pPr algn="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Analyze reasons for loss to identify patterns.</a:t>
            </a:r>
            <a:endParaRPr lang="en-US" sz="1156" dirty="0"/>
          </a:p>
        </p:txBody>
      </p:sp>
      <p:sp>
        <p:nvSpPr>
          <p:cNvPr id="10" name="Text 4"/>
          <p:cNvSpPr/>
          <p:nvPr/>
        </p:nvSpPr>
        <p:spPr>
          <a:xfrm>
            <a:off x="3789045" y="3971925"/>
            <a:ext cx="108585" cy="274320"/>
          </a:xfrm>
          <a:prstGeom prst="rect">
            <a:avLst/>
          </a:prstGeom>
          <a:noFill/>
          <a:ln/>
        </p:spPr>
        <p:txBody>
          <a:bodyPr wrap="none" lIns="0" tIns="0" rIns="0" bIns="0" rtlCol="0" anchor="ctr"/>
          <a:lstStyle/>
          <a:p>
            <a:pPr>
              <a:lnSpc>
                <a:spcPts val="1738"/>
              </a:lnSpc>
            </a:pPr>
            <a:r>
              <a:rPr lang="en-US" sz="1450" dirty="0">
                <a:solidFill>
                  <a:srgbClr val="0F0F0F"/>
                </a:solidFill>
                <a:latin typeface="思源黑体-思源黑体-Medium" pitchFamily="34" charset="0"/>
                <a:ea typeface="思源黑体-思源黑体-Medium" pitchFamily="34" charset="-122"/>
                <a:cs typeface="思源黑体-思源黑体-Medium" pitchFamily="34" charset="-120"/>
              </a:rPr>
              <a:t>1</a:t>
            </a:r>
            <a:endParaRPr lang="en-US" sz="1450" dirty="0"/>
          </a:p>
        </p:txBody>
      </p:sp>
      <p:sp>
        <p:nvSpPr>
          <p:cNvPr id="11" name="Text 5"/>
          <p:cNvSpPr/>
          <p:nvPr/>
        </p:nvSpPr>
        <p:spPr>
          <a:xfrm>
            <a:off x="4886325" y="3337560"/>
            <a:ext cx="108585" cy="274320"/>
          </a:xfrm>
          <a:prstGeom prst="rect">
            <a:avLst/>
          </a:prstGeom>
          <a:noFill/>
          <a:ln/>
        </p:spPr>
        <p:txBody>
          <a:bodyPr wrap="none" lIns="0" tIns="0" rIns="0" bIns="0" rtlCol="0" anchor="ctr"/>
          <a:lstStyle/>
          <a:p>
            <a:pPr>
              <a:lnSpc>
                <a:spcPts val="1738"/>
              </a:lnSpc>
            </a:pPr>
            <a:r>
              <a:rPr lang="en-US" sz="1450" dirty="0">
                <a:solidFill>
                  <a:srgbClr val="0F0F0F"/>
                </a:solidFill>
                <a:latin typeface="思源黑体-思源黑体-Medium" pitchFamily="34" charset="0"/>
                <a:ea typeface="思源黑体-思源黑体-Medium" pitchFamily="34" charset="-122"/>
                <a:cs typeface="思源黑体-思源黑体-Medium" pitchFamily="34" charset="-120"/>
              </a:rPr>
              <a:t>2</a:t>
            </a:r>
            <a:endParaRPr lang="en-US" sz="1450" dirty="0"/>
          </a:p>
        </p:txBody>
      </p:sp>
      <p:sp>
        <p:nvSpPr>
          <p:cNvPr id="12" name="Text 6"/>
          <p:cNvSpPr/>
          <p:nvPr/>
        </p:nvSpPr>
        <p:spPr>
          <a:xfrm>
            <a:off x="4886325" y="4606290"/>
            <a:ext cx="108585" cy="274320"/>
          </a:xfrm>
          <a:prstGeom prst="rect">
            <a:avLst/>
          </a:prstGeom>
          <a:noFill/>
          <a:ln/>
        </p:spPr>
        <p:txBody>
          <a:bodyPr wrap="none" lIns="0" tIns="0" rIns="0" bIns="0" rtlCol="0" anchor="ctr"/>
          <a:lstStyle/>
          <a:p>
            <a:pPr>
              <a:lnSpc>
                <a:spcPts val="1738"/>
              </a:lnSpc>
            </a:pPr>
            <a:r>
              <a:rPr lang="en-US" sz="1450" dirty="0">
                <a:solidFill>
                  <a:srgbClr val="0F0F0F"/>
                </a:solidFill>
                <a:latin typeface="思源黑体-思源黑体-Medium" pitchFamily="34" charset="0"/>
                <a:ea typeface="思源黑体-思源黑体-Medium" pitchFamily="34" charset="-122"/>
                <a:cs typeface="思源黑体-思源黑体-Medium" pitchFamily="34" charset="-120"/>
              </a:rPr>
              <a:t>3</a:t>
            </a:r>
            <a:endParaRPr lang="en-US" sz="1450" dirty="0"/>
          </a:p>
        </p:txBody>
      </p:sp>
      <p:sp>
        <p:nvSpPr>
          <p:cNvPr id="13" name="Text 7"/>
          <p:cNvSpPr/>
          <p:nvPr/>
        </p:nvSpPr>
        <p:spPr>
          <a:xfrm>
            <a:off x="6069330" y="2960370"/>
            <a:ext cx="2491740" cy="234315"/>
          </a:xfrm>
          <a:prstGeom prst="rect">
            <a:avLst/>
          </a:prstGeom>
          <a:noFill/>
          <a:ln/>
        </p:spPr>
        <p:txBody>
          <a:bodyPr wrap="none" lIns="0" tIns="0" rIns="0" bIns="0" rtlCol="0" anchor="ctr"/>
          <a:lstStyle/>
          <a:p>
            <a:pP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Identify Common Pitfalls</a:t>
            </a:r>
            <a:endParaRPr lang="en-US" sz="1450" dirty="0"/>
          </a:p>
        </p:txBody>
      </p:sp>
      <p:sp>
        <p:nvSpPr>
          <p:cNvPr id="14" name="Text 8"/>
          <p:cNvSpPr/>
          <p:nvPr/>
        </p:nvSpPr>
        <p:spPr>
          <a:xfrm>
            <a:off x="6069330" y="3354705"/>
            <a:ext cx="2491740" cy="371475"/>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Recognize mistakes that lead to lost deals.</a:t>
            </a:r>
            <a:endParaRPr lang="en-US" sz="1156" dirty="0"/>
          </a:p>
        </p:txBody>
      </p:sp>
      <p:sp>
        <p:nvSpPr>
          <p:cNvPr id="15" name="Text 9"/>
          <p:cNvSpPr/>
          <p:nvPr/>
        </p:nvSpPr>
        <p:spPr>
          <a:xfrm>
            <a:off x="6069330" y="4486275"/>
            <a:ext cx="2491740" cy="234315"/>
          </a:xfrm>
          <a:prstGeom prst="rect">
            <a:avLst/>
          </a:prstGeom>
          <a:noFill/>
          <a:ln/>
        </p:spPr>
        <p:txBody>
          <a:bodyPr wrap="none" lIns="0" tIns="0" rIns="0" bIns="0" rtlCol="0" anchor="ctr"/>
          <a:lstStyle/>
          <a:p>
            <a:pP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Reduce Loss Rate</a:t>
            </a:r>
            <a:endParaRPr lang="en-US" sz="1450" dirty="0"/>
          </a:p>
        </p:txBody>
      </p:sp>
      <p:sp>
        <p:nvSpPr>
          <p:cNvPr id="16" name="Text 10"/>
          <p:cNvSpPr/>
          <p:nvPr/>
        </p:nvSpPr>
        <p:spPr>
          <a:xfrm>
            <a:off x="6069330" y="4886325"/>
            <a:ext cx="2491740" cy="371475"/>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Implement changes to improve overall success.</a:t>
            </a:r>
            <a:endParaRPr lang="en-US" sz="1156"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2" descr="preencoded.png"/>
          <p:cNvPicPr>
            <a:picLocks noChangeAspect="1"/>
          </p:cNvPicPr>
          <p:nvPr/>
        </p:nvPicPr>
        <p:blipFill>
          <a:blip r:embed="rId3"/>
          <a:stretch>
            <a:fillRect/>
          </a:stretch>
        </p:blipFill>
        <p:spPr>
          <a:xfrm>
            <a:off x="520065" y="2983230"/>
            <a:ext cx="314325" cy="314325"/>
          </a:xfrm>
          <a:prstGeom prst="rect">
            <a:avLst/>
          </a:prstGeom>
        </p:spPr>
      </p:pic>
      <p:pic>
        <p:nvPicPr>
          <p:cNvPr id="5" name="Image 3" descr="preencoded.png"/>
          <p:cNvPicPr>
            <a:picLocks noChangeAspect="1"/>
          </p:cNvPicPr>
          <p:nvPr/>
        </p:nvPicPr>
        <p:blipFill>
          <a:blip r:embed="rId3"/>
          <a:stretch>
            <a:fillRect/>
          </a:stretch>
        </p:blipFill>
        <p:spPr>
          <a:xfrm>
            <a:off x="3286125" y="2983230"/>
            <a:ext cx="314325" cy="314325"/>
          </a:xfrm>
          <a:prstGeom prst="rect">
            <a:avLst/>
          </a:prstGeom>
        </p:spPr>
      </p:pic>
      <p:pic>
        <p:nvPicPr>
          <p:cNvPr id="6" name="Image 4" descr="preencoded.png"/>
          <p:cNvPicPr>
            <a:picLocks noChangeAspect="1"/>
          </p:cNvPicPr>
          <p:nvPr/>
        </p:nvPicPr>
        <p:blipFill>
          <a:blip r:embed="rId3"/>
          <a:stretch>
            <a:fillRect/>
          </a:stretch>
        </p:blipFill>
        <p:spPr>
          <a:xfrm>
            <a:off x="6052185" y="2983230"/>
            <a:ext cx="314325" cy="314325"/>
          </a:xfrm>
          <a:prstGeom prst="rect">
            <a:avLst/>
          </a:prstGeom>
        </p:spPr>
      </p:pic>
      <p:sp>
        <p:nvSpPr>
          <p:cNvPr id="7" name="Text 0"/>
          <p:cNvSpPr/>
          <p:nvPr/>
        </p:nvSpPr>
        <p:spPr>
          <a:xfrm>
            <a:off x="622935" y="1389913"/>
            <a:ext cx="7557504" cy="462915"/>
          </a:xfrm>
          <a:prstGeom prst="rect">
            <a:avLst/>
          </a:prstGeom>
          <a:noFill/>
          <a:ln/>
        </p:spPr>
        <p:txBody>
          <a:bodyPr wrap="none" lIns="0" tIns="0" rIns="0" bIns="0" rtlCol="0" anchor="ctr"/>
          <a:lstStyle/>
          <a:p>
            <a:pPr>
              <a:lnSpc>
                <a:spcPts val="3625"/>
              </a:lnSpc>
            </a:pPr>
            <a:r>
              <a:rPr lang="en-US" sz="2900" dirty="0">
                <a:solidFill>
                  <a:srgbClr val="875E2C"/>
                </a:solidFill>
                <a:latin typeface="思源黑体-思源黑体-ExtraBold" pitchFamily="34" charset="0"/>
                <a:ea typeface="思源黑体-思源黑体-ExtraBold" pitchFamily="34" charset="-122"/>
                <a:cs typeface="思源黑体-思源黑体-ExtraBold" pitchFamily="34" charset="-120"/>
              </a:rPr>
              <a:t>Focusing on High-Value Opportunities</a:t>
            </a:r>
            <a:endParaRPr lang="en-US" sz="2900" dirty="0"/>
          </a:p>
        </p:txBody>
      </p:sp>
      <p:sp>
        <p:nvSpPr>
          <p:cNvPr id="8" name="Text 1"/>
          <p:cNvSpPr/>
          <p:nvPr/>
        </p:nvSpPr>
        <p:spPr>
          <a:xfrm>
            <a:off x="622935" y="3006090"/>
            <a:ext cx="108585" cy="274320"/>
          </a:xfrm>
          <a:prstGeom prst="rect">
            <a:avLst/>
          </a:prstGeom>
          <a:noFill/>
          <a:ln/>
        </p:spPr>
        <p:txBody>
          <a:bodyPr wrap="none" lIns="0" tIns="0" rIns="0" bIns="0" rtlCol="0" anchor="ctr"/>
          <a:lstStyle/>
          <a:p>
            <a:pPr algn="ctr">
              <a:lnSpc>
                <a:spcPts val="1738"/>
              </a:lnSpc>
            </a:pPr>
            <a:r>
              <a:rPr lang="en-US" sz="1450" dirty="0">
                <a:solidFill>
                  <a:srgbClr val="0F0F0F"/>
                </a:solidFill>
                <a:latin typeface="思源黑体-思源黑体-Medium" pitchFamily="34" charset="0"/>
                <a:ea typeface="思源黑体-思源黑体-Medium" pitchFamily="34" charset="-122"/>
                <a:cs typeface="思源黑体-思源黑体-Medium" pitchFamily="34" charset="-120"/>
              </a:rPr>
              <a:t>1</a:t>
            </a:r>
            <a:endParaRPr lang="en-US" sz="1450" dirty="0"/>
          </a:p>
        </p:txBody>
      </p:sp>
      <p:sp>
        <p:nvSpPr>
          <p:cNvPr id="9" name="Text 2"/>
          <p:cNvSpPr/>
          <p:nvPr/>
        </p:nvSpPr>
        <p:spPr>
          <a:xfrm>
            <a:off x="1005840" y="3011805"/>
            <a:ext cx="2085975" cy="462915"/>
          </a:xfrm>
          <a:prstGeom prst="rect">
            <a:avLst/>
          </a:prstGeom>
          <a:noFill/>
          <a:ln/>
        </p:spPr>
        <p:txBody>
          <a:bodyPr wrap="square" lIns="0" tIns="0" rIns="0" bIns="0" rtlCol="0" anchor="ctr"/>
          <a:lstStyle/>
          <a:p>
            <a:pP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Prioritize High-Value Types</a:t>
            </a:r>
            <a:endParaRPr lang="en-US" sz="1450" dirty="0"/>
          </a:p>
        </p:txBody>
      </p:sp>
      <p:sp>
        <p:nvSpPr>
          <p:cNvPr id="10" name="Text 3"/>
          <p:cNvSpPr/>
          <p:nvPr/>
        </p:nvSpPr>
        <p:spPr>
          <a:xfrm>
            <a:off x="1005840" y="3560445"/>
            <a:ext cx="2085975" cy="925830"/>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Identify and concentrate resources on high-value opportunities and customer segments that promise the best return on investment.</a:t>
            </a:r>
            <a:endParaRPr lang="en-US" sz="1156" dirty="0"/>
          </a:p>
        </p:txBody>
      </p:sp>
      <p:sp>
        <p:nvSpPr>
          <p:cNvPr id="11" name="Text 4"/>
          <p:cNvSpPr/>
          <p:nvPr/>
        </p:nvSpPr>
        <p:spPr>
          <a:xfrm>
            <a:off x="3388995" y="3006090"/>
            <a:ext cx="108585" cy="274320"/>
          </a:xfrm>
          <a:prstGeom prst="rect">
            <a:avLst/>
          </a:prstGeom>
          <a:noFill/>
          <a:ln/>
        </p:spPr>
        <p:txBody>
          <a:bodyPr wrap="none" lIns="0" tIns="0" rIns="0" bIns="0" rtlCol="0" anchor="ctr"/>
          <a:lstStyle/>
          <a:p>
            <a:pPr algn="ctr">
              <a:lnSpc>
                <a:spcPts val="1738"/>
              </a:lnSpc>
            </a:pPr>
            <a:r>
              <a:rPr lang="en-US" sz="1450" dirty="0">
                <a:solidFill>
                  <a:srgbClr val="0F0F0F"/>
                </a:solidFill>
                <a:latin typeface="思源黑体-思源黑体-Medium" pitchFamily="34" charset="0"/>
                <a:ea typeface="思源黑体-思源黑体-Medium" pitchFamily="34" charset="-122"/>
                <a:cs typeface="思源黑体-思源黑体-Medium" pitchFamily="34" charset="-120"/>
              </a:rPr>
              <a:t>2</a:t>
            </a:r>
            <a:endParaRPr lang="en-US" sz="1450" dirty="0"/>
          </a:p>
        </p:txBody>
      </p:sp>
      <p:sp>
        <p:nvSpPr>
          <p:cNvPr id="12" name="Text 5"/>
          <p:cNvSpPr/>
          <p:nvPr/>
        </p:nvSpPr>
        <p:spPr>
          <a:xfrm>
            <a:off x="3771900" y="3011805"/>
            <a:ext cx="2085975" cy="462915"/>
          </a:xfrm>
          <a:prstGeom prst="rect">
            <a:avLst/>
          </a:prstGeom>
          <a:noFill/>
          <a:ln/>
        </p:spPr>
        <p:txBody>
          <a:bodyPr wrap="square" lIns="0" tIns="0" rIns="0" bIns="0" rtlCol="0" anchor="ctr"/>
          <a:lstStyle/>
          <a:p>
            <a:pP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Reevaluate Lead Qualification</a:t>
            </a:r>
            <a:endParaRPr lang="en-US" sz="1450" dirty="0"/>
          </a:p>
        </p:txBody>
      </p:sp>
      <p:sp>
        <p:nvSpPr>
          <p:cNvPr id="13" name="Text 6"/>
          <p:cNvSpPr/>
          <p:nvPr/>
        </p:nvSpPr>
        <p:spPr>
          <a:xfrm>
            <a:off x="3771900" y="3560445"/>
            <a:ext cx="2085975" cy="554355"/>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Regularly assess and adjust lead qualification criteria to filter out unproductive leads.</a:t>
            </a:r>
            <a:endParaRPr lang="en-US" sz="1156" dirty="0"/>
          </a:p>
        </p:txBody>
      </p:sp>
      <p:sp>
        <p:nvSpPr>
          <p:cNvPr id="14" name="Text 7"/>
          <p:cNvSpPr/>
          <p:nvPr/>
        </p:nvSpPr>
        <p:spPr>
          <a:xfrm>
            <a:off x="6155055" y="3006090"/>
            <a:ext cx="108585" cy="274320"/>
          </a:xfrm>
          <a:prstGeom prst="rect">
            <a:avLst/>
          </a:prstGeom>
          <a:noFill/>
          <a:ln/>
        </p:spPr>
        <p:txBody>
          <a:bodyPr wrap="none" lIns="0" tIns="0" rIns="0" bIns="0" rtlCol="0" anchor="ctr"/>
          <a:lstStyle/>
          <a:p>
            <a:pPr algn="ctr">
              <a:lnSpc>
                <a:spcPts val="1738"/>
              </a:lnSpc>
            </a:pPr>
            <a:r>
              <a:rPr lang="en-US" sz="1450" dirty="0">
                <a:solidFill>
                  <a:srgbClr val="0F0F0F"/>
                </a:solidFill>
                <a:latin typeface="思源黑体-思源黑体-Medium" pitchFamily="34" charset="0"/>
                <a:ea typeface="思源黑体-思源黑体-Medium" pitchFamily="34" charset="-122"/>
                <a:cs typeface="思源黑体-思源黑体-Medium" pitchFamily="34" charset="-120"/>
              </a:rPr>
              <a:t>3</a:t>
            </a:r>
            <a:endParaRPr lang="en-US" sz="1450" dirty="0"/>
          </a:p>
        </p:txBody>
      </p:sp>
      <p:sp>
        <p:nvSpPr>
          <p:cNvPr id="15" name="Text 8"/>
          <p:cNvSpPr/>
          <p:nvPr/>
        </p:nvSpPr>
        <p:spPr>
          <a:xfrm>
            <a:off x="6537960" y="3011805"/>
            <a:ext cx="2085975" cy="462915"/>
          </a:xfrm>
          <a:prstGeom prst="rect">
            <a:avLst/>
          </a:prstGeom>
          <a:noFill/>
          <a:ln/>
        </p:spPr>
        <p:txBody>
          <a:bodyPr wrap="square" lIns="0" tIns="0" rIns="0" bIns="0" rtlCol="0" anchor="ctr"/>
          <a:lstStyle/>
          <a:p>
            <a:pPr>
              <a:lnSpc>
                <a:spcPts val="1813"/>
              </a:lnSpc>
            </a:pPr>
            <a:r>
              <a:rPr lang="en-US" sz="1450" dirty="0">
                <a:solidFill>
                  <a:srgbClr val="000000"/>
                </a:solidFill>
                <a:latin typeface="思源黑体-思源黑体-ExtraBold" pitchFamily="34" charset="0"/>
                <a:ea typeface="思源黑体-思源黑体-ExtraBold" pitchFamily="34" charset="-122"/>
                <a:cs typeface="思源黑体-思源黑体-ExtraBold" pitchFamily="34" charset="-120"/>
              </a:rPr>
              <a:t>Allocate Resources Effectively</a:t>
            </a:r>
            <a:endParaRPr lang="en-US" sz="1450" dirty="0"/>
          </a:p>
        </p:txBody>
      </p:sp>
      <p:sp>
        <p:nvSpPr>
          <p:cNvPr id="16" name="Text 9"/>
          <p:cNvSpPr/>
          <p:nvPr/>
        </p:nvSpPr>
        <p:spPr>
          <a:xfrm>
            <a:off x="6537960" y="3560445"/>
            <a:ext cx="2085975" cy="925830"/>
          </a:xfrm>
          <a:prstGeom prst="rect">
            <a:avLst/>
          </a:prstGeom>
          <a:noFill/>
          <a:ln/>
        </p:spPr>
        <p:txBody>
          <a:bodyPr wrap="square" lIns="0" tIns="0" rIns="0" bIns="0" rtlCol="0" anchor="ctr"/>
          <a:lstStyle/>
          <a:p>
            <a:pPr>
              <a:lnSpc>
                <a:spcPts val="1450"/>
              </a:lnSpc>
            </a:pPr>
            <a:r>
              <a:rPr lang="en-US" sz="1156" dirty="0">
                <a:solidFill>
                  <a:srgbClr val="000000"/>
                </a:solidFill>
                <a:latin typeface="思源黑体-思源黑体-Medium" pitchFamily="34" charset="0"/>
                <a:ea typeface="思源黑体-思源黑体-Medium" pitchFamily="34" charset="-122"/>
                <a:cs typeface="思源黑体-思源黑体-Medium" pitchFamily="34" charset="-120"/>
              </a:rPr>
              <a:t>By focusing on high-value opportunities, optimize resource allocation for maximum impact on sales performance.</a:t>
            </a:r>
            <a:endParaRPr lang="en-US" sz="1156"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7652C-4D1A-C9C1-D43B-1549150AE24B}"/>
              </a:ext>
            </a:extLst>
          </p:cNvPr>
          <p:cNvSpPr txBox="1"/>
          <p:nvPr/>
        </p:nvSpPr>
        <p:spPr>
          <a:xfrm>
            <a:off x="245806" y="865239"/>
            <a:ext cx="8544233" cy="4524315"/>
          </a:xfrm>
          <a:prstGeom prst="rect">
            <a:avLst/>
          </a:prstGeom>
          <a:noFill/>
        </p:spPr>
        <p:txBody>
          <a:bodyPr wrap="square" rtlCol="0">
            <a:spAutoFit/>
          </a:bodyPr>
          <a:lstStyle/>
          <a:p>
            <a:r>
              <a:rPr lang="en-GB" b="1" dirty="0"/>
              <a:t>Challenges faced during Internship Program</a:t>
            </a:r>
          </a:p>
          <a:p>
            <a:endParaRPr lang="en-GB" dirty="0"/>
          </a:p>
          <a:p>
            <a:endParaRPr lang="en-GB" dirty="0"/>
          </a:p>
          <a:p>
            <a:endParaRPr lang="en-GB" dirty="0"/>
          </a:p>
          <a:p>
            <a:r>
              <a:rPr lang="en-GB" dirty="0"/>
              <a:t>Time Constraints: Managing internship tasks alongside job and course commitments.</a:t>
            </a:r>
          </a:p>
          <a:p>
            <a:endParaRPr lang="en-GB" dirty="0"/>
          </a:p>
          <a:p>
            <a:r>
              <a:rPr lang="en-GB" dirty="0"/>
              <a:t>Practical Exposure Gap: Applying theoretical knowledge from the course in real-world scenarios.</a:t>
            </a:r>
          </a:p>
          <a:p>
            <a:endParaRPr lang="en-GB" dirty="0"/>
          </a:p>
          <a:p>
            <a:r>
              <a:rPr lang="en-GB" dirty="0"/>
              <a:t>Tool Proficiency: Struggling with unfamiliar tools like SQL, Power BI, or Tableau.</a:t>
            </a:r>
          </a:p>
          <a:p>
            <a:endParaRPr lang="en-GB" dirty="0"/>
          </a:p>
          <a:p>
            <a:r>
              <a:rPr lang="en-GB" dirty="0"/>
              <a:t>Limited Guidance: Less mentorship in virtual internships compared to in-person ones.</a:t>
            </a:r>
          </a:p>
          <a:p>
            <a:endParaRPr lang="en-GB" dirty="0"/>
          </a:p>
          <a:p>
            <a:r>
              <a:rPr lang="en-GB" dirty="0"/>
              <a:t>Communication Barriers: Collaborating effectively in remote or hybrid teams.</a:t>
            </a:r>
            <a:endParaRPr lang="en-IN" dirty="0"/>
          </a:p>
        </p:txBody>
      </p:sp>
    </p:spTree>
    <p:extLst>
      <p:ext uri="{BB962C8B-B14F-4D97-AF65-F5344CB8AC3E}">
        <p14:creationId xmlns:p14="http://schemas.microsoft.com/office/powerpoint/2010/main" val="916524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5E9DE-6FFE-4C63-18DF-59CA13641EC9}"/>
              </a:ext>
            </a:extLst>
          </p:cNvPr>
          <p:cNvSpPr txBox="1"/>
          <p:nvPr/>
        </p:nvSpPr>
        <p:spPr>
          <a:xfrm>
            <a:off x="1793556" y="1590734"/>
            <a:ext cx="5554405" cy="2520012"/>
          </a:xfrm>
          <a:prstGeom prst="rect">
            <a:avLst/>
          </a:prstGeom>
          <a:solidFill>
            <a:schemeClr val="bg2"/>
          </a:solidFill>
        </p:spPr>
        <p:txBody>
          <a:bodyPr vert="horz" lIns="91440" tIns="45720" rIns="91440" bIns="0" rtlCol="0" anchor="ctr">
            <a:normAutofit/>
          </a:bodyPr>
          <a:lstStyle/>
          <a:p>
            <a:pPr algn="ctr" defTabSz="914400">
              <a:lnSpc>
                <a:spcPct val="90000"/>
              </a:lnSpc>
              <a:spcBef>
                <a:spcPct val="0"/>
              </a:spcBef>
              <a:spcAft>
                <a:spcPts val="600"/>
              </a:spcAft>
            </a:pPr>
            <a:r>
              <a:rPr lang="en-US" sz="5200" cap="all" dirty="0">
                <a:solidFill>
                  <a:schemeClr val="tx2"/>
                </a:solidFill>
                <a:latin typeface="+mj-lt"/>
                <a:ea typeface="+mj-ea"/>
                <a:cs typeface="+mj-cs"/>
              </a:rPr>
              <a:t>Thank You</a:t>
            </a:r>
          </a:p>
        </p:txBody>
      </p:sp>
    </p:spTree>
    <p:extLst>
      <p:ext uri="{BB962C8B-B14F-4D97-AF65-F5344CB8AC3E}">
        <p14:creationId xmlns:p14="http://schemas.microsoft.com/office/powerpoint/2010/main" val="336777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IN">
                <a:solidFill>
                  <a:srgbClr val="262626"/>
                </a:solidFill>
              </a:rPr>
              <a:t>Expected Amount</a:t>
            </a:r>
          </a:p>
        </p:txBody>
      </p:sp>
      <p:sp>
        <p:nvSpPr>
          <p:cNvPr id="3" name="Content Placeholder 2"/>
          <p:cNvSpPr>
            <a:spLocks noGrp="1"/>
          </p:cNvSpPr>
          <p:nvPr>
            <p:ph idx="1"/>
          </p:nvPr>
        </p:nvSpPr>
        <p:spPr>
          <a:xfrm>
            <a:off x="3479799" y="2556932"/>
            <a:ext cx="4692647" cy="3318936"/>
          </a:xfrm>
        </p:spPr>
        <p:txBody>
          <a:bodyPr>
            <a:normAutofit/>
          </a:bodyPr>
          <a:lstStyle/>
          <a:p>
            <a:pPr>
              <a:lnSpc>
                <a:spcPct val="90000"/>
              </a:lnSpc>
            </a:pPr>
            <a:r>
              <a:rPr lang="en-GB" dirty="0">
                <a:solidFill>
                  <a:srgbClr val="262626"/>
                </a:solidFill>
              </a:rPr>
              <a:t>📌 Definition:</a:t>
            </a:r>
          </a:p>
          <a:p>
            <a:pPr>
              <a:lnSpc>
                <a:spcPct val="90000"/>
              </a:lnSpc>
            </a:pPr>
            <a:r>
              <a:rPr lang="en-GB" dirty="0">
                <a:solidFill>
                  <a:srgbClr val="262626"/>
                </a:solidFill>
              </a:rPr>
              <a:t>Total revenue expected from opportunities based on probability.</a:t>
            </a:r>
          </a:p>
          <a:p>
            <a:pPr>
              <a:lnSpc>
                <a:spcPct val="90000"/>
              </a:lnSpc>
            </a:pPr>
            <a:endParaRPr lang="en-GB" dirty="0">
              <a:solidFill>
                <a:srgbClr val="262626"/>
              </a:solidFill>
            </a:endParaRPr>
          </a:p>
          <a:p>
            <a:pPr>
              <a:lnSpc>
                <a:spcPct val="90000"/>
              </a:lnSpc>
            </a:pPr>
            <a:r>
              <a:rPr lang="en-GB" dirty="0">
                <a:solidFill>
                  <a:srgbClr val="262626"/>
                </a:solidFill>
              </a:rPr>
              <a:t>🎯 Purpose:</a:t>
            </a:r>
          </a:p>
          <a:p>
            <a:pPr>
              <a:lnSpc>
                <a:spcPct val="90000"/>
              </a:lnSpc>
            </a:pPr>
            <a:r>
              <a:rPr lang="en-GB" dirty="0">
                <a:solidFill>
                  <a:srgbClr val="262626"/>
                </a:solidFill>
              </a:rPr>
              <a:t>Supports revenue forecasting and planning.</a:t>
            </a:r>
          </a:p>
          <a:p>
            <a:pPr marL="0" indent="0">
              <a:lnSpc>
                <a:spcPct val="90000"/>
              </a:lnSpc>
              <a:buNone/>
            </a:pPr>
            <a:endParaRPr lang="en-GB" dirty="0">
              <a:solidFill>
                <a:srgbClr val="262626"/>
              </a:solidFill>
            </a:endParaRPr>
          </a:p>
        </p:txBody>
      </p:sp>
      <p:pic>
        <p:nvPicPr>
          <p:cNvPr id="4" name="Picture 3">
            <a:extLst>
              <a:ext uri="{FF2B5EF4-FFF2-40B4-BE49-F238E27FC236}">
                <a16:creationId xmlns:a16="http://schemas.microsoft.com/office/drawing/2014/main" id="{2CA09F57-2DDB-3422-9760-980CF75E586F}"/>
              </a:ext>
            </a:extLst>
          </p:cNvPr>
          <p:cNvPicPr>
            <a:picLocks noChangeAspect="1"/>
          </p:cNvPicPr>
          <p:nvPr/>
        </p:nvPicPr>
        <p:blipFill>
          <a:blip r:embed="rId3"/>
          <a:stretch>
            <a:fillRect/>
          </a:stretch>
        </p:blipFill>
        <p:spPr>
          <a:xfrm>
            <a:off x="859343" y="3630372"/>
            <a:ext cx="2271154" cy="1098944"/>
          </a:xfrm>
          <a:prstGeom prst="rect">
            <a:avLst/>
          </a:prstGeom>
          <a:ln w="57150" cmpd="thickThin">
            <a:solidFill>
              <a:srgbClr val="7F7F7F"/>
            </a:solidFill>
            <a:miter lim="800000"/>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GB">
                <a:solidFill>
                  <a:srgbClr val="262626"/>
                </a:solidFill>
              </a:rPr>
              <a:t>Active Opportunities</a:t>
            </a:r>
          </a:p>
        </p:txBody>
      </p:sp>
      <p:sp>
        <p:nvSpPr>
          <p:cNvPr id="3" name="Content Placeholder 2"/>
          <p:cNvSpPr>
            <a:spLocks noGrp="1"/>
          </p:cNvSpPr>
          <p:nvPr>
            <p:ph idx="1"/>
          </p:nvPr>
        </p:nvSpPr>
        <p:spPr>
          <a:xfrm>
            <a:off x="3479799" y="2556932"/>
            <a:ext cx="4692647" cy="3318936"/>
          </a:xfrm>
        </p:spPr>
        <p:txBody>
          <a:bodyPr>
            <a:normAutofit/>
          </a:bodyPr>
          <a:lstStyle/>
          <a:p>
            <a:r>
              <a:rPr lang="en-GB" sz="2200">
                <a:solidFill>
                  <a:srgbClr val="262626"/>
                </a:solidFill>
              </a:rPr>
              <a:t>📌 Definition:</a:t>
            </a:r>
          </a:p>
          <a:p>
            <a:r>
              <a:rPr lang="en-GB" sz="2200">
                <a:solidFill>
                  <a:srgbClr val="262626"/>
                </a:solidFill>
              </a:rPr>
              <a:t>Opportunities marked as Open and in progress within the sales pipeline.</a:t>
            </a:r>
          </a:p>
          <a:p>
            <a:endParaRPr lang="en-GB" sz="2200">
              <a:solidFill>
                <a:srgbClr val="262626"/>
              </a:solidFill>
            </a:endParaRPr>
          </a:p>
          <a:p>
            <a:r>
              <a:rPr lang="en-GB" sz="2200">
                <a:solidFill>
                  <a:srgbClr val="262626"/>
                </a:solidFill>
              </a:rPr>
              <a:t>🎯 Purpose:</a:t>
            </a:r>
          </a:p>
          <a:p>
            <a:r>
              <a:rPr lang="en-GB" sz="2200">
                <a:solidFill>
                  <a:srgbClr val="262626"/>
                </a:solidFill>
              </a:rPr>
              <a:t>Monitor and drive potential sales in progress.</a:t>
            </a:r>
          </a:p>
          <a:p>
            <a:pPr marL="0" indent="0">
              <a:buNone/>
            </a:pPr>
            <a:endParaRPr lang="en-GB" sz="2200">
              <a:solidFill>
                <a:srgbClr val="262626"/>
              </a:solidFill>
            </a:endParaRPr>
          </a:p>
        </p:txBody>
      </p:sp>
      <p:pic>
        <p:nvPicPr>
          <p:cNvPr id="6" name="Picture 5">
            <a:extLst>
              <a:ext uri="{FF2B5EF4-FFF2-40B4-BE49-F238E27FC236}">
                <a16:creationId xmlns:a16="http://schemas.microsoft.com/office/drawing/2014/main" id="{ED987DFB-2C7D-D511-D005-044E530CEF10}"/>
              </a:ext>
            </a:extLst>
          </p:cNvPr>
          <p:cNvPicPr>
            <a:picLocks noChangeAspect="1"/>
          </p:cNvPicPr>
          <p:nvPr/>
        </p:nvPicPr>
        <p:blipFill>
          <a:blip r:embed="rId3"/>
          <a:stretch>
            <a:fillRect/>
          </a:stretch>
        </p:blipFill>
        <p:spPr>
          <a:xfrm>
            <a:off x="1075701" y="3313471"/>
            <a:ext cx="2054796" cy="1399900"/>
          </a:xfrm>
          <a:prstGeom prst="rect">
            <a:avLst/>
          </a:prstGeom>
          <a:ln w="57150" cmpd="thickThin">
            <a:solidFill>
              <a:srgbClr val="7F7F7F"/>
            </a:solidFill>
            <a:miter lim="8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IN">
                <a:solidFill>
                  <a:srgbClr val="262626"/>
                </a:solidFill>
              </a:rPr>
              <a:t>Converted Opportunities</a:t>
            </a:r>
          </a:p>
        </p:txBody>
      </p:sp>
      <p:sp>
        <p:nvSpPr>
          <p:cNvPr id="3" name="Content Placeholder 2"/>
          <p:cNvSpPr>
            <a:spLocks noGrp="1"/>
          </p:cNvSpPr>
          <p:nvPr>
            <p:ph idx="1"/>
          </p:nvPr>
        </p:nvSpPr>
        <p:spPr>
          <a:xfrm>
            <a:off x="3479799" y="2556932"/>
            <a:ext cx="4692647" cy="3318936"/>
          </a:xfrm>
        </p:spPr>
        <p:txBody>
          <a:bodyPr>
            <a:normAutofit/>
          </a:bodyPr>
          <a:lstStyle/>
          <a:p>
            <a:pPr>
              <a:lnSpc>
                <a:spcPct val="90000"/>
              </a:lnSpc>
            </a:pPr>
            <a:r>
              <a:rPr lang="en-GB" dirty="0">
                <a:solidFill>
                  <a:srgbClr val="262626"/>
                </a:solidFill>
              </a:rPr>
              <a:t>📌 Definition:</a:t>
            </a:r>
          </a:p>
          <a:p>
            <a:pPr>
              <a:lnSpc>
                <a:spcPct val="90000"/>
              </a:lnSpc>
            </a:pPr>
            <a:r>
              <a:rPr lang="en-GB" dirty="0">
                <a:solidFill>
                  <a:srgbClr val="262626"/>
                </a:solidFill>
              </a:rPr>
              <a:t>Opportunities that originated from leads and converted.</a:t>
            </a:r>
          </a:p>
          <a:p>
            <a:pPr>
              <a:lnSpc>
                <a:spcPct val="90000"/>
              </a:lnSpc>
            </a:pPr>
            <a:endParaRPr lang="en-GB" dirty="0">
              <a:solidFill>
                <a:srgbClr val="262626"/>
              </a:solidFill>
            </a:endParaRPr>
          </a:p>
          <a:p>
            <a:pPr>
              <a:lnSpc>
                <a:spcPct val="90000"/>
              </a:lnSpc>
            </a:pPr>
            <a:r>
              <a:rPr lang="en-GB" dirty="0">
                <a:solidFill>
                  <a:srgbClr val="262626"/>
                </a:solidFill>
              </a:rPr>
              <a:t>🎯 Purpose:</a:t>
            </a:r>
          </a:p>
          <a:p>
            <a:pPr>
              <a:lnSpc>
                <a:spcPct val="90000"/>
              </a:lnSpc>
            </a:pPr>
            <a:r>
              <a:rPr lang="en-GB" dirty="0">
                <a:solidFill>
                  <a:srgbClr val="262626"/>
                </a:solidFill>
              </a:rPr>
              <a:t>Measures lead-to-opportunity conversion performance.</a:t>
            </a:r>
          </a:p>
          <a:p>
            <a:pPr marL="0" indent="0">
              <a:lnSpc>
                <a:spcPct val="90000"/>
              </a:lnSpc>
              <a:buNone/>
            </a:pPr>
            <a:endParaRPr lang="en-GB" dirty="0">
              <a:solidFill>
                <a:srgbClr val="262626"/>
              </a:solidFill>
            </a:endParaRPr>
          </a:p>
        </p:txBody>
      </p:sp>
      <p:pic>
        <p:nvPicPr>
          <p:cNvPr id="5" name="Picture 4">
            <a:extLst>
              <a:ext uri="{FF2B5EF4-FFF2-40B4-BE49-F238E27FC236}">
                <a16:creationId xmlns:a16="http://schemas.microsoft.com/office/drawing/2014/main" id="{8FCE4AE9-D9AF-E640-D5E6-874953DBD147}"/>
              </a:ext>
            </a:extLst>
          </p:cNvPr>
          <p:cNvPicPr>
            <a:picLocks noChangeAspect="1"/>
          </p:cNvPicPr>
          <p:nvPr/>
        </p:nvPicPr>
        <p:blipFill>
          <a:blip r:embed="rId3"/>
          <a:stretch>
            <a:fillRect/>
          </a:stretch>
        </p:blipFill>
        <p:spPr>
          <a:xfrm>
            <a:off x="1075701" y="3501929"/>
            <a:ext cx="2054796" cy="1251141"/>
          </a:xfrm>
          <a:prstGeom prst="rect">
            <a:avLst/>
          </a:prstGeom>
          <a:ln w="57150" cmpd="thickThin">
            <a:solidFill>
              <a:srgbClr val="7F7F7F"/>
            </a:solidFill>
            <a:miter lim="8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IN">
                <a:solidFill>
                  <a:srgbClr val="262626"/>
                </a:solidFill>
              </a:rPr>
              <a:t>Win Rate</a:t>
            </a:r>
          </a:p>
        </p:txBody>
      </p:sp>
      <p:sp>
        <p:nvSpPr>
          <p:cNvPr id="3" name="Content Placeholder 2"/>
          <p:cNvSpPr>
            <a:spLocks noGrp="1"/>
          </p:cNvSpPr>
          <p:nvPr>
            <p:ph idx="1"/>
          </p:nvPr>
        </p:nvSpPr>
        <p:spPr>
          <a:xfrm>
            <a:off x="3479799" y="2556932"/>
            <a:ext cx="4692647" cy="3318936"/>
          </a:xfrm>
        </p:spPr>
        <p:txBody>
          <a:bodyPr>
            <a:normAutofit/>
          </a:bodyPr>
          <a:lstStyle/>
          <a:p>
            <a:pPr>
              <a:lnSpc>
                <a:spcPct val="90000"/>
              </a:lnSpc>
            </a:pPr>
            <a:r>
              <a:rPr lang="en-GB">
                <a:solidFill>
                  <a:srgbClr val="262626"/>
                </a:solidFill>
              </a:rPr>
              <a:t>📌 Definition:</a:t>
            </a:r>
          </a:p>
          <a:p>
            <a:pPr>
              <a:lnSpc>
                <a:spcPct val="90000"/>
              </a:lnSpc>
            </a:pPr>
            <a:r>
              <a:rPr lang="en-GB">
                <a:solidFill>
                  <a:srgbClr val="262626"/>
                </a:solidFill>
              </a:rPr>
              <a:t>(Closed Won / (Closed Won + Closed Lost)) × 100.</a:t>
            </a:r>
          </a:p>
          <a:p>
            <a:pPr>
              <a:lnSpc>
                <a:spcPct val="90000"/>
              </a:lnSpc>
            </a:pPr>
            <a:endParaRPr lang="en-GB">
              <a:solidFill>
                <a:srgbClr val="262626"/>
              </a:solidFill>
            </a:endParaRPr>
          </a:p>
          <a:p>
            <a:pPr>
              <a:lnSpc>
                <a:spcPct val="90000"/>
              </a:lnSpc>
            </a:pPr>
            <a:r>
              <a:rPr lang="en-GB">
                <a:solidFill>
                  <a:srgbClr val="262626"/>
                </a:solidFill>
              </a:rPr>
              <a:t>🎯 Purpose:</a:t>
            </a:r>
          </a:p>
          <a:p>
            <a:pPr>
              <a:lnSpc>
                <a:spcPct val="90000"/>
              </a:lnSpc>
            </a:pPr>
            <a:r>
              <a:rPr lang="en-GB">
                <a:solidFill>
                  <a:srgbClr val="262626"/>
                </a:solidFill>
              </a:rPr>
              <a:t>Assesses efficiency of opportunity closing.</a:t>
            </a:r>
          </a:p>
          <a:p>
            <a:pPr>
              <a:lnSpc>
                <a:spcPct val="90000"/>
              </a:lnSpc>
            </a:pPr>
            <a:endParaRPr lang="en-GB">
              <a:solidFill>
                <a:srgbClr val="262626"/>
              </a:solidFill>
            </a:endParaRPr>
          </a:p>
          <a:p>
            <a:pPr>
              <a:lnSpc>
                <a:spcPct val="90000"/>
              </a:lnSpc>
            </a:pPr>
            <a:endParaRPr lang="en-GB">
              <a:solidFill>
                <a:srgbClr val="262626"/>
              </a:solidFill>
            </a:endParaRPr>
          </a:p>
        </p:txBody>
      </p:sp>
      <p:pic>
        <p:nvPicPr>
          <p:cNvPr id="5" name="Picture 4">
            <a:extLst>
              <a:ext uri="{FF2B5EF4-FFF2-40B4-BE49-F238E27FC236}">
                <a16:creationId xmlns:a16="http://schemas.microsoft.com/office/drawing/2014/main" id="{C1428590-E229-1CDF-F214-C68C73F4ACE3}"/>
              </a:ext>
            </a:extLst>
          </p:cNvPr>
          <p:cNvPicPr>
            <a:picLocks noChangeAspect="1"/>
          </p:cNvPicPr>
          <p:nvPr/>
        </p:nvPicPr>
        <p:blipFill>
          <a:blip r:embed="rId3"/>
          <a:stretch>
            <a:fillRect/>
          </a:stretch>
        </p:blipFill>
        <p:spPr>
          <a:xfrm>
            <a:off x="1075701" y="3161338"/>
            <a:ext cx="2054796" cy="1932324"/>
          </a:xfrm>
          <a:prstGeom prst="rect">
            <a:avLst/>
          </a:prstGeom>
          <a:ln w="57150" cmpd="thickThin">
            <a:solidFill>
              <a:srgbClr val="7F7F7F"/>
            </a:solidFill>
            <a:miter lim="800000"/>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IN" dirty="0">
                <a:solidFill>
                  <a:srgbClr val="262626"/>
                </a:solidFill>
              </a:rPr>
              <a:t>Loss Rate</a:t>
            </a:r>
          </a:p>
        </p:txBody>
      </p:sp>
      <p:sp>
        <p:nvSpPr>
          <p:cNvPr id="3" name="Content Placeholder 2"/>
          <p:cNvSpPr>
            <a:spLocks noGrp="1"/>
          </p:cNvSpPr>
          <p:nvPr>
            <p:ph idx="1"/>
          </p:nvPr>
        </p:nvSpPr>
        <p:spPr>
          <a:xfrm>
            <a:off x="3479799" y="2556932"/>
            <a:ext cx="4692647" cy="3318936"/>
          </a:xfrm>
        </p:spPr>
        <p:txBody>
          <a:bodyPr>
            <a:normAutofit/>
          </a:bodyPr>
          <a:lstStyle/>
          <a:p>
            <a:pPr>
              <a:lnSpc>
                <a:spcPct val="90000"/>
              </a:lnSpc>
            </a:pPr>
            <a:r>
              <a:rPr lang="en-GB">
                <a:solidFill>
                  <a:srgbClr val="262626"/>
                </a:solidFill>
              </a:rPr>
              <a:t>📌 Definition:</a:t>
            </a:r>
          </a:p>
          <a:p>
            <a:pPr>
              <a:lnSpc>
                <a:spcPct val="90000"/>
              </a:lnSpc>
            </a:pPr>
            <a:r>
              <a:rPr lang="en-GB">
                <a:solidFill>
                  <a:srgbClr val="262626"/>
                </a:solidFill>
              </a:rPr>
              <a:t>(Closed Lost / (Closed Won + Closed Lost)) × 100.</a:t>
            </a:r>
          </a:p>
          <a:p>
            <a:pPr>
              <a:lnSpc>
                <a:spcPct val="90000"/>
              </a:lnSpc>
            </a:pPr>
            <a:endParaRPr lang="en-GB">
              <a:solidFill>
                <a:srgbClr val="262626"/>
              </a:solidFill>
            </a:endParaRPr>
          </a:p>
          <a:p>
            <a:pPr>
              <a:lnSpc>
                <a:spcPct val="90000"/>
              </a:lnSpc>
            </a:pPr>
            <a:r>
              <a:rPr lang="en-GB">
                <a:solidFill>
                  <a:srgbClr val="262626"/>
                </a:solidFill>
              </a:rPr>
              <a:t>🎯 Purpose:</a:t>
            </a:r>
          </a:p>
          <a:p>
            <a:pPr>
              <a:lnSpc>
                <a:spcPct val="90000"/>
              </a:lnSpc>
            </a:pPr>
            <a:r>
              <a:rPr lang="en-GB">
                <a:solidFill>
                  <a:srgbClr val="262626"/>
                </a:solidFill>
              </a:rPr>
              <a:t>Identifies inefficiencies or potential improvement areas.</a:t>
            </a:r>
          </a:p>
          <a:p>
            <a:pPr>
              <a:lnSpc>
                <a:spcPct val="90000"/>
              </a:lnSpc>
            </a:pPr>
            <a:endParaRPr lang="en-GB">
              <a:solidFill>
                <a:srgbClr val="262626"/>
              </a:solidFill>
            </a:endParaRPr>
          </a:p>
          <a:p>
            <a:pPr>
              <a:lnSpc>
                <a:spcPct val="90000"/>
              </a:lnSpc>
            </a:pPr>
            <a:endParaRPr lang="en-GB">
              <a:solidFill>
                <a:srgbClr val="262626"/>
              </a:solidFill>
            </a:endParaRPr>
          </a:p>
        </p:txBody>
      </p:sp>
      <p:pic>
        <p:nvPicPr>
          <p:cNvPr id="5" name="Picture 4">
            <a:extLst>
              <a:ext uri="{FF2B5EF4-FFF2-40B4-BE49-F238E27FC236}">
                <a16:creationId xmlns:a16="http://schemas.microsoft.com/office/drawing/2014/main" id="{C1EC6E28-C6B6-6E19-F6D6-936A532645E6}"/>
              </a:ext>
            </a:extLst>
          </p:cNvPr>
          <p:cNvPicPr>
            <a:picLocks noChangeAspect="1"/>
          </p:cNvPicPr>
          <p:nvPr/>
        </p:nvPicPr>
        <p:blipFill>
          <a:blip r:embed="rId3"/>
          <a:stretch>
            <a:fillRect/>
          </a:stretch>
        </p:blipFill>
        <p:spPr>
          <a:xfrm>
            <a:off x="1075701" y="3030211"/>
            <a:ext cx="2054796" cy="1964576"/>
          </a:xfrm>
          <a:prstGeom prst="rect">
            <a:avLst/>
          </a:prstGeom>
          <a:ln w="57150" cmpd="thickThin">
            <a:solidFill>
              <a:srgbClr val="7F7F7F"/>
            </a:solidFill>
            <a:miter lim="8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2745042" cy="1325373"/>
          </a:xfrm>
        </p:spPr>
        <p:txBody>
          <a:bodyPr anchor="b">
            <a:normAutofit/>
          </a:bodyPr>
          <a:lstStyle/>
          <a:p>
            <a:r>
              <a:rPr lang="en-IN" sz="2400">
                <a:solidFill>
                  <a:srgbClr val="262626"/>
                </a:solidFill>
              </a:rPr>
              <a:t>Trend Analysis</a:t>
            </a:r>
          </a:p>
        </p:txBody>
      </p:sp>
      <p:sp>
        <p:nvSpPr>
          <p:cNvPr id="3" name="Content Placeholder 2"/>
          <p:cNvSpPr>
            <a:spLocks noGrp="1"/>
          </p:cNvSpPr>
          <p:nvPr>
            <p:ph idx="1"/>
          </p:nvPr>
        </p:nvSpPr>
        <p:spPr>
          <a:xfrm>
            <a:off x="971550" y="2493774"/>
            <a:ext cx="2745043" cy="3382094"/>
          </a:xfrm>
        </p:spPr>
        <p:txBody>
          <a:bodyPr>
            <a:normAutofit/>
          </a:bodyPr>
          <a:lstStyle/>
          <a:p>
            <a:pPr algn="ctr"/>
            <a:r>
              <a:rPr lang="en-GB" sz="1600" dirty="0">
                <a:solidFill>
                  <a:srgbClr val="262626"/>
                </a:solidFill>
              </a:rPr>
              <a:t>📌 Definition:</a:t>
            </a:r>
          </a:p>
          <a:p>
            <a:pPr algn="ctr"/>
            <a:r>
              <a:rPr lang="en-GB" sz="1600" dirty="0">
                <a:solidFill>
                  <a:srgbClr val="262626"/>
                </a:solidFill>
              </a:rPr>
              <a:t>Monthly trend of created opportunities.</a:t>
            </a:r>
          </a:p>
          <a:p>
            <a:pPr algn="ctr"/>
            <a:endParaRPr lang="en-GB" sz="1600" dirty="0">
              <a:solidFill>
                <a:srgbClr val="262626"/>
              </a:solidFill>
            </a:endParaRPr>
          </a:p>
          <a:p>
            <a:pPr algn="ctr"/>
            <a:r>
              <a:rPr lang="en-GB" sz="1600" dirty="0">
                <a:solidFill>
                  <a:srgbClr val="262626"/>
                </a:solidFill>
              </a:rPr>
              <a:t>🎯 Purpose:</a:t>
            </a:r>
          </a:p>
          <a:p>
            <a:pPr algn="ctr"/>
            <a:r>
              <a:rPr lang="en-GB" sz="1600" dirty="0">
                <a:solidFill>
                  <a:srgbClr val="262626"/>
                </a:solidFill>
              </a:rPr>
              <a:t>Understand sales growth patterns.</a:t>
            </a:r>
          </a:p>
          <a:p>
            <a:pPr algn="ctr"/>
            <a:endParaRPr lang="en-GB" sz="1400" dirty="0">
              <a:solidFill>
                <a:srgbClr val="262626"/>
              </a:solidFill>
            </a:endParaRPr>
          </a:p>
          <a:p>
            <a:pPr algn="ctr"/>
            <a:endParaRPr lang="en-GB" sz="1400" dirty="0">
              <a:solidFill>
                <a:srgbClr val="262626"/>
              </a:solidFill>
            </a:endParaRPr>
          </a:p>
        </p:txBody>
      </p:sp>
      <p:pic>
        <p:nvPicPr>
          <p:cNvPr id="5" name="Picture 4">
            <a:extLst>
              <a:ext uri="{FF2B5EF4-FFF2-40B4-BE49-F238E27FC236}">
                <a16:creationId xmlns:a16="http://schemas.microsoft.com/office/drawing/2014/main" id="{03B0ED3F-90D4-F522-FD38-1D7473AC671B}"/>
              </a:ext>
            </a:extLst>
          </p:cNvPr>
          <p:cNvPicPr>
            <a:picLocks noChangeAspect="1"/>
          </p:cNvPicPr>
          <p:nvPr/>
        </p:nvPicPr>
        <p:blipFill>
          <a:blip r:embed="rId3"/>
          <a:stretch>
            <a:fillRect/>
          </a:stretch>
        </p:blipFill>
        <p:spPr>
          <a:xfrm>
            <a:off x="4064001" y="2408602"/>
            <a:ext cx="4108449" cy="2222392"/>
          </a:xfrm>
          <a:prstGeom prst="rect">
            <a:avLst/>
          </a:prstGeom>
          <a:ln w="57150" cmpd="thickThin">
            <a:solidFill>
              <a:srgbClr val="7F7F7F"/>
            </a:solidFill>
            <a:miter lim="800000"/>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738</TotalTime>
  <Words>1136</Words>
  <Application>Microsoft Office PowerPoint</Application>
  <PresentationFormat>On-screen Show (4:3)</PresentationFormat>
  <Paragraphs>208</Paragraphs>
  <Slides>39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思源黑体-思源黑体-ExtraBold</vt:lpstr>
      <vt:lpstr>思源黑体-思源黑体-Medium</vt:lpstr>
      <vt:lpstr>Retrospect</vt:lpstr>
      <vt:lpstr>Opportunity Dashboard</vt:lpstr>
      <vt:lpstr>Team Members</vt:lpstr>
      <vt:lpstr>Key Sales Metrics</vt:lpstr>
      <vt:lpstr>Expected Amount</vt:lpstr>
      <vt:lpstr>Active Opportunities</vt:lpstr>
      <vt:lpstr>Converted Opportunities</vt:lpstr>
      <vt:lpstr>Win Rate</vt:lpstr>
      <vt:lpstr>Loss Rate</vt:lpstr>
      <vt:lpstr>Trend Analysis</vt:lpstr>
      <vt:lpstr>Expected Vs Forecast</vt:lpstr>
      <vt:lpstr>Active Vs Total Opportunities</vt:lpstr>
      <vt:lpstr>Closed Won vs Total Opportunities</vt:lpstr>
      <vt:lpstr>Closed Won vs Total Closed</vt:lpstr>
      <vt:lpstr>Expected Amount by Opportunity Type</vt:lpstr>
      <vt:lpstr> Opportunities by Industry </vt:lpstr>
      <vt:lpstr>PowerPoint Presentation</vt:lpstr>
      <vt:lpstr>PowerPoint Presentation</vt:lpstr>
      <vt:lpstr>PowerPoint Presentation</vt:lpstr>
      <vt:lpstr>PowerPoint Presentation</vt:lpstr>
      <vt:lpstr>Lead Dashboard</vt:lpstr>
      <vt:lpstr>Lead Performance Metrics</vt:lpstr>
      <vt:lpstr>Total Leads</vt:lpstr>
      <vt:lpstr>Expected Amount</vt:lpstr>
      <vt:lpstr>Conversion Rate (%)</vt:lpstr>
      <vt:lpstr>Converted Accounts</vt:lpstr>
      <vt:lpstr>Converted Opportunities</vt:lpstr>
      <vt:lpstr>Leads by Source</vt:lpstr>
      <vt:lpstr>Leads by Industry</vt:lpstr>
      <vt:lpstr>Leads by Stage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jayshri sharma</dc:creator>
  <cp:keywords/>
  <dc:description>generated using python-pptx</dc:description>
  <cp:lastModifiedBy>jayshri sharma</cp:lastModifiedBy>
  <cp:revision>24</cp:revision>
  <dcterms:created xsi:type="dcterms:W3CDTF">2013-01-27T09:14:16Z</dcterms:created>
  <dcterms:modified xsi:type="dcterms:W3CDTF">2025-07-26T04:01:08Z</dcterms:modified>
  <cp:category/>
</cp:coreProperties>
</file>