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IN"/>
              <a:t>MICROSERVICES FOR BEGINNERS</a:t>
            </a:r>
            <a:endParaRPr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IN"/>
              <a:t>CRASH COURSE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149" y="4089674"/>
            <a:ext cx="1145876" cy="11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CONTENT OF THIS VIDEO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17827" y="2558868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IN" sz="2400"/>
              <a:t>What is monolithic Architecture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/>
              <a:t>Advantages and  Disadvantages of Monolithic Application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/>
              <a:t>What is microservices?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/>
              <a:t>Advantages of Microservices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/>
              <a:t>Microservices Architecture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/>
              <a:t>How two microservices communicate with each other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/>
              <a:t>Use case Practical Work..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pic>
        <p:nvPicPr>
          <p:cNvPr descr="Microservices Tutorial"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5501" y="2686705"/>
            <a:ext cx="2915307" cy="291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MONOLITHIC ARCHITECTURE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05346" y="2057838"/>
            <a:ext cx="11029615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IN">
                <a:solidFill>
                  <a:srgbClr val="222635"/>
                </a:solidFill>
                <a:latin typeface="Cambria"/>
                <a:ea typeface="Cambria"/>
                <a:cs typeface="Cambria"/>
                <a:sym typeface="Cambria"/>
              </a:rPr>
              <a:t>Monolithic application has single code base with multiple modules.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347546" y="2813538"/>
            <a:ext cx="7921869" cy="3455378"/>
          </a:xfrm>
          <a:prstGeom prst="rect">
            <a:avLst/>
          </a:prstGeom>
          <a:noFill/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256084" y="3138854"/>
            <a:ext cx="322385" cy="2780473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Controllers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441130" y="3115822"/>
            <a:ext cx="1396962" cy="53843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services1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441130" y="4247577"/>
            <a:ext cx="1396962" cy="53843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services2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4441130" y="5380893"/>
            <a:ext cx="1396962" cy="53843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services3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6353910" y="3138854"/>
            <a:ext cx="1396962" cy="53843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dao1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353910" y="4247577"/>
            <a:ext cx="1396962" cy="53843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dao2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353910" y="5356300"/>
            <a:ext cx="1396962" cy="538434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dao3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8748346" y="3911684"/>
            <a:ext cx="668215" cy="1259085"/>
          </a:xfrm>
          <a:prstGeom prst="flowChartMagneticDisk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DB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3719146" y="3385039"/>
            <a:ext cx="615462" cy="0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3719146" y="4541226"/>
            <a:ext cx="615462" cy="0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3719146" y="5697413"/>
            <a:ext cx="615462" cy="0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15"/>
          <p:cNvCxnSpPr>
            <a:endCxn id="117" idx="1"/>
          </p:cNvCxnSpPr>
          <p:nvPr/>
        </p:nvCxnSpPr>
        <p:spPr>
          <a:xfrm>
            <a:off x="5838210" y="3379271"/>
            <a:ext cx="515700" cy="28800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5828847" y="4526159"/>
            <a:ext cx="515818" cy="28893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5828847" y="5629021"/>
            <a:ext cx="515818" cy="28893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15"/>
          <p:cNvCxnSpPr>
            <a:stCxn id="117" idx="3"/>
          </p:cNvCxnSpPr>
          <p:nvPr/>
        </p:nvCxnSpPr>
        <p:spPr>
          <a:xfrm>
            <a:off x="7750872" y="3408071"/>
            <a:ext cx="997500" cy="839400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5"/>
          <p:cNvCxnSpPr>
            <a:endCxn id="120" idx="2"/>
          </p:cNvCxnSpPr>
          <p:nvPr/>
        </p:nvCxnSpPr>
        <p:spPr>
          <a:xfrm>
            <a:off x="7760146" y="4512127"/>
            <a:ext cx="988200" cy="29100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5"/>
          <p:cNvCxnSpPr/>
          <p:nvPr/>
        </p:nvCxnSpPr>
        <p:spPr>
          <a:xfrm flipH="1" rot="10800000">
            <a:off x="7732382" y="4817866"/>
            <a:ext cx="1015964" cy="807651"/>
          </a:xfrm>
          <a:prstGeom prst="straightConnector1">
            <a:avLst/>
          </a:prstGeom>
          <a:noFill/>
          <a:ln cap="flat" cmpd="sng" w="3175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15"/>
          <p:cNvSpPr/>
          <p:nvPr/>
        </p:nvSpPr>
        <p:spPr>
          <a:xfrm rot="-5031539">
            <a:off x="350249" y="4063182"/>
            <a:ext cx="1792731" cy="180741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Single jar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51653" y="815310"/>
            <a:ext cx="1964908" cy="1932683"/>
          </a:xfrm>
          <a:prstGeom prst="cloudCallout">
            <a:avLst>
              <a:gd fmla="val -42647" name="adj1"/>
              <a:gd fmla="val 6595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Product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866215" y="2233569"/>
            <a:ext cx="1768908" cy="1425494"/>
          </a:xfrm>
          <a:prstGeom prst="cloudCallout">
            <a:avLst>
              <a:gd fmla="val -102331" name="adj1"/>
              <a:gd fmla="val 89896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Card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3499794">
            <a:off x="9206556" y="5222854"/>
            <a:ext cx="1644231" cy="1050846"/>
          </a:xfrm>
          <a:prstGeom prst="cloudCallout">
            <a:avLst>
              <a:gd fmla="val -70419" name="adj1"/>
              <a:gd fmla="val 17367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shipment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DISADVANTAGES OF MONOLITHIC APPLICATION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438317" y="2019300"/>
            <a:ext cx="11029615" cy="179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IN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As Project scale , it becomes difficult to manages.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For single change redeployment of whole application needed.</a:t>
            </a:r>
            <a:endParaRPr b="0" i="0">
              <a:solidFill>
                <a:srgbClr val="4042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Difficult to adapt new technology for single functionality.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Single bug may down your whole application.</a:t>
            </a:r>
            <a:endParaRPr/>
          </a:p>
        </p:txBody>
      </p:sp>
      <p:pic>
        <p:nvPicPr>
          <p:cNvPr descr="Photo of Man Leaning on Wooden Table"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9074" y="1886925"/>
            <a:ext cx="3438525" cy="22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llow PaintedSmiley Face Eggs" id="141" name="Google Shape;141;p16"/>
          <p:cNvPicPr preferRelativeResize="0"/>
          <p:nvPr/>
        </p:nvPicPr>
        <p:blipFill rotWithShape="1">
          <a:blip r:embed="rId4">
            <a:alphaModFix/>
          </a:blip>
          <a:srcRect b="31759" l="0" r="0" t="0"/>
          <a:stretch/>
        </p:blipFill>
        <p:spPr>
          <a:xfrm>
            <a:off x="8105773" y="4482619"/>
            <a:ext cx="2657477" cy="2155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581192" y="4179275"/>
            <a:ext cx="5152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Advantages of Monolithic Application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324017" y="4520719"/>
            <a:ext cx="11029615" cy="179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lang="en-IN" sz="1800" u="none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Simple to Develop.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lang="en-IN" sz="1800" u="none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Simple to build and deploy.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lang="en-IN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Difficult to adapt new technology for single functionality.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lang="en-IN" sz="18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Problem of network latency are relatively less.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WHAT ARE MICROSERVICES ?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28792" y="1876425"/>
            <a:ext cx="11029615" cy="137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are the small services that work together.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 smaller services communicating with each other directly using light weight protocols like HTTP</a:t>
            </a:r>
            <a:r>
              <a:rPr b="0" i="0" lang="en-IN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6" y="3078172"/>
            <a:ext cx="4552950" cy="360977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1285875" y="3810000"/>
            <a:ext cx="1577485" cy="1532633"/>
          </a:xfrm>
          <a:prstGeom prst="cloudCallout">
            <a:avLst>
              <a:gd fmla="val 92115" name="adj1"/>
              <a:gd fmla="val 28494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Product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8642842" y="3258474"/>
            <a:ext cx="1465563" cy="1224948"/>
          </a:xfrm>
          <a:prstGeom prst="cloudCallout">
            <a:avLst>
              <a:gd fmla="val -102331" name="adj1"/>
              <a:gd fmla="val 89896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Card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rot="3499794">
            <a:off x="7041895" y="3146166"/>
            <a:ext cx="1627593" cy="1099301"/>
          </a:xfrm>
          <a:prstGeom prst="cloudCallout">
            <a:avLst>
              <a:gd fmla="val -20890" name="adj1"/>
              <a:gd fmla="val 7814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shipment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ADVANTAGES OF MICROSERVICES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possible to change or upgrade each service individually rather than upgrading in the entire application.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service may down without impacting to others.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ily use different technology for building different microservices.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dependency. Loosely coupled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other…………….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descr="Yellow PaintedSmiley Face Eggs" id="160" name="Google Shape;160;p18"/>
          <p:cNvPicPr preferRelativeResize="0"/>
          <p:nvPr/>
        </p:nvPicPr>
        <p:blipFill rotWithShape="1">
          <a:blip r:embed="rId3">
            <a:alphaModFix/>
          </a:blip>
          <a:srcRect b="31759" l="0" r="0" t="0"/>
          <a:stretch/>
        </p:blipFill>
        <p:spPr>
          <a:xfrm>
            <a:off x="8020048" y="3911119"/>
            <a:ext cx="2657477" cy="215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MICROSERVICES ARCHITECTURE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746022" y="2415200"/>
            <a:ext cx="2198075" cy="10138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Microservice 1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746022" y="3710600"/>
            <a:ext cx="2198075" cy="10138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Microservice 2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7746022" y="5006000"/>
            <a:ext cx="2198075" cy="10138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Microservice 3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042138" y="2327276"/>
            <a:ext cx="1582616" cy="3502023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Gateway</a:t>
            </a:r>
            <a:endParaRPr/>
          </a:p>
        </p:txBody>
      </p:sp>
      <p:cxnSp>
        <p:nvCxnSpPr>
          <p:cNvPr id="170" name="Google Shape;170;p19"/>
          <p:cNvCxnSpPr/>
          <p:nvPr/>
        </p:nvCxnSpPr>
        <p:spPr>
          <a:xfrm flipH="1" rot="10800000">
            <a:off x="4624754" y="2778491"/>
            <a:ext cx="3068514" cy="143609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9"/>
          <p:cNvCxnSpPr>
            <a:stCxn id="169" idx="3"/>
          </p:cNvCxnSpPr>
          <p:nvPr/>
        </p:nvCxnSpPr>
        <p:spPr>
          <a:xfrm>
            <a:off x="4624754" y="4078287"/>
            <a:ext cx="3068400" cy="1428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4588119" y="5283572"/>
            <a:ext cx="3052396" cy="229328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19"/>
          <p:cNvSpPr/>
          <p:nvPr/>
        </p:nvSpPr>
        <p:spPr>
          <a:xfrm>
            <a:off x="10621108" y="4659799"/>
            <a:ext cx="1213339" cy="1169500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Config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Server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9673" y="2785474"/>
            <a:ext cx="891135" cy="804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9"/>
          <p:cNvCxnSpPr>
            <a:endCxn id="173" idx="0"/>
          </p:cNvCxnSpPr>
          <p:nvPr/>
        </p:nvCxnSpPr>
        <p:spPr>
          <a:xfrm>
            <a:off x="11165377" y="3710599"/>
            <a:ext cx="62400" cy="9492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9"/>
          <p:cNvCxnSpPr/>
          <p:nvPr/>
        </p:nvCxnSpPr>
        <p:spPr>
          <a:xfrm rot="10800000">
            <a:off x="10349899" y="5521815"/>
            <a:ext cx="369774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9"/>
          <p:cNvSpPr/>
          <p:nvPr/>
        </p:nvSpPr>
        <p:spPr>
          <a:xfrm>
            <a:off x="2620108" y="2004646"/>
            <a:ext cx="7631226" cy="4360985"/>
          </a:xfrm>
          <a:prstGeom prst="rect">
            <a:avLst/>
          </a:prstGeom>
          <a:noFill/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14300" y="3590280"/>
            <a:ext cx="1143000" cy="893797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User/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477108" y="3894443"/>
            <a:ext cx="958361" cy="3676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747847" y="6397843"/>
            <a:ext cx="4712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(Eureka Services Discovery)Service Registry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903539" y="3184413"/>
            <a:ext cx="1455621" cy="7100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Hystrix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Dashboard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5499587" y="4114745"/>
            <a:ext cx="633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/m2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5779476" y="2507084"/>
            <a:ext cx="633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/m1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587015" y="5023557"/>
            <a:ext cx="633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/m3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HOW MICROSERVICES CONTACT EACH OTHER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493370" y="2712427"/>
            <a:ext cx="1600200" cy="1433146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m2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1650024" y="2857500"/>
            <a:ext cx="1600200" cy="1433146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m1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481753" y="3429000"/>
            <a:ext cx="4862147" cy="29014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5404821" y="3020158"/>
            <a:ext cx="196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7436556" y="3811410"/>
            <a:ext cx="566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json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5570424" y="381141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/>
              <a:t>USE CASE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7746022" y="2415200"/>
            <a:ext cx="2198075" cy="10138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UserService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7879758" y="4606496"/>
            <a:ext cx="2198075" cy="10138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ContactService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3042138" y="2327276"/>
            <a:ext cx="1582616" cy="3502023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Gateway</a:t>
            </a:r>
            <a:endParaRPr/>
          </a:p>
        </p:txBody>
      </p:sp>
      <p:cxnSp>
        <p:nvCxnSpPr>
          <p:cNvPr id="204" name="Google Shape;204;p21"/>
          <p:cNvCxnSpPr/>
          <p:nvPr/>
        </p:nvCxnSpPr>
        <p:spPr>
          <a:xfrm flipH="1" rot="10800000">
            <a:off x="4624754" y="2778491"/>
            <a:ext cx="3068514" cy="143609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21"/>
          <p:cNvCxnSpPr>
            <a:stCxn id="203" idx="3"/>
          </p:cNvCxnSpPr>
          <p:nvPr/>
        </p:nvCxnSpPr>
        <p:spPr>
          <a:xfrm>
            <a:off x="4624754" y="4078287"/>
            <a:ext cx="3121200" cy="10350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21"/>
          <p:cNvSpPr/>
          <p:nvPr/>
        </p:nvSpPr>
        <p:spPr>
          <a:xfrm>
            <a:off x="2620108" y="2004646"/>
            <a:ext cx="7631226" cy="4360985"/>
          </a:xfrm>
          <a:prstGeom prst="rect">
            <a:avLst/>
          </a:prstGeom>
          <a:noFill/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14300" y="3590280"/>
            <a:ext cx="1143000" cy="893797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User/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1477108" y="3894443"/>
            <a:ext cx="958361" cy="3676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4747847" y="6397843"/>
            <a:ext cx="4712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(Eureka Services Discovery)Service Registry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6064145" y="4290467"/>
            <a:ext cx="1208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/contact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5779476" y="2507084"/>
            <a:ext cx="867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/user</a:t>
            </a:r>
            <a:endParaRPr/>
          </a:p>
        </p:txBody>
      </p:sp>
      <p:cxnSp>
        <p:nvCxnSpPr>
          <p:cNvPr id="212" name="Google Shape;212;p21"/>
          <p:cNvCxnSpPr>
            <a:stCxn id="201" idx="2"/>
            <a:endCxn id="202" idx="0"/>
          </p:cNvCxnSpPr>
          <p:nvPr/>
        </p:nvCxnSpPr>
        <p:spPr>
          <a:xfrm>
            <a:off x="8845059" y="3429000"/>
            <a:ext cx="133800" cy="11775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