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1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1.xml" ContentType="application/vnd.openxmlformats-officedocument.presentationml.slide+xml"/>
  <Override PartName="/ppt/slides/slide33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8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33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3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30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31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32.xml" ContentType="application/vnd.openxmlformats-officedocument.presentationml.notesSlide+xml"/>
  <Override PartName="/ppt/slideLayouts/slideLayout5.xml" ContentType="application/vnd.openxmlformats-officedocument.presentationml.slideLayout+xml"/>
  <Override PartName="/ppt/notesSlides/notesSlide28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slideLayouts/slideLayout8.xml" ContentType="application/vnd.openxmlformats-officedocument.presentationml.slideLayout+xml"/>
  <Override PartName="/ppt/notesSlides/notesSlide26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56" r:id="rId2"/>
    <p:sldId id="281" r:id="rId3"/>
    <p:sldId id="344" r:id="rId4"/>
    <p:sldId id="345" r:id="rId5"/>
    <p:sldId id="282" r:id="rId6"/>
    <p:sldId id="346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322" r:id="rId17"/>
    <p:sldId id="323" r:id="rId18"/>
    <p:sldId id="324" r:id="rId19"/>
    <p:sldId id="325" r:id="rId20"/>
    <p:sldId id="326" r:id="rId21"/>
    <p:sldId id="327" r:id="rId22"/>
    <p:sldId id="329" r:id="rId23"/>
    <p:sldId id="328" r:id="rId24"/>
    <p:sldId id="330" r:id="rId25"/>
    <p:sldId id="331" r:id="rId26"/>
    <p:sldId id="333" r:id="rId27"/>
    <p:sldId id="332" r:id="rId28"/>
    <p:sldId id="334" r:id="rId29"/>
    <p:sldId id="335" r:id="rId30"/>
    <p:sldId id="336" r:id="rId31"/>
    <p:sldId id="337" r:id="rId32"/>
    <p:sldId id="338" r:id="rId33"/>
    <p:sldId id="339" r:id="rId34"/>
    <p:sldId id="340" r:id="rId35"/>
    <p:sldId id="341" r:id="rId36"/>
    <p:sldId id="342" r:id="rId37"/>
    <p:sldId id="343" r:id="rId38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-2274" y="-5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3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8C449-D05C-4193-9ADE-3B64AF7108A1}" type="datetimeFigureOut">
              <a:rPr lang="en-US" smtClean="0"/>
              <a:pPr/>
              <a:t>3/9/2022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45E7A-0EFC-4F3F-8FA7-0813E1EF3F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880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459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45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459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459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459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459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459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459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459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459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45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2843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459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459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459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459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459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459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459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459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459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45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459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459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459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459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45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45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45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45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45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45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45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735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t-E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28560" y="1329120"/>
            <a:ext cx="7886520" cy="2311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t-EE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8560" y="3861000"/>
            <a:ext cx="7886520" cy="2311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t-EE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735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t-E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28560" y="1329120"/>
            <a:ext cx="3848400" cy="2311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t-EE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69920" y="1329120"/>
            <a:ext cx="3848400" cy="2311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t-EE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8560" y="3861000"/>
            <a:ext cx="3848400" cy="2311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t-EE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69920" y="3861000"/>
            <a:ext cx="3848400" cy="2311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t-EE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735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t-E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28560" y="1329120"/>
            <a:ext cx="2539080" cy="2311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t-EE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95080" y="1329120"/>
            <a:ext cx="2539080" cy="2311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t-EE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5961240" y="1329120"/>
            <a:ext cx="2539080" cy="2311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t-EE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28560" y="3861000"/>
            <a:ext cx="2539080" cy="2311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t-EE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95080" y="3861000"/>
            <a:ext cx="2539080" cy="2311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t-EE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961240" y="3861000"/>
            <a:ext cx="2539080" cy="2311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t-EE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799" y="1327153"/>
            <a:ext cx="7878048" cy="4268337"/>
          </a:xfrm>
          <a:prstGeom prst="rect">
            <a:avLst/>
          </a:prstGeom>
        </p:spPr>
        <p:txBody>
          <a:bodyPr/>
          <a:lstStyle>
            <a:lvl1pPr marL="290426" indent="-290426" algn="l" rtl="0" eaLnBrk="0" fontAlgn="base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399" b="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63411" indent="-174573">
              <a:lnSpc>
                <a:spcPct val="110000"/>
              </a:lnSpc>
              <a:defRPr sz="1799"/>
            </a:lvl2pPr>
            <a:lvl3pPr marL="682420" indent="-172986">
              <a:lnSpc>
                <a:spcPct val="110000"/>
              </a:lnSpc>
              <a:defRPr sz="1600"/>
            </a:lvl3pPr>
            <a:lvl4pPr marL="914126" indent="-172986">
              <a:lnSpc>
                <a:spcPct val="110000"/>
              </a:lnSpc>
              <a:buFont typeface="Arial" pitchFamily="34" charset="0"/>
              <a:buChar char="–"/>
              <a:defRPr sz="1400"/>
            </a:lvl4pPr>
            <a:lvl5pPr marL="1318817" indent="-347559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6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Intro to HLS 11- </a:t>
            </a:r>
            <a:fld id="{060BD193-E118-4B16-863C-C8C12C675E3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209551"/>
            <a:ext cx="7874000" cy="530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Copyright 2016 Xilinx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831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735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t-E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28560" y="1329120"/>
            <a:ext cx="7886520" cy="4847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735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t-E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28560" y="1329120"/>
            <a:ext cx="7886520" cy="484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t-EE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735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t-E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28560" y="1329120"/>
            <a:ext cx="3848400" cy="484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t-EE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69920" y="1329120"/>
            <a:ext cx="3848400" cy="484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t-EE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735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t-E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520" cy="3408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735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t-E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28560" y="1329120"/>
            <a:ext cx="3848400" cy="2311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t-EE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69920" y="1329120"/>
            <a:ext cx="3848400" cy="484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t-EE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8560" y="3861000"/>
            <a:ext cx="3848400" cy="2311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t-EE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735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t-E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28560" y="1329120"/>
            <a:ext cx="3848400" cy="484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t-EE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69920" y="1329120"/>
            <a:ext cx="3848400" cy="2311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t-EE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69920" y="3861000"/>
            <a:ext cx="3848400" cy="2311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t-EE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735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t-E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28560" y="1329120"/>
            <a:ext cx="3848400" cy="2311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t-EE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69920" y="1329120"/>
            <a:ext cx="3848400" cy="2311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t-EE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8560" y="3861000"/>
            <a:ext cx="7886520" cy="2311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t-EE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143000" y="1122480"/>
            <a:ext cx="6857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t-EE" sz="45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t-EE" sz="4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IN" sz="9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lstStyle/>
          <a:p>
            <a:r>
              <a:rPr lang="en-IN" sz="2400" b="0" strike="noStrike" spc="-1" smtClean="0">
                <a:latin typeface="Times New Roman"/>
              </a:rPr>
              <a:t>© Copyright 2016 Xilinx</a:t>
            </a:r>
            <a:endParaRPr lang="en-IN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8B30FF5-E91F-43E6-B444-CC36734D4707}" type="slidenum">
              <a:rPr lang="en-IN" sz="900" b="0" strike="noStrike" spc="-1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 sz="9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t-EE" sz="21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t-EE" sz="15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t-EE" sz="135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t-EE" sz="135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t-EE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t-EE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t-EE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4" r:id="rId13"/>
  </p:sldLayoutIdLst>
  <p:hf hdr="0" ftr="0" dt="0"/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ilinx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609600" y="1122480"/>
            <a:ext cx="8001000" cy="27637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altLang="zh-CN" sz="4800" dirty="0" smtClean="0">
                <a:ea typeface="SimSun" pitchFamily="2" charset="-122"/>
              </a:rPr>
              <a:t>Introduction to High-Level Synthesis with Vivado HLS</a:t>
            </a:r>
            <a:endParaRPr lang="et-EE" sz="45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143000" y="3602160"/>
            <a:ext cx="6857640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143001"/>
            <a:ext cx="8309847" cy="4800600"/>
          </a:xfrm>
        </p:spPr>
        <p:txBody>
          <a:bodyPr>
            <a:normAutofit/>
          </a:bodyPr>
          <a:lstStyle/>
          <a:p>
            <a:pPr>
              <a:lnSpc>
                <a:spcPts val="2200"/>
              </a:lnSpc>
              <a:buNone/>
              <a:tabLst>
                <a:tab pos="228600" algn="l"/>
              </a:tabLst>
            </a:pPr>
            <a:r>
              <a:rPr altLang="zh-CN" sz="2400" smtClean="0">
                <a:solidFill>
                  <a:srgbClr val="FF0000"/>
                </a:solidFill>
              </a:rPr>
              <a:t>.</a:t>
            </a:r>
            <a:endParaRPr altLang="zh-CN" sz="2400">
              <a:solidFill>
                <a:srgbClr val="FF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12800" y="209550"/>
            <a:ext cx="7874000" cy="857249"/>
          </a:xfrm>
        </p:spPr>
        <p:txBody>
          <a:bodyPr/>
          <a:lstStyle/>
          <a:p>
            <a:r>
              <a:rPr lang="en-US" sz="4000" dirty="0"/>
              <a:t>Download and Installation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 to HLS 11- </a:t>
            </a:r>
            <a:fld id="{060BD193-E118-4B16-863C-C8C12C675E3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066800"/>
            <a:ext cx="6981825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981200" y="56017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Here select </a:t>
            </a:r>
            <a:r>
              <a:rPr lang="en-US" dirty="0" err="1" smtClean="0">
                <a:solidFill>
                  <a:srgbClr val="FF0000"/>
                </a:solidFill>
              </a:rPr>
              <a:t>Vivado</a:t>
            </a:r>
            <a:r>
              <a:rPr lang="en-US" dirty="0" smtClean="0">
                <a:solidFill>
                  <a:srgbClr val="FF0000"/>
                </a:solidFill>
              </a:rPr>
              <a:t> System Edition button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143001"/>
            <a:ext cx="8309847" cy="4800600"/>
          </a:xfrm>
        </p:spPr>
        <p:txBody>
          <a:bodyPr>
            <a:normAutofit/>
          </a:bodyPr>
          <a:lstStyle/>
          <a:p>
            <a:pPr>
              <a:lnSpc>
                <a:spcPts val="2200"/>
              </a:lnSpc>
              <a:buNone/>
              <a:tabLst>
                <a:tab pos="228600" algn="l"/>
              </a:tabLst>
            </a:pPr>
            <a:r>
              <a:rPr altLang="zh-CN" sz="2400" smtClean="0">
                <a:solidFill>
                  <a:srgbClr val="FF0000"/>
                </a:solidFill>
              </a:rPr>
              <a:t>.</a:t>
            </a:r>
            <a:endParaRPr altLang="zh-CN" sz="2400">
              <a:solidFill>
                <a:srgbClr val="FF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12800" y="209550"/>
            <a:ext cx="7874000" cy="857249"/>
          </a:xfrm>
        </p:spPr>
        <p:txBody>
          <a:bodyPr/>
          <a:lstStyle/>
          <a:p>
            <a:r>
              <a:rPr lang="en-US" sz="4000" dirty="0"/>
              <a:t>Download and Installation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 to HLS 11- </a:t>
            </a:r>
            <a:fld id="{060BD193-E118-4B16-863C-C8C12C675E3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295400"/>
            <a:ext cx="701040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143001"/>
            <a:ext cx="8309847" cy="4800600"/>
          </a:xfrm>
        </p:spPr>
        <p:txBody>
          <a:bodyPr>
            <a:normAutofit/>
          </a:bodyPr>
          <a:lstStyle/>
          <a:p>
            <a:pPr>
              <a:lnSpc>
                <a:spcPts val="2200"/>
              </a:lnSpc>
              <a:buNone/>
              <a:tabLst>
                <a:tab pos="228600" algn="l"/>
              </a:tabLst>
            </a:pPr>
            <a:r>
              <a:rPr altLang="zh-CN" sz="2400" smtClean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ts val="2200"/>
              </a:lnSpc>
              <a:buNone/>
              <a:tabLst>
                <a:tab pos="228600" algn="l"/>
              </a:tabLst>
            </a:pPr>
            <a:endParaRPr altLang="zh-CN" sz="2400">
              <a:solidFill>
                <a:srgbClr val="FF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12800" y="209550"/>
            <a:ext cx="7874000" cy="857249"/>
          </a:xfrm>
        </p:spPr>
        <p:txBody>
          <a:bodyPr/>
          <a:lstStyle/>
          <a:p>
            <a:r>
              <a:rPr lang="en-US" sz="4000" dirty="0"/>
              <a:t>License Setup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 to HLS 11- </a:t>
            </a:r>
            <a:fld id="{060BD193-E118-4B16-863C-C8C12C675E3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1000" y="1066800"/>
            <a:ext cx="8534400" cy="656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  <a:tabLst>
                <a:tab pos="228600" algn="l"/>
              </a:tabLst>
            </a:pPr>
            <a:endParaRPr lang="en-US" dirty="0" smtClean="0"/>
          </a:p>
          <a:p>
            <a:pPr>
              <a:lnSpc>
                <a:spcPts val="2200"/>
              </a:lnSpc>
              <a:tabLst>
                <a:tab pos="228600" algn="l"/>
              </a:tabLst>
            </a:pPr>
            <a:r>
              <a:rPr lang="en-US" dirty="0" smtClean="0"/>
              <a:t>Go to: All apps =&gt; Xilinx Design Tools =&gt; Manage Xilinx Licenses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752600"/>
            <a:ext cx="81534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143001"/>
            <a:ext cx="8309847" cy="4800600"/>
          </a:xfrm>
        </p:spPr>
        <p:txBody>
          <a:bodyPr>
            <a:normAutofit/>
          </a:bodyPr>
          <a:lstStyle/>
          <a:p>
            <a:pPr>
              <a:lnSpc>
                <a:spcPts val="2200"/>
              </a:lnSpc>
              <a:buNone/>
              <a:tabLst>
                <a:tab pos="228600" algn="l"/>
              </a:tabLst>
            </a:pPr>
            <a:r>
              <a:rPr altLang="zh-CN" sz="2400" smtClean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ts val="2200"/>
              </a:lnSpc>
              <a:buNone/>
              <a:tabLst>
                <a:tab pos="228600" algn="l"/>
              </a:tabLst>
            </a:pPr>
            <a:endParaRPr altLang="zh-CN" sz="2400">
              <a:solidFill>
                <a:srgbClr val="FF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12800" y="209550"/>
            <a:ext cx="7874000" cy="857249"/>
          </a:xfrm>
        </p:spPr>
        <p:txBody>
          <a:bodyPr/>
          <a:lstStyle/>
          <a:p>
            <a:r>
              <a:rPr lang="en-US" sz="4000" dirty="0"/>
              <a:t>License Setup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 to HLS 11- </a:t>
            </a:r>
            <a:fld id="{060BD193-E118-4B16-863C-C8C12C675E3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171574"/>
            <a:ext cx="8534399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143001"/>
            <a:ext cx="8309847" cy="4800600"/>
          </a:xfrm>
        </p:spPr>
        <p:txBody>
          <a:bodyPr>
            <a:normAutofit/>
          </a:bodyPr>
          <a:lstStyle/>
          <a:p>
            <a:pPr>
              <a:lnSpc>
                <a:spcPts val="2200"/>
              </a:lnSpc>
              <a:buNone/>
              <a:tabLst>
                <a:tab pos="228600" algn="l"/>
              </a:tabLst>
            </a:pPr>
            <a:r>
              <a:rPr altLang="zh-CN" sz="2400" smtClean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ts val="2200"/>
              </a:lnSpc>
              <a:buNone/>
              <a:tabLst>
                <a:tab pos="228600" algn="l"/>
              </a:tabLst>
            </a:pPr>
            <a:endParaRPr altLang="zh-CN" sz="2400">
              <a:solidFill>
                <a:srgbClr val="FF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12800" y="209550"/>
            <a:ext cx="7874000" cy="857249"/>
          </a:xfrm>
        </p:spPr>
        <p:txBody>
          <a:bodyPr/>
          <a:lstStyle/>
          <a:p>
            <a:r>
              <a:rPr lang="en-US" sz="4000" dirty="0"/>
              <a:t>License Setup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 to HLS 11- </a:t>
            </a:r>
            <a:fld id="{060BD193-E118-4B16-863C-C8C12C675E3E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914400"/>
            <a:ext cx="6638925" cy="560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838200"/>
            <a:ext cx="8309847" cy="3581400"/>
          </a:xfrm>
        </p:spPr>
        <p:txBody>
          <a:bodyPr>
            <a:normAutofit/>
          </a:bodyPr>
          <a:lstStyle/>
          <a:p>
            <a:r>
              <a:rPr sz="2000">
                <a:solidFill>
                  <a:schemeClr val="tx1"/>
                </a:solidFill>
              </a:rPr>
              <a:t>Following are the synthesis, optimization, and analysis steps in the Vivado HLS design process:</a:t>
            </a:r>
          </a:p>
          <a:p>
            <a:pPr marL="457200" indent="-457200">
              <a:buFont typeface="+mj-lt"/>
              <a:buAutoNum type="arabicPeriod"/>
            </a:pPr>
            <a:r>
              <a:rPr sz="2000" smtClean="0">
                <a:solidFill>
                  <a:schemeClr val="tx1"/>
                </a:solidFill>
              </a:rPr>
              <a:t>Create </a:t>
            </a:r>
            <a:r>
              <a:rPr sz="2000">
                <a:solidFill>
                  <a:schemeClr val="tx1"/>
                </a:solidFill>
              </a:rPr>
              <a:t>a project with an initial solution.</a:t>
            </a:r>
          </a:p>
          <a:p>
            <a:pPr marL="457200" indent="-457200">
              <a:buFont typeface="+mj-lt"/>
              <a:buAutoNum type="arabicPeriod"/>
            </a:pPr>
            <a:r>
              <a:rPr sz="2000" smtClean="0">
                <a:solidFill>
                  <a:schemeClr val="tx1"/>
                </a:solidFill>
              </a:rPr>
              <a:t>Verify </a:t>
            </a:r>
            <a:r>
              <a:rPr sz="2000">
                <a:solidFill>
                  <a:schemeClr val="tx1"/>
                </a:solidFill>
              </a:rPr>
              <a:t>the C simulation executes without error.</a:t>
            </a:r>
          </a:p>
          <a:p>
            <a:pPr marL="457200" indent="-457200">
              <a:buFont typeface="+mj-lt"/>
              <a:buAutoNum type="arabicPeriod"/>
            </a:pPr>
            <a:r>
              <a:rPr sz="2000" smtClean="0">
                <a:solidFill>
                  <a:schemeClr val="tx1"/>
                </a:solidFill>
              </a:rPr>
              <a:t>Run </a:t>
            </a:r>
            <a:r>
              <a:rPr sz="2000">
                <a:solidFill>
                  <a:schemeClr val="tx1"/>
                </a:solidFill>
              </a:rPr>
              <a:t>synthesis to obtain a set of results.</a:t>
            </a:r>
          </a:p>
          <a:p>
            <a:pPr marL="457200" indent="-457200">
              <a:buFont typeface="+mj-lt"/>
              <a:buAutoNum type="arabicPeriod"/>
            </a:pPr>
            <a:r>
              <a:rPr sz="2000" smtClean="0">
                <a:solidFill>
                  <a:schemeClr val="tx1"/>
                </a:solidFill>
              </a:rPr>
              <a:t>Analyze </a:t>
            </a:r>
            <a:r>
              <a:rPr sz="2000">
                <a:solidFill>
                  <a:schemeClr val="tx1"/>
                </a:solidFill>
              </a:rPr>
              <a:t>the results</a:t>
            </a:r>
            <a:r>
              <a:rPr sz="2000" smtClean="0">
                <a:solidFill>
                  <a:schemeClr val="tx1"/>
                </a:solidFill>
              </a:rPr>
              <a:t>.</a:t>
            </a:r>
          </a:p>
          <a:p>
            <a:r>
              <a:rPr sz="2000" smtClean="0">
                <a:solidFill>
                  <a:schemeClr val="tx1"/>
                </a:solidFill>
              </a:rPr>
              <a:t>After </a:t>
            </a:r>
            <a:r>
              <a:rPr sz="2000">
                <a:solidFill>
                  <a:schemeClr val="tx1"/>
                </a:solidFill>
              </a:rPr>
              <a:t>analyzing the results, you can create a new solution for the project with dierent constraints and </a:t>
            </a:r>
            <a:r>
              <a:rPr sz="2000" smtClean="0">
                <a:solidFill>
                  <a:schemeClr val="tx1"/>
                </a:solidFill>
              </a:rPr>
              <a:t>optimization </a:t>
            </a:r>
            <a:r>
              <a:rPr sz="2000">
                <a:solidFill>
                  <a:schemeClr val="tx1"/>
                </a:solidFill>
              </a:rPr>
              <a:t>directives and synthesize the new solution</a:t>
            </a:r>
            <a:r>
              <a:rPr sz="2000"/>
              <a:t>.</a:t>
            </a:r>
            <a:endParaRPr altLang="zh-CN" sz="200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209550"/>
            <a:ext cx="8534400" cy="704850"/>
          </a:xfrm>
        </p:spPr>
        <p:txBody>
          <a:bodyPr/>
          <a:lstStyle/>
          <a:p>
            <a:r>
              <a:rPr lang="en-US" sz="3000" b="1" dirty="0" smtClean="0"/>
              <a:t>Vivado HLS Synthesis and Analysis Steps</a:t>
            </a:r>
            <a:endParaRPr lang="en-US" sz="3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 to HLS 11- </a:t>
            </a:r>
            <a:fld id="{060BD193-E118-4B16-863C-C8C12C675E3E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4419600"/>
            <a:ext cx="7505700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838200"/>
            <a:ext cx="8309847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chemeClr val="tx1"/>
                </a:solidFill>
              </a:rPr>
              <a:t>.</a:t>
            </a:r>
            <a:endParaRPr altLang="zh-CN" sz="2000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209550"/>
            <a:ext cx="8534400" cy="704850"/>
          </a:xfrm>
        </p:spPr>
        <p:txBody>
          <a:bodyPr/>
          <a:lstStyle/>
          <a:p>
            <a:r>
              <a:rPr lang="en-US" sz="3000" b="1" dirty="0" smtClean="0"/>
              <a:t>Vivado HLS Synthesis and Analysis Steps</a:t>
            </a:r>
            <a:endParaRPr lang="en-US" sz="3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 to HLS 11- </a:t>
            </a:r>
            <a:fld id="{060BD193-E118-4B16-863C-C8C12C675E3E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66800"/>
            <a:ext cx="8001000" cy="511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82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838200"/>
            <a:ext cx="8309847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chemeClr val="tx1"/>
                </a:solidFill>
              </a:rPr>
              <a:t>.</a:t>
            </a:r>
            <a:endParaRPr altLang="zh-CN" sz="2000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76200"/>
            <a:ext cx="8534400" cy="381000"/>
          </a:xfrm>
        </p:spPr>
        <p:txBody>
          <a:bodyPr/>
          <a:lstStyle/>
          <a:p>
            <a:r>
              <a:rPr lang="en-US" sz="3000" b="1" dirty="0" smtClean="0"/>
              <a:t>Contd..</a:t>
            </a:r>
            <a:endParaRPr lang="en-US" sz="3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 to HLS 11- </a:t>
            </a:r>
            <a:fld id="{060BD193-E118-4B16-863C-C8C12C675E3E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33400"/>
            <a:ext cx="78486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094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838200"/>
            <a:ext cx="8309847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chemeClr val="tx1"/>
                </a:solidFill>
              </a:rPr>
              <a:t>.</a:t>
            </a:r>
            <a:endParaRPr altLang="zh-CN" sz="2000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76200"/>
            <a:ext cx="8534400" cy="381000"/>
          </a:xfrm>
        </p:spPr>
        <p:txBody>
          <a:bodyPr/>
          <a:lstStyle/>
          <a:p>
            <a:r>
              <a:rPr lang="en-US" sz="3000" b="1" dirty="0" smtClean="0"/>
              <a:t>Contd..</a:t>
            </a:r>
            <a:endParaRPr lang="en-US" sz="3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 to HLS 11- </a:t>
            </a:r>
            <a:fld id="{060BD193-E118-4B16-863C-C8C12C675E3E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9" y="685800"/>
            <a:ext cx="8386762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373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838200"/>
            <a:ext cx="8309847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chemeClr val="tx1"/>
                </a:solidFill>
              </a:rPr>
              <a:t>.</a:t>
            </a:r>
            <a:endParaRPr altLang="zh-CN" sz="2000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76200"/>
            <a:ext cx="8534400" cy="381000"/>
          </a:xfrm>
        </p:spPr>
        <p:txBody>
          <a:bodyPr/>
          <a:lstStyle/>
          <a:p>
            <a:r>
              <a:rPr lang="en-US" sz="3000" b="1" dirty="0" smtClean="0"/>
              <a:t>Contd..</a:t>
            </a:r>
            <a:endParaRPr lang="en-US" sz="3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 to HLS 11- </a:t>
            </a:r>
            <a:fld id="{060BD193-E118-4B16-863C-C8C12C675E3E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85801"/>
            <a:ext cx="8277225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279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523999"/>
            <a:ext cx="8309847" cy="4419601"/>
          </a:xfrm>
        </p:spPr>
        <p:txBody>
          <a:bodyPr/>
          <a:lstStyle/>
          <a:p>
            <a:pPr>
              <a:lnSpc>
                <a:spcPts val="2200"/>
              </a:lnSpc>
              <a:tabLst>
                <a:tab pos="228600" algn="l"/>
              </a:tabLst>
            </a:pPr>
            <a:r>
              <a:rPr lang="en-US" altLang="zh-CN" dirty="0">
                <a:solidFill>
                  <a:schemeClr val="tx1"/>
                </a:solidFill>
                <a:cs typeface="Arial" pitchFamily="34" charset="0"/>
              </a:rPr>
              <a:t>After completing this </a:t>
            </a:r>
            <a:r>
              <a:rPr lang="en-US" altLang="zh-CN" dirty="0" smtClean="0">
                <a:solidFill>
                  <a:schemeClr val="tx1"/>
                </a:solidFill>
                <a:cs typeface="Arial" pitchFamily="34" charset="0"/>
              </a:rPr>
              <a:t>module, </a:t>
            </a:r>
            <a:r>
              <a:rPr lang="en-US" altLang="zh-CN" dirty="0">
                <a:solidFill>
                  <a:schemeClr val="tx1"/>
                </a:solidFill>
                <a:cs typeface="Arial" pitchFamily="34" charset="0"/>
              </a:rPr>
              <a:t>you will be able to:</a:t>
            </a:r>
          </a:p>
          <a:p>
            <a:pPr>
              <a:lnSpc>
                <a:spcPts val="1000"/>
              </a:lnSpc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n-US" sz="2400" dirty="0"/>
              <a:t>Describe the high level synthesis flow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/>
              <a:t>Understand the control and </a:t>
            </a:r>
            <a:r>
              <a:rPr lang="en-US" sz="2400" dirty="0" err="1"/>
              <a:t>datapath</a:t>
            </a:r>
            <a:r>
              <a:rPr lang="en-US" sz="2400" dirty="0"/>
              <a:t> extraction 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/>
              <a:t>Describe scheduling and binding phases of the HLS flow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/>
              <a:t>List </a:t>
            </a:r>
            <a:r>
              <a:rPr lang="en-US" sz="2400" dirty="0" smtClean="0"/>
              <a:t>directives </a:t>
            </a:r>
            <a:r>
              <a:rPr lang="en-US" sz="2400" dirty="0"/>
              <a:t>set by </a:t>
            </a:r>
            <a:r>
              <a:rPr lang="en-US" sz="2400" dirty="0" smtClean="0"/>
              <a:t>Vivado HLS</a:t>
            </a:r>
            <a:endParaRPr lang="en-US" sz="2400" dirty="0"/>
          </a:p>
          <a:p>
            <a:pPr lvl="1">
              <a:buFont typeface="Wingdings" pitchFamily="2" charset="2"/>
              <a:buChar char="§"/>
            </a:pPr>
            <a:r>
              <a:rPr lang="en-US" sz="2400" dirty="0"/>
              <a:t>List comprehensive language support in </a:t>
            </a:r>
            <a:r>
              <a:rPr lang="en-US" sz="2400" dirty="0" smtClean="0"/>
              <a:t>Vivado HLS</a:t>
            </a:r>
            <a:endParaRPr lang="en-US" sz="2400" dirty="0"/>
          </a:p>
          <a:p>
            <a:pPr lvl="1">
              <a:buFont typeface="Wingdings" pitchFamily="2" charset="2"/>
              <a:buChar char="§"/>
            </a:pPr>
            <a:r>
              <a:rPr lang="en-US" sz="2400" dirty="0"/>
              <a:t>Identify steps involved in validation and verification flows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Objectives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 to HLS 11- </a:t>
            </a:r>
            <a:fld id="{060BD193-E118-4B16-863C-C8C12C675E3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838200"/>
            <a:ext cx="8309847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chemeClr val="tx1"/>
                </a:solidFill>
              </a:rPr>
              <a:t>.</a:t>
            </a:r>
            <a:endParaRPr altLang="zh-CN" sz="2000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76200"/>
            <a:ext cx="8534400" cy="381000"/>
          </a:xfrm>
        </p:spPr>
        <p:txBody>
          <a:bodyPr/>
          <a:lstStyle/>
          <a:p>
            <a:r>
              <a:rPr lang="en-US" sz="3000" b="1" dirty="0" smtClean="0"/>
              <a:t>Contd..</a:t>
            </a:r>
            <a:endParaRPr lang="en-US" sz="3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 to HLS 11- </a:t>
            </a:r>
            <a:fld id="{060BD193-E118-4B16-863C-C8C12C675E3E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00"/>
            <a:ext cx="8153400" cy="582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945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838200"/>
            <a:ext cx="8309847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chemeClr val="tx1"/>
                </a:solidFill>
              </a:rPr>
              <a:t>.</a:t>
            </a:r>
            <a:endParaRPr altLang="zh-CN" sz="2000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76200"/>
            <a:ext cx="8534400" cy="381000"/>
          </a:xfrm>
        </p:spPr>
        <p:txBody>
          <a:bodyPr/>
          <a:lstStyle/>
          <a:p>
            <a:r>
              <a:rPr lang="en-US" sz="3000" b="1" dirty="0" smtClean="0"/>
              <a:t>Contd..</a:t>
            </a:r>
            <a:endParaRPr lang="en-US" sz="3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 to HLS 11- </a:t>
            </a:r>
            <a:fld id="{060BD193-E118-4B16-863C-C8C12C675E3E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12" y="457200"/>
            <a:ext cx="6581775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738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838200"/>
            <a:ext cx="8309847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chemeClr val="tx1"/>
                </a:solidFill>
              </a:rPr>
              <a:t>.</a:t>
            </a:r>
            <a:endParaRPr altLang="zh-CN" sz="2000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76200"/>
            <a:ext cx="8534400" cy="381000"/>
          </a:xfrm>
        </p:spPr>
        <p:txBody>
          <a:bodyPr/>
          <a:lstStyle/>
          <a:p>
            <a:r>
              <a:rPr lang="en-US" sz="3000" b="1" dirty="0" smtClean="0"/>
              <a:t>Contd..</a:t>
            </a:r>
            <a:endParaRPr lang="en-US" sz="3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 to HLS 11- </a:t>
            </a:r>
            <a:fld id="{060BD193-E118-4B16-863C-C8C12C675E3E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762000"/>
            <a:ext cx="78867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576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838200"/>
            <a:ext cx="8309847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chemeClr val="tx1"/>
                </a:solidFill>
              </a:rPr>
              <a:t>.</a:t>
            </a:r>
            <a:endParaRPr altLang="zh-CN" sz="2000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76200"/>
            <a:ext cx="8534400" cy="381000"/>
          </a:xfrm>
        </p:spPr>
        <p:txBody>
          <a:bodyPr/>
          <a:lstStyle/>
          <a:p>
            <a:r>
              <a:rPr lang="en-US" sz="3000" b="1" dirty="0" smtClean="0"/>
              <a:t>Contd..</a:t>
            </a:r>
            <a:endParaRPr lang="en-US" sz="3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 to HLS 11- </a:t>
            </a:r>
            <a:fld id="{060BD193-E118-4B16-863C-C8C12C675E3E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85421"/>
            <a:ext cx="7924800" cy="5539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299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838200"/>
            <a:ext cx="8309847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chemeClr val="tx1"/>
                </a:solidFill>
              </a:rPr>
              <a:t>.</a:t>
            </a:r>
            <a:endParaRPr altLang="zh-CN" sz="2000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76200"/>
            <a:ext cx="8534400" cy="381000"/>
          </a:xfrm>
        </p:spPr>
        <p:txBody>
          <a:bodyPr/>
          <a:lstStyle/>
          <a:p>
            <a:r>
              <a:rPr lang="en-US" sz="3000" b="1" dirty="0" smtClean="0"/>
              <a:t>Contd..</a:t>
            </a:r>
            <a:endParaRPr lang="en-US" sz="3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 to HLS 11- </a:t>
            </a:r>
            <a:fld id="{060BD193-E118-4B16-863C-C8C12C675E3E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85800"/>
            <a:ext cx="7162800" cy="563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576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838200"/>
            <a:ext cx="8309847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chemeClr val="tx1"/>
                </a:solidFill>
              </a:rPr>
              <a:t>.</a:t>
            </a:r>
            <a:endParaRPr altLang="zh-CN" sz="2000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76200"/>
            <a:ext cx="8534400" cy="381000"/>
          </a:xfrm>
        </p:spPr>
        <p:txBody>
          <a:bodyPr/>
          <a:lstStyle/>
          <a:p>
            <a:r>
              <a:rPr lang="en-US" sz="3000" b="1" dirty="0" smtClean="0"/>
              <a:t>Contd..</a:t>
            </a:r>
            <a:endParaRPr lang="en-US" sz="3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 to HLS 11- </a:t>
            </a:r>
            <a:fld id="{060BD193-E118-4B16-863C-C8C12C675E3E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09600"/>
            <a:ext cx="75819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" y="1905000"/>
            <a:ext cx="762952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721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838200"/>
            <a:ext cx="8309847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chemeClr val="tx1"/>
                </a:solidFill>
              </a:rPr>
              <a:t>.</a:t>
            </a:r>
            <a:endParaRPr altLang="zh-CN" sz="2000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76200"/>
            <a:ext cx="8534400" cy="381000"/>
          </a:xfrm>
        </p:spPr>
        <p:txBody>
          <a:bodyPr/>
          <a:lstStyle/>
          <a:p>
            <a:r>
              <a:rPr lang="en-US" sz="3000" b="1" dirty="0" smtClean="0"/>
              <a:t>Contd..</a:t>
            </a:r>
            <a:endParaRPr lang="en-US" sz="3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 to HLS 11- </a:t>
            </a:r>
            <a:fld id="{060BD193-E118-4B16-863C-C8C12C675E3E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528763"/>
            <a:ext cx="8153401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240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838200"/>
            <a:ext cx="8309847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chemeClr val="tx1"/>
                </a:solidFill>
              </a:rPr>
              <a:t>.</a:t>
            </a:r>
            <a:endParaRPr altLang="zh-CN" sz="2000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76200"/>
            <a:ext cx="8534400" cy="381000"/>
          </a:xfrm>
        </p:spPr>
        <p:txBody>
          <a:bodyPr/>
          <a:lstStyle/>
          <a:p>
            <a:r>
              <a:rPr lang="en-US" sz="3000" b="1" dirty="0" smtClean="0"/>
              <a:t>Contd..</a:t>
            </a:r>
            <a:endParaRPr lang="en-US" sz="3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 to HLS 11- </a:t>
            </a:r>
            <a:fld id="{060BD193-E118-4B16-863C-C8C12C675E3E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43000"/>
            <a:ext cx="8001000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273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838200"/>
            <a:ext cx="8309847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chemeClr val="tx1"/>
                </a:solidFill>
              </a:rPr>
              <a:t>.</a:t>
            </a:r>
            <a:endParaRPr altLang="zh-CN" sz="2000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76200"/>
            <a:ext cx="8534400" cy="381000"/>
          </a:xfrm>
        </p:spPr>
        <p:txBody>
          <a:bodyPr/>
          <a:lstStyle/>
          <a:p>
            <a:r>
              <a:rPr lang="en-US" sz="3000" b="1" dirty="0" smtClean="0"/>
              <a:t>Contd..</a:t>
            </a:r>
            <a:endParaRPr lang="en-US" sz="3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 to HLS 11- </a:t>
            </a:r>
            <a:fld id="{060BD193-E118-4B16-863C-C8C12C675E3E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4" y="914400"/>
            <a:ext cx="8429625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835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838200"/>
            <a:ext cx="8309847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chemeClr val="tx1"/>
                </a:solidFill>
              </a:rPr>
              <a:t>.</a:t>
            </a:r>
            <a:endParaRPr altLang="zh-CN" sz="2000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76200"/>
            <a:ext cx="8534400" cy="381000"/>
          </a:xfrm>
        </p:spPr>
        <p:txBody>
          <a:bodyPr/>
          <a:lstStyle/>
          <a:p>
            <a:r>
              <a:rPr lang="en-US" sz="3000" b="1" dirty="0" smtClean="0"/>
              <a:t>Contd..</a:t>
            </a:r>
            <a:endParaRPr lang="en-US" sz="3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 to HLS 11- </a:t>
            </a:r>
            <a:fld id="{060BD193-E118-4B16-863C-C8C12C675E3E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609600"/>
            <a:ext cx="889635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429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628560" y="365040"/>
            <a:ext cx="7886520" cy="7351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300" b="1" strike="noStrike" spc="-1" dirty="0" smtClean="0">
                <a:solidFill>
                  <a:srgbClr val="000000"/>
                </a:solidFill>
                <a:latin typeface="Calibri Light"/>
              </a:rPr>
              <a:t>Introduction</a:t>
            </a:r>
            <a:endParaRPr lang="et-EE" sz="33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381000" y="1329120"/>
            <a:ext cx="8134080" cy="48474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The Xilinx® Vivado® High-Level Synthesis (HLS) tool transforms a C specification into a register transfer level (RTL) implementation that you can synthesize into a Xilinx field programmable gate array (FPGA).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You can write C specifications in C, C++, or SystemC, and the FPGA provides a massively parallel architecture with benefits in performance, cost, and power over traditional processors.</a:t>
            </a:r>
            <a:endParaRPr lang="et-EE" sz="2400" dirty="0"/>
          </a:p>
          <a:p>
            <a:endParaRPr lang="et-EE" sz="21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49968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838200"/>
            <a:ext cx="8309847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chemeClr val="tx1"/>
                </a:solidFill>
              </a:rPr>
              <a:t>.</a:t>
            </a:r>
            <a:endParaRPr altLang="zh-CN" sz="2000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76200"/>
            <a:ext cx="8534400" cy="381000"/>
          </a:xfrm>
        </p:spPr>
        <p:txBody>
          <a:bodyPr/>
          <a:lstStyle/>
          <a:p>
            <a:r>
              <a:rPr lang="en-US" sz="3000" b="1" dirty="0" smtClean="0"/>
              <a:t>Contd..</a:t>
            </a:r>
            <a:endParaRPr lang="en-US" sz="3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 to HLS 11- </a:t>
            </a:r>
            <a:fld id="{060BD193-E118-4B16-863C-C8C12C675E3E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85799"/>
            <a:ext cx="8629650" cy="1981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667000"/>
            <a:ext cx="787280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502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838200"/>
            <a:ext cx="8309847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chemeClr val="tx1"/>
                </a:solidFill>
              </a:rPr>
              <a:t>.</a:t>
            </a:r>
            <a:endParaRPr altLang="zh-CN" sz="2000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76200"/>
            <a:ext cx="8534400" cy="381000"/>
          </a:xfrm>
        </p:spPr>
        <p:txBody>
          <a:bodyPr/>
          <a:lstStyle/>
          <a:p>
            <a:r>
              <a:rPr lang="en-US" sz="3000" b="1" dirty="0" smtClean="0"/>
              <a:t>Contd..</a:t>
            </a:r>
            <a:endParaRPr lang="en-US" sz="3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 to HLS 11- </a:t>
            </a:r>
            <a:fld id="{060BD193-E118-4B16-863C-C8C12C675E3E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6096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5-1-2. </a:t>
            </a:r>
            <a:r>
              <a:rPr lang="en-US" dirty="0"/>
              <a:t>Click on ‘+’ of loop </a:t>
            </a:r>
            <a:r>
              <a:rPr lang="en-US" b="1" dirty="0"/>
              <a:t>Row </a:t>
            </a:r>
            <a:r>
              <a:rPr lang="en-US" dirty="0"/>
              <a:t>to expand, and then similarly click on sub-loops </a:t>
            </a:r>
            <a:r>
              <a:rPr lang="en-US" b="1" dirty="0"/>
              <a:t>Col </a:t>
            </a:r>
            <a:r>
              <a:rPr lang="en-US" dirty="0"/>
              <a:t>and </a:t>
            </a:r>
            <a:r>
              <a:rPr lang="en-US" b="1" dirty="0"/>
              <a:t>Product </a:t>
            </a:r>
            <a:r>
              <a:rPr lang="en-US" dirty="0"/>
              <a:t>to </a:t>
            </a:r>
            <a:r>
              <a:rPr lang="en-US" dirty="0" smtClean="0"/>
              <a:t>fully expand </a:t>
            </a:r>
            <a:r>
              <a:rPr lang="en-US" dirty="0"/>
              <a:t>the loop hierarchy.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1255931"/>
            <a:ext cx="8086725" cy="5068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52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838200"/>
            <a:ext cx="8309847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chemeClr val="tx1"/>
                </a:solidFill>
              </a:rPr>
              <a:t>.</a:t>
            </a:r>
            <a:endParaRPr altLang="zh-CN" sz="2000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76200"/>
            <a:ext cx="8534400" cy="381000"/>
          </a:xfrm>
        </p:spPr>
        <p:txBody>
          <a:bodyPr/>
          <a:lstStyle/>
          <a:p>
            <a:r>
              <a:rPr lang="en-US" sz="3000" b="1" dirty="0" smtClean="0"/>
              <a:t>Contd..</a:t>
            </a:r>
            <a:endParaRPr lang="en-US" sz="3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 to HLS 11- </a:t>
            </a:r>
            <a:fld id="{060BD193-E118-4B16-863C-C8C12C675E3E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00"/>
            <a:ext cx="8077201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384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838200"/>
            <a:ext cx="8309847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chemeClr val="tx1"/>
                </a:solidFill>
              </a:rPr>
              <a:t>.</a:t>
            </a:r>
            <a:endParaRPr altLang="zh-CN" sz="2000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76200"/>
            <a:ext cx="8534400" cy="381000"/>
          </a:xfrm>
        </p:spPr>
        <p:txBody>
          <a:bodyPr/>
          <a:lstStyle/>
          <a:p>
            <a:r>
              <a:rPr lang="en-US" sz="3000" b="1" dirty="0" smtClean="0"/>
              <a:t>Contd..</a:t>
            </a:r>
            <a:endParaRPr lang="en-US" sz="3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 to HLS 11- </a:t>
            </a:r>
            <a:fld id="{060BD193-E118-4B16-863C-C8C12C675E3E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62000"/>
            <a:ext cx="8153400" cy="5562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405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838200"/>
            <a:ext cx="8309847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chemeClr val="tx1"/>
                </a:solidFill>
              </a:rPr>
              <a:t>.</a:t>
            </a:r>
            <a:endParaRPr altLang="zh-CN" sz="2000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76200"/>
            <a:ext cx="8534400" cy="381000"/>
          </a:xfrm>
        </p:spPr>
        <p:txBody>
          <a:bodyPr/>
          <a:lstStyle/>
          <a:p>
            <a:r>
              <a:rPr lang="en-US" sz="3000" b="1" dirty="0" smtClean="0"/>
              <a:t>Contd..</a:t>
            </a:r>
            <a:endParaRPr lang="en-US" sz="3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 to HLS 11- </a:t>
            </a:r>
            <a:fld id="{060BD193-E118-4B16-863C-C8C12C675E3E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717176"/>
            <a:ext cx="8629650" cy="5531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415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838200"/>
            <a:ext cx="8309847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chemeClr val="tx1"/>
                </a:solidFill>
              </a:rPr>
              <a:t>.</a:t>
            </a:r>
            <a:endParaRPr altLang="zh-CN" sz="2000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76200"/>
            <a:ext cx="8534400" cy="381000"/>
          </a:xfrm>
        </p:spPr>
        <p:txBody>
          <a:bodyPr/>
          <a:lstStyle/>
          <a:p>
            <a:r>
              <a:rPr lang="en-US" sz="3000" b="1" dirty="0" smtClean="0"/>
              <a:t>Contd..</a:t>
            </a:r>
            <a:endParaRPr lang="en-US" sz="3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 to HLS 11- </a:t>
            </a:r>
            <a:fld id="{060BD193-E118-4B16-863C-C8C12C675E3E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914400"/>
            <a:ext cx="7848601" cy="548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779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838200"/>
            <a:ext cx="8309847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chemeClr val="tx1"/>
                </a:solidFill>
              </a:rPr>
              <a:t>.</a:t>
            </a:r>
            <a:endParaRPr altLang="zh-CN" sz="2000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76200"/>
            <a:ext cx="8534400" cy="381000"/>
          </a:xfrm>
        </p:spPr>
        <p:txBody>
          <a:bodyPr/>
          <a:lstStyle/>
          <a:p>
            <a:r>
              <a:rPr lang="en-US" sz="3000" b="1" dirty="0" smtClean="0"/>
              <a:t>Contd..</a:t>
            </a:r>
            <a:endParaRPr lang="en-US" sz="3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 to HLS 11- </a:t>
            </a:r>
            <a:fld id="{060BD193-E118-4B16-863C-C8C12C675E3E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33401"/>
            <a:ext cx="86106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38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838200"/>
            <a:ext cx="8309847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chemeClr val="tx1"/>
                </a:solidFill>
              </a:rPr>
              <a:t>.</a:t>
            </a:r>
            <a:endParaRPr altLang="zh-CN" sz="2000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76200"/>
            <a:ext cx="8534400" cy="381000"/>
          </a:xfrm>
        </p:spPr>
        <p:txBody>
          <a:bodyPr/>
          <a:lstStyle/>
          <a:p>
            <a:r>
              <a:rPr lang="en-US" sz="3000" b="1" dirty="0" smtClean="0"/>
              <a:t>Contd..</a:t>
            </a:r>
            <a:endParaRPr lang="en-US" sz="3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 to HLS 11- </a:t>
            </a:r>
            <a:fld id="{060BD193-E118-4B16-863C-C8C12C675E3E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85800"/>
            <a:ext cx="8229600" cy="541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377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4122357" cy="512560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High-Level Synthesis</a:t>
            </a:r>
          </a:p>
          <a:p>
            <a:pPr lvl="1"/>
            <a:r>
              <a:rPr lang="en-US" dirty="0" smtClean="0"/>
              <a:t>-Creates an RTL implementation from C, C++, System C, OpenCL API C kernel code</a:t>
            </a:r>
          </a:p>
          <a:p>
            <a:pPr lvl="1"/>
            <a:r>
              <a:rPr lang="en-US" dirty="0" smtClean="0"/>
              <a:t>-Extracts control and dataflow from the source code</a:t>
            </a:r>
          </a:p>
          <a:p>
            <a:pPr lvl="1"/>
            <a:r>
              <a:rPr lang="en-US" dirty="0" smtClean="0"/>
              <a:t>-Implements the design based on defaults and user applied directives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Many implementation are possible from the same source description</a:t>
            </a:r>
          </a:p>
          <a:p>
            <a:pPr lvl="1"/>
            <a:r>
              <a:rPr lang="en-US" dirty="0" smtClean="0"/>
              <a:t>-Smaller designs, faster designs, optimal designs</a:t>
            </a:r>
          </a:p>
          <a:p>
            <a:pPr lvl="1"/>
            <a:r>
              <a:rPr lang="en-US" dirty="0" smtClean="0"/>
              <a:t>-Enables design exploration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High-Level Synthesis: HLS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 to HLS 11- </a:t>
            </a:r>
            <a:fld id="{060BD193-E118-4B16-863C-C8C12C675E3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219201"/>
            <a:ext cx="4625928" cy="405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41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327153"/>
            <a:ext cx="8309847" cy="4616447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>
                <a:solidFill>
                  <a:schemeClr val="tx1"/>
                </a:solidFill>
              </a:rPr>
              <a:t>Algorithmic-based approaches are getting popular due to accelerated design time and time to market (TTM)</a:t>
            </a:r>
          </a:p>
          <a:p>
            <a:pPr lvl="1"/>
            <a:r>
              <a:rPr lang="en-US" dirty="0"/>
              <a:t>Larger designs pose challenges in design and verification of </a:t>
            </a:r>
            <a:r>
              <a:rPr lang="en-US" dirty="0" smtClean="0"/>
              <a:t>hardware at HDL level</a:t>
            </a:r>
            <a:endParaRPr lang="en-US" dirty="0"/>
          </a:p>
          <a:p>
            <a:pPr lvl="0"/>
            <a:r>
              <a:rPr sz="2400">
                <a:solidFill>
                  <a:schemeClr val="tx1"/>
                </a:solidFill>
              </a:rPr>
              <a:t>Industry trend is moving towards hardware acceleration to enhance performance and productivity</a:t>
            </a:r>
          </a:p>
          <a:p>
            <a:pPr lvl="1"/>
            <a:r>
              <a:rPr lang="en-US" dirty="0"/>
              <a:t>CPU-intensive tasks </a:t>
            </a:r>
            <a:r>
              <a:rPr lang="en-US" dirty="0" smtClean="0"/>
              <a:t>can be offloaded </a:t>
            </a:r>
            <a:r>
              <a:rPr lang="en-US" dirty="0"/>
              <a:t>to hardware </a:t>
            </a:r>
            <a:r>
              <a:rPr lang="en-US" dirty="0" smtClean="0"/>
              <a:t>accelerator in FPGA</a:t>
            </a:r>
            <a:endParaRPr lang="en-US" dirty="0"/>
          </a:p>
          <a:p>
            <a:pPr lvl="1"/>
            <a:r>
              <a:rPr lang="en-US" dirty="0"/>
              <a:t>Hardware accelerators require a lot of time to understand and design</a:t>
            </a:r>
          </a:p>
          <a:p>
            <a:pPr lvl="0"/>
            <a:r>
              <a:rPr sz="2400">
                <a:solidFill>
                  <a:schemeClr val="tx1"/>
                </a:solidFill>
              </a:rPr>
              <a:t>Vivado HLS tool converts algorithmic description written in C-based design flow into hardware description (RTL)</a:t>
            </a:r>
          </a:p>
          <a:p>
            <a:pPr lvl="1"/>
            <a:r>
              <a:rPr lang="en-US" dirty="0"/>
              <a:t>Elevates the abstraction level from RTL to algorithms</a:t>
            </a:r>
          </a:p>
          <a:p>
            <a:pPr lvl="0"/>
            <a:r>
              <a:rPr sz="2400">
                <a:solidFill>
                  <a:schemeClr val="tx1"/>
                </a:solidFill>
              </a:rPr>
              <a:t>High-level synthesis is essential for maintaining design productivity for large designs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Need for High-Level Synthesis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 to HLS 11- </a:t>
            </a:r>
            <a:fld id="{060BD193-E118-4B16-863C-C8C12C675E3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40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990601"/>
            <a:ext cx="8309847" cy="49530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Synthesis </a:t>
            </a:r>
            <a:r>
              <a:rPr lang="en-US" sz="2400" dirty="0">
                <a:solidFill>
                  <a:schemeClr val="tx1"/>
                </a:solidFill>
              </a:rPr>
              <a:t>is not supported for some constructs, including: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Dynamic </a:t>
            </a:r>
            <a:r>
              <a:rPr lang="en-US" sz="2400" dirty="0">
                <a:solidFill>
                  <a:srgbClr val="FF0000"/>
                </a:solidFill>
              </a:rPr>
              <a:t>memory allocation: 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   - </a:t>
            </a:r>
            <a:r>
              <a:rPr lang="en-US" sz="1900" dirty="0" smtClean="0">
                <a:solidFill>
                  <a:schemeClr val="tx1"/>
                </a:solidFill>
              </a:rPr>
              <a:t>An </a:t>
            </a:r>
            <a:r>
              <a:rPr lang="en-US" sz="1900" dirty="0">
                <a:solidFill>
                  <a:schemeClr val="tx1"/>
                </a:solidFill>
              </a:rPr>
              <a:t>FPGA has a fixed set of resources, and the dynamic creation and freeing of memory resources is not supported.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Operating system (OS) </a:t>
            </a:r>
            <a:r>
              <a:rPr lang="en-US" sz="2400" dirty="0" smtClean="0">
                <a:solidFill>
                  <a:srgbClr val="FF0000"/>
                </a:solidFill>
              </a:rPr>
              <a:t>operations: </a:t>
            </a: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</a:rPr>
              <a:t>   - All data to and from the FPGA must be read from the input ports or written to output ports.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</a:rPr>
              <a:t>   - OS operations, such as file read/write or OS queries like time and date, are not supported.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</a:rPr>
              <a:t>    </a:t>
            </a:r>
            <a:r>
              <a:rPr lang="en-US" sz="1900" dirty="0" smtClean="0">
                <a:solidFill>
                  <a:schemeClr val="tx1"/>
                </a:solidFill>
              </a:rPr>
              <a:t>- Instead</a:t>
            </a:r>
            <a:r>
              <a:rPr lang="en-US" sz="1900" dirty="0">
                <a:solidFill>
                  <a:schemeClr val="tx1"/>
                </a:solidFill>
              </a:rPr>
              <a:t>, the C test bench can perform these operations and pass the data into the function </a:t>
            </a:r>
            <a:r>
              <a:rPr lang="en-US" sz="1900" dirty="0" smtClean="0">
                <a:solidFill>
                  <a:schemeClr val="tx1"/>
                </a:solidFill>
              </a:rPr>
              <a:t>for  </a:t>
            </a:r>
            <a:r>
              <a:rPr lang="en-US" sz="1900" dirty="0">
                <a:solidFill>
                  <a:schemeClr val="tx1"/>
                </a:solidFill>
              </a:rPr>
              <a:t>synthesis as function arguments</a:t>
            </a:r>
            <a:r>
              <a:rPr lang="en-US" sz="19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Many of the C++ Standard Template Libraries (STLs) contain function recursion and use dynamic memory allocation</a:t>
            </a:r>
            <a:r>
              <a:rPr lang="en-US" sz="1900" dirty="0">
                <a:solidFill>
                  <a:schemeClr val="tx1"/>
                </a:solidFill>
              </a:rPr>
              <a:t>. For this reason, the STLs cannot be synthesized.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Contd..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 to HLS 11- </a:t>
            </a:r>
            <a:fld id="{060BD193-E118-4B16-863C-C8C12C675E3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26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143001"/>
            <a:ext cx="8309847" cy="4800600"/>
          </a:xfrm>
        </p:spPr>
        <p:txBody>
          <a:bodyPr>
            <a:normAutofit/>
          </a:bodyPr>
          <a:lstStyle/>
          <a:p>
            <a:pPr>
              <a:lnSpc>
                <a:spcPts val="2200"/>
              </a:lnSpc>
              <a:tabLst>
                <a:tab pos="228600" algn="l"/>
              </a:tabLst>
            </a:pPr>
            <a:r>
              <a:rPr sz="2400" smtClean="0">
                <a:solidFill>
                  <a:schemeClr val="tx1"/>
                </a:solidFill>
              </a:rPr>
              <a:t>For </a:t>
            </a:r>
            <a:r>
              <a:rPr sz="2400">
                <a:solidFill>
                  <a:schemeClr val="tx1"/>
                </a:solidFill>
              </a:rPr>
              <a:t>users wishing to install one of the full Vivado Editions, there are three choices</a:t>
            </a:r>
            <a:r>
              <a:rPr sz="240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200"/>
              </a:lnSpc>
              <a:tabLst>
                <a:tab pos="228600" algn="l"/>
              </a:tabLst>
            </a:pPr>
            <a:r>
              <a:rPr sz="2400" smtClean="0">
                <a:solidFill>
                  <a:schemeClr val="tx1"/>
                </a:solidFill>
              </a:rPr>
              <a:t>Vivado </a:t>
            </a:r>
            <a:r>
              <a:rPr sz="2400">
                <a:solidFill>
                  <a:schemeClr val="tx1"/>
                </a:solidFill>
              </a:rPr>
              <a:t>Design Suite - HLx Editions:</a:t>
            </a:r>
          </a:p>
          <a:p>
            <a:pPr>
              <a:buFont typeface="Wingdings" pitchFamily="2" charset="2"/>
              <a:buChar char="q"/>
            </a:pPr>
            <a:r>
              <a:rPr sz="2400" smtClean="0">
                <a:solidFill>
                  <a:schemeClr val="tx1"/>
                </a:solidFill>
              </a:rPr>
              <a:t> </a:t>
            </a:r>
            <a:r>
              <a:rPr sz="2400">
                <a:solidFill>
                  <a:schemeClr val="tx1"/>
                </a:solidFill>
              </a:rPr>
              <a:t>WebPack and Editions: Web installer for windows</a:t>
            </a:r>
          </a:p>
          <a:p>
            <a:pPr>
              <a:buFont typeface="Wingdings" pitchFamily="2" charset="2"/>
              <a:buChar char="q"/>
            </a:pPr>
            <a:r>
              <a:rPr sz="2400" smtClean="0">
                <a:solidFill>
                  <a:schemeClr val="tx1"/>
                </a:solidFill>
              </a:rPr>
              <a:t> </a:t>
            </a:r>
            <a:r>
              <a:rPr sz="2400">
                <a:solidFill>
                  <a:schemeClr val="tx1"/>
                </a:solidFill>
              </a:rPr>
              <a:t>WebPack and Editions: Web installer for Linux</a:t>
            </a:r>
          </a:p>
          <a:p>
            <a:pPr>
              <a:buFont typeface="Wingdings" pitchFamily="2" charset="2"/>
              <a:buChar char="q"/>
            </a:pPr>
            <a:r>
              <a:rPr sz="2400" smtClean="0">
                <a:solidFill>
                  <a:schemeClr val="tx1"/>
                </a:solidFill>
              </a:rPr>
              <a:t> </a:t>
            </a:r>
            <a:r>
              <a:rPr sz="2400">
                <a:solidFill>
                  <a:schemeClr val="tx1"/>
                </a:solidFill>
              </a:rPr>
              <a:t>All OS Single File </a:t>
            </a:r>
            <a:r>
              <a:rPr sz="2400" smtClean="0">
                <a:solidFill>
                  <a:schemeClr val="tx1"/>
                </a:solidFill>
              </a:rPr>
              <a:t>Download</a:t>
            </a:r>
          </a:p>
          <a:p>
            <a:pPr>
              <a:buFont typeface="Wingdings" pitchFamily="2" charset="2"/>
              <a:buChar char="q"/>
            </a:pPr>
            <a:endParaRPr altLang="zh-CN" sz="2400">
              <a:solidFill>
                <a:schemeClr val="tx1"/>
              </a:solidFill>
            </a:endParaRPr>
          </a:p>
          <a:p>
            <a:pPr>
              <a:buNone/>
            </a:pPr>
            <a:r>
              <a:rPr>
                <a:solidFill>
                  <a:schemeClr val="tx1"/>
                </a:solidFill>
              </a:rPr>
              <a:t>All Editions and download options are available on the Xilinx website: </a:t>
            </a:r>
            <a:r>
              <a:rPr smtClean="0">
                <a:solidFill>
                  <a:srgbClr val="FF0000"/>
                </a:solidFill>
              </a:rPr>
              <a:t>www.xilinx.com</a:t>
            </a:r>
            <a:endParaRPr altLang="zh-CN" sz="2400">
              <a:solidFill>
                <a:srgbClr val="FF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12800" y="209550"/>
            <a:ext cx="7874000" cy="857249"/>
          </a:xfrm>
        </p:spPr>
        <p:txBody>
          <a:bodyPr/>
          <a:lstStyle/>
          <a:p>
            <a:r>
              <a:rPr lang="en-US" sz="4000" dirty="0"/>
              <a:t>Download and Installation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 to HLS 11- </a:t>
            </a:r>
            <a:fld id="{060BD193-E118-4B16-863C-C8C12C675E3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990601"/>
            <a:ext cx="8309847" cy="2514600"/>
          </a:xfrm>
        </p:spPr>
        <p:txBody>
          <a:bodyPr>
            <a:normAutofit/>
          </a:bodyPr>
          <a:lstStyle/>
          <a:p>
            <a:pPr>
              <a:lnSpc>
                <a:spcPts val="2200"/>
              </a:lnSpc>
              <a:tabLst>
                <a:tab pos="228600" algn="l"/>
              </a:tabLst>
            </a:pPr>
            <a:endParaRPr smtClean="0">
              <a:solidFill>
                <a:schemeClr val="tx1"/>
              </a:solidFill>
            </a:endParaRPr>
          </a:p>
          <a:p>
            <a:pPr>
              <a:lnSpc>
                <a:spcPts val="2200"/>
              </a:lnSpc>
              <a:tabLst>
                <a:tab pos="228600" algn="l"/>
              </a:tabLst>
            </a:pPr>
            <a:r>
              <a:rPr smtClean="0">
                <a:solidFill>
                  <a:schemeClr val="tx1"/>
                </a:solidFill>
              </a:rPr>
              <a:t>To download a full Edition of the Vivado Design Suite:</a:t>
            </a:r>
          </a:p>
          <a:p>
            <a:pPr>
              <a:lnSpc>
                <a:spcPts val="2200"/>
              </a:lnSpc>
              <a:buNone/>
              <a:tabLst>
                <a:tab pos="228600" algn="l"/>
              </a:tabLst>
            </a:pPr>
            <a:r>
              <a:rPr lang="en-US" sz="2400" dirty="0" smtClean="0">
                <a:solidFill>
                  <a:schemeClr val="tx1"/>
                </a:solidFill>
              </a:rPr>
              <a:t>G</a:t>
            </a:r>
            <a:r>
              <a:rPr sz="2400" smtClean="0">
                <a:solidFill>
                  <a:schemeClr val="tx1"/>
                </a:solidFill>
              </a:rPr>
              <a:t>oto: </a:t>
            </a:r>
          </a:p>
          <a:p>
            <a:pPr marL="457200" indent="-457200">
              <a:lnSpc>
                <a:spcPts val="2200"/>
              </a:lnSpc>
              <a:buAutoNum type="arabicPeriod"/>
              <a:tabLst>
                <a:tab pos="228600" algn="l"/>
              </a:tabLst>
            </a:pPr>
            <a:r>
              <a:rPr smtClean="0">
                <a:solidFill>
                  <a:srgbClr val="FF0000"/>
                </a:solidFill>
                <a:hlinkClick r:id="rId3"/>
              </a:rPr>
              <a:t>www.xilinx.com</a:t>
            </a:r>
            <a:r>
              <a:rPr smtClean="0">
                <a:solidFill>
                  <a:srgbClr val="FF0000"/>
                </a:solidFill>
              </a:rPr>
              <a:t> =&gt;Support=&gt;Downloads &amp; Licensing </a:t>
            </a:r>
          </a:p>
          <a:p>
            <a:pPr marL="457200" indent="-457200">
              <a:lnSpc>
                <a:spcPts val="2200"/>
              </a:lnSpc>
              <a:buAutoNum type="arabicPeriod"/>
              <a:tabLst>
                <a:tab pos="228600" algn="l"/>
              </a:tabLst>
            </a:pPr>
            <a:r>
              <a:rPr>
                <a:solidFill>
                  <a:schemeClr val="tx1"/>
                </a:solidFill>
              </a:rPr>
              <a:t>Under the Version heading, click the version of the tools you want to </a:t>
            </a:r>
            <a:r>
              <a:rPr smtClean="0">
                <a:solidFill>
                  <a:schemeClr val="tx1"/>
                </a:solidFill>
              </a:rPr>
              <a:t>download</a:t>
            </a:r>
          </a:p>
          <a:p>
            <a:pPr marL="457200" indent="-457200">
              <a:lnSpc>
                <a:spcPts val="2200"/>
              </a:lnSpc>
              <a:buAutoNum type="arabicPeriod"/>
              <a:tabLst>
                <a:tab pos="228600" algn="l"/>
              </a:tabLst>
            </a:pPr>
            <a:r>
              <a:rPr>
                <a:solidFill>
                  <a:schemeClr val="tx1"/>
                </a:solidFill>
              </a:rPr>
              <a:t>Click the link for the installer you want to download</a:t>
            </a:r>
            <a:r>
              <a:rPr smtClean="0">
                <a:solidFill>
                  <a:schemeClr val="tx1"/>
                </a:solidFill>
              </a:rPr>
              <a:t>.</a:t>
            </a:r>
            <a:endParaRPr sz="2400" smtClean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12800" y="209550"/>
            <a:ext cx="7874000" cy="857249"/>
          </a:xfrm>
        </p:spPr>
        <p:txBody>
          <a:bodyPr/>
          <a:lstStyle/>
          <a:p>
            <a:r>
              <a:rPr lang="en-US" sz="4000" dirty="0" smtClean="0"/>
              <a:t>Contd..Download </a:t>
            </a:r>
            <a:r>
              <a:rPr lang="en-US" sz="4000" dirty="0"/>
              <a:t>and Installation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 to HLS 11- </a:t>
            </a:r>
            <a:fld id="{060BD193-E118-4B16-863C-C8C12C675E3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3581400"/>
            <a:ext cx="7086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143001"/>
            <a:ext cx="8309847" cy="4800600"/>
          </a:xfrm>
        </p:spPr>
        <p:txBody>
          <a:bodyPr>
            <a:normAutofit/>
          </a:bodyPr>
          <a:lstStyle/>
          <a:p>
            <a:pPr>
              <a:lnSpc>
                <a:spcPts val="2200"/>
              </a:lnSpc>
              <a:buNone/>
              <a:tabLst>
                <a:tab pos="228600" algn="l"/>
              </a:tabLst>
            </a:pPr>
            <a:r>
              <a:rPr altLang="zh-CN" sz="2400" smtClean="0">
                <a:solidFill>
                  <a:srgbClr val="FF0000"/>
                </a:solidFill>
              </a:rPr>
              <a:t>.</a:t>
            </a:r>
            <a:endParaRPr altLang="zh-CN" sz="2400">
              <a:solidFill>
                <a:srgbClr val="FF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12800" y="209550"/>
            <a:ext cx="7874000" cy="857249"/>
          </a:xfrm>
        </p:spPr>
        <p:txBody>
          <a:bodyPr/>
          <a:lstStyle/>
          <a:p>
            <a:r>
              <a:rPr lang="en-US" sz="4000" dirty="0"/>
              <a:t>Download and Installation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 to HLS 11- </a:t>
            </a:r>
            <a:fld id="{060BD193-E118-4B16-863C-C8C12C675E3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066800"/>
            <a:ext cx="6657975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C254F2E41DBC488C025C4D98787C86" ma:contentTypeVersion="9" ma:contentTypeDescription="Create a new document." ma:contentTypeScope="" ma:versionID="925c2001cde6ab1aac57ccde8ba5387b">
  <xsd:schema xmlns:xsd="http://www.w3.org/2001/XMLSchema" xmlns:xs="http://www.w3.org/2001/XMLSchema" xmlns:p="http://schemas.microsoft.com/office/2006/metadata/properties" xmlns:ns2="7efb8072-09d0-47f8-971e-b6745749109e" xmlns:ns3="7bcc3279-a720-443f-b69e-ed81f05b9333" targetNamespace="http://schemas.microsoft.com/office/2006/metadata/properties" ma:root="true" ma:fieldsID="132730364f8a9b73af068a7507741d77" ns2:_="" ns3:_="">
    <xsd:import namespace="7efb8072-09d0-47f8-971e-b6745749109e"/>
    <xsd:import namespace="7bcc3279-a720-443f-b69e-ed81f05b93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fb8072-09d0-47f8-971e-b674574910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cc3279-a720-443f-b69e-ed81f05b9333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3BF706A-69B7-4127-BF45-16009B9A4096}"/>
</file>

<file path=customXml/itemProps2.xml><?xml version="1.0" encoding="utf-8"?>
<ds:datastoreItem xmlns:ds="http://schemas.openxmlformats.org/officeDocument/2006/customXml" ds:itemID="{7D4FF0BE-407F-4952-B814-EF0A773495F1}"/>
</file>

<file path=customXml/itemProps3.xml><?xml version="1.0" encoding="utf-8"?>
<ds:datastoreItem xmlns:ds="http://schemas.openxmlformats.org/officeDocument/2006/customXml" ds:itemID="{B093637B-926B-4AF6-B9C9-E830819E764C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2836</TotalTime>
  <Words>954</Words>
  <Application>Microsoft Office PowerPoint</Application>
  <PresentationFormat>On-screen Show (4:3)</PresentationFormat>
  <Paragraphs>156</Paragraphs>
  <Slides>37</Slides>
  <Notes>33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PowerPoint Presentation</vt:lpstr>
      <vt:lpstr>Objectives</vt:lpstr>
      <vt:lpstr>PowerPoint Presentation</vt:lpstr>
      <vt:lpstr>High-Level Synthesis: HLS</vt:lpstr>
      <vt:lpstr>Need for High-Level Synthesis</vt:lpstr>
      <vt:lpstr>Contd..</vt:lpstr>
      <vt:lpstr>Download and Installation</vt:lpstr>
      <vt:lpstr>Contd..Download and Installation</vt:lpstr>
      <vt:lpstr>Download and Installation</vt:lpstr>
      <vt:lpstr>Download and Installation</vt:lpstr>
      <vt:lpstr>Download and Installation</vt:lpstr>
      <vt:lpstr>License Setup</vt:lpstr>
      <vt:lpstr>License Setup</vt:lpstr>
      <vt:lpstr>License Setup</vt:lpstr>
      <vt:lpstr>Vivado HLS Synthesis and Analysis Steps</vt:lpstr>
      <vt:lpstr>Vivado HLS Synthesis and Analysis Steps</vt:lpstr>
      <vt:lpstr>Contd..</vt:lpstr>
      <vt:lpstr>Contd..</vt:lpstr>
      <vt:lpstr>Contd..</vt:lpstr>
      <vt:lpstr>Contd..</vt:lpstr>
      <vt:lpstr>Contd..</vt:lpstr>
      <vt:lpstr>Contd..</vt:lpstr>
      <vt:lpstr>Contd..</vt:lpstr>
      <vt:lpstr>Contd..</vt:lpstr>
      <vt:lpstr>Contd..</vt:lpstr>
      <vt:lpstr>Contd..</vt:lpstr>
      <vt:lpstr>Contd..</vt:lpstr>
      <vt:lpstr>Contd..</vt:lpstr>
      <vt:lpstr>Contd..</vt:lpstr>
      <vt:lpstr>Contd..</vt:lpstr>
      <vt:lpstr>Contd..</vt:lpstr>
      <vt:lpstr>Contd..</vt:lpstr>
      <vt:lpstr>Contd..</vt:lpstr>
      <vt:lpstr>Contd..</vt:lpstr>
      <vt:lpstr>Contd..</vt:lpstr>
      <vt:lpstr>Contd..</vt:lpstr>
      <vt:lpstr>Contd..</vt:lpstr>
    </vt:vector>
  </TitlesOfParts>
  <Company>Tallinn University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Artjom Rjabov</dc:creator>
  <cp:lastModifiedBy>mohammed</cp:lastModifiedBy>
  <cp:revision>57</cp:revision>
  <dcterms:created xsi:type="dcterms:W3CDTF">2016-11-28T09:41:41Z</dcterms:created>
  <dcterms:modified xsi:type="dcterms:W3CDTF">2022-03-09T23:26:58Z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Tallinn University of Technology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25</vt:i4>
  </property>
  <property fmtid="{D5CDD505-2E9C-101B-9397-08002B2CF9AE}" pid="13" name="ContentTypeId">
    <vt:lpwstr>0x010100A0C254F2E41DBC488C025C4D98787C86</vt:lpwstr>
  </property>
</Properties>
</file>