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2"/>
    <p:sldId id="279" r:id="rId3"/>
    <p:sldId id="256" r:id="rId4"/>
    <p:sldId id="269" r:id="rId5"/>
    <p:sldId id="270" r:id="rId6"/>
    <p:sldId id="273" r:id="rId7"/>
    <p:sldId id="275" r:id="rId8"/>
    <p:sldId id="276" r:id="rId9"/>
    <p:sldId id="260" r:id="rId10"/>
    <p:sldId id="261" r:id="rId11"/>
    <p:sldId id="262" r:id="rId12"/>
    <p:sldId id="259" r:id="rId13"/>
    <p:sldId id="257" r:id="rId14"/>
    <p:sldId id="258"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2EA3626-268B-40EB-AAB7-5070EDEB0B2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EA3626-268B-40EB-AAB7-5070EDEB0B2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F6909C4-A986-4E4F-9D26-E3E3E897EC87}" type="datetimeFigureOut">
              <a:rPr lang="en-IN" smtClean="0"/>
              <a:pPr/>
              <a:t>02-08-2018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EA3626-268B-40EB-AAB7-5070EDEB0B2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9F6909C4-A986-4E4F-9D26-E3E3E897EC87}" type="datetimeFigureOut">
              <a:rPr lang="en-IN" smtClean="0"/>
              <a:pPr/>
              <a:t>02-08-2018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2EA3626-268B-40EB-AAB7-5070EDEB0B2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2204864"/>
            <a:ext cx="7704856" cy="6462395"/>
          </a:xfrm>
          <a:prstGeom prst="rect">
            <a:avLst/>
          </a:prstGeom>
          <a:noFill/>
        </p:spPr>
        <p:txBody>
          <a:bodyPr wrap="square" rtlCol="0">
            <a:spAutoFit/>
          </a:bodyPr>
          <a:lstStyle/>
          <a:p>
            <a:pPr algn="ctr"/>
            <a:endParaRPr lang="en-US" dirty="0" smtClean="0"/>
          </a:p>
          <a:p>
            <a:endParaRPr lang="en-US" dirty="0" smtClean="0"/>
          </a:p>
          <a:p>
            <a:r>
              <a:rPr lang="en-US" dirty="0" smtClean="0"/>
              <a:t>		Online Attendance Management System </a:t>
            </a:r>
          </a:p>
          <a:p>
            <a:endParaRPr lang="en-US" dirty="0" smtClean="0"/>
          </a:p>
          <a:p>
            <a:endParaRPr lang="en-US" dirty="0" smtClean="0"/>
          </a:p>
          <a:p>
            <a:endParaRPr lang="en-US" dirty="0" smtClean="0"/>
          </a:p>
          <a:p>
            <a:r>
              <a:rPr lang="en-US" dirty="0" smtClean="0"/>
              <a:t>SUBMITTED TO:-				SUBMITTED BY:-</a:t>
            </a:r>
          </a:p>
          <a:p>
            <a:endParaRPr lang="en-US" dirty="0" smtClean="0"/>
          </a:p>
          <a:p>
            <a:r>
              <a:rPr lang="en-US" dirty="0" smtClean="0"/>
              <a:t>Prof. </a:t>
            </a:r>
            <a:r>
              <a:rPr lang="en-US" dirty="0" smtClean="0"/>
              <a:t>NARENDRA PAL SINGH RATHORE	DEEPAK </a:t>
            </a:r>
            <a:r>
              <a:rPr lang="en-US" dirty="0" smtClean="0"/>
              <a:t>PATEL (29)</a:t>
            </a:r>
          </a:p>
          <a:p>
            <a:r>
              <a:rPr lang="en-US" dirty="0" smtClean="0"/>
              <a:t>					JAY YADAV (48)</a:t>
            </a:r>
          </a:p>
          <a:p>
            <a:r>
              <a:rPr lang="en-US" dirty="0" smtClean="0"/>
              <a:t>					KASHYAP RATHORE (51)</a:t>
            </a:r>
          </a:p>
          <a:p>
            <a:r>
              <a:rPr lang="en-US" dirty="0" smtClean="0"/>
              <a:t>					LALIT KUMAR BODANA (55)</a:t>
            </a:r>
          </a:p>
          <a:p>
            <a:r>
              <a:rPr lang="en-US" dirty="0" smtClean="0"/>
              <a:t>					MAYANK JADHAV(60)</a:t>
            </a:r>
          </a:p>
          <a:p>
            <a:r>
              <a:rPr lang="en-US" dirty="0" smtClean="0"/>
              <a:t>		</a:t>
            </a:r>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56872" cy="850106"/>
          </a:xfrm>
        </p:spPr>
        <p:txBody>
          <a:bodyPr/>
          <a:lstStyle/>
          <a:p>
            <a:r>
              <a:rPr lang="en-IN" dirty="0" smtClean="0"/>
              <a:t>Data Flow Diagram</a:t>
            </a:r>
            <a:endParaRPr lang="en-IN"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384864" cy="778098"/>
          </a:xfrm>
        </p:spPr>
        <p:txBody>
          <a:bodyPr/>
          <a:lstStyle/>
          <a:p>
            <a:r>
              <a:rPr lang="en-IN" dirty="0" smtClean="0"/>
              <a:t>Use Case: </a:t>
            </a:r>
            <a:endParaRPr lang="en-IN"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548680"/>
            <a:ext cx="7384864" cy="778098"/>
          </a:xfrm>
        </p:spPr>
        <p:txBody>
          <a:bodyPr>
            <a:normAutofit/>
          </a:bodyPr>
          <a:lstStyle/>
          <a:p>
            <a:r>
              <a:rPr lang="en-IN" dirty="0" smtClean="0"/>
              <a:t>EXPECTED OUTCOME:-</a:t>
            </a:r>
            <a:endParaRPr lang="en-IN" dirty="0"/>
          </a:p>
        </p:txBody>
      </p:sp>
      <p:sp>
        <p:nvSpPr>
          <p:cNvPr id="3" name="Content Placeholder 2"/>
          <p:cNvSpPr>
            <a:spLocks noGrp="1"/>
          </p:cNvSpPr>
          <p:nvPr>
            <p:ph idx="1"/>
          </p:nvPr>
        </p:nvSpPr>
        <p:spPr/>
        <p:txBody>
          <a:bodyPr>
            <a:normAutofit/>
          </a:bodyPr>
          <a:lstStyle/>
          <a:p>
            <a:endParaRPr lang="en-IN" sz="2400" dirty="0" smtClean="0">
              <a:latin typeface="Times New Roman" panose="02020603050405020304" pitchFamily="18" charset="0"/>
              <a:cs typeface="Times New Roman" panose="02020603050405020304" pitchFamily="18" charset="0"/>
            </a:endParaRPr>
          </a:p>
          <a:p>
            <a:endParaRPr lang="en-US" altLang="en-IN" sz="2400" dirty="0" smtClean="0">
              <a:latin typeface="Times New Roman" panose="02020603050405020304" pitchFamily="18" charset="0"/>
              <a:cs typeface="Times New Roman" panose="02020603050405020304" pitchFamily="18" charset="0"/>
            </a:endParaRPr>
          </a:p>
          <a:p>
            <a:r>
              <a:rPr lang="en-US" altLang="en-IN" sz="2400" dirty="0" smtClean="0">
                <a:latin typeface="Times New Roman" panose="02020603050405020304" pitchFamily="18" charset="0"/>
                <a:cs typeface="Times New Roman" panose="02020603050405020304" pitchFamily="18" charset="0"/>
              </a:rPr>
              <a:t>C</a:t>
            </a:r>
            <a:r>
              <a:rPr lang="en-IN" sz="2400" dirty="0" smtClean="0">
                <a:latin typeface="Times New Roman" panose="02020603050405020304" pitchFamily="18" charset="0"/>
                <a:cs typeface="Times New Roman" panose="02020603050405020304" pitchFamily="18" charset="0"/>
              </a:rPr>
              <a:t>omputerized the tradition way of taking attendance</a:t>
            </a:r>
            <a:r>
              <a:rPr lang="en-US" altLang="en-IN" sz="2400" dirty="0" smtClean="0">
                <a:latin typeface="Times New Roman" panose="02020603050405020304" pitchFamily="18" charset="0"/>
                <a:cs typeface="Times New Roman" panose="02020603050405020304" pitchFamily="18" charset="0"/>
              </a:rPr>
              <a:t>.</a:t>
            </a:r>
          </a:p>
          <a:p>
            <a:endParaRPr lang="en-US" altLang="en-IN" sz="2400" dirty="0" smtClean="0">
              <a:latin typeface="Times New Roman" panose="02020603050405020304" pitchFamily="18" charset="0"/>
              <a:cs typeface="Times New Roman" panose="02020603050405020304" pitchFamily="18" charset="0"/>
            </a:endParaRPr>
          </a:p>
          <a:p>
            <a:r>
              <a:rPr lang="en-US" altLang="en-IN" sz="2400" dirty="0" smtClean="0">
                <a:latin typeface="Times New Roman" panose="02020603050405020304" pitchFamily="18" charset="0"/>
                <a:cs typeface="Times New Roman" panose="02020603050405020304" pitchFamily="18" charset="0"/>
              </a:rPr>
              <a:t>G</a:t>
            </a:r>
            <a:r>
              <a:rPr lang="en-IN" sz="2400" dirty="0" smtClean="0">
                <a:latin typeface="Times New Roman" panose="02020603050405020304" pitchFamily="18" charset="0"/>
                <a:cs typeface="Times New Roman" panose="02020603050405020304" pitchFamily="18" charset="0"/>
              </a:rPr>
              <a:t>enerate the report automatically at the end of the session or in the between of the session</a:t>
            </a:r>
          </a:p>
          <a:p>
            <a:pPr marL="82550" indent="0">
              <a:buNone/>
            </a:pPr>
            <a:endParaRPr lang="en-GB"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7498080" cy="1143000"/>
          </a:xfrm>
        </p:spPr>
        <p:txBody>
          <a:bodyPr>
            <a:normAutofit fontScale="90000"/>
          </a:bodyPr>
          <a:lstStyle/>
          <a:p>
            <a:r>
              <a:rPr lang="en-IN" b="1" dirty="0" smtClean="0"/>
              <a:t>Conclusions:-</a:t>
            </a:r>
            <a:br>
              <a:rPr lang="en-IN" b="1" dirty="0" smtClean="0"/>
            </a:br>
            <a:endParaRPr lang="en-IN" dirty="0"/>
          </a:p>
        </p:txBody>
      </p:sp>
      <p:sp>
        <p:nvSpPr>
          <p:cNvPr id="3" name="Content Placeholder 2"/>
          <p:cNvSpPr>
            <a:spLocks noGrp="1"/>
          </p:cNvSpPr>
          <p:nvPr>
            <p:ph idx="1"/>
          </p:nvPr>
        </p:nvSpPr>
        <p:spPr>
          <a:xfrm>
            <a:off x="1043608" y="1772816"/>
            <a:ext cx="7498080" cy="4800600"/>
          </a:xfrm>
        </p:spPr>
        <p:txBody>
          <a:bodyPr>
            <a:normAutofit/>
          </a:bodyPr>
          <a:lstStyle/>
          <a:p>
            <a:endParaRPr lang="en-GB" dirty="0" smtClean="0">
              <a:latin typeface="Times New Roman" panose="02020603050405020304" pitchFamily="18" charset="0"/>
              <a:cs typeface="Times New Roman" panose="02020603050405020304" pitchFamily="18" charset="0"/>
            </a:endParaRPr>
          </a:p>
          <a:p>
            <a:pPr>
              <a:buNone/>
            </a:pPr>
            <a:r>
              <a:rPr lang="en-IN" dirty="0" smtClean="0">
                <a:latin typeface="Times New Roman" panose="02020603050405020304" pitchFamily="18" charset="0"/>
                <a:cs typeface="Times New Roman" panose="02020603050405020304" pitchFamily="18" charset="0"/>
              </a:rPr>
              <a:t> </a:t>
            </a:r>
            <a:r>
              <a:rPr lang="en-US" alt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 online attendance management system will reduce human efforts and save time. There is chance of error in manual attendance as well as it required lot of calculation for report generating. </a:t>
            </a:r>
          </a:p>
        </p:txBody>
      </p: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a:xfrm>
            <a:off x="1259632" y="1340768"/>
            <a:ext cx="7498080" cy="4800600"/>
          </a:xfrm>
        </p:spPr>
        <p:txBody>
          <a:bodyPr/>
          <a:lstStyle/>
          <a:p>
            <a:endParaRPr lang="en-IN" dirty="0" smtClean="0"/>
          </a:p>
          <a:p>
            <a:r>
              <a:rPr lang="en-IN" dirty="0" smtClean="0"/>
              <a:t>Web </a:t>
            </a:r>
            <a:r>
              <a:rPr lang="en-IN" smtClean="0"/>
              <a:t>based application</a:t>
            </a:r>
            <a:endParaRPr lang="en-IN" dirty="0" smtClean="0"/>
          </a:p>
          <a:p>
            <a:endParaRPr lang="en-IN" dirty="0"/>
          </a:p>
        </p:txBody>
      </p:sp>
    </p:spTree>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ettyImages-185002046-5772f4153df78cb62ce1ad69.jpg"/>
          <p:cNvPicPr>
            <a:picLocks noGrp="1" noChangeAspect="1"/>
          </p:cNvPicPr>
          <p:nvPr>
            <p:ph idx="1"/>
          </p:nvPr>
        </p:nvPicPr>
        <p:blipFill>
          <a:blip r:embed="rId2" cstate="print"/>
          <a:stretch>
            <a:fillRect/>
          </a:stretch>
        </p:blipFill>
        <p:spPr>
          <a:xfrm>
            <a:off x="1763688" y="980728"/>
            <a:ext cx="7200900" cy="48006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CONTENT	</a:t>
            </a:r>
            <a:endParaRPr lang="en-US" sz="3600" dirty="0"/>
          </a:p>
        </p:txBody>
      </p:sp>
      <p:sp>
        <p:nvSpPr>
          <p:cNvPr id="3" name="Content Placeholder 2"/>
          <p:cNvSpPr>
            <a:spLocks noGrp="1"/>
          </p:cNvSpPr>
          <p:nvPr>
            <p:ph idx="1"/>
          </p:nvPr>
        </p:nvSpPr>
        <p:spPr/>
        <p:txBody>
          <a:bodyPr>
            <a:normAutofit/>
          </a:bodyPr>
          <a:lstStyle/>
          <a:p>
            <a:r>
              <a:rPr lang="en-US" sz="2800" dirty="0" smtClean="0"/>
              <a:t>INTRODUCTION</a:t>
            </a:r>
          </a:p>
          <a:p>
            <a:r>
              <a:rPr lang="en-US" sz="2800" dirty="0" smtClean="0"/>
              <a:t>PROBLEM DEFINITION</a:t>
            </a:r>
          </a:p>
          <a:p>
            <a:r>
              <a:rPr lang="en-US" sz="2800" dirty="0" smtClean="0"/>
              <a:t>PROJECT OBJECTIVES</a:t>
            </a:r>
          </a:p>
          <a:p>
            <a:r>
              <a:rPr lang="en-US" sz="2800" dirty="0" smtClean="0"/>
              <a:t>SURVEY</a:t>
            </a:r>
          </a:p>
          <a:p>
            <a:r>
              <a:rPr lang="en-US" sz="2800" dirty="0" smtClean="0"/>
              <a:t>DIAGRAMS ( E-R/DFD/USE CASES )</a:t>
            </a:r>
          </a:p>
          <a:p>
            <a:r>
              <a:rPr lang="en-US" sz="2800" dirty="0" smtClean="0"/>
              <a:t>EXPECTED OUTCOMES</a:t>
            </a:r>
          </a:p>
          <a:p>
            <a:r>
              <a:rPr lang="en-US" sz="2800" dirty="0" smtClean="0"/>
              <a:t>CONCLUSION</a:t>
            </a:r>
          </a:p>
          <a:p>
            <a:r>
              <a:rPr lang="en-US" sz="2800" dirty="0" smtClean="0"/>
              <a:t>LIMITATIONS</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7024824" cy="778098"/>
          </a:xfrm>
          <a:ln>
            <a:solidFill>
              <a:schemeClr val="accent1"/>
            </a:solidFill>
          </a:ln>
        </p:spPr>
        <p:txBody>
          <a:bodyPr>
            <a:normAutofit/>
          </a:bodyPr>
          <a:lstStyle/>
          <a:p>
            <a:r>
              <a:rPr lang="en-IN" sz="3600" dirty="0" smtClean="0"/>
              <a:t>Introduction</a:t>
            </a:r>
            <a:endParaRPr lang="en-IN" sz="3600" dirty="0"/>
          </a:p>
        </p:txBody>
      </p:sp>
      <p:sp>
        <p:nvSpPr>
          <p:cNvPr id="3" name="Subtitle 2"/>
          <p:cNvSpPr>
            <a:spLocks noGrp="1"/>
          </p:cNvSpPr>
          <p:nvPr>
            <p:ph idx="1"/>
          </p:nvPr>
        </p:nvSpPr>
        <p:spPr>
          <a:xfrm>
            <a:off x="1259632" y="1268760"/>
            <a:ext cx="7884368" cy="5589240"/>
          </a:xfrm>
        </p:spPr>
        <p:txBody>
          <a:bodyPr>
            <a:noAutofit/>
          </a:bodyPr>
          <a:lstStyle/>
          <a:p>
            <a:endParaRPr lang="en-IN" sz="2800" dirty="0" smtClean="0">
              <a:solidFill>
                <a:schemeClr val="tx1"/>
              </a:solidFill>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a:p>
            <a:pPr>
              <a:buNone/>
            </a:pPr>
            <a:r>
              <a:rPr lang="en-IN" sz="2400" dirty="0" smtClean="0">
                <a:solidFill>
                  <a:schemeClr val="tx1"/>
                </a:solidFill>
                <a:latin typeface="Times New Roman" panose="02020603050405020304" pitchFamily="18" charset="0"/>
                <a:cs typeface="Times New Roman" panose="02020603050405020304" pitchFamily="18" charset="0"/>
              </a:rPr>
              <a:t>   </a:t>
            </a:r>
            <a:r>
              <a:rPr lang="en-US" altLang="en-IN" sz="2400" dirty="0" smtClean="0">
                <a:solidFill>
                  <a:schemeClr val="tx1"/>
                </a:solidFill>
                <a:latin typeface="Times New Roman" panose="02020603050405020304" pitchFamily="18" charset="0"/>
                <a:cs typeface="Times New Roman" panose="02020603050405020304" pitchFamily="18" charset="0"/>
              </a:rPr>
              <a:t>	</a:t>
            </a:r>
            <a:r>
              <a:rPr lang="en-IN" sz="2400" smtClean="0">
                <a:solidFill>
                  <a:schemeClr val="tx1"/>
                </a:solidFill>
                <a:latin typeface="Times New Roman" panose="02020603050405020304" pitchFamily="18" charset="0"/>
                <a:cs typeface="Times New Roman" panose="02020603050405020304" pitchFamily="18" charset="0"/>
              </a:rPr>
              <a:t>Attendance Management System (AMS) is the easiest way to assist the faculty and the lecturer for this time-consuming process. The most common means of tracking student attendance in the classroom is by enforcing the students to manually sign the attendance sheet, which is normally passed around the classroom while the lecturer is conducting the lecture.</a:t>
            </a:r>
            <a:r>
              <a:rPr lang="en-IN" sz="2400" dirty="0" smtClean="0">
                <a:solidFill>
                  <a:schemeClr val="tx1"/>
                </a:solidFill>
                <a:latin typeface="Times New Roman" panose="02020603050405020304" pitchFamily="18" charset="0"/>
                <a:cs typeface="Times New Roman" panose="02020603050405020304" pitchFamily="18" charset="0"/>
              </a:rPr>
              <a:t> </a:t>
            </a:r>
          </a:p>
          <a:p>
            <a:endParaRPr lang="en-GB" sz="2800" dirty="0" smtClean="0">
              <a:solidFill>
                <a:schemeClr val="tx1"/>
              </a:solidFill>
              <a:latin typeface="Times New Roman" panose="02020603050405020304" pitchFamily="18" charset="0"/>
              <a:cs typeface="Times New Roman" panose="02020603050405020304" pitchFamily="18" charset="0"/>
            </a:endParaRPr>
          </a:p>
          <a:p>
            <a:endParaRPr lang="en-GB" sz="2800" dirty="0" smtClean="0">
              <a:solidFill>
                <a:schemeClr val="tx1"/>
              </a:solidFill>
              <a:latin typeface="Times New Roman" panose="02020603050405020304" pitchFamily="18" charset="0"/>
              <a:cs typeface="Times New Roman" panose="02020603050405020304" pitchFamily="18" charset="0"/>
            </a:endParaRPr>
          </a:p>
          <a:p>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096832" cy="850106"/>
          </a:xfrm>
        </p:spPr>
        <p:txBody>
          <a:bodyPr>
            <a:normAutofit fontScale="90000"/>
          </a:bodyPr>
          <a:lstStyle/>
          <a:p>
            <a:r>
              <a:rPr lang="en-US" dirty="0" smtClean="0"/>
              <a:t/>
            </a:r>
            <a:br>
              <a:rPr lang="en-US" dirty="0" smtClean="0"/>
            </a:br>
            <a:r>
              <a:rPr lang="en-US" dirty="0" smtClean="0"/>
              <a:t>Problem Definition:</a:t>
            </a:r>
            <a:r>
              <a:rPr lang="en-IN" dirty="0" smtClean="0"/>
              <a:t/>
            </a:r>
            <a:br>
              <a:rPr lang="en-IN" dirty="0" smtClean="0"/>
            </a:br>
            <a:endParaRPr lang="en-IN" dirty="0"/>
          </a:p>
        </p:txBody>
      </p:sp>
      <p:sp>
        <p:nvSpPr>
          <p:cNvPr id="3" name="Content Placeholder 2"/>
          <p:cNvSpPr>
            <a:spLocks noGrp="1"/>
          </p:cNvSpPr>
          <p:nvPr>
            <p:ph idx="1"/>
          </p:nvPr>
        </p:nvSpPr>
        <p:spPr>
          <a:xfrm>
            <a:off x="1435608" y="1447800"/>
            <a:ext cx="7528880" cy="5221560"/>
          </a:xfrm>
        </p:spPr>
        <p:txBody>
          <a:bodyPr>
            <a:noAutofit/>
          </a:bodyPr>
          <a:lstStyle/>
          <a:p>
            <a:pPr lvl="0"/>
            <a:r>
              <a:rPr lang="en-US" sz="2400" dirty="0" smtClean="0"/>
              <a:t>This system developed will reduce the manual work and avoid redundant data. By maintaining the attendance manually, then efficient reports cannot be generated. The system can generate efficient </a:t>
            </a:r>
            <a:r>
              <a:rPr lang="en-US" sz="2400" dirty="0" err="1" smtClean="0"/>
              <a:t>weekly,consolidate</a:t>
            </a:r>
            <a:r>
              <a:rPr lang="en-US" sz="2400" dirty="0" smtClean="0"/>
              <a:t> report based on the attendance. As the attendances are maintained in registers it has been a tough task for admin and staff to maintain for long time. Instead the software can keep long and retrieve the information when needed.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096832" cy="778098"/>
          </a:xfrm>
        </p:spPr>
        <p:txBody>
          <a:bodyPr>
            <a:normAutofit fontScale="90000"/>
          </a:bodyPr>
          <a:lstStyle/>
          <a:p>
            <a:r>
              <a:rPr lang="en-US" dirty="0" smtClean="0"/>
              <a:t/>
            </a:r>
            <a:br>
              <a:rPr lang="en-US" dirty="0" smtClean="0"/>
            </a:br>
            <a:r>
              <a:rPr lang="en-US" dirty="0" smtClean="0"/>
              <a:t>Project Objectives:</a:t>
            </a:r>
            <a:r>
              <a:rPr lang="en-IN" dirty="0" smtClean="0"/>
              <a:t/>
            </a:r>
            <a:br>
              <a:rPr lang="en-IN" dirty="0" smtClean="0"/>
            </a:br>
            <a:endParaRPr lang="en-IN" dirty="0"/>
          </a:p>
        </p:txBody>
      </p:sp>
      <p:sp>
        <p:nvSpPr>
          <p:cNvPr id="3" name="Content Placeholder 2"/>
          <p:cNvSpPr>
            <a:spLocks noGrp="1"/>
          </p:cNvSpPr>
          <p:nvPr>
            <p:ph idx="1"/>
          </p:nvPr>
        </p:nvSpPr>
        <p:spPr>
          <a:xfrm>
            <a:off x="1115616" y="1412776"/>
            <a:ext cx="7776864" cy="5005536"/>
          </a:xfrm>
        </p:spPr>
        <p:txBody>
          <a:bodyPr>
            <a:no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of student has been computerized without using any manual effort. </a:t>
            </a:r>
          </a:p>
          <a:p>
            <a:pPr marL="82550" lvl="0" indent="0">
              <a:buNone/>
            </a:pPr>
            <a:endParaRPr lang="en-IN" sz="24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Easy to generate the report.</a:t>
            </a:r>
          </a:p>
          <a:p>
            <a:pPr lvl="0"/>
            <a:endParaRPr lang="en-IN" sz="24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Rapid access to any information regarding the student’s attendance.</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7498080" cy="692696"/>
          </a:xfrm>
        </p:spPr>
        <p:txBody>
          <a:bodyPr>
            <a:normAutofit fontScale="90000"/>
          </a:bodyPr>
          <a:lstStyle/>
          <a:p>
            <a:r>
              <a:rPr lang="en-IN" dirty="0" smtClean="0"/>
              <a:t>SURVEY:-</a:t>
            </a:r>
            <a:endParaRPr lang="en-IN" dirty="0"/>
          </a:p>
        </p:txBody>
      </p:sp>
      <p:sp>
        <p:nvSpPr>
          <p:cNvPr id="3" name="Content Placeholder 2"/>
          <p:cNvSpPr>
            <a:spLocks noGrp="1"/>
          </p:cNvSpPr>
          <p:nvPr>
            <p:ph idx="1"/>
          </p:nvPr>
        </p:nvSpPr>
        <p:spPr>
          <a:xfrm>
            <a:off x="1043608" y="836712"/>
            <a:ext cx="8100392" cy="6021288"/>
          </a:xfrm>
        </p:spPr>
        <p:txBody>
          <a:bodyPr>
            <a:normAutofit fontScale="92500"/>
          </a:bodyPr>
          <a:lstStyle/>
          <a:p>
            <a:pPr>
              <a:buNone/>
            </a:pPr>
            <a:r>
              <a:rPr lang="en-IN" sz="2400" dirty="0" smtClean="0">
                <a:latin typeface="Times New Roman" panose="02020603050405020304" pitchFamily="18" charset="0"/>
                <a:cs typeface="Times New Roman" panose="02020603050405020304" pitchFamily="18" charset="0"/>
              </a:rPr>
              <a:t>1. </a:t>
            </a:r>
            <a:r>
              <a:rPr lang="en-US" altLang="en-IN" sz="2400" b="1" dirty="0" smtClean="0">
                <a:latin typeface="Times New Roman" panose="02020603050405020304" pitchFamily="18" charset="0"/>
                <a:cs typeface="Times New Roman" panose="02020603050405020304" pitchFamily="18" charset="0"/>
              </a:rPr>
              <a:t>Fekara</a:t>
            </a:r>
            <a:endParaRPr lang="en-IN" sz="2400" dirty="0" smtClean="0">
              <a:latin typeface="Times New Roman" panose="02020603050405020304" pitchFamily="18" charset="0"/>
              <a:cs typeface="Times New Roman" panose="02020603050405020304" pitchFamily="18" charset="0"/>
            </a:endParaRPr>
          </a:p>
          <a:p>
            <a:pPr>
              <a:buNone/>
            </a:pPr>
            <a:r>
              <a:rPr lang="en-IN" sz="2400" dirty="0" smtClean="0">
                <a:latin typeface="Times New Roman" panose="02020603050405020304" pitchFamily="18" charset="0"/>
                <a:cs typeface="Times New Roman" panose="02020603050405020304" pitchFamily="18" charset="0"/>
              </a:rPr>
              <a:t>   FeKara is an all–around school admin powerhouse, so long as you are running an operation with 50 students or less.</a:t>
            </a:r>
          </a:p>
          <a:p>
            <a:pPr>
              <a:buNone/>
            </a:pPr>
            <a:r>
              <a:rPr lang="en-IN" sz="2400" b="1" dirty="0" smtClean="0">
                <a:latin typeface="Times New Roman" panose="02020603050405020304" pitchFamily="18" charset="0"/>
                <a:cs typeface="Times New Roman" panose="02020603050405020304" pitchFamily="18" charset="0"/>
              </a:rPr>
              <a:t>  Features:</a:t>
            </a:r>
            <a:endParaRPr lang="en-IN"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Dashboard</a:t>
            </a:r>
          </a:p>
          <a:p>
            <a:pPr lvl="0"/>
            <a:r>
              <a:rPr lang="en-IN" sz="2400" dirty="0" smtClean="0">
                <a:latin typeface="Times New Roman" panose="02020603050405020304" pitchFamily="18" charset="0"/>
                <a:cs typeface="Times New Roman" panose="02020603050405020304" pitchFamily="18" charset="0"/>
              </a:rPr>
              <a:t>Faculty messaging</a:t>
            </a:r>
          </a:p>
          <a:p>
            <a:pPr lvl="0"/>
            <a:r>
              <a:rPr lang="en-IN" sz="2400" dirty="0" smtClean="0">
                <a:latin typeface="Times New Roman" panose="02020603050405020304" pitchFamily="18" charset="0"/>
                <a:cs typeface="Times New Roman" panose="02020603050405020304" pitchFamily="18" charset="0"/>
              </a:rPr>
              <a:t>Attendance tracking</a:t>
            </a:r>
          </a:p>
          <a:p>
            <a:pPr>
              <a:buNone/>
            </a:pPr>
            <a:r>
              <a:rPr lang="en-IN" sz="2400" b="1" dirty="0" smtClean="0">
                <a:latin typeface="Times New Roman" panose="02020603050405020304" pitchFamily="18" charset="0"/>
                <a:cs typeface="Times New Roman" panose="02020603050405020304" pitchFamily="18" charset="0"/>
              </a:rPr>
              <a:t>Advantages:	</a:t>
            </a:r>
            <a:endParaRPr lang="en-IN"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FeKara is a clean and modern school administration and management software option that covers everything from exams and assignments to budgeting and internal messaging for all staff.</a:t>
            </a:r>
          </a:p>
          <a:p>
            <a:pPr>
              <a:buNone/>
            </a:pPr>
            <a:r>
              <a:rPr lang="en-IN" sz="2400" b="1" dirty="0" smtClean="0">
                <a:latin typeface="Times New Roman" panose="02020603050405020304" pitchFamily="18" charset="0"/>
                <a:cs typeface="Times New Roman" panose="02020603050405020304" pitchFamily="18" charset="0"/>
              </a:rPr>
              <a:t>Disadvantages:</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FeKara is limited by the amount of students, bandwidth, and storage that can be managed on the free version of its software</a:t>
            </a:r>
            <a:r>
              <a:rPr lang="en-US" alt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260648"/>
            <a:ext cx="8172400" cy="6597352"/>
          </a:xfrm>
        </p:spPr>
        <p:txBody>
          <a:bodyPr>
            <a:noAutofit/>
          </a:bodyPr>
          <a:lstStyle/>
          <a:p>
            <a:pPr lvl="0">
              <a:buNone/>
            </a:pPr>
            <a:r>
              <a:rPr lang="en-IN" sz="3600" dirty="0" smtClean="0">
                <a:solidFill>
                  <a:schemeClr val="accent5">
                    <a:lumMod val="75000"/>
                  </a:schemeClr>
                </a:solidFill>
              </a:rPr>
              <a:t>SURVEY:-</a:t>
            </a:r>
            <a:endParaRPr lang="en-IN" sz="3600" dirty="0" smtClean="0">
              <a:solidFill>
                <a:schemeClr val="accent5">
                  <a:lumMod val="75000"/>
                </a:schemeClr>
              </a:solidFill>
              <a:latin typeface="Times New Roman" panose="02020603050405020304" pitchFamily="18" charset="0"/>
              <a:cs typeface="Times New Roman" panose="02020603050405020304" pitchFamily="18" charset="0"/>
            </a:endParaRPr>
          </a:p>
          <a:p>
            <a:pPr lvl="0">
              <a:buNone/>
            </a:pPr>
            <a:r>
              <a:rPr lang="en-IN" sz="2400" dirty="0" smtClean="0">
                <a:latin typeface="Times New Roman" panose="02020603050405020304" pitchFamily="18" charset="0"/>
                <a:cs typeface="Times New Roman" panose="02020603050405020304" pitchFamily="18" charset="0"/>
              </a:rPr>
              <a:t>2. </a:t>
            </a:r>
            <a:r>
              <a:rPr lang="en-IN" sz="2400" b="1" dirty="0" smtClean="0">
                <a:latin typeface="Times New Roman" panose="02020603050405020304" pitchFamily="18" charset="0"/>
                <a:cs typeface="Times New Roman" panose="02020603050405020304" pitchFamily="18" charset="0"/>
              </a:rPr>
              <a:t>Gibbon</a:t>
            </a:r>
            <a:endParaRPr lang="en-IN" sz="2400" dirty="0" smtClean="0">
              <a:latin typeface="Times New Roman" panose="02020603050405020304" pitchFamily="18" charset="0"/>
              <a:cs typeface="Times New Roman" panose="02020603050405020304" pitchFamily="18" charset="0"/>
            </a:endParaRPr>
          </a:p>
          <a:p>
            <a:pPr lvl="0">
              <a:buNone/>
            </a:pPr>
            <a:r>
              <a:rPr lang="en-IN" sz="2400" dirty="0" smtClean="0">
                <a:latin typeface="Times New Roman" panose="02020603050405020304" pitchFamily="18" charset="0"/>
                <a:cs typeface="Times New Roman" panose="02020603050405020304" pitchFamily="18" charset="0"/>
              </a:rPr>
              <a:t>Gibbon gives new meaning to “all-in-one” software.</a:t>
            </a:r>
          </a:p>
          <a:p>
            <a:pPr>
              <a:buNone/>
            </a:pPr>
            <a:r>
              <a:rPr lang="en-IN" sz="2400" b="1" dirty="0" smtClean="0">
                <a:latin typeface="Times New Roman" panose="02020603050405020304" pitchFamily="18" charset="0"/>
                <a:cs typeface="Times New Roman" panose="02020603050405020304" pitchFamily="18" charset="0"/>
              </a:rPr>
              <a:t>Features:</a:t>
            </a:r>
          </a:p>
          <a:p>
            <a:pPr lvl="0"/>
            <a:r>
              <a:rPr lang="en-IN" sz="2400" dirty="0" smtClean="0">
                <a:latin typeface="Times New Roman" panose="02020603050405020304" pitchFamily="18" charset="0"/>
                <a:cs typeface="Times New Roman" panose="02020603050405020304" pitchFamily="18" charset="0"/>
              </a:rPr>
              <a:t>Attendance tracking</a:t>
            </a:r>
          </a:p>
          <a:p>
            <a:pPr lvl="0"/>
            <a:r>
              <a:rPr lang="en-IN" sz="2400" dirty="0" smtClean="0">
                <a:latin typeface="Times New Roman" panose="02020603050405020304" pitchFamily="18" charset="0"/>
                <a:cs typeface="Times New Roman" panose="02020603050405020304" pitchFamily="18" charset="0"/>
              </a:rPr>
              <a:t>Class management</a:t>
            </a:r>
          </a:p>
          <a:p>
            <a:pPr lvl="0"/>
            <a:r>
              <a:rPr lang="en-IN" sz="2400" dirty="0" smtClean="0">
                <a:latin typeface="Times New Roman" panose="02020603050405020304" pitchFamily="18" charset="0"/>
                <a:cs typeface="Times New Roman" panose="02020603050405020304" pitchFamily="18" charset="0"/>
              </a:rPr>
              <a:t>Department management</a:t>
            </a:r>
            <a:r>
              <a:rPr lang="en-IN" sz="2400" b="1" dirty="0" smtClean="0">
                <a:latin typeface="Times New Roman" panose="02020603050405020304" pitchFamily="18" charset="0"/>
                <a:cs typeface="Times New Roman" panose="02020603050405020304" pitchFamily="18" charset="0"/>
              </a:rPr>
              <a:t> </a:t>
            </a:r>
          </a:p>
          <a:p>
            <a:pPr>
              <a:buNone/>
            </a:pPr>
            <a:r>
              <a:rPr lang="en-IN" sz="2400" b="1" dirty="0" smtClean="0">
                <a:latin typeface="Times New Roman" panose="02020603050405020304" pitchFamily="18" charset="0"/>
                <a:cs typeface="Times New Roman" panose="02020603050405020304" pitchFamily="18" charset="0"/>
              </a:rPr>
              <a:t>Advantages:</a:t>
            </a:r>
          </a:p>
          <a:p>
            <a:r>
              <a:rPr lang="en-IN" sz="2400" dirty="0" smtClean="0">
                <a:latin typeface="Times New Roman" panose="02020603050405020304" pitchFamily="18" charset="0"/>
                <a:cs typeface="Times New Roman" panose="02020603050405020304" pitchFamily="18" charset="0"/>
              </a:rPr>
              <a:t>Gibbon offers a vast array of features including administration tools dealing with finance, staff management, payroll, invoicing, departmenting, and schedules.</a:t>
            </a:r>
          </a:p>
          <a:p>
            <a:r>
              <a:rPr lang="en-IN" sz="2400" b="1" dirty="0" smtClean="0">
                <a:latin typeface="Times New Roman" panose="02020603050405020304" pitchFamily="18" charset="0"/>
                <a:cs typeface="Times New Roman" panose="02020603050405020304" pitchFamily="18" charset="0"/>
              </a:rPr>
              <a:t>Disadvantages:</a:t>
            </a:r>
          </a:p>
          <a:p>
            <a:r>
              <a:rPr lang="en-IN" sz="2400" smtClean="0">
                <a:latin typeface="Times New Roman" panose="02020603050405020304" pitchFamily="18" charset="0"/>
                <a:cs typeface="Times New Roman" panose="02020603050405020304" pitchFamily="18" charset="0"/>
              </a:rPr>
              <a:t>Software maintenance for Gibbon is quite technical, requiring coding knowledge, which is standard for open-source software.</a:t>
            </a:r>
          </a:p>
          <a:p>
            <a:pPr>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522391"/>
          </a:xfrm>
        </p:spPr>
        <p:txBody>
          <a:bodyPr>
            <a:normAutofit fontScale="90000"/>
          </a:bodyPr>
          <a:lstStyle/>
          <a:p>
            <a:r>
              <a:rPr lang="en-IN" dirty="0" smtClean="0"/>
              <a:t>Survey:-</a:t>
            </a:r>
            <a:endParaRPr lang="en-IN" dirty="0"/>
          </a:p>
        </p:txBody>
      </p:sp>
      <p:sp>
        <p:nvSpPr>
          <p:cNvPr id="3" name="Content Placeholder 2"/>
          <p:cNvSpPr>
            <a:spLocks noGrp="1"/>
          </p:cNvSpPr>
          <p:nvPr>
            <p:ph idx="1"/>
          </p:nvPr>
        </p:nvSpPr>
        <p:spPr>
          <a:xfrm>
            <a:off x="971600" y="188640"/>
            <a:ext cx="8172400" cy="6858000"/>
          </a:xfrm>
        </p:spPr>
        <p:txBody>
          <a:bodyPr>
            <a:normAutofit/>
          </a:bodyPr>
          <a:lstStyle/>
          <a:p>
            <a:pPr lvl="0">
              <a:buNone/>
            </a:pPr>
            <a:endParaRPr lang="en-IN" dirty="0" smtClean="0">
              <a:latin typeface="Times New Roman" panose="02020603050405020304" pitchFamily="18" charset="0"/>
              <a:cs typeface="Times New Roman" panose="02020603050405020304" pitchFamily="18" charset="0"/>
            </a:endParaRPr>
          </a:p>
          <a:p>
            <a:pPr lvl="0">
              <a:buNone/>
            </a:pPr>
            <a:r>
              <a:rPr lang="en-IN" sz="2400" dirty="0" smtClean="0">
                <a:latin typeface="Times New Roman" panose="02020603050405020304" pitchFamily="18" charset="0"/>
                <a:cs typeface="Times New Roman" panose="02020603050405020304" pitchFamily="18" charset="0"/>
              </a:rPr>
              <a:t>3.</a:t>
            </a:r>
            <a:r>
              <a:rPr lang="en-IN" sz="2400" b="1" dirty="0" smtClean="0">
                <a:latin typeface="Times New Roman" panose="02020603050405020304" pitchFamily="18" charset="0"/>
                <a:cs typeface="Times New Roman" panose="02020603050405020304" pitchFamily="18" charset="0"/>
              </a:rPr>
              <a:t>School Time</a:t>
            </a:r>
          </a:p>
          <a:p>
            <a:pPr lvl="0">
              <a:buNone/>
            </a:pPr>
            <a:endParaRPr lang="en-IN" sz="2400" dirty="0" smtClean="0">
              <a:latin typeface="Times New Roman" panose="02020603050405020304" pitchFamily="18" charset="0"/>
              <a:cs typeface="Times New Roman" panose="02020603050405020304" pitchFamily="18" charset="0"/>
            </a:endParaRPr>
          </a:p>
          <a:p>
            <a:pPr>
              <a:buNone/>
            </a:pPr>
            <a:r>
              <a:rPr lang="en-IN" sz="2400" b="1" dirty="0" smtClean="0">
                <a:latin typeface="Times New Roman" panose="02020603050405020304" pitchFamily="18" charset="0"/>
                <a:cs typeface="Times New Roman" panose="02020603050405020304" pitchFamily="18" charset="0"/>
              </a:rPr>
              <a:t>Features:</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Examination management</a:t>
            </a:r>
          </a:p>
          <a:p>
            <a:r>
              <a:rPr lang="en-IN" sz="2400" dirty="0" smtClean="0">
                <a:latin typeface="Times New Roman" panose="02020603050405020304" pitchFamily="18" charset="0"/>
                <a:cs typeface="Times New Roman" panose="02020603050405020304" pitchFamily="18" charset="0"/>
              </a:rPr>
              <a:t>Directories</a:t>
            </a:r>
          </a:p>
          <a:p>
            <a:r>
              <a:rPr lang="en-IN" sz="2400" dirty="0" smtClean="0">
                <a:latin typeface="Times New Roman" panose="02020603050405020304" pitchFamily="18" charset="0"/>
                <a:cs typeface="Times New Roman" panose="02020603050405020304" pitchFamily="18" charset="0"/>
              </a:rPr>
              <a:t>Curriculum management</a:t>
            </a:r>
          </a:p>
          <a:p>
            <a:pPr>
              <a:buNone/>
            </a:pPr>
            <a:endParaRPr lang="en-IN" sz="2400" b="1" dirty="0" smtClean="0">
              <a:latin typeface="Times New Roman" panose="02020603050405020304" pitchFamily="18" charset="0"/>
              <a:cs typeface="Times New Roman" panose="02020603050405020304" pitchFamily="18" charset="0"/>
            </a:endParaRPr>
          </a:p>
          <a:p>
            <a:pPr>
              <a:buNone/>
            </a:pPr>
            <a:r>
              <a:rPr lang="en-IN" sz="2400" b="1" dirty="0" smtClean="0">
                <a:latin typeface="Times New Roman" panose="02020603050405020304" pitchFamily="18" charset="0"/>
                <a:cs typeface="Times New Roman" panose="02020603050405020304" pitchFamily="18" charset="0"/>
              </a:rPr>
              <a:t>Advantages:	</a:t>
            </a:r>
            <a:endParaRPr lang="en-IN"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No financial obligations or credit cards are required for the free version of the program and it never expires.</a:t>
            </a:r>
          </a:p>
          <a:p>
            <a:pPr>
              <a:buNone/>
            </a:pPr>
            <a:endParaRPr lang="en-IN" sz="2400" dirty="0" smtClean="0">
              <a:latin typeface="Times New Roman" panose="02020603050405020304" pitchFamily="18" charset="0"/>
              <a:cs typeface="Times New Roman" panose="02020603050405020304" pitchFamily="18" charset="0"/>
            </a:endParaRPr>
          </a:p>
          <a:p>
            <a:pPr>
              <a:buNone/>
            </a:pP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Disadvantages:</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The most obvious  is the limit on the amount of students that can be accounted for in the free version.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88640"/>
            <a:ext cx="7344816" cy="792088"/>
          </a:xfrm>
        </p:spPr>
        <p:txBody>
          <a:bodyPr/>
          <a:lstStyle/>
          <a:p>
            <a:r>
              <a:rPr lang="en-IN" dirty="0" smtClean="0"/>
              <a:t>ER Diagram</a:t>
            </a:r>
            <a:endParaRPr lang="en-IN"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20</TotalTime>
  <Words>288</Words>
  <Application>Microsoft Office PowerPoint</Application>
  <PresentationFormat>On-screen Show (4:3)</PresentationFormat>
  <Paragraphs>95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Slide 1</vt:lpstr>
      <vt:lpstr>CONTENT </vt:lpstr>
      <vt:lpstr>Introduction</vt:lpstr>
      <vt:lpstr> Problem Definition: </vt:lpstr>
      <vt:lpstr> Project Objectives: </vt:lpstr>
      <vt:lpstr>SURVEY:-</vt:lpstr>
      <vt:lpstr>Slide 7</vt:lpstr>
      <vt:lpstr>Survey:-</vt:lpstr>
      <vt:lpstr>ER Diagram</vt:lpstr>
      <vt:lpstr>Data Flow Diagram</vt:lpstr>
      <vt:lpstr>Use Case: </vt:lpstr>
      <vt:lpstr>EXPECTED OUTCOME:-</vt:lpstr>
      <vt:lpstr>Conclusions:- </vt:lpstr>
      <vt:lpstr>Limitations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EXPECTED OUTCOME:-</dc:title>
  <dc:creator>Harsh mehta</dc:creator>
  <cp:lastModifiedBy>admin</cp:lastModifiedBy>
  <cp:revision>50</cp:revision>
  <dcterms:created xsi:type="dcterms:W3CDTF">2018-03-08T13:59:00Z</dcterms:created>
  <dcterms:modified xsi:type="dcterms:W3CDTF">2018-08-02T03:31:19Z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1033-10.2.0.7439</vt:lpwstr>
  </property>
</Properties>
</file>