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58" r:id="rId5"/>
    <p:sldId id="259" r:id="rId6"/>
    <p:sldId id="260" r:id="rId7"/>
    <p:sldId id="261" r:id="rId8"/>
    <p:sldId id="264" r:id="rId9"/>
    <p:sldId id="262" r:id="rId10"/>
    <p:sldId id="263" r:id="rId11"/>
    <p:sldId id="266" r:id="rId12"/>
    <p:sldId id="269" r:id="rId13"/>
    <p:sldId id="265" r:id="rId14"/>
    <p:sldId id="270" r:id="rId15"/>
    <p:sldId id="271" r:id="rId16"/>
    <p:sldId id="274" r:id="rId17"/>
    <p:sldId id="276" r:id="rId18"/>
    <p:sldId id="273" r:id="rId19"/>
    <p:sldId id="272"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D2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725"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61B65AB-D6A7-4B14-ABCF-AD9A7E57CFB7}" type="datetimeFigureOut">
              <a:rPr lang="en-US" smtClean="0"/>
              <a:pPr/>
              <a:t>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1B65AB-D6A7-4B14-ABCF-AD9A7E57CFB7}"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1B65AB-D6A7-4B14-ABCF-AD9A7E57CFB7}"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1B65AB-D6A7-4B14-ABCF-AD9A7E57CFB7}"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1B65AB-D6A7-4B14-ABCF-AD9A7E57CFB7}"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1B65AB-D6A7-4B14-ABCF-AD9A7E57CFB7}"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1B65AB-D6A7-4B14-ABCF-AD9A7E57CFB7}"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1B65AB-D6A7-4B14-ABCF-AD9A7E57CFB7}"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B65AB-D6A7-4B14-ABCF-AD9A7E57CFB7}"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1B65AB-D6A7-4B14-ABCF-AD9A7E57CFB7}"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43ED9-2581-4F5F-AEF1-17A87BA023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1B65AB-D6A7-4B14-ABCF-AD9A7E57CFB7}"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DD43ED9-2581-4F5F-AEF1-17A87BA023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61B65AB-D6A7-4B14-ABCF-AD9A7E57CFB7}" type="datetimeFigureOut">
              <a:rPr lang="en-US" smtClean="0"/>
              <a:pPr/>
              <a:t>11/9/2023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D43ED9-2581-4F5F-AEF1-17A87BA023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l="-31000" t="-2000" r="-32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3143240" y="4786322"/>
            <a:ext cx="5786478" cy="1938992"/>
          </a:xfrm>
          <a:prstGeom prst="rect">
            <a:avLst/>
          </a:prstGeom>
          <a:noFill/>
        </p:spPr>
        <p:txBody>
          <a:bodyPr wrap="square" rtlCol="0">
            <a:spAutoFit/>
          </a:bodyPr>
          <a:lstStyle/>
          <a:p>
            <a:pPr algn="ctr"/>
            <a:r>
              <a:rPr lang="en-US" sz="4000" b="1" dirty="0" smtClean="0">
                <a:solidFill>
                  <a:schemeClr val="bg1"/>
                </a:solidFill>
              </a:rPr>
              <a:t>ATTENDANCE SYSTEM USING FACE RECOGNITION</a:t>
            </a:r>
            <a:endParaRPr lang="en-US" sz="4000" b="1" dirty="0">
              <a:solidFill>
                <a:schemeClr val="bg1"/>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1357298"/>
            <a:ext cx="4929222" cy="523220"/>
          </a:xfrm>
          <a:prstGeom prst="rect">
            <a:avLst/>
          </a:prstGeom>
          <a:noFill/>
        </p:spPr>
        <p:txBody>
          <a:bodyPr wrap="square" rtlCol="0">
            <a:spAutoFit/>
          </a:bodyPr>
          <a:lstStyle/>
          <a:p>
            <a:r>
              <a:rPr lang="en-US" sz="2800" dirty="0" smtClean="0"/>
              <a:t>WHY WE USE HASHMAP?</a:t>
            </a:r>
            <a:endParaRPr lang="en-US" sz="2800" dirty="0"/>
          </a:p>
        </p:txBody>
      </p:sp>
      <p:sp>
        <p:nvSpPr>
          <p:cNvPr id="3" name="TextBox 2"/>
          <p:cNvSpPr txBox="1"/>
          <p:nvPr/>
        </p:nvSpPr>
        <p:spPr>
          <a:xfrm>
            <a:off x="1500166" y="2500306"/>
            <a:ext cx="6429420" cy="1631216"/>
          </a:xfrm>
          <a:prstGeom prst="rect">
            <a:avLst/>
          </a:prstGeom>
          <a:noFill/>
        </p:spPr>
        <p:txBody>
          <a:bodyPr wrap="square" rtlCol="0">
            <a:spAutoFit/>
          </a:bodyPr>
          <a:lstStyle/>
          <a:p>
            <a:r>
              <a:rPr lang="en-US" sz="2000" dirty="0">
                <a:solidFill>
                  <a:srgbClr val="C00000"/>
                </a:solidFill>
              </a:rPr>
              <a:t>W</a:t>
            </a:r>
            <a:r>
              <a:rPr lang="en-US" sz="2000" dirty="0" smtClean="0">
                <a:solidFill>
                  <a:srgbClr val="C00000"/>
                </a:solidFill>
              </a:rPr>
              <a:t>e found the Hashes best store our data because “WE WOULD BE ABLE TO STORE THE PERSON NAME AND FACIAL FEATURES IN THE SAME HASHES. ALSO, WE CAN RETREIVE THE VALUES ACCORDING TO THE KEY IN O(1) TIME COMPLEXITY.”</a:t>
            </a:r>
            <a:endParaRPr lang="en-US" sz="2000" dirty="0">
              <a:solidFill>
                <a:srgbClr val="C00000"/>
              </a:solidFill>
            </a:endParaRP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1285860"/>
            <a:ext cx="6430478" cy="523220"/>
          </a:xfrm>
          <a:prstGeom prst="rect">
            <a:avLst/>
          </a:prstGeom>
          <a:noFill/>
        </p:spPr>
        <p:txBody>
          <a:bodyPr wrap="none" rtlCol="0">
            <a:spAutoFit/>
          </a:bodyPr>
          <a:lstStyle/>
          <a:p>
            <a:r>
              <a:rPr lang="en-US" sz="2800" dirty="0" smtClean="0">
                <a:solidFill>
                  <a:schemeClr val="accent1">
                    <a:lumMod val="50000"/>
                  </a:schemeClr>
                </a:solidFill>
              </a:rPr>
              <a:t>OTHER IMPORTANT LIBRARIES USED</a:t>
            </a:r>
            <a:endParaRPr lang="en-US" sz="2800" dirty="0">
              <a:solidFill>
                <a:schemeClr val="accent1">
                  <a:lumMod val="50000"/>
                </a:schemeClr>
              </a:solidFill>
            </a:endParaRPr>
          </a:p>
        </p:txBody>
      </p:sp>
      <p:sp>
        <p:nvSpPr>
          <p:cNvPr id="3" name="TextBox 2"/>
          <p:cNvSpPr txBox="1"/>
          <p:nvPr/>
        </p:nvSpPr>
        <p:spPr>
          <a:xfrm>
            <a:off x="1571604" y="2285992"/>
            <a:ext cx="3000396" cy="461665"/>
          </a:xfrm>
          <a:prstGeom prst="rect">
            <a:avLst/>
          </a:prstGeom>
          <a:noFill/>
        </p:spPr>
        <p:txBody>
          <a:bodyPr wrap="square" rtlCol="0">
            <a:spAutoFit/>
          </a:bodyPr>
          <a:lstStyle/>
          <a:p>
            <a:r>
              <a:rPr lang="en-US" sz="2400" dirty="0" smtClean="0">
                <a:solidFill>
                  <a:srgbClr val="FF0000"/>
                </a:solidFill>
              </a:rPr>
              <a:t>OPENCV-PYTHON</a:t>
            </a:r>
            <a:endParaRPr lang="en-US" sz="2400" dirty="0">
              <a:solidFill>
                <a:srgbClr val="FF0000"/>
              </a:solidFill>
            </a:endParaRPr>
          </a:p>
        </p:txBody>
      </p:sp>
      <p:sp>
        <p:nvSpPr>
          <p:cNvPr id="4" name="TextBox 3"/>
          <p:cNvSpPr txBox="1"/>
          <p:nvPr/>
        </p:nvSpPr>
        <p:spPr>
          <a:xfrm>
            <a:off x="1785918" y="3000372"/>
            <a:ext cx="4071966" cy="369332"/>
          </a:xfrm>
          <a:prstGeom prst="rect">
            <a:avLst/>
          </a:prstGeom>
          <a:noFill/>
        </p:spPr>
        <p:txBody>
          <a:bodyPr wrap="square" rtlCol="0">
            <a:spAutoFit/>
          </a:bodyPr>
          <a:lstStyle/>
          <a:p>
            <a:r>
              <a:rPr lang="en-US" dirty="0" smtClean="0"/>
              <a:t>1. Used for detecting face in the images.</a:t>
            </a:r>
            <a:endParaRPr lang="en-US" dirty="0"/>
          </a:p>
        </p:txBody>
      </p:sp>
      <p:sp>
        <p:nvSpPr>
          <p:cNvPr id="5" name="TextBox 4"/>
          <p:cNvSpPr txBox="1"/>
          <p:nvPr/>
        </p:nvSpPr>
        <p:spPr>
          <a:xfrm>
            <a:off x="1785918" y="3571876"/>
            <a:ext cx="4143404" cy="369332"/>
          </a:xfrm>
          <a:prstGeom prst="rect">
            <a:avLst/>
          </a:prstGeom>
          <a:noFill/>
        </p:spPr>
        <p:txBody>
          <a:bodyPr wrap="square" rtlCol="0">
            <a:spAutoFit/>
          </a:bodyPr>
          <a:lstStyle/>
          <a:p>
            <a:r>
              <a:rPr lang="en-US" dirty="0" smtClean="0"/>
              <a:t>2. Filtering images in the given photo.</a:t>
            </a:r>
            <a:endParaRPr lang="en-US" dirty="0"/>
          </a:p>
        </p:txBody>
      </p:sp>
      <p:sp>
        <p:nvSpPr>
          <p:cNvPr id="6" name="TextBox 5"/>
          <p:cNvSpPr txBox="1"/>
          <p:nvPr/>
        </p:nvSpPr>
        <p:spPr>
          <a:xfrm>
            <a:off x="1785918" y="4071942"/>
            <a:ext cx="6286544" cy="369332"/>
          </a:xfrm>
          <a:prstGeom prst="rect">
            <a:avLst/>
          </a:prstGeom>
          <a:noFill/>
        </p:spPr>
        <p:txBody>
          <a:bodyPr wrap="square" rtlCol="0">
            <a:spAutoFit/>
          </a:bodyPr>
          <a:lstStyle/>
          <a:p>
            <a:r>
              <a:rPr lang="en-US" dirty="0" smtClean="0"/>
              <a:t>3. Helps us to bound faces in photo, write text in image etc.</a:t>
            </a:r>
            <a:endParaRPr lang="en-US" dirty="0"/>
          </a:p>
        </p:txBody>
      </p:sp>
    </p:spTree>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928670"/>
            <a:ext cx="4000528" cy="584775"/>
          </a:xfrm>
          <a:prstGeom prst="rect">
            <a:avLst/>
          </a:prstGeom>
          <a:noFill/>
        </p:spPr>
        <p:txBody>
          <a:bodyPr wrap="square" rtlCol="0">
            <a:spAutoFit/>
          </a:bodyPr>
          <a:lstStyle/>
          <a:p>
            <a:r>
              <a:rPr lang="en-US" sz="3200" dirty="0" smtClean="0">
                <a:solidFill>
                  <a:schemeClr val="bg2">
                    <a:lumMod val="10000"/>
                  </a:schemeClr>
                </a:solidFill>
              </a:rPr>
              <a:t>SAMPLE OUTPUT</a:t>
            </a:r>
            <a:endParaRPr lang="en-US" sz="3200" dirty="0">
              <a:solidFill>
                <a:schemeClr val="bg2">
                  <a:lumMod val="10000"/>
                </a:schemeClr>
              </a:solidFill>
            </a:endParaRPr>
          </a:p>
        </p:txBody>
      </p:sp>
      <p:pic>
        <p:nvPicPr>
          <p:cNvPr id="3" name="Picture 2" descr="Screenshot (133).png"/>
          <p:cNvPicPr>
            <a:picLocks noChangeAspect="1"/>
          </p:cNvPicPr>
          <p:nvPr/>
        </p:nvPicPr>
        <p:blipFill>
          <a:blip r:embed="rId2"/>
          <a:stretch>
            <a:fillRect/>
          </a:stretch>
        </p:blipFill>
        <p:spPr>
          <a:xfrm>
            <a:off x="1214414" y="1428736"/>
            <a:ext cx="6396682" cy="4989111"/>
          </a:xfrm>
          <a:prstGeom prst="rect">
            <a:avLst/>
          </a:prstGeom>
        </p:spPr>
      </p:pic>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2857496"/>
            <a:ext cx="5572164" cy="369332"/>
          </a:xfrm>
          <a:prstGeom prst="rect">
            <a:avLst/>
          </a:prstGeom>
          <a:noFill/>
        </p:spPr>
        <p:txBody>
          <a:bodyPr wrap="square" rtlCol="0">
            <a:spAutoFit/>
          </a:bodyPr>
          <a:lstStyle/>
          <a:p>
            <a:r>
              <a:rPr lang="en-US" dirty="0" smtClean="0">
                <a:solidFill>
                  <a:srgbClr val="FF0000"/>
                </a:solidFill>
              </a:rPr>
              <a:t>Thi</a:t>
            </a:r>
            <a:r>
              <a:rPr lang="en-US" dirty="0" smtClean="0">
                <a:solidFill>
                  <a:srgbClr val="FF0000"/>
                </a:solidFill>
              </a:rPr>
              <a:t>s is where we left last time</a:t>
            </a:r>
            <a:endParaRPr lang="en-US" dirty="0">
              <a:solidFill>
                <a:srgbClr val="FF0000"/>
              </a:solidFill>
            </a:endParaRPr>
          </a:p>
        </p:txBody>
      </p:sp>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4071966" cy="523220"/>
          </a:xfrm>
          <a:prstGeom prst="rect">
            <a:avLst/>
          </a:prstGeom>
          <a:noFill/>
        </p:spPr>
        <p:txBody>
          <a:bodyPr wrap="square" rtlCol="0">
            <a:spAutoFit/>
          </a:bodyPr>
          <a:lstStyle/>
          <a:p>
            <a:r>
              <a:rPr lang="en-US" sz="2800" dirty="0" smtClean="0">
                <a:solidFill>
                  <a:schemeClr val="bg2">
                    <a:lumMod val="10000"/>
                  </a:schemeClr>
                </a:solidFill>
              </a:rPr>
              <a:t>Now comes the third step</a:t>
            </a:r>
            <a:endParaRPr lang="en-US" sz="2800" dirty="0">
              <a:solidFill>
                <a:schemeClr val="bg2">
                  <a:lumMod val="10000"/>
                </a:schemeClr>
              </a:solidFill>
            </a:endParaRPr>
          </a:p>
        </p:txBody>
      </p:sp>
      <p:sp>
        <p:nvSpPr>
          <p:cNvPr id="3" name="TextBox 2"/>
          <p:cNvSpPr txBox="1"/>
          <p:nvPr/>
        </p:nvSpPr>
        <p:spPr>
          <a:xfrm>
            <a:off x="1000100" y="2428868"/>
            <a:ext cx="3143272" cy="461665"/>
          </a:xfrm>
          <a:prstGeom prst="rect">
            <a:avLst/>
          </a:prstGeom>
          <a:noFill/>
        </p:spPr>
        <p:txBody>
          <a:bodyPr wrap="square" rtlCol="0">
            <a:spAutoFit/>
          </a:bodyPr>
          <a:lstStyle/>
          <a:p>
            <a:r>
              <a:rPr lang="en-US" sz="2400" dirty="0" smtClean="0">
                <a:solidFill>
                  <a:srgbClr val="FF0000"/>
                </a:solidFill>
              </a:rPr>
              <a:t>Building our </a:t>
            </a:r>
            <a:r>
              <a:rPr lang="en-US" sz="2400" dirty="0" smtClean="0">
                <a:solidFill>
                  <a:srgbClr val="FF0000"/>
                </a:solidFill>
              </a:rPr>
              <a:t>W</a:t>
            </a:r>
            <a:r>
              <a:rPr lang="en-US" sz="2400" dirty="0" smtClean="0">
                <a:solidFill>
                  <a:srgbClr val="FF0000"/>
                </a:solidFill>
              </a:rPr>
              <a:t>eb App</a:t>
            </a:r>
            <a:endParaRPr lang="en-US" sz="2400" dirty="0">
              <a:solidFill>
                <a:srgbClr val="FF0000"/>
              </a:solidFill>
            </a:endParaRPr>
          </a:p>
        </p:txBody>
      </p:sp>
      <p:sp>
        <p:nvSpPr>
          <p:cNvPr id="4" name="TextBox 3"/>
          <p:cNvSpPr txBox="1"/>
          <p:nvPr/>
        </p:nvSpPr>
        <p:spPr>
          <a:xfrm>
            <a:off x="2714612" y="3214686"/>
            <a:ext cx="3214710" cy="769441"/>
          </a:xfrm>
          <a:prstGeom prst="rect">
            <a:avLst/>
          </a:prstGeom>
          <a:noFill/>
        </p:spPr>
        <p:txBody>
          <a:bodyPr wrap="square" rtlCol="0">
            <a:spAutoFit/>
          </a:bodyPr>
          <a:lstStyle/>
          <a:p>
            <a:r>
              <a:rPr lang="en-US" sz="2200" dirty="0" smtClean="0"/>
              <a:t>“We use Stremalit for building our web app”</a:t>
            </a:r>
            <a:endParaRPr lang="en-US" sz="2200" dirty="0"/>
          </a:p>
        </p:txBody>
      </p:sp>
      <p:sp>
        <p:nvSpPr>
          <p:cNvPr id="5" name="TextBox 4"/>
          <p:cNvSpPr txBox="1"/>
          <p:nvPr/>
        </p:nvSpPr>
        <p:spPr>
          <a:xfrm>
            <a:off x="1357290" y="4429132"/>
            <a:ext cx="6572296" cy="1785104"/>
          </a:xfrm>
          <a:prstGeom prst="rect">
            <a:avLst/>
          </a:prstGeom>
          <a:noFill/>
        </p:spPr>
        <p:txBody>
          <a:bodyPr wrap="square" rtlCol="0">
            <a:spAutoFit/>
          </a:bodyPr>
          <a:lstStyle/>
          <a:p>
            <a:r>
              <a:rPr lang="en-US" b="1" dirty="0" smtClean="0"/>
              <a:t>                   </a:t>
            </a:r>
            <a:r>
              <a:rPr lang="en-US" sz="2000" b="1" dirty="0" smtClean="0"/>
              <a:t>Advantages </a:t>
            </a:r>
            <a:r>
              <a:rPr lang="en-US" sz="2000" b="1" dirty="0" smtClean="0"/>
              <a:t>of using streamlit</a:t>
            </a:r>
            <a:endParaRPr lang="en-US" sz="2000" dirty="0" smtClean="0"/>
          </a:p>
          <a:p>
            <a:r>
              <a:rPr lang="en-US" dirty="0" smtClean="0"/>
              <a:t>1.    It </a:t>
            </a:r>
            <a:r>
              <a:rPr lang="en-US" dirty="0" smtClean="0"/>
              <a:t>embraces Python </a:t>
            </a:r>
            <a:r>
              <a:rPr lang="en-US" dirty="0" smtClean="0"/>
              <a:t>scripting.</a:t>
            </a:r>
            <a:endParaRPr lang="en-US" dirty="0" smtClean="0"/>
          </a:p>
          <a:p>
            <a:r>
              <a:rPr lang="en-US" dirty="0" smtClean="0"/>
              <a:t>2.   Less </a:t>
            </a:r>
            <a:r>
              <a:rPr lang="en-US" dirty="0" smtClean="0"/>
              <a:t>code is needed to create a beautiful application.</a:t>
            </a:r>
          </a:p>
          <a:p>
            <a:r>
              <a:rPr lang="en-US" dirty="0" smtClean="0"/>
              <a:t>3.   No </a:t>
            </a:r>
            <a:r>
              <a:rPr lang="en-US" dirty="0" smtClean="0"/>
              <a:t>callbacks are needed since widgets are treated as variable.</a:t>
            </a:r>
          </a:p>
          <a:p>
            <a:r>
              <a:rPr lang="en-US" dirty="0" smtClean="0"/>
              <a:t>4.   Data </a:t>
            </a:r>
            <a:r>
              <a:rPr lang="en-US" dirty="0" smtClean="0"/>
              <a:t>caching simplifies and speeds up computation pipelines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1357298"/>
            <a:ext cx="6500858" cy="461665"/>
          </a:xfrm>
          <a:prstGeom prst="rect">
            <a:avLst/>
          </a:prstGeom>
          <a:noFill/>
        </p:spPr>
        <p:txBody>
          <a:bodyPr wrap="square" rtlCol="0">
            <a:spAutoFit/>
          </a:bodyPr>
          <a:lstStyle/>
          <a:p>
            <a:r>
              <a:rPr lang="en-US" sz="2400" dirty="0" smtClean="0"/>
              <a:t>Our </a:t>
            </a:r>
            <a:r>
              <a:rPr lang="en-US" sz="2400" dirty="0" smtClean="0"/>
              <a:t>W</a:t>
            </a:r>
            <a:r>
              <a:rPr lang="en-US" sz="2400" dirty="0" smtClean="0"/>
              <a:t>eb App comes up with three pages:</a:t>
            </a:r>
            <a:endParaRPr lang="en-US" sz="2400" dirty="0"/>
          </a:p>
        </p:txBody>
      </p:sp>
      <p:sp>
        <p:nvSpPr>
          <p:cNvPr id="6" name="Rectangle 5"/>
          <p:cNvSpPr/>
          <p:nvPr/>
        </p:nvSpPr>
        <p:spPr>
          <a:xfrm>
            <a:off x="3714744" y="2428868"/>
            <a:ext cx="2143140"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6429388" y="2428868"/>
            <a:ext cx="1785950"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6643702" y="2643182"/>
            <a:ext cx="1285884" cy="461665"/>
          </a:xfrm>
          <a:prstGeom prst="rect">
            <a:avLst/>
          </a:prstGeom>
          <a:noFill/>
        </p:spPr>
        <p:txBody>
          <a:bodyPr wrap="square" rtlCol="0">
            <a:spAutoFit/>
          </a:bodyPr>
          <a:lstStyle/>
          <a:p>
            <a:pPr algn="ctr"/>
            <a:r>
              <a:rPr lang="en-US" sz="2400" dirty="0" smtClean="0"/>
              <a:t>Reports</a:t>
            </a:r>
            <a:endParaRPr lang="en-US" sz="2400" dirty="0"/>
          </a:p>
        </p:txBody>
      </p:sp>
      <p:sp>
        <p:nvSpPr>
          <p:cNvPr id="10" name="TextBox 9"/>
          <p:cNvSpPr txBox="1"/>
          <p:nvPr/>
        </p:nvSpPr>
        <p:spPr>
          <a:xfrm>
            <a:off x="3643306" y="2571744"/>
            <a:ext cx="2286016" cy="830997"/>
          </a:xfrm>
          <a:prstGeom prst="rect">
            <a:avLst/>
          </a:prstGeom>
          <a:noFill/>
        </p:spPr>
        <p:txBody>
          <a:bodyPr wrap="square" rtlCol="0">
            <a:spAutoFit/>
          </a:bodyPr>
          <a:lstStyle/>
          <a:p>
            <a:pPr algn="ctr"/>
            <a:r>
              <a:rPr lang="en-US" sz="2400" dirty="0" smtClean="0"/>
              <a:t>Real Time Face Detection</a:t>
            </a:r>
            <a:endParaRPr lang="en-US" sz="2400" dirty="0"/>
          </a:p>
        </p:txBody>
      </p:sp>
      <p:grpSp>
        <p:nvGrpSpPr>
          <p:cNvPr id="15" name="Group 14"/>
          <p:cNvGrpSpPr/>
          <p:nvPr/>
        </p:nvGrpSpPr>
        <p:grpSpPr>
          <a:xfrm>
            <a:off x="1214414" y="2428868"/>
            <a:ext cx="1785950" cy="2714644"/>
            <a:chOff x="1214414" y="2428868"/>
            <a:chExt cx="1785950" cy="2714644"/>
          </a:xfrm>
        </p:grpSpPr>
        <p:sp>
          <p:nvSpPr>
            <p:cNvPr id="3" name="Rectangle 2"/>
            <p:cNvSpPr/>
            <p:nvPr/>
          </p:nvSpPr>
          <p:spPr>
            <a:xfrm>
              <a:off x="1214414" y="2428868"/>
              <a:ext cx="1785950"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1500166" y="2714620"/>
              <a:ext cx="1143008" cy="461665"/>
            </a:xfrm>
            <a:prstGeom prst="rect">
              <a:avLst/>
            </a:prstGeom>
            <a:noFill/>
          </p:spPr>
          <p:txBody>
            <a:bodyPr wrap="square" rtlCol="0">
              <a:spAutoFit/>
            </a:bodyPr>
            <a:lstStyle/>
            <a:p>
              <a:pPr algn="ctr"/>
              <a:r>
                <a:rPr lang="en-US" sz="2400" dirty="0" smtClean="0"/>
                <a:t>Home</a:t>
              </a:r>
              <a:endParaRPr lang="en-US" sz="2400" dirty="0"/>
            </a:p>
          </p:txBody>
        </p:sp>
        <p:sp>
          <p:nvSpPr>
            <p:cNvPr id="11" name="TextBox 10"/>
            <p:cNvSpPr txBox="1"/>
            <p:nvPr/>
          </p:nvSpPr>
          <p:spPr>
            <a:xfrm>
              <a:off x="1214414" y="3357562"/>
              <a:ext cx="1785950" cy="1477328"/>
            </a:xfrm>
            <a:prstGeom prst="rect">
              <a:avLst/>
            </a:prstGeom>
            <a:noFill/>
          </p:spPr>
          <p:txBody>
            <a:bodyPr wrap="square" rtlCol="0">
              <a:spAutoFit/>
            </a:bodyPr>
            <a:lstStyle/>
            <a:p>
              <a:pPr algn="ctr"/>
              <a:r>
                <a:rPr lang="en-US" dirty="0" smtClean="0"/>
                <a:t>We come to know if all the modules are loaded properly or not</a:t>
              </a:r>
              <a:endParaRPr lang="en-US" dirty="0"/>
            </a:p>
          </p:txBody>
        </p:sp>
      </p:grpSp>
      <p:sp>
        <p:nvSpPr>
          <p:cNvPr id="13" name="TextBox 12"/>
          <p:cNvSpPr txBox="1"/>
          <p:nvPr/>
        </p:nvSpPr>
        <p:spPr>
          <a:xfrm>
            <a:off x="3929058" y="3500438"/>
            <a:ext cx="1785950" cy="1200329"/>
          </a:xfrm>
          <a:prstGeom prst="rect">
            <a:avLst/>
          </a:prstGeom>
          <a:noFill/>
        </p:spPr>
        <p:txBody>
          <a:bodyPr wrap="square" rtlCol="0">
            <a:spAutoFit/>
          </a:bodyPr>
          <a:lstStyle/>
          <a:p>
            <a:pPr algn="ctr"/>
            <a:r>
              <a:rPr lang="en-US" dirty="0" smtClean="0"/>
              <a:t>We can see the results of the photo on this page.</a:t>
            </a:r>
            <a:endParaRPr lang="en-US" dirty="0"/>
          </a:p>
        </p:txBody>
      </p:sp>
      <p:sp>
        <p:nvSpPr>
          <p:cNvPr id="14" name="TextBox 13"/>
          <p:cNvSpPr txBox="1"/>
          <p:nvPr/>
        </p:nvSpPr>
        <p:spPr>
          <a:xfrm>
            <a:off x="6429388" y="3429000"/>
            <a:ext cx="1785950" cy="1477328"/>
          </a:xfrm>
          <a:prstGeom prst="rect">
            <a:avLst/>
          </a:prstGeom>
          <a:noFill/>
        </p:spPr>
        <p:txBody>
          <a:bodyPr wrap="square" rtlCol="0">
            <a:spAutoFit/>
          </a:bodyPr>
          <a:lstStyle/>
          <a:p>
            <a:pPr algn="ctr"/>
            <a:r>
              <a:rPr lang="en-US" dirty="0" smtClean="0"/>
              <a:t>We get the attendance report of all the students on this page.</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9" grpId="0"/>
      <p:bldP spid="10"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71546"/>
            <a:ext cx="2428892" cy="461665"/>
          </a:xfrm>
          <a:prstGeom prst="rect">
            <a:avLst/>
          </a:prstGeom>
          <a:noFill/>
        </p:spPr>
        <p:txBody>
          <a:bodyPr wrap="square" rtlCol="0">
            <a:spAutoFit/>
          </a:bodyPr>
          <a:lstStyle/>
          <a:p>
            <a:r>
              <a:rPr lang="en-US" sz="2400" dirty="0" smtClean="0"/>
              <a:t>Our database</a:t>
            </a:r>
            <a:endParaRPr lang="en-US" sz="2400" dirty="0"/>
          </a:p>
        </p:txBody>
      </p:sp>
      <p:pic>
        <p:nvPicPr>
          <p:cNvPr id="4" name="Picture 3" descr="Screenshot (138).png"/>
          <p:cNvPicPr>
            <a:picLocks noChangeAspect="1"/>
          </p:cNvPicPr>
          <p:nvPr/>
        </p:nvPicPr>
        <p:blipFill>
          <a:blip r:embed="rId2"/>
          <a:stretch>
            <a:fillRect/>
          </a:stretch>
        </p:blipFill>
        <p:spPr>
          <a:xfrm>
            <a:off x="142844" y="1571612"/>
            <a:ext cx="6449546" cy="5143512"/>
          </a:xfrm>
          <a:prstGeom prst="rect">
            <a:avLst/>
          </a:prstGeom>
        </p:spPr>
      </p:pic>
      <p:cxnSp>
        <p:nvCxnSpPr>
          <p:cNvPr id="10" name="Straight Arrow Connector 9"/>
          <p:cNvCxnSpPr/>
          <p:nvPr/>
        </p:nvCxnSpPr>
        <p:spPr>
          <a:xfrm rot="10800000">
            <a:off x="6000760" y="3643314"/>
            <a:ext cx="1357322" cy="1588"/>
          </a:xfrm>
          <a:prstGeom prst="straightConnector1">
            <a:avLst/>
          </a:prstGeom>
          <a:ln>
            <a:solidFill>
              <a:schemeClr val="accent1"/>
            </a:solidFill>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358082" y="2000240"/>
            <a:ext cx="1571636" cy="4247317"/>
          </a:xfrm>
          <a:prstGeom prst="rect">
            <a:avLst/>
          </a:prstGeom>
          <a:noFill/>
        </p:spPr>
        <p:txBody>
          <a:bodyPr wrap="square" rtlCol="0">
            <a:spAutoFit/>
          </a:bodyPr>
          <a:lstStyle/>
          <a:p>
            <a:r>
              <a:rPr lang="en-US" dirty="0" smtClean="0"/>
              <a:t>You can clearly see after retriving the information</a:t>
            </a:r>
          </a:p>
          <a:p>
            <a:r>
              <a:rPr lang="en-US" dirty="0" smtClean="0"/>
              <a:t>f</a:t>
            </a:r>
            <a:r>
              <a:rPr lang="en-US" dirty="0" smtClean="0"/>
              <a:t>rom our </a:t>
            </a:r>
          </a:p>
          <a:p>
            <a:r>
              <a:rPr lang="en-US" dirty="0" smtClean="0"/>
              <a:t>d</a:t>
            </a:r>
            <a:r>
              <a:rPr lang="en-US" dirty="0" smtClean="0"/>
              <a:t>atabase the entries are in random order , which proves that we have used hashmap data structure in our database</a:t>
            </a:r>
            <a:endParaRPr lang="en-US" dirty="0"/>
          </a:p>
        </p:txBody>
      </p:sp>
    </p:spTree>
  </p:cSld>
  <p:clrMapOvr>
    <a:masterClrMapping/>
  </p:clrMapOvr>
  <p:transition spd="med">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plus(in)">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1500174"/>
            <a:ext cx="5072098" cy="400110"/>
          </a:xfrm>
          <a:prstGeom prst="rect">
            <a:avLst/>
          </a:prstGeom>
          <a:noFill/>
        </p:spPr>
        <p:txBody>
          <a:bodyPr wrap="square" rtlCol="0">
            <a:spAutoFit/>
          </a:bodyPr>
          <a:lstStyle/>
          <a:p>
            <a:r>
              <a:rPr lang="en-US" sz="2000" dirty="0" smtClean="0"/>
              <a:t>Improvements we did after mid-evaluation</a:t>
            </a:r>
            <a:endParaRPr lang="en-US" sz="2000" dirty="0"/>
          </a:p>
        </p:txBody>
      </p:sp>
      <p:grpSp>
        <p:nvGrpSpPr>
          <p:cNvPr id="8" name="Group 7"/>
          <p:cNvGrpSpPr/>
          <p:nvPr/>
        </p:nvGrpSpPr>
        <p:grpSpPr>
          <a:xfrm>
            <a:off x="857224" y="2500306"/>
            <a:ext cx="3786214" cy="2786082"/>
            <a:chOff x="857224" y="2500306"/>
            <a:chExt cx="3786214" cy="2786082"/>
          </a:xfrm>
        </p:grpSpPr>
        <p:sp>
          <p:nvSpPr>
            <p:cNvPr id="3" name="Rectangle 2"/>
            <p:cNvSpPr/>
            <p:nvPr/>
          </p:nvSpPr>
          <p:spPr>
            <a:xfrm>
              <a:off x="857224" y="2500306"/>
              <a:ext cx="3786214" cy="278608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7224" y="2928934"/>
              <a:ext cx="3786214" cy="1754326"/>
            </a:xfrm>
            <a:prstGeom prst="rect">
              <a:avLst/>
            </a:prstGeom>
            <a:noFill/>
          </p:spPr>
          <p:txBody>
            <a:bodyPr wrap="square" rtlCol="0">
              <a:spAutoFit/>
            </a:bodyPr>
            <a:lstStyle/>
            <a:p>
              <a:r>
                <a:rPr lang="en-US" dirty="0" smtClean="0">
                  <a:solidFill>
                    <a:srgbClr val="002060"/>
                  </a:solidFill>
                </a:rPr>
                <a:t>“In order to improve the accuracy we shifted from buffalo_sc model which provides 73% accuracy for South-Asian people to buffalo_l model which provides 93% accuracy for the South-Asian people.”</a:t>
              </a:r>
              <a:endParaRPr lang="en-US" dirty="0">
                <a:solidFill>
                  <a:srgbClr val="002060"/>
                </a:solidFill>
              </a:endParaRPr>
            </a:p>
          </p:txBody>
        </p:sp>
      </p:grpSp>
      <p:grpSp>
        <p:nvGrpSpPr>
          <p:cNvPr id="9" name="Group 8"/>
          <p:cNvGrpSpPr/>
          <p:nvPr/>
        </p:nvGrpSpPr>
        <p:grpSpPr>
          <a:xfrm>
            <a:off x="4857752" y="2500306"/>
            <a:ext cx="3643338" cy="2786082"/>
            <a:chOff x="4857752" y="2500306"/>
            <a:chExt cx="3643338" cy="2786082"/>
          </a:xfrm>
        </p:grpSpPr>
        <p:sp>
          <p:nvSpPr>
            <p:cNvPr id="4" name="Rectangle 3"/>
            <p:cNvSpPr/>
            <p:nvPr/>
          </p:nvSpPr>
          <p:spPr>
            <a:xfrm>
              <a:off x="4857752" y="2500306"/>
              <a:ext cx="3643338" cy="278608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57752" y="2928934"/>
              <a:ext cx="3643338" cy="1200329"/>
            </a:xfrm>
            <a:prstGeom prst="rect">
              <a:avLst/>
            </a:prstGeom>
            <a:noFill/>
          </p:spPr>
          <p:txBody>
            <a:bodyPr wrap="square" rtlCol="0">
              <a:spAutoFit/>
            </a:bodyPr>
            <a:lstStyle/>
            <a:p>
              <a:r>
                <a:rPr lang="en-US" dirty="0" smtClean="0">
                  <a:solidFill>
                    <a:srgbClr val="002060"/>
                  </a:solidFill>
                </a:rPr>
                <a:t>“We extended our model to video also. Yet not implemented we would show running our video camera and detecting the faces.”</a:t>
              </a:r>
              <a:endParaRPr lang="en-US" dirty="0">
                <a:solidFill>
                  <a:srgbClr val="00206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500174"/>
            <a:ext cx="3071834" cy="461665"/>
          </a:xfrm>
          <a:prstGeom prst="rect">
            <a:avLst/>
          </a:prstGeom>
          <a:noFill/>
        </p:spPr>
        <p:txBody>
          <a:bodyPr wrap="square" rtlCol="0">
            <a:spAutoFit/>
          </a:bodyPr>
          <a:lstStyle/>
          <a:p>
            <a:r>
              <a:rPr lang="en-US" sz="2400" dirty="0" smtClean="0"/>
              <a:t>Key Challenges Faced</a:t>
            </a:r>
          </a:p>
        </p:txBody>
      </p:sp>
      <p:sp>
        <p:nvSpPr>
          <p:cNvPr id="3" name="TextBox 2"/>
          <p:cNvSpPr txBox="1"/>
          <p:nvPr/>
        </p:nvSpPr>
        <p:spPr>
          <a:xfrm>
            <a:off x="1285852" y="2428868"/>
            <a:ext cx="6143668" cy="707886"/>
          </a:xfrm>
          <a:prstGeom prst="rect">
            <a:avLst/>
          </a:prstGeom>
          <a:noFill/>
        </p:spPr>
        <p:txBody>
          <a:bodyPr wrap="square" rtlCol="0">
            <a:spAutoFit/>
          </a:bodyPr>
          <a:lstStyle/>
          <a:p>
            <a:r>
              <a:rPr lang="en-US" sz="2000" dirty="0" smtClean="0"/>
              <a:t>1. Choosing appropriate model, maintaining proper balance in “accuracy” and “time and size of the model”.</a:t>
            </a:r>
            <a:endParaRPr lang="en-US" sz="2000" dirty="0"/>
          </a:p>
        </p:txBody>
      </p:sp>
      <p:sp>
        <p:nvSpPr>
          <p:cNvPr id="4" name="TextBox 3"/>
          <p:cNvSpPr txBox="1"/>
          <p:nvPr/>
        </p:nvSpPr>
        <p:spPr>
          <a:xfrm>
            <a:off x="1214414" y="3429000"/>
            <a:ext cx="5643602" cy="707886"/>
          </a:xfrm>
          <a:prstGeom prst="rect">
            <a:avLst/>
          </a:prstGeom>
          <a:noFill/>
        </p:spPr>
        <p:txBody>
          <a:bodyPr wrap="square" rtlCol="0">
            <a:spAutoFit/>
          </a:bodyPr>
          <a:lstStyle/>
          <a:p>
            <a:r>
              <a:rPr lang="en-US" sz="2000" dirty="0" smtClean="0"/>
              <a:t>2. Choosing a data structure for storing data in the database. </a:t>
            </a:r>
            <a:endParaRPr lang="en-US" sz="200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142984"/>
            <a:ext cx="4714908" cy="523220"/>
          </a:xfrm>
          <a:prstGeom prst="rect">
            <a:avLst/>
          </a:prstGeom>
          <a:noFill/>
        </p:spPr>
        <p:txBody>
          <a:bodyPr wrap="square" rtlCol="0">
            <a:spAutoFit/>
          </a:bodyPr>
          <a:lstStyle/>
          <a:p>
            <a:r>
              <a:rPr lang="en-US" sz="2800" dirty="0" smtClean="0"/>
              <a:t>Further Improvements</a:t>
            </a:r>
            <a:endParaRPr lang="en-US" sz="2800" dirty="0"/>
          </a:p>
        </p:txBody>
      </p:sp>
      <p:sp>
        <p:nvSpPr>
          <p:cNvPr id="3" name="TextBox 2"/>
          <p:cNvSpPr txBox="1"/>
          <p:nvPr/>
        </p:nvSpPr>
        <p:spPr>
          <a:xfrm>
            <a:off x="1000100" y="2071678"/>
            <a:ext cx="5929354" cy="646331"/>
          </a:xfrm>
          <a:prstGeom prst="rect">
            <a:avLst/>
          </a:prstGeom>
          <a:noFill/>
        </p:spPr>
        <p:txBody>
          <a:bodyPr wrap="square" rtlCol="0">
            <a:spAutoFit/>
          </a:bodyPr>
          <a:lstStyle/>
          <a:p>
            <a:r>
              <a:rPr lang="en-US" dirty="0" smtClean="0"/>
              <a:t>1. Integrate a web camera to the app. To improve the scope   of this app. We have build a rough design for it.</a:t>
            </a:r>
            <a:endParaRPr lang="en-US" dirty="0"/>
          </a:p>
        </p:txBody>
      </p:sp>
      <p:sp>
        <p:nvSpPr>
          <p:cNvPr id="4" name="TextBox 3"/>
          <p:cNvSpPr txBox="1"/>
          <p:nvPr/>
        </p:nvSpPr>
        <p:spPr>
          <a:xfrm>
            <a:off x="928662" y="3286124"/>
            <a:ext cx="5715040" cy="923330"/>
          </a:xfrm>
          <a:prstGeom prst="rect">
            <a:avLst/>
          </a:prstGeom>
          <a:noFill/>
        </p:spPr>
        <p:txBody>
          <a:bodyPr wrap="square" rtlCol="0">
            <a:spAutoFit/>
          </a:bodyPr>
          <a:lstStyle/>
          <a:p>
            <a:r>
              <a:rPr lang="en-US" dirty="0" smtClean="0"/>
              <a:t>2. We can also integrate in-time and out-time in the app. Which would give us a proper information when the student is coming or not.</a:t>
            </a:r>
            <a:endParaRPr lang="en-US" dirty="0"/>
          </a:p>
        </p:txBody>
      </p:sp>
      <p:sp>
        <p:nvSpPr>
          <p:cNvPr id="5" name="TextBox 4"/>
          <p:cNvSpPr txBox="1"/>
          <p:nvPr/>
        </p:nvSpPr>
        <p:spPr>
          <a:xfrm>
            <a:off x="1000100" y="4786322"/>
            <a:ext cx="5929354" cy="923330"/>
          </a:xfrm>
          <a:prstGeom prst="rect">
            <a:avLst/>
          </a:prstGeom>
          <a:noFill/>
        </p:spPr>
        <p:txBody>
          <a:bodyPr wrap="square" rtlCol="0">
            <a:spAutoFit/>
          </a:bodyPr>
          <a:lstStyle/>
          <a:p>
            <a:r>
              <a:rPr lang="en-US" dirty="0" smtClean="0"/>
              <a:t>3. In the near future we also plan to integrate a registration form in the app , which can add details in case a new student comes to the class</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1500174"/>
            <a:ext cx="4071966" cy="2585323"/>
          </a:xfrm>
          <a:prstGeom prst="rect">
            <a:avLst/>
          </a:prstGeom>
          <a:noFill/>
        </p:spPr>
        <p:txBody>
          <a:bodyPr wrap="square" rtlCol="0">
            <a:spAutoFit/>
          </a:bodyPr>
          <a:lstStyle/>
          <a:p>
            <a:r>
              <a:rPr lang="en-US" dirty="0" smtClean="0"/>
              <a:t>TEAM MEMBERS:</a:t>
            </a:r>
          </a:p>
          <a:p>
            <a:endParaRPr lang="en-US" dirty="0"/>
          </a:p>
          <a:p>
            <a:pPr marL="342900" indent="-342900">
              <a:buAutoNum type="arabicPeriod"/>
            </a:pPr>
            <a:r>
              <a:rPr lang="en-US" dirty="0" smtClean="0"/>
              <a:t>VEDANT UPADHYAY(</a:t>
            </a:r>
            <a:r>
              <a:rPr lang="en-US" sz="2400" dirty="0" smtClean="0"/>
              <a:t>220002081</a:t>
            </a:r>
            <a:r>
              <a:rPr lang="en-US" dirty="0" smtClean="0"/>
              <a:t>)</a:t>
            </a:r>
          </a:p>
          <a:p>
            <a:pPr marL="342900" indent="-342900">
              <a:buAutoNum type="arabicPeriod"/>
            </a:pPr>
            <a:endParaRPr lang="en-US" dirty="0"/>
          </a:p>
          <a:p>
            <a:pPr marL="342900" indent="-342900">
              <a:buAutoNum type="arabicPeriod"/>
            </a:pPr>
            <a:r>
              <a:rPr lang="en-US" dirty="0" smtClean="0"/>
              <a:t>JAY SOLANKI</a:t>
            </a:r>
            <a:r>
              <a:rPr lang="en-US" sz="2400" dirty="0" smtClean="0"/>
              <a:t>(220001033)</a:t>
            </a:r>
          </a:p>
          <a:p>
            <a:pPr marL="342900" indent="-342900">
              <a:buAutoNum type="arabicPeriod"/>
            </a:pPr>
            <a:endParaRPr lang="en-US" dirty="0"/>
          </a:p>
          <a:p>
            <a:pPr marL="342900" indent="-342900">
              <a:buAutoNum type="arabicPeriod"/>
            </a:pPr>
            <a:r>
              <a:rPr lang="en-US" dirty="0" smtClean="0"/>
              <a:t>LALIT</a:t>
            </a:r>
            <a:r>
              <a:rPr lang="en-US" sz="2400" dirty="0" smtClean="0"/>
              <a:t>(220001042)</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2357430"/>
            <a:ext cx="3500462" cy="1569660"/>
          </a:xfrm>
          <a:prstGeom prst="rect">
            <a:avLst/>
          </a:prstGeom>
          <a:noFill/>
        </p:spPr>
        <p:txBody>
          <a:bodyPr wrap="square" rtlCol="0">
            <a:spAutoFit/>
          </a:bodyPr>
          <a:lstStyle/>
          <a:p>
            <a:pPr algn="ctr"/>
            <a:r>
              <a:rPr lang="en-US" sz="4800" dirty="0" smtClean="0">
                <a:latin typeface="Castellar" pitchFamily="18" charset="0"/>
              </a:rPr>
              <a:t>THANK YOU!</a:t>
            </a:r>
            <a:endParaRPr lang="en-US" sz="4800" dirty="0">
              <a:latin typeface="Castellar"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928670"/>
            <a:ext cx="4572032" cy="707886"/>
          </a:xfrm>
          <a:prstGeom prst="rect">
            <a:avLst/>
          </a:prstGeom>
          <a:noFill/>
        </p:spPr>
        <p:txBody>
          <a:bodyPr wrap="square" rtlCol="0">
            <a:spAutoFit/>
          </a:bodyPr>
          <a:lstStyle/>
          <a:p>
            <a:pPr algn="ctr"/>
            <a:r>
              <a:rPr lang="en-US" sz="4000" dirty="0" smtClean="0"/>
              <a:t>MODEL WE USE</a:t>
            </a:r>
            <a:endParaRPr lang="en-US" sz="4000" dirty="0"/>
          </a:p>
        </p:txBody>
      </p:sp>
      <p:sp>
        <p:nvSpPr>
          <p:cNvPr id="3" name="TextBox 2"/>
          <p:cNvSpPr txBox="1"/>
          <p:nvPr/>
        </p:nvSpPr>
        <p:spPr>
          <a:xfrm>
            <a:off x="857224" y="2071678"/>
            <a:ext cx="3214710" cy="584775"/>
          </a:xfrm>
          <a:prstGeom prst="rect">
            <a:avLst/>
          </a:prstGeom>
          <a:noFill/>
        </p:spPr>
        <p:txBody>
          <a:bodyPr wrap="square" rtlCol="0">
            <a:spAutoFit/>
          </a:bodyPr>
          <a:lstStyle/>
          <a:p>
            <a:r>
              <a:rPr lang="en-US" sz="3200" dirty="0" smtClean="0"/>
              <a:t>F</a:t>
            </a:r>
            <a:r>
              <a:rPr lang="en-US" dirty="0" smtClean="0"/>
              <a:t>EATURE </a:t>
            </a:r>
            <a:r>
              <a:rPr lang="en-US" sz="3200" dirty="0" smtClean="0"/>
              <a:t>C</a:t>
            </a:r>
            <a:r>
              <a:rPr lang="en-US" dirty="0" smtClean="0"/>
              <a:t>OLLECTION</a:t>
            </a:r>
            <a:endParaRPr lang="en-US" dirty="0"/>
          </a:p>
        </p:txBody>
      </p:sp>
      <p:sp>
        <p:nvSpPr>
          <p:cNvPr id="4" name="TextBox 3"/>
          <p:cNvSpPr txBox="1"/>
          <p:nvPr/>
        </p:nvSpPr>
        <p:spPr>
          <a:xfrm>
            <a:off x="857224" y="4286256"/>
            <a:ext cx="1785950" cy="584775"/>
          </a:xfrm>
          <a:prstGeom prst="rect">
            <a:avLst/>
          </a:prstGeom>
          <a:noFill/>
        </p:spPr>
        <p:txBody>
          <a:bodyPr wrap="square" rtlCol="0">
            <a:spAutoFit/>
          </a:bodyPr>
          <a:lstStyle/>
          <a:p>
            <a:r>
              <a:rPr lang="en-US" sz="3200" dirty="0" smtClean="0"/>
              <a:t>I</a:t>
            </a:r>
            <a:r>
              <a:rPr lang="en-US" dirty="0" smtClean="0"/>
              <a:t>NFERENCE</a:t>
            </a:r>
            <a:endParaRPr lang="en-US" dirty="0"/>
          </a:p>
        </p:txBody>
      </p:sp>
      <p:grpSp>
        <p:nvGrpSpPr>
          <p:cNvPr id="45" name="Group 44"/>
          <p:cNvGrpSpPr/>
          <p:nvPr/>
        </p:nvGrpSpPr>
        <p:grpSpPr>
          <a:xfrm>
            <a:off x="1214414" y="2643182"/>
            <a:ext cx="1357322" cy="1584907"/>
            <a:chOff x="1214414" y="2643182"/>
            <a:chExt cx="1357322" cy="1584907"/>
          </a:xfrm>
        </p:grpSpPr>
        <p:pic>
          <p:nvPicPr>
            <p:cNvPr id="5" name="Picture 4" descr="image-outline-filled.png"/>
            <p:cNvPicPr>
              <a:picLocks noChangeAspect="1"/>
            </p:cNvPicPr>
            <p:nvPr/>
          </p:nvPicPr>
          <p:blipFill>
            <a:blip r:embed="rId2"/>
            <a:stretch>
              <a:fillRect/>
            </a:stretch>
          </p:blipFill>
          <p:spPr>
            <a:xfrm>
              <a:off x="1214414" y="2643182"/>
              <a:ext cx="1125331" cy="1125331"/>
            </a:xfrm>
            <a:prstGeom prst="rect">
              <a:avLst/>
            </a:prstGeom>
          </p:spPr>
        </p:pic>
        <p:sp>
          <p:nvSpPr>
            <p:cNvPr id="6" name="TextBox 5"/>
            <p:cNvSpPr txBox="1"/>
            <p:nvPr/>
          </p:nvSpPr>
          <p:spPr>
            <a:xfrm>
              <a:off x="1214414" y="3643314"/>
              <a:ext cx="1357322" cy="584775"/>
            </a:xfrm>
            <a:prstGeom prst="rect">
              <a:avLst/>
            </a:prstGeom>
            <a:noFill/>
          </p:spPr>
          <p:txBody>
            <a:bodyPr wrap="square" rtlCol="0">
              <a:spAutoFit/>
            </a:bodyPr>
            <a:lstStyle/>
            <a:p>
              <a:pPr algn="ctr"/>
              <a:r>
                <a:rPr lang="en-US" sz="1600" dirty="0" smtClean="0"/>
                <a:t>Image collection</a:t>
              </a:r>
              <a:endParaRPr lang="en-US" sz="1600" dirty="0"/>
            </a:p>
          </p:txBody>
        </p:sp>
      </p:grpSp>
      <p:cxnSp>
        <p:nvCxnSpPr>
          <p:cNvPr id="8" name="Straight Arrow Connector 7"/>
          <p:cNvCxnSpPr/>
          <p:nvPr/>
        </p:nvCxnSpPr>
        <p:spPr>
          <a:xfrm>
            <a:off x="2500298" y="3143248"/>
            <a:ext cx="7858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3500430" y="2714620"/>
            <a:ext cx="1285884" cy="1544247"/>
            <a:chOff x="3500430" y="2714620"/>
            <a:chExt cx="1285884" cy="1544247"/>
          </a:xfrm>
        </p:grpSpPr>
        <p:pic>
          <p:nvPicPr>
            <p:cNvPr id="9" name="Picture 8" descr="Screenshot 2023-10-17 201756.png"/>
            <p:cNvPicPr>
              <a:picLocks noChangeAspect="1"/>
            </p:cNvPicPr>
            <p:nvPr/>
          </p:nvPicPr>
          <p:blipFill>
            <a:blip r:embed="rId3"/>
            <a:stretch>
              <a:fillRect/>
            </a:stretch>
          </p:blipFill>
          <p:spPr>
            <a:xfrm>
              <a:off x="3571868" y="2714620"/>
              <a:ext cx="762066" cy="800169"/>
            </a:xfrm>
            <a:prstGeom prst="rect">
              <a:avLst/>
            </a:prstGeom>
          </p:spPr>
        </p:pic>
        <p:sp>
          <p:nvSpPr>
            <p:cNvPr id="10" name="TextBox 9"/>
            <p:cNvSpPr txBox="1"/>
            <p:nvPr/>
          </p:nvSpPr>
          <p:spPr>
            <a:xfrm>
              <a:off x="3500430" y="3643314"/>
              <a:ext cx="1285884" cy="615553"/>
            </a:xfrm>
            <a:prstGeom prst="rect">
              <a:avLst/>
            </a:prstGeom>
            <a:noFill/>
          </p:spPr>
          <p:txBody>
            <a:bodyPr wrap="square" rtlCol="0">
              <a:spAutoFit/>
            </a:bodyPr>
            <a:lstStyle/>
            <a:p>
              <a:r>
                <a:rPr lang="en-US" dirty="0" smtClean="0"/>
                <a:t>Feature </a:t>
              </a:r>
              <a:r>
                <a:rPr lang="en-US" sz="1600" dirty="0" smtClean="0"/>
                <a:t>Extraction</a:t>
              </a:r>
              <a:endParaRPr lang="en-US" sz="1600" dirty="0"/>
            </a:p>
          </p:txBody>
        </p:sp>
      </p:grpSp>
      <p:cxnSp>
        <p:nvCxnSpPr>
          <p:cNvPr id="12" name="Straight Arrow Connector 11"/>
          <p:cNvCxnSpPr/>
          <p:nvPr/>
        </p:nvCxnSpPr>
        <p:spPr>
          <a:xfrm>
            <a:off x="4643438" y="3071810"/>
            <a:ext cx="8572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5857884" y="2571744"/>
            <a:ext cx="1214446" cy="1624438"/>
            <a:chOff x="5857884" y="2571744"/>
            <a:chExt cx="1214446" cy="1624438"/>
          </a:xfrm>
        </p:grpSpPr>
        <p:pic>
          <p:nvPicPr>
            <p:cNvPr id="13" name="Picture 12" descr="657695.png"/>
            <p:cNvPicPr>
              <a:picLocks noChangeAspect="1"/>
            </p:cNvPicPr>
            <p:nvPr/>
          </p:nvPicPr>
          <p:blipFill>
            <a:blip r:embed="rId4" cstate="print"/>
            <a:stretch>
              <a:fillRect/>
            </a:stretch>
          </p:blipFill>
          <p:spPr>
            <a:xfrm>
              <a:off x="5857884" y="2571744"/>
              <a:ext cx="1071569" cy="1071569"/>
            </a:xfrm>
            <a:prstGeom prst="rect">
              <a:avLst/>
            </a:prstGeom>
          </p:spPr>
        </p:pic>
        <p:sp>
          <p:nvSpPr>
            <p:cNvPr id="14" name="TextBox 13"/>
            <p:cNvSpPr txBox="1"/>
            <p:nvPr/>
          </p:nvSpPr>
          <p:spPr>
            <a:xfrm>
              <a:off x="6000760" y="3857628"/>
              <a:ext cx="1071570" cy="338554"/>
            </a:xfrm>
            <a:prstGeom prst="rect">
              <a:avLst/>
            </a:prstGeom>
            <a:noFill/>
          </p:spPr>
          <p:txBody>
            <a:bodyPr wrap="square" rtlCol="0">
              <a:spAutoFit/>
            </a:bodyPr>
            <a:lstStyle/>
            <a:p>
              <a:r>
                <a:rPr lang="en-US" sz="1600" dirty="0" smtClean="0"/>
                <a:t>Database</a:t>
              </a:r>
              <a:endParaRPr lang="en-US" sz="1600" dirty="0"/>
            </a:p>
          </p:txBody>
        </p:sp>
      </p:grpSp>
      <p:pic>
        <p:nvPicPr>
          <p:cNvPr id="15" name="Picture 14" descr="image-outline-filled.png"/>
          <p:cNvPicPr>
            <a:picLocks noChangeAspect="1"/>
          </p:cNvPicPr>
          <p:nvPr/>
        </p:nvPicPr>
        <p:blipFill>
          <a:blip r:embed="rId2"/>
          <a:stretch>
            <a:fillRect/>
          </a:stretch>
        </p:blipFill>
        <p:spPr>
          <a:xfrm>
            <a:off x="1071538" y="4929198"/>
            <a:ext cx="1125331" cy="1125331"/>
          </a:xfrm>
          <a:prstGeom prst="rect">
            <a:avLst/>
          </a:prstGeom>
        </p:spPr>
      </p:pic>
      <p:sp>
        <p:nvSpPr>
          <p:cNvPr id="16" name="TextBox 15"/>
          <p:cNvSpPr txBox="1"/>
          <p:nvPr/>
        </p:nvSpPr>
        <p:spPr>
          <a:xfrm>
            <a:off x="1071538" y="6072206"/>
            <a:ext cx="1214446" cy="338554"/>
          </a:xfrm>
          <a:prstGeom prst="rect">
            <a:avLst/>
          </a:prstGeom>
          <a:noFill/>
        </p:spPr>
        <p:txBody>
          <a:bodyPr wrap="square" rtlCol="0">
            <a:spAutoFit/>
          </a:bodyPr>
          <a:lstStyle/>
          <a:p>
            <a:r>
              <a:rPr lang="en-US" sz="1600" dirty="0" smtClean="0"/>
              <a:t>New Image</a:t>
            </a:r>
            <a:endParaRPr lang="en-US" sz="1600" dirty="0"/>
          </a:p>
        </p:txBody>
      </p:sp>
      <p:cxnSp>
        <p:nvCxnSpPr>
          <p:cNvPr id="18" name="Straight Arrow Connector 17"/>
          <p:cNvCxnSpPr/>
          <p:nvPr/>
        </p:nvCxnSpPr>
        <p:spPr>
          <a:xfrm>
            <a:off x="2428860" y="5429264"/>
            <a:ext cx="7858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3428992" y="5000636"/>
            <a:ext cx="1285884" cy="1615685"/>
            <a:chOff x="3428992" y="5000636"/>
            <a:chExt cx="1285884" cy="1615685"/>
          </a:xfrm>
        </p:grpSpPr>
        <p:pic>
          <p:nvPicPr>
            <p:cNvPr id="19" name="Picture 18" descr="Screenshot 2023-10-17 201756.png"/>
            <p:cNvPicPr>
              <a:picLocks noChangeAspect="1"/>
            </p:cNvPicPr>
            <p:nvPr/>
          </p:nvPicPr>
          <p:blipFill>
            <a:blip r:embed="rId3"/>
            <a:stretch>
              <a:fillRect/>
            </a:stretch>
          </p:blipFill>
          <p:spPr>
            <a:xfrm>
              <a:off x="3500430" y="5000636"/>
              <a:ext cx="762066" cy="800169"/>
            </a:xfrm>
            <a:prstGeom prst="rect">
              <a:avLst/>
            </a:prstGeom>
          </p:spPr>
        </p:pic>
        <p:sp>
          <p:nvSpPr>
            <p:cNvPr id="21" name="TextBox 20"/>
            <p:cNvSpPr txBox="1"/>
            <p:nvPr/>
          </p:nvSpPr>
          <p:spPr>
            <a:xfrm>
              <a:off x="3428992" y="6000768"/>
              <a:ext cx="1285884" cy="615553"/>
            </a:xfrm>
            <a:prstGeom prst="rect">
              <a:avLst/>
            </a:prstGeom>
            <a:noFill/>
          </p:spPr>
          <p:txBody>
            <a:bodyPr wrap="square" rtlCol="0">
              <a:spAutoFit/>
            </a:bodyPr>
            <a:lstStyle/>
            <a:p>
              <a:r>
                <a:rPr lang="en-US" dirty="0" smtClean="0"/>
                <a:t>Feature </a:t>
              </a:r>
              <a:r>
                <a:rPr lang="en-US" sz="1600" dirty="0" smtClean="0"/>
                <a:t>Extraction</a:t>
              </a:r>
              <a:endParaRPr lang="en-US" sz="1600" dirty="0"/>
            </a:p>
          </p:txBody>
        </p:sp>
      </p:grpSp>
      <p:cxnSp>
        <p:nvCxnSpPr>
          <p:cNvPr id="22" name="Straight Arrow Connector 21"/>
          <p:cNvCxnSpPr/>
          <p:nvPr/>
        </p:nvCxnSpPr>
        <p:spPr>
          <a:xfrm>
            <a:off x="4786314" y="5429264"/>
            <a:ext cx="8572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5643570" y="5000636"/>
            <a:ext cx="2071702" cy="1646463"/>
            <a:chOff x="5643570" y="5000636"/>
            <a:chExt cx="2071702" cy="1646463"/>
          </a:xfrm>
        </p:grpSpPr>
        <p:pic>
          <p:nvPicPr>
            <p:cNvPr id="23" name="Picture 22" descr="Screenshot 2023-10-17 202417.png"/>
            <p:cNvPicPr>
              <a:picLocks noChangeAspect="1"/>
            </p:cNvPicPr>
            <p:nvPr/>
          </p:nvPicPr>
          <p:blipFill>
            <a:blip r:embed="rId5"/>
            <a:stretch>
              <a:fillRect/>
            </a:stretch>
          </p:blipFill>
          <p:spPr>
            <a:xfrm>
              <a:off x="5786446" y="5000636"/>
              <a:ext cx="1285884" cy="798686"/>
            </a:xfrm>
            <a:prstGeom prst="rect">
              <a:avLst/>
            </a:prstGeom>
          </p:spPr>
        </p:pic>
        <p:sp>
          <p:nvSpPr>
            <p:cNvPr id="24" name="TextBox 23"/>
            <p:cNvSpPr txBox="1"/>
            <p:nvPr/>
          </p:nvSpPr>
          <p:spPr>
            <a:xfrm>
              <a:off x="5643570" y="6000768"/>
              <a:ext cx="2071702" cy="646331"/>
            </a:xfrm>
            <a:prstGeom prst="rect">
              <a:avLst/>
            </a:prstGeom>
            <a:noFill/>
          </p:spPr>
          <p:txBody>
            <a:bodyPr wrap="square" rtlCol="0">
              <a:spAutoFit/>
            </a:bodyPr>
            <a:lstStyle/>
            <a:p>
              <a:r>
                <a:rPr lang="en-US" dirty="0" smtClean="0"/>
                <a:t>Machine Learning Algorithm</a:t>
              </a:r>
              <a:endParaRPr lang="en-US" dirty="0"/>
            </a:p>
          </p:txBody>
        </p:sp>
      </p:grpSp>
      <p:cxnSp>
        <p:nvCxnSpPr>
          <p:cNvPr id="26" name="Straight Arrow Connector 25"/>
          <p:cNvCxnSpPr/>
          <p:nvPr/>
        </p:nvCxnSpPr>
        <p:spPr>
          <a:xfrm rot="5400000">
            <a:off x="6179355" y="4536289"/>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7286644" y="5357826"/>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786710" y="5143512"/>
            <a:ext cx="1357290" cy="830997"/>
          </a:xfrm>
          <a:prstGeom prst="rect">
            <a:avLst/>
          </a:prstGeom>
          <a:noFill/>
        </p:spPr>
        <p:txBody>
          <a:bodyPr wrap="square" rtlCol="0">
            <a:spAutoFit/>
          </a:bodyPr>
          <a:lstStyle/>
          <a:p>
            <a:r>
              <a:rPr lang="en-US" sz="2400" dirty="0" smtClean="0">
                <a:solidFill>
                  <a:srgbClr val="C00000"/>
                </a:solidFill>
              </a:rPr>
              <a:t>PERSON NAME</a:t>
            </a:r>
            <a:endParaRPr lang="en-US" sz="2400" dirty="0">
              <a:solidFill>
                <a:srgbClr val="C000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circle(in)">
                                      <p:cBhvr>
                                        <p:cTn id="17" dur="20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circle(in)">
                                      <p:cBhvr>
                                        <p:cTn id="28" dur="20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circle(in)">
                                      <p:cBhvr>
                                        <p:cTn id="39" dur="20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ox(in)">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ox(in)">
                                      <p:cBhvr>
                                        <p:cTn id="49" dur="500"/>
                                        <p:tgtEl>
                                          <p:spTgt spid="15"/>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circle(in)">
                                      <p:cBhvr>
                                        <p:cTn id="63" dur="20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circle(in)">
                                      <p:cBhvr>
                                        <p:cTn id="74" dur="20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circle(in)">
                                      <p:cBhvr>
                                        <p:cTn id="9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6"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1000108"/>
            <a:ext cx="3929090" cy="1200329"/>
          </a:xfrm>
          <a:prstGeom prst="rect">
            <a:avLst/>
          </a:prstGeom>
          <a:noFill/>
        </p:spPr>
        <p:txBody>
          <a:bodyPr wrap="square" rtlCol="0">
            <a:spAutoFit/>
          </a:bodyPr>
          <a:lstStyle/>
          <a:p>
            <a:pPr algn="ctr"/>
            <a:r>
              <a:rPr lang="en-US" sz="3600" dirty="0" smtClean="0"/>
              <a:t>ADVANTAGES OF THIS MODEL</a:t>
            </a:r>
            <a:endParaRPr lang="en-US" sz="3600" dirty="0"/>
          </a:p>
        </p:txBody>
      </p:sp>
      <p:sp>
        <p:nvSpPr>
          <p:cNvPr id="3" name="TextBox 2"/>
          <p:cNvSpPr txBox="1"/>
          <p:nvPr/>
        </p:nvSpPr>
        <p:spPr>
          <a:xfrm>
            <a:off x="1714480" y="3000372"/>
            <a:ext cx="5500726" cy="1569660"/>
          </a:xfrm>
          <a:prstGeom prst="rect">
            <a:avLst/>
          </a:prstGeom>
          <a:noFill/>
        </p:spPr>
        <p:txBody>
          <a:bodyPr wrap="square" rtlCol="0">
            <a:spAutoFit/>
          </a:bodyPr>
          <a:lstStyle/>
          <a:p>
            <a:pPr marL="342900" indent="-342900">
              <a:buAutoNum type="arabicPeriod"/>
            </a:pPr>
            <a:r>
              <a:rPr lang="en-US" sz="2400" dirty="0" smtClean="0"/>
              <a:t>Less Samples Required</a:t>
            </a:r>
          </a:p>
          <a:p>
            <a:pPr marL="342900" indent="-342900">
              <a:buAutoNum type="arabicPeriod"/>
            </a:pPr>
            <a:r>
              <a:rPr lang="en-US" sz="2400" dirty="0" smtClean="0"/>
              <a:t>No Model retrain for new person</a:t>
            </a:r>
          </a:p>
          <a:p>
            <a:pPr marL="342900" indent="-342900">
              <a:buAutoNum type="arabicPeriod"/>
            </a:pPr>
            <a:r>
              <a:rPr lang="en-US" sz="2400" dirty="0" smtClean="0"/>
              <a:t>Good Accuracy</a:t>
            </a:r>
          </a:p>
          <a:p>
            <a:pPr marL="342900" indent="-342900">
              <a:buAutoNum type="arabicPeriod"/>
            </a:pPr>
            <a:r>
              <a:rPr lang="en-US" sz="2400" dirty="0" smtClean="0"/>
              <a:t>Low processing Time</a:t>
            </a:r>
            <a:endParaRPr lang="en-US" sz="2400"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71546"/>
            <a:ext cx="7429552" cy="646331"/>
          </a:xfrm>
          <a:prstGeom prst="rect">
            <a:avLst/>
          </a:prstGeom>
          <a:noFill/>
        </p:spPr>
        <p:txBody>
          <a:bodyPr wrap="square" rtlCol="0">
            <a:spAutoFit/>
          </a:bodyPr>
          <a:lstStyle/>
          <a:p>
            <a:r>
              <a:rPr lang="en-US" dirty="0" smtClean="0">
                <a:solidFill>
                  <a:srgbClr val="C00000"/>
                </a:solidFill>
              </a:rPr>
              <a:t>Note:</a:t>
            </a:r>
          </a:p>
          <a:p>
            <a:r>
              <a:rPr lang="en-US" dirty="0" smtClean="0">
                <a:solidFill>
                  <a:srgbClr val="C00000"/>
                </a:solidFill>
              </a:rPr>
              <a:t>We use </a:t>
            </a:r>
            <a:r>
              <a:rPr lang="en-US" dirty="0" smtClean="0">
                <a:solidFill>
                  <a:srgbClr val="C00000"/>
                </a:solidFill>
              </a:rPr>
              <a:t>buffalo_l </a:t>
            </a:r>
            <a:r>
              <a:rPr lang="en-US" dirty="0" smtClean="0">
                <a:solidFill>
                  <a:srgbClr val="C00000"/>
                </a:solidFill>
              </a:rPr>
              <a:t>model of Insightface </a:t>
            </a:r>
            <a:r>
              <a:rPr lang="en-US" dirty="0">
                <a:solidFill>
                  <a:srgbClr val="C00000"/>
                </a:solidFill>
              </a:rPr>
              <a:t>f</a:t>
            </a:r>
            <a:r>
              <a:rPr lang="en-US" dirty="0" smtClean="0">
                <a:solidFill>
                  <a:srgbClr val="C00000"/>
                </a:solidFill>
              </a:rPr>
              <a:t>or Face Detection in this project</a:t>
            </a:r>
            <a:endParaRPr lang="en-US" dirty="0">
              <a:solidFill>
                <a:srgbClr val="C00000"/>
              </a:solidFill>
            </a:endParaRPr>
          </a:p>
        </p:txBody>
      </p:sp>
      <p:grpSp>
        <p:nvGrpSpPr>
          <p:cNvPr id="26" name="Group 25"/>
          <p:cNvGrpSpPr/>
          <p:nvPr/>
        </p:nvGrpSpPr>
        <p:grpSpPr>
          <a:xfrm>
            <a:off x="714348" y="2285992"/>
            <a:ext cx="8286776" cy="4130353"/>
            <a:chOff x="714348" y="2285992"/>
            <a:chExt cx="8286776" cy="4130353"/>
          </a:xfrm>
        </p:grpSpPr>
        <p:sp>
          <p:nvSpPr>
            <p:cNvPr id="3" name="TextBox 2"/>
            <p:cNvSpPr txBox="1"/>
            <p:nvPr/>
          </p:nvSpPr>
          <p:spPr>
            <a:xfrm>
              <a:off x="3000364" y="2285992"/>
              <a:ext cx="2928958" cy="523220"/>
            </a:xfrm>
            <a:prstGeom prst="rect">
              <a:avLst/>
            </a:prstGeom>
            <a:noFill/>
          </p:spPr>
          <p:txBody>
            <a:bodyPr wrap="square" rtlCol="0">
              <a:spAutoFit/>
            </a:bodyPr>
            <a:lstStyle/>
            <a:p>
              <a:r>
                <a:rPr lang="en-US" sz="2800" dirty="0" smtClean="0">
                  <a:solidFill>
                    <a:schemeClr val="accent1">
                      <a:lumMod val="50000"/>
                    </a:schemeClr>
                  </a:solidFill>
                </a:rPr>
                <a:t>Why Insightface?</a:t>
              </a:r>
              <a:endParaRPr lang="en-US" sz="2800" dirty="0">
                <a:solidFill>
                  <a:schemeClr val="accent1">
                    <a:lumMod val="50000"/>
                  </a:schemeClr>
                </a:solidFill>
              </a:endParaRPr>
            </a:p>
          </p:txBody>
        </p:sp>
        <p:pic>
          <p:nvPicPr>
            <p:cNvPr id="4" name="Picture 3" descr="Screenshot 2023-10-17 203343.png"/>
            <p:cNvPicPr>
              <a:picLocks noChangeAspect="1"/>
            </p:cNvPicPr>
            <p:nvPr/>
          </p:nvPicPr>
          <p:blipFill>
            <a:blip r:embed="rId2"/>
            <a:stretch>
              <a:fillRect/>
            </a:stretch>
          </p:blipFill>
          <p:spPr>
            <a:xfrm>
              <a:off x="714348" y="2857496"/>
              <a:ext cx="5486876" cy="3558849"/>
            </a:xfrm>
            <a:prstGeom prst="rect">
              <a:avLst/>
            </a:prstGeom>
          </p:spPr>
        </p:pic>
        <p:cxnSp>
          <p:nvCxnSpPr>
            <p:cNvPr id="22" name="Elbow Connector 21"/>
            <p:cNvCxnSpPr/>
            <p:nvPr/>
          </p:nvCxnSpPr>
          <p:spPr>
            <a:xfrm rot="10800000">
              <a:off x="6429388" y="3214686"/>
              <a:ext cx="1500198" cy="142876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Elbow Connector 23"/>
            <p:cNvCxnSpPr/>
            <p:nvPr/>
          </p:nvCxnSpPr>
          <p:spPr>
            <a:xfrm rot="10800000" flipV="1">
              <a:off x="6429388" y="4714884"/>
              <a:ext cx="1500198" cy="142876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929586" y="4357694"/>
              <a:ext cx="1071538" cy="584775"/>
            </a:xfrm>
            <a:prstGeom prst="rect">
              <a:avLst/>
            </a:prstGeom>
            <a:noFill/>
          </p:spPr>
          <p:txBody>
            <a:bodyPr wrap="square" rtlCol="0">
              <a:spAutoFit/>
            </a:bodyPr>
            <a:lstStyle/>
            <a:p>
              <a:r>
                <a:rPr lang="en-US" sz="1600" dirty="0" smtClean="0">
                  <a:solidFill>
                    <a:srgbClr val="FF0000"/>
                  </a:solidFill>
                </a:rPr>
                <a:t>Used in project</a:t>
              </a:r>
              <a:endParaRPr lang="en-US" sz="1600" dirty="0">
                <a:solidFill>
                  <a:srgbClr val="FF0000"/>
                </a:solidFill>
              </a:endParaRPr>
            </a:p>
          </p:txBody>
        </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amond(in)">
                                      <p:cBhvr>
                                        <p:cTn id="1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57224" y="3714752"/>
            <a:ext cx="2643206" cy="2643206"/>
            <a:chOff x="857224" y="3714752"/>
            <a:chExt cx="2643206" cy="2643206"/>
          </a:xfrm>
        </p:grpSpPr>
        <p:sp>
          <p:nvSpPr>
            <p:cNvPr id="2" name="Half Frame 1"/>
            <p:cNvSpPr/>
            <p:nvPr/>
          </p:nvSpPr>
          <p:spPr>
            <a:xfrm>
              <a:off x="928662" y="5286388"/>
              <a:ext cx="2571768" cy="107157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857224" y="4214818"/>
              <a:ext cx="2286016" cy="923330"/>
            </a:xfrm>
            <a:prstGeom prst="rect">
              <a:avLst/>
            </a:prstGeom>
            <a:noFill/>
          </p:spPr>
          <p:txBody>
            <a:bodyPr wrap="square" rtlCol="0">
              <a:spAutoFit/>
            </a:bodyPr>
            <a:lstStyle/>
            <a:p>
              <a:r>
                <a:rPr lang="en-US" dirty="0" smtClean="0">
                  <a:solidFill>
                    <a:schemeClr val="accent1">
                      <a:lumMod val="50000"/>
                    </a:schemeClr>
                  </a:solidFill>
                </a:rPr>
                <a:t>Feature Extraction And ML Search Algorithm</a:t>
              </a:r>
              <a:endParaRPr lang="en-US" dirty="0">
                <a:solidFill>
                  <a:schemeClr val="accent1">
                    <a:lumMod val="50000"/>
                  </a:schemeClr>
                </a:solidFill>
              </a:endParaRPr>
            </a:p>
          </p:txBody>
        </p:sp>
        <p:sp>
          <p:nvSpPr>
            <p:cNvPr id="4" name="TextBox 3"/>
            <p:cNvSpPr txBox="1"/>
            <p:nvPr/>
          </p:nvSpPr>
          <p:spPr>
            <a:xfrm>
              <a:off x="928662" y="3714752"/>
              <a:ext cx="1143008" cy="369332"/>
            </a:xfrm>
            <a:prstGeom prst="rect">
              <a:avLst/>
            </a:prstGeom>
            <a:noFill/>
          </p:spPr>
          <p:txBody>
            <a:bodyPr wrap="square" rtlCol="0">
              <a:spAutoFit/>
            </a:bodyPr>
            <a:lstStyle/>
            <a:p>
              <a:r>
                <a:rPr lang="en-US" dirty="0" smtClean="0">
                  <a:solidFill>
                    <a:srgbClr val="FF0000"/>
                  </a:solidFill>
                </a:rPr>
                <a:t>Step-I:</a:t>
              </a:r>
              <a:endParaRPr lang="en-US" dirty="0">
                <a:solidFill>
                  <a:srgbClr val="FF0000"/>
                </a:solidFill>
              </a:endParaRPr>
            </a:p>
          </p:txBody>
        </p:sp>
      </p:grpSp>
      <p:grpSp>
        <p:nvGrpSpPr>
          <p:cNvPr id="14" name="Group 13"/>
          <p:cNvGrpSpPr/>
          <p:nvPr/>
        </p:nvGrpSpPr>
        <p:grpSpPr>
          <a:xfrm>
            <a:off x="3500430" y="3214686"/>
            <a:ext cx="2428892" cy="2643206"/>
            <a:chOff x="3500430" y="3214686"/>
            <a:chExt cx="2428892" cy="2643206"/>
          </a:xfrm>
        </p:grpSpPr>
        <p:sp>
          <p:nvSpPr>
            <p:cNvPr id="5" name="Half Frame 4"/>
            <p:cNvSpPr/>
            <p:nvPr/>
          </p:nvSpPr>
          <p:spPr>
            <a:xfrm>
              <a:off x="3571868" y="4357694"/>
              <a:ext cx="2357454" cy="1500198"/>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571868" y="3214686"/>
              <a:ext cx="1143008" cy="369332"/>
            </a:xfrm>
            <a:prstGeom prst="rect">
              <a:avLst/>
            </a:prstGeom>
            <a:noFill/>
          </p:spPr>
          <p:txBody>
            <a:bodyPr wrap="square" rtlCol="0">
              <a:spAutoFit/>
            </a:bodyPr>
            <a:lstStyle/>
            <a:p>
              <a:r>
                <a:rPr lang="en-US" dirty="0" smtClean="0">
                  <a:solidFill>
                    <a:srgbClr val="FF0000"/>
                  </a:solidFill>
                </a:rPr>
                <a:t>Step-II:</a:t>
              </a:r>
              <a:endParaRPr lang="en-US" dirty="0">
                <a:solidFill>
                  <a:srgbClr val="FF0000"/>
                </a:solidFill>
              </a:endParaRPr>
            </a:p>
          </p:txBody>
        </p:sp>
        <p:sp>
          <p:nvSpPr>
            <p:cNvPr id="8" name="TextBox 7"/>
            <p:cNvSpPr txBox="1"/>
            <p:nvPr/>
          </p:nvSpPr>
          <p:spPr>
            <a:xfrm>
              <a:off x="3500430" y="3643314"/>
              <a:ext cx="2357454" cy="369332"/>
            </a:xfrm>
            <a:prstGeom prst="rect">
              <a:avLst/>
            </a:prstGeom>
            <a:noFill/>
          </p:spPr>
          <p:txBody>
            <a:bodyPr wrap="square" rtlCol="0">
              <a:spAutoFit/>
            </a:bodyPr>
            <a:lstStyle/>
            <a:p>
              <a:r>
                <a:rPr lang="en-US" dirty="0" smtClean="0">
                  <a:solidFill>
                    <a:schemeClr val="accent1">
                      <a:lumMod val="50000"/>
                    </a:schemeClr>
                  </a:solidFill>
                </a:rPr>
                <a:t>Integrate to DataBase</a:t>
              </a:r>
              <a:endParaRPr lang="en-US" dirty="0">
                <a:solidFill>
                  <a:schemeClr val="accent1">
                    <a:lumMod val="50000"/>
                  </a:schemeClr>
                </a:solidFill>
              </a:endParaRPr>
            </a:p>
          </p:txBody>
        </p:sp>
      </p:grpSp>
      <p:grpSp>
        <p:nvGrpSpPr>
          <p:cNvPr id="15" name="Group 14"/>
          <p:cNvGrpSpPr/>
          <p:nvPr/>
        </p:nvGrpSpPr>
        <p:grpSpPr>
          <a:xfrm>
            <a:off x="6143636" y="2500306"/>
            <a:ext cx="2357454" cy="2500330"/>
            <a:chOff x="6143636" y="2500306"/>
            <a:chExt cx="2357454" cy="2500330"/>
          </a:xfrm>
        </p:grpSpPr>
        <p:sp>
          <p:nvSpPr>
            <p:cNvPr id="9" name="Half Frame 8"/>
            <p:cNvSpPr/>
            <p:nvPr/>
          </p:nvSpPr>
          <p:spPr>
            <a:xfrm>
              <a:off x="6215074" y="3500438"/>
              <a:ext cx="2000264" cy="1500198"/>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6143636" y="2500306"/>
              <a:ext cx="1143008" cy="369332"/>
            </a:xfrm>
            <a:prstGeom prst="rect">
              <a:avLst/>
            </a:prstGeom>
            <a:noFill/>
          </p:spPr>
          <p:txBody>
            <a:bodyPr wrap="square" rtlCol="0">
              <a:spAutoFit/>
            </a:bodyPr>
            <a:lstStyle/>
            <a:p>
              <a:r>
                <a:rPr lang="en-US" dirty="0" smtClean="0">
                  <a:solidFill>
                    <a:srgbClr val="FF0000"/>
                  </a:solidFill>
                </a:rPr>
                <a:t>Step-III:</a:t>
              </a:r>
              <a:endParaRPr lang="en-US" dirty="0">
                <a:solidFill>
                  <a:srgbClr val="FF0000"/>
                </a:solidFill>
              </a:endParaRPr>
            </a:p>
          </p:txBody>
        </p:sp>
        <p:sp>
          <p:nvSpPr>
            <p:cNvPr id="11" name="TextBox 10"/>
            <p:cNvSpPr txBox="1"/>
            <p:nvPr/>
          </p:nvSpPr>
          <p:spPr>
            <a:xfrm>
              <a:off x="6143636" y="2928934"/>
              <a:ext cx="2357454" cy="369332"/>
            </a:xfrm>
            <a:prstGeom prst="rect">
              <a:avLst/>
            </a:prstGeom>
            <a:noFill/>
          </p:spPr>
          <p:txBody>
            <a:bodyPr wrap="square" rtlCol="0">
              <a:spAutoFit/>
            </a:bodyPr>
            <a:lstStyle/>
            <a:p>
              <a:r>
                <a:rPr lang="en-US" dirty="0" smtClean="0">
                  <a:solidFill>
                    <a:schemeClr val="accent1">
                      <a:lumMod val="50000"/>
                    </a:schemeClr>
                  </a:solidFill>
                </a:rPr>
                <a:t>Build The Web APP</a:t>
              </a:r>
              <a:endParaRPr lang="en-US" dirty="0">
                <a:solidFill>
                  <a:schemeClr val="accent1">
                    <a:lumMod val="50000"/>
                  </a:schemeClr>
                </a:solidFill>
              </a:endParaRPr>
            </a:p>
          </p:txBody>
        </p:sp>
      </p:grpSp>
      <p:sp>
        <p:nvSpPr>
          <p:cNvPr id="12" name="TextBox 11"/>
          <p:cNvSpPr txBox="1"/>
          <p:nvPr/>
        </p:nvSpPr>
        <p:spPr>
          <a:xfrm>
            <a:off x="2285984" y="1000108"/>
            <a:ext cx="3929090" cy="1200329"/>
          </a:xfrm>
          <a:prstGeom prst="rect">
            <a:avLst/>
          </a:prstGeom>
          <a:noFill/>
        </p:spPr>
        <p:txBody>
          <a:bodyPr wrap="square" rtlCol="0">
            <a:spAutoFit/>
          </a:bodyPr>
          <a:lstStyle/>
          <a:p>
            <a:pPr algn="ctr"/>
            <a:r>
              <a:rPr lang="en-US" sz="3600" dirty="0" smtClean="0"/>
              <a:t>FLOW CHART OF OUR PROJECT</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14414" y="1428736"/>
            <a:ext cx="7572428" cy="533103"/>
            <a:chOff x="1214414" y="1428736"/>
            <a:chExt cx="7572428" cy="533103"/>
          </a:xfrm>
        </p:grpSpPr>
        <p:sp>
          <p:nvSpPr>
            <p:cNvPr id="3" name="TextBox 2"/>
            <p:cNvSpPr txBox="1"/>
            <p:nvPr/>
          </p:nvSpPr>
          <p:spPr>
            <a:xfrm>
              <a:off x="1214414" y="1428736"/>
              <a:ext cx="1428760" cy="523220"/>
            </a:xfrm>
            <a:prstGeom prst="rect">
              <a:avLst/>
            </a:prstGeom>
            <a:noFill/>
          </p:spPr>
          <p:txBody>
            <a:bodyPr wrap="square" rtlCol="0">
              <a:spAutoFit/>
            </a:bodyPr>
            <a:lstStyle/>
            <a:p>
              <a:r>
                <a:rPr lang="en-US" sz="2800" dirty="0" smtClean="0">
                  <a:solidFill>
                    <a:srgbClr val="FF0000"/>
                  </a:solidFill>
                </a:rPr>
                <a:t>Step-I:</a:t>
              </a:r>
              <a:endParaRPr lang="en-US" sz="2800" dirty="0">
                <a:solidFill>
                  <a:srgbClr val="FF0000"/>
                </a:solidFill>
              </a:endParaRPr>
            </a:p>
          </p:txBody>
        </p:sp>
        <p:sp>
          <p:nvSpPr>
            <p:cNvPr id="4" name="TextBox 3"/>
            <p:cNvSpPr txBox="1"/>
            <p:nvPr/>
          </p:nvSpPr>
          <p:spPr>
            <a:xfrm>
              <a:off x="2428860" y="1500174"/>
              <a:ext cx="6357982" cy="461665"/>
            </a:xfrm>
            <a:prstGeom prst="rect">
              <a:avLst/>
            </a:prstGeom>
            <a:noFill/>
          </p:spPr>
          <p:txBody>
            <a:bodyPr wrap="square" rtlCol="0">
              <a:spAutoFit/>
            </a:bodyPr>
            <a:lstStyle/>
            <a:p>
              <a:r>
                <a:rPr lang="en-US" sz="2400" dirty="0" smtClean="0">
                  <a:solidFill>
                    <a:schemeClr val="accent1">
                      <a:lumMod val="50000"/>
                    </a:schemeClr>
                  </a:solidFill>
                </a:rPr>
                <a:t>Feature Extraction And ML Search Algorithm</a:t>
              </a:r>
              <a:endParaRPr lang="en-US" sz="2400" dirty="0">
                <a:solidFill>
                  <a:schemeClr val="accent1">
                    <a:lumMod val="50000"/>
                  </a:schemeClr>
                </a:solidFill>
              </a:endParaRPr>
            </a:p>
          </p:txBody>
        </p:sp>
      </p:grpSp>
      <p:sp>
        <p:nvSpPr>
          <p:cNvPr id="5" name="TextBox 4"/>
          <p:cNvSpPr txBox="1"/>
          <p:nvPr/>
        </p:nvSpPr>
        <p:spPr>
          <a:xfrm>
            <a:off x="1714480" y="2500306"/>
            <a:ext cx="5429288" cy="369332"/>
          </a:xfrm>
          <a:prstGeom prst="rect">
            <a:avLst/>
          </a:prstGeom>
          <a:noFill/>
        </p:spPr>
        <p:txBody>
          <a:bodyPr wrap="square" rtlCol="0">
            <a:spAutoFit/>
          </a:bodyPr>
          <a:lstStyle/>
          <a:p>
            <a:pPr marL="342900" indent="-342900">
              <a:buAutoNum type="arabicPeriod"/>
            </a:pPr>
            <a:r>
              <a:rPr lang="en-US" dirty="0" smtClean="0"/>
              <a:t>We get the images of students from the drive.</a:t>
            </a:r>
          </a:p>
        </p:txBody>
      </p:sp>
      <p:sp>
        <p:nvSpPr>
          <p:cNvPr id="6" name="TextBox 5"/>
          <p:cNvSpPr txBox="1"/>
          <p:nvPr/>
        </p:nvSpPr>
        <p:spPr>
          <a:xfrm>
            <a:off x="1714480" y="3071810"/>
            <a:ext cx="5429288" cy="369332"/>
          </a:xfrm>
          <a:prstGeom prst="rect">
            <a:avLst/>
          </a:prstGeom>
          <a:noFill/>
        </p:spPr>
        <p:txBody>
          <a:bodyPr wrap="square" rtlCol="0">
            <a:spAutoFit/>
          </a:bodyPr>
          <a:lstStyle/>
          <a:p>
            <a:pPr marL="342900" indent="-342900"/>
            <a:r>
              <a:rPr lang="en-US" dirty="0" smtClean="0"/>
              <a:t>2.  Get the facial features using Insightface Model.</a:t>
            </a:r>
          </a:p>
        </p:txBody>
      </p:sp>
      <p:sp>
        <p:nvSpPr>
          <p:cNvPr id="7" name="TextBox 6"/>
          <p:cNvSpPr txBox="1"/>
          <p:nvPr/>
        </p:nvSpPr>
        <p:spPr>
          <a:xfrm>
            <a:off x="1714480" y="3714752"/>
            <a:ext cx="5429288" cy="646331"/>
          </a:xfrm>
          <a:prstGeom prst="rect">
            <a:avLst/>
          </a:prstGeom>
          <a:noFill/>
        </p:spPr>
        <p:txBody>
          <a:bodyPr wrap="square" rtlCol="0">
            <a:spAutoFit/>
          </a:bodyPr>
          <a:lstStyle/>
          <a:p>
            <a:pPr marL="342900" indent="-342900"/>
            <a:r>
              <a:rPr lang="en-US" dirty="0" smtClean="0"/>
              <a:t>3.   Use the machine learning cosine similarity method to test the results.</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7929618" cy="461665"/>
          </a:xfrm>
          <a:prstGeom prst="rect">
            <a:avLst/>
          </a:prstGeom>
          <a:noFill/>
        </p:spPr>
        <p:txBody>
          <a:bodyPr wrap="square" rtlCol="0">
            <a:spAutoFit/>
          </a:bodyPr>
          <a:lstStyle/>
          <a:p>
            <a:r>
              <a:rPr lang="en-US" sz="2400" dirty="0" smtClean="0">
                <a:solidFill>
                  <a:srgbClr val="FF0000"/>
                </a:solidFill>
              </a:rPr>
              <a:t>COSINE SIMILARITY METHOD OF COMPARING FACES</a:t>
            </a:r>
            <a:endParaRPr lang="en-US" sz="2400" dirty="0">
              <a:solidFill>
                <a:srgbClr val="FF0000"/>
              </a:solidFill>
            </a:endParaRPr>
          </a:p>
        </p:txBody>
      </p:sp>
      <p:sp>
        <p:nvSpPr>
          <p:cNvPr id="3" name="TextBox 2"/>
          <p:cNvSpPr txBox="1"/>
          <p:nvPr/>
        </p:nvSpPr>
        <p:spPr>
          <a:xfrm>
            <a:off x="785786" y="2571744"/>
            <a:ext cx="4214842" cy="3139321"/>
          </a:xfrm>
          <a:prstGeom prst="rect">
            <a:avLst/>
          </a:prstGeom>
          <a:noFill/>
        </p:spPr>
        <p:txBody>
          <a:bodyPr wrap="square" rtlCol="0">
            <a:spAutoFit/>
          </a:bodyPr>
          <a:lstStyle/>
          <a:p>
            <a:r>
              <a:rPr lang="en-US" dirty="0"/>
              <a:t>Cosine similarity is a metric used to measure the similarity of two vectors. </a:t>
            </a:r>
            <a:r>
              <a:rPr lang="en-US" dirty="0" smtClean="0"/>
              <a:t>Specifically</a:t>
            </a:r>
            <a:r>
              <a:rPr lang="en-US" dirty="0"/>
              <a:t>, it measures the similarity in the direction or orientation of the vectors ignoring differences in their magnitude or scale. Both vectors need to be part of the same inner product space, meaning they must produce a scalar through inner product multiplication. The similarity of two vectors is measured by the cosine of the angle between them.</a:t>
            </a:r>
          </a:p>
        </p:txBody>
      </p:sp>
      <p:pic>
        <p:nvPicPr>
          <p:cNvPr id="4" name="Picture 3" descr="Screenshot 2023-10-17 212335.png"/>
          <p:cNvPicPr>
            <a:picLocks noChangeAspect="1"/>
          </p:cNvPicPr>
          <p:nvPr/>
        </p:nvPicPr>
        <p:blipFill>
          <a:blip r:embed="rId2"/>
          <a:stretch>
            <a:fillRect/>
          </a:stretch>
        </p:blipFill>
        <p:spPr>
          <a:xfrm>
            <a:off x="5286380" y="3571876"/>
            <a:ext cx="3368332" cy="457240"/>
          </a:xfrm>
          <a:prstGeom prst="rect">
            <a:avLst/>
          </a:prstGeom>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14414" y="1428736"/>
            <a:ext cx="7572428" cy="533103"/>
            <a:chOff x="1214414" y="1428736"/>
            <a:chExt cx="7572428" cy="533103"/>
          </a:xfrm>
        </p:grpSpPr>
        <p:sp>
          <p:nvSpPr>
            <p:cNvPr id="3" name="TextBox 2"/>
            <p:cNvSpPr txBox="1"/>
            <p:nvPr/>
          </p:nvSpPr>
          <p:spPr>
            <a:xfrm>
              <a:off x="1214414" y="1428736"/>
              <a:ext cx="1428760" cy="523220"/>
            </a:xfrm>
            <a:prstGeom prst="rect">
              <a:avLst/>
            </a:prstGeom>
            <a:noFill/>
          </p:spPr>
          <p:txBody>
            <a:bodyPr wrap="square" rtlCol="0">
              <a:spAutoFit/>
            </a:bodyPr>
            <a:lstStyle/>
            <a:p>
              <a:r>
                <a:rPr lang="en-US" sz="2800" dirty="0" smtClean="0">
                  <a:solidFill>
                    <a:srgbClr val="FF0000"/>
                  </a:solidFill>
                </a:rPr>
                <a:t>Step-II:</a:t>
              </a:r>
              <a:endParaRPr lang="en-US" sz="2800" dirty="0">
                <a:solidFill>
                  <a:srgbClr val="FF0000"/>
                </a:solidFill>
              </a:endParaRPr>
            </a:p>
          </p:txBody>
        </p:sp>
        <p:sp>
          <p:nvSpPr>
            <p:cNvPr id="4" name="TextBox 3"/>
            <p:cNvSpPr txBox="1"/>
            <p:nvPr/>
          </p:nvSpPr>
          <p:spPr>
            <a:xfrm>
              <a:off x="2428860" y="1500174"/>
              <a:ext cx="6357982" cy="461665"/>
            </a:xfrm>
            <a:prstGeom prst="rect">
              <a:avLst/>
            </a:prstGeom>
            <a:noFill/>
          </p:spPr>
          <p:txBody>
            <a:bodyPr wrap="square" rtlCol="0">
              <a:spAutoFit/>
            </a:bodyPr>
            <a:lstStyle/>
            <a:p>
              <a:r>
                <a:rPr lang="en-US" sz="2400" dirty="0" smtClean="0">
                  <a:solidFill>
                    <a:schemeClr val="accent1">
                      <a:lumMod val="50000"/>
                    </a:schemeClr>
                  </a:solidFill>
                </a:rPr>
                <a:t>Integrate To Database</a:t>
              </a:r>
              <a:endParaRPr lang="en-US" sz="2400" dirty="0">
                <a:solidFill>
                  <a:schemeClr val="accent1">
                    <a:lumMod val="50000"/>
                  </a:schemeClr>
                </a:solidFill>
              </a:endParaRPr>
            </a:p>
          </p:txBody>
        </p:sp>
      </p:grpSp>
      <p:sp>
        <p:nvSpPr>
          <p:cNvPr id="5" name="TextBox 4"/>
          <p:cNvSpPr txBox="1"/>
          <p:nvPr/>
        </p:nvSpPr>
        <p:spPr>
          <a:xfrm>
            <a:off x="1714480" y="2500306"/>
            <a:ext cx="5429288" cy="646331"/>
          </a:xfrm>
          <a:prstGeom prst="rect">
            <a:avLst/>
          </a:prstGeom>
          <a:noFill/>
        </p:spPr>
        <p:txBody>
          <a:bodyPr wrap="square" rtlCol="0">
            <a:spAutoFit/>
          </a:bodyPr>
          <a:lstStyle/>
          <a:p>
            <a:pPr marL="342900" indent="-342900">
              <a:buAutoNum type="arabicPeriod"/>
            </a:pPr>
            <a:r>
              <a:rPr lang="en-US" dirty="0" smtClean="0"/>
              <a:t>Get mean of all the facial features of different images of the student.</a:t>
            </a:r>
          </a:p>
        </p:txBody>
      </p:sp>
      <p:sp>
        <p:nvSpPr>
          <p:cNvPr id="6" name="TextBox 5"/>
          <p:cNvSpPr txBox="1"/>
          <p:nvPr/>
        </p:nvSpPr>
        <p:spPr>
          <a:xfrm>
            <a:off x="1714480" y="3429000"/>
            <a:ext cx="5429288" cy="369332"/>
          </a:xfrm>
          <a:prstGeom prst="rect">
            <a:avLst/>
          </a:prstGeom>
          <a:noFill/>
        </p:spPr>
        <p:txBody>
          <a:bodyPr wrap="square" rtlCol="0">
            <a:spAutoFit/>
          </a:bodyPr>
          <a:lstStyle/>
          <a:p>
            <a:pPr marL="342900" indent="-342900"/>
            <a:r>
              <a:rPr lang="en-US" dirty="0" smtClean="0"/>
              <a:t>2.  Convert the facial features in form of bytes.</a:t>
            </a:r>
          </a:p>
        </p:txBody>
      </p:sp>
      <p:sp>
        <p:nvSpPr>
          <p:cNvPr id="7" name="TextBox 6"/>
          <p:cNvSpPr txBox="1"/>
          <p:nvPr/>
        </p:nvSpPr>
        <p:spPr>
          <a:xfrm>
            <a:off x="1714480" y="4429132"/>
            <a:ext cx="5429288" cy="369332"/>
          </a:xfrm>
          <a:prstGeom prst="rect">
            <a:avLst/>
          </a:prstGeom>
          <a:noFill/>
        </p:spPr>
        <p:txBody>
          <a:bodyPr wrap="square" rtlCol="0">
            <a:spAutoFit/>
          </a:bodyPr>
          <a:lstStyle/>
          <a:p>
            <a:pPr marL="342900" indent="-342900"/>
            <a:r>
              <a:rPr lang="en-US" dirty="0" smtClean="0"/>
              <a:t>3.   Store the facial features in the database.</a:t>
            </a:r>
          </a:p>
        </p:txBody>
      </p:sp>
      <p:sp>
        <p:nvSpPr>
          <p:cNvPr id="8" name="TextBox 7"/>
          <p:cNvSpPr txBox="1"/>
          <p:nvPr/>
        </p:nvSpPr>
        <p:spPr>
          <a:xfrm>
            <a:off x="1785918" y="5000636"/>
            <a:ext cx="5429288" cy="646331"/>
          </a:xfrm>
          <a:prstGeom prst="rect">
            <a:avLst/>
          </a:prstGeom>
          <a:noFill/>
        </p:spPr>
        <p:txBody>
          <a:bodyPr wrap="square" rtlCol="0">
            <a:spAutoFit/>
          </a:bodyPr>
          <a:lstStyle/>
          <a:p>
            <a:pPr marL="342900" indent="-342900"/>
            <a:r>
              <a:rPr lang="en-US" b="1" dirty="0" smtClean="0">
                <a:solidFill>
                  <a:srgbClr val="C00000"/>
                </a:solidFill>
              </a:rPr>
              <a:t>In the database we store the facial features using HASHMAP Data Structure</a:t>
            </a:r>
          </a:p>
        </p:txBody>
      </p:sp>
      <p:sp>
        <p:nvSpPr>
          <p:cNvPr id="9" name="TextBox 8"/>
          <p:cNvSpPr txBox="1"/>
          <p:nvPr/>
        </p:nvSpPr>
        <p:spPr>
          <a:xfrm>
            <a:off x="1857356" y="3929066"/>
            <a:ext cx="5000660" cy="400110"/>
          </a:xfrm>
          <a:prstGeom prst="rect">
            <a:avLst/>
          </a:prstGeom>
          <a:noFill/>
        </p:spPr>
        <p:txBody>
          <a:bodyPr wrap="square" rtlCol="0">
            <a:spAutoFit/>
          </a:bodyPr>
          <a:lstStyle/>
          <a:p>
            <a:r>
              <a:rPr lang="en-US" sz="2000" b="1" dirty="0" smtClean="0">
                <a:solidFill>
                  <a:srgbClr val="132D2C"/>
                </a:solidFill>
              </a:rPr>
              <a:t>We use redis database in our project.</a:t>
            </a:r>
            <a:endParaRPr lang="en-US" sz="2000" b="1" dirty="0">
              <a:solidFill>
                <a:srgbClr val="132D2C"/>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255</TotalTime>
  <Words>722</Words>
  <Application>Microsoft Office PowerPoint</Application>
  <PresentationFormat>On-screen Show (4:3)</PresentationFormat>
  <Paragraphs>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Brahma Upadhyaya</dc:creator>
  <cp:lastModifiedBy>Brahma Upadhyaya</cp:lastModifiedBy>
  <cp:revision>24</cp:revision>
  <dcterms:created xsi:type="dcterms:W3CDTF">2023-10-17T14:23:50Z</dcterms:created>
  <dcterms:modified xsi:type="dcterms:W3CDTF">2023-11-09T17:44:14Z</dcterms:modified>
</cp:coreProperties>
</file>