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embeddedFontLst>
    <p:embeddedFont>
      <p:font typeface="Bahnschrift" panose="020B0502040204020203" pitchFamily="3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9994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2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33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3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349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92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</a:t>
            </a:r>
            <a:r>
              <a:rPr lang="en-US" sz="3600" b="1"/>
              <a:t>Details and </a:t>
            </a:r>
            <a:r>
              <a:rPr lang="en-US" sz="3600" b="1" dirty="0"/>
              <a:t>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131236" y="2009254"/>
            <a:ext cx="7060764" cy="40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Connected experiences for consumers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m-cos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VIT BHOPAL University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C7F10-B951-D886-EAD4-5A6C9D2444CB}"/>
              </a:ext>
            </a:extLst>
          </p:cNvPr>
          <p:cNvSpPr txBox="1"/>
          <p:nvPr/>
        </p:nvSpPr>
        <p:spPr>
          <a:xfrm>
            <a:off x="1300899" y="148172"/>
            <a:ext cx="2780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Bahnschrift" panose="020B0502040204020203" pitchFamily="34" charset="0"/>
              </a:rPr>
              <a:t>Cognizant</a:t>
            </a:r>
            <a:endParaRPr lang="en-IN" dirty="0">
              <a:solidFill>
                <a:srgbClr val="0033CC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94C23-77FF-C530-F8A4-B58767B6C48B}"/>
              </a:ext>
            </a:extLst>
          </p:cNvPr>
          <p:cNvSpPr txBox="1"/>
          <p:nvPr/>
        </p:nvSpPr>
        <p:spPr>
          <a:xfrm>
            <a:off x="1743958" y="833761"/>
            <a:ext cx="244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33CC"/>
                </a:solidFill>
              </a:rPr>
              <a:t>digital nurture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D9F33-429F-7C55-CF51-7C7A8900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022" y="0"/>
            <a:ext cx="479133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5499161" y="36946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Idea/Approach Details</a:t>
            </a:r>
            <a:endParaRPr sz="40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5499161" y="785611"/>
            <a:ext cx="5947515" cy="230221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buFont typeface="Noto Sans Symbols"/>
              <a:buChar char="⮚"/>
            </a:pPr>
            <a:r>
              <a:rPr lang="en-US" sz="1400" dirty="0"/>
              <a:t>Our App name </a:t>
            </a:r>
            <a:r>
              <a:rPr lang="en-US" sz="1400" b="1" dirty="0"/>
              <a:t>m-cos</a:t>
            </a:r>
            <a:r>
              <a:rPr lang="en-US" sz="1400" dirty="0"/>
              <a:t> help users to feel connected with  brands products using unique features of our app.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400" b="1" dirty="0"/>
              <a:t>m-cos</a:t>
            </a:r>
            <a:r>
              <a:rPr lang="en-US" sz="1400" dirty="0"/>
              <a:t> can help customers to take a trial of the  product in Real-Time with the help of  Augmented Reality Technology.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400" b="1" dirty="0"/>
              <a:t>m-cos </a:t>
            </a:r>
            <a:r>
              <a:rPr lang="en-US" sz="1400" dirty="0"/>
              <a:t>provides personalized experience to users according to their regular shopping &amp; the loyalty points </a:t>
            </a:r>
          </a:p>
          <a:p>
            <a:pPr marL="285750" indent="-285750">
              <a:buFont typeface="Noto Sans Symbols"/>
              <a:buChar char="⮚"/>
            </a:pPr>
            <a:r>
              <a:rPr lang="en-US" sz="1400" dirty="0"/>
              <a:t>Some amazing features including server based WhatsApp chatbot, user-friendly layout.</a:t>
            </a:r>
            <a:endParaRPr sz="1400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4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CA5B7D-7CF9-D48C-7D77-78AF3D17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414" y="0"/>
            <a:ext cx="528637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6CD40D-303B-2CF5-792F-6F61D96B8497}"/>
              </a:ext>
            </a:extLst>
          </p:cNvPr>
          <p:cNvSpPr/>
          <p:nvPr/>
        </p:nvSpPr>
        <p:spPr>
          <a:xfrm>
            <a:off x="5499161" y="682409"/>
            <a:ext cx="5446206" cy="103201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222;p2">
            <a:extLst>
              <a:ext uri="{FF2B5EF4-FFF2-40B4-BE49-F238E27FC236}">
                <a16:creationId xmlns:a16="http://schemas.microsoft.com/office/drawing/2014/main" id="{05BD6DC3-EED1-EF54-8717-972E714B3093}"/>
              </a:ext>
            </a:extLst>
          </p:cNvPr>
          <p:cNvSpPr txBox="1"/>
          <p:nvPr/>
        </p:nvSpPr>
        <p:spPr>
          <a:xfrm>
            <a:off x="5529011" y="3288085"/>
            <a:ext cx="6322051" cy="310362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40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 end:-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/>
                </a:solidFill>
                <a:latin typeface="AvenirNext"/>
                <a:ea typeface="Libre Franklin"/>
                <a:cs typeface="Libre Franklin"/>
                <a:sym typeface="Libre Franklin"/>
              </a:rPr>
              <a:t>XML for Front End</a:t>
            </a:r>
            <a:endParaRPr lang="en-US" dirty="0">
              <a:solidFill>
                <a:schemeClr val="tx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end:-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 for Back End</a:t>
            </a: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Computer Vision (CV) for AR technology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Firebase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Database</a:t>
            </a: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C0A782-AE50-5A3E-FF25-4984D92AB6B4}"/>
              </a:ext>
            </a:extLst>
          </p:cNvPr>
          <p:cNvSpPr/>
          <p:nvPr/>
        </p:nvSpPr>
        <p:spPr>
          <a:xfrm>
            <a:off x="5585572" y="3889093"/>
            <a:ext cx="3549001" cy="126725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2635E-2A1E-2773-0C96-904E2DF6D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9" t="4054" r="2378" b="20688"/>
          <a:stretch/>
        </p:blipFill>
        <p:spPr>
          <a:xfrm>
            <a:off x="0" y="3337089"/>
            <a:ext cx="6567456" cy="35209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AB87F-72A5-DAEB-E816-43B908291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5" t="5224" r="3384" b="5430"/>
          <a:stretch/>
        </p:blipFill>
        <p:spPr>
          <a:xfrm>
            <a:off x="6567456" y="204798"/>
            <a:ext cx="5624543" cy="3132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BE045C-5A3A-4CDD-B8D5-F292D237673A}"/>
              </a:ext>
            </a:extLst>
          </p:cNvPr>
          <p:cNvSpPr txBox="1"/>
          <p:nvPr/>
        </p:nvSpPr>
        <p:spPr>
          <a:xfrm>
            <a:off x="263952" y="1244339"/>
            <a:ext cx="5624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AFDAC9-295E-E347-60B9-92E594E84CDF}"/>
              </a:ext>
            </a:extLst>
          </p:cNvPr>
          <p:cNvSpPr/>
          <p:nvPr/>
        </p:nvSpPr>
        <p:spPr>
          <a:xfrm>
            <a:off x="282806" y="1887803"/>
            <a:ext cx="4864231" cy="10213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A1A71-F861-3877-F9E1-17432373D83F}"/>
              </a:ext>
            </a:extLst>
          </p:cNvPr>
          <p:cNvSpPr txBox="1"/>
          <p:nvPr/>
        </p:nvSpPr>
        <p:spPr>
          <a:xfrm>
            <a:off x="7871382" y="4571999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Flow-Diagram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8C869-5CE3-A398-66CC-C0A314B49C56}"/>
              </a:ext>
            </a:extLst>
          </p:cNvPr>
          <p:cNvSpPr/>
          <p:nvPr/>
        </p:nvSpPr>
        <p:spPr>
          <a:xfrm>
            <a:off x="8012783" y="5235885"/>
            <a:ext cx="3035431" cy="109113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0A69E7-BDF4-A0AD-BBEA-9F45999F2F6C}"/>
              </a:ext>
            </a:extLst>
          </p:cNvPr>
          <p:cNvSpPr/>
          <p:nvPr/>
        </p:nvSpPr>
        <p:spPr>
          <a:xfrm>
            <a:off x="5262019" y="1425890"/>
            <a:ext cx="1127958" cy="461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6233BA-30A7-3BA7-97C7-CD79F85FD5BF}"/>
              </a:ext>
            </a:extLst>
          </p:cNvPr>
          <p:cNvSpPr/>
          <p:nvPr/>
        </p:nvSpPr>
        <p:spPr>
          <a:xfrm rot="10800000">
            <a:off x="6759020" y="4753822"/>
            <a:ext cx="1127958" cy="461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4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4D957B-B38C-2BF7-FADD-B0426CCDB8C7}"/>
              </a:ext>
            </a:extLst>
          </p:cNvPr>
          <p:cNvGrpSpPr/>
          <p:nvPr/>
        </p:nvGrpSpPr>
        <p:grpSpPr>
          <a:xfrm>
            <a:off x="5460771" y="539771"/>
            <a:ext cx="6407575" cy="2970149"/>
            <a:chOff x="5411576" y="117874"/>
            <a:chExt cx="6645308" cy="313558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CDBC27-9776-DC2A-C611-556A9D3CDF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8" t="3705" r="2599" b="13603"/>
            <a:stretch/>
          </p:blipFill>
          <p:spPr>
            <a:xfrm>
              <a:off x="5411576" y="117874"/>
              <a:ext cx="6645308" cy="3135588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3068D2-615E-719E-3CF0-B52994713F1B}"/>
                </a:ext>
              </a:extLst>
            </p:cNvPr>
            <p:cNvSpPr/>
            <p:nvPr/>
          </p:nvSpPr>
          <p:spPr>
            <a:xfrm>
              <a:off x="5411576" y="117874"/>
              <a:ext cx="414189" cy="4854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DEF7F8-FC79-93BD-F392-705E40018011}"/>
              </a:ext>
            </a:extLst>
          </p:cNvPr>
          <p:cNvSpPr txBox="1"/>
          <p:nvPr/>
        </p:nvSpPr>
        <p:spPr>
          <a:xfrm>
            <a:off x="5354425" y="75414"/>
            <a:ext cx="661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Statistics Regarding Ecommerce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F9457-739D-DF91-A322-0BEBB7241065}"/>
              </a:ext>
            </a:extLst>
          </p:cNvPr>
          <p:cNvSpPr/>
          <p:nvPr/>
        </p:nvSpPr>
        <p:spPr>
          <a:xfrm>
            <a:off x="5552389" y="558625"/>
            <a:ext cx="4864231" cy="10213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05B89A-73FD-2195-EDD5-6E0DF0772D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3" t="4495" r="2539" b="2054"/>
          <a:stretch/>
        </p:blipFill>
        <p:spPr>
          <a:xfrm>
            <a:off x="5279010" y="3585334"/>
            <a:ext cx="6693031" cy="32726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468F07-73E4-1389-8067-588D5824B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414" y="0"/>
            <a:ext cx="5286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995301" y="3115065"/>
            <a:ext cx="6381334" cy="4568691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4400" dirty="0">
                <a:solidFill>
                  <a:schemeClr val="tx1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THANK YOU!</a:t>
            </a:r>
            <a:endParaRPr lang="en-US" sz="44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1FE70-E0C2-B828-05EC-44C4359E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349" y="0"/>
            <a:ext cx="528637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DD5879-EADD-9C66-86D1-A21A5A224EBD}"/>
              </a:ext>
            </a:extLst>
          </p:cNvPr>
          <p:cNvSpPr/>
          <p:nvPr/>
        </p:nvSpPr>
        <p:spPr>
          <a:xfrm>
            <a:off x="6429691" y="3742935"/>
            <a:ext cx="4213171" cy="103201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073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136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</vt:lpstr>
      <vt:lpstr>Libre Franklin</vt:lpstr>
      <vt:lpstr>Franklin Gothic</vt:lpstr>
      <vt:lpstr>AvenirNext</vt:lpstr>
      <vt:lpstr>Calibri</vt:lpstr>
      <vt:lpstr>Noto Sans Symbols</vt:lpstr>
      <vt:lpstr>Theme1</vt:lpstr>
      <vt:lpstr>Basic Details and Problem Statement</vt:lpstr>
      <vt:lpstr>Idea/Approach Details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20BCE11121</cp:lastModifiedBy>
  <cp:revision>27</cp:revision>
  <dcterms:created xsi:type="dcterms:W3CDTF">2022-02-11T07:14:46Z</dcterms:created>
  <dcterms:modified xsi:type="dcterms:W3CDTF">2022-11-11T04:02:31Z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