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Franklin Gothic" charset="0"/>
      <p:bold r:id="rId8"/>
    </p:embeddedFont>
    <p:embeddedFont>
      <p:font typeface="Calibri" pitchFamily="34" charset="0"/>
      <p:regular r:id="rId9"/>
      <p:bold r:id="rId10"/>
      <p:italic r:id="rId11"/>
      <p:boldItalic r:id="rId12"/>
    </p:embeddedFont>
    <p:embeddedFont>
      <p:font typeface="Libre Franklin"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34287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a:t>
            </a:r>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a:t>
            </a:r>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a:t>
            </a:r>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a:t>
            </a:r>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a:t>
            </a:r>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a:t>
            </a:r>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a:t>
            </a:r>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r>
              <a:rPr lang="en-US" sz="1800" dirty="0" smtClean="0">
                <a:solidFill>
                  <a:schemeClr val="lt2"/>
                </a:solidFill>
                <a:latin typeface="Franklin Gothic"/>
                <a:ea typeface="Franklin Gothic"/>
                <a:cs typeface="Franklin Gothic"/>
                <a:sym typeface="Franklin Gothic"/>
              </a:rPr>
              <a:t>:</a:t>
            </a:r>
          </a:p>
          <a:p>
            <a:pPr marL="171450" lvl="0" indent="-171450">
              <a:buSzPct val="133000"/>
              <a:buFont typeface="Wingdings" pitchFamily="2" charset="2"/>
              <a:buChar char="Ø"/>
            </a:pPr>
            <a:r>
              <a:rPr lang="en-US" b="1" dirty="0"/>
              <a:t> </a:t>
            </a:r>
            <a:r>
              <a:rPr lang="en-US" sz="900" b="1" dirty="0"/>
              <a:t>Interactive Games and Quizzes: </a:t>
            </a:r>
            <a:r>
              <a:rPr lang="en-US" sz="900" dirty="0">
                <a:latin typeface="Arial"/>
                <a:ea typeface="Arial"/>
                <a:cs typeface="Arial"/>
                <a:sym typeface="Arial"/>
              </a:rPr>
              <a:t>Utilize interactive challenges and quizzes that teach kids about their rights, and offer real            time feedback. Incentivize right answers with points or digital badges to promote engagement and competitiveness.</a:t>
            </a:r>
          </a:p>
          <a:p>
            <a:pPr marL="171450" lvl="0" indent="0">
              <a:lnSpc>
                <a:spcPct val="90000"/>
              </a:lnSpc>
              <a:spcBef>
                <a:spcPts val="0"/>
              </a:spcBef>
              <a:buSzPts val="900"/>
            </a:pPr>
            <a:r>
              <a:rPr lang="en-US" sz="900" b="1" dirty="0">
                <a:highlight>
                  <a:srgbClr val="FFFFFF"/>
                </a:highlight>
                <a:latin typeface="Arial"/>
                <a:ea typeface="Arial"/>
                <a:cs typeface="Arial"/>
                <a:sym typeface="Arial"/>
              </a:rPr>
              <a:t> Engaging Visuals: </a:t>
            </a:r>
            <a:r>
              <a:rPr lang="en-US" sz="900" dirty="0">
                <a:latin typeface="Arial"/>
                <a:ea typeface="Arial"/>
                <a:cs typeface="Arial"/>
                <a:sym typeface="Arial"/>
              </a:rPr>
              <a:t>Utilize exciting and kid-friendly imagery, consisting of colors illustrations in addition to caricatures     along with animations to create your site to become attractive. Create engaging characters or narratives that relate to children for readers.</a:t>
            </a:r>
          </a:p>
          <a:p>
            <a:pPr marL="171450" lvl="0" indent="0">
              <a:lnSpc>
                <a:spcPct val="90000"/>
              </a:lnSpc>
              <a:spcBef>
                <a:spcPts val="0"/>
              </a:spcBef>
              <a:buSzPts val="900"/>
            </a:pPr>
            <a:endParaRPr lang="en-US" sz="900" dirty="0">
              <a:latin typeface="Arial"/>
              <a:ea typeface="Arial"/>
              <a:cs typeface="Arial"/>
              <a:sym typeface="Arial"/>
            </a:endParaRPr>
          </a:p>
          <a:p>
            <a:pPr marL="171450" lvl="0" indent="0">
              <a:lnSpc>
                <a:spcPct val="90000"/>
              </a:lnSpc>
              <a:spcBef>
                <a:spcPts val="0"/>
              </a:spcBef>
              <a:buSzPts val="900"/>
            </a:pPr>
            <a:r>
              <a:rPr lang="en-US" sz="900" b="1" dirty="0">
                <a:highlight>
                  <a:srgbClr val="FFFFFF"/>
                </a:highlight>
                <a:latin typeface="Arial"/>
                <a:ea typeface="Arial"/>
                <a:cs typeface="Arial"/>
                <a:sym typeface="Arial"/>
              </a:rPr>
              <a:t>Storytelling: </a:t>
            </a:r>
            <a:r>
              <a:rPr lang="en-US" sz="900" dirty="0">
                <a:latin typeface="Arial"/>
                <a:ea typeface="Arial"/>
                <a:cs typeface="Arial"/>
                <a:sym typeface="Arial"/>
              </a:rPr>
              <a:t>Tell stories or situations in which children’s rights matter are mentioned to give them a good understanding of what those rights mean. </a:t>
            </a:r>
          </a:p>
          <a:p>
            <a:pPr marL="628650" lvl="0" indent="-171450">
              <a:lnSpc>
                <a:spcPct val="90000"/>
              </a:lnSpc>
              <a:spcBef>
                <a:spcPts val="0"/>
              </a:spcBef>
              <a:buFont typeface="Wingdings" pitchFamily="2" charset="2"/>
              <a:buChar char="Ø"/>
            </a:pPr>
            <a:endParaRPr lang="en-US" sz="900" dirty="0">
              <a:latin typeface="Arial"/>
              <a:ea typeface="Arial"/>
              <a:cs typeface="Arial"/>
              <a:sym typeface="Arial"/>
            </a:endParaRPr>
          </a:p>
          <a:p>
            <a:pPr marL="171450" lvl="0" indent="0">
              <a:lnSpc>
                <a:spcPct val="90000"/>
              </a:lnSpc>
              <a:spcBef>
                <a:spcPts val="0"/>
              </a:spcBef>
              <a:buSzPts val="900"/>
            </a:pPr>
            <a:r>
              <a:rPr lang="en-US" sz="900" b="1" dirty="0">
                <a:highlight>
                  <a:srgbClr val="FFFFFF"/>
                </a:highlight>
                <a:latin typeface="Arial"/>
                <a:ea typeface="Arial"/>
                <a:cs typeface="Arial"/>
                <a:sym typeface="Arial"/>
              </a:rPr>
              <a:t>Peer Interaction:</a:t>
            </a:r>
            <a:r>
              <a:rPr lang="en-US" sz="900" dirty="0">
                <a:highlight>
                  <a:srgbClr val="FFFFFF"/>
                </a:highlight>
                <a:latin typeface="Arial"/>
                <a:ea typeface="Arial"/>
                <a:cs typeface="Arial"/>
                <a:sym typeface="Arial"/>
              </a:rPr>
              <a:t> </a:t>
            </a:r>
            <a:r>
              <a:rPr lang="en-US" sz="900" dirty="0">
                <a:latin typeface="Arial"/>
                <a:ea typeface="Arial"/>
                <a:cs typeface="Arial"/>
                <a:sym typeface="Arial"/>
              </a:rPr>
              <a:t>Enable interactive platforms such as discussion boards, chat rooms, and social elements through which kids can interact and exchange ideas concerning child rights. Facilitate discussion and exchange of thoughts and stories.</a:t>
            </a:r>
            <a:r>
              <a:rPr lang="en-US" sz="900" dirty="0">
                <a:highlight>
                  <a:srgbClr val="FFFFFF"/>
                </a:highlight>
                <a:latin typeface="Arial"/>
                <a:ea typeface="Arial"/>
                <a:cs typeface="Arial"/>
                <a:sym typeface="Arial"/>
              </a:rPr>
              <a:t> </a:t>
            </a:r>
            <a:r>
              <a:rPr lang="en-US" sz="900" dirty="0">
                <a:latin typeface="Arial"/>
                <a:ea typeface="Arial"/>
                <a:cs typeface="Arial"/>
                <a:sym typeface="Arial"/>
              </a:rPr>
              <a:t>Ask kids to tell or share their own stories of exercising their respective Rights.</a:t>
            </a:r>
          </a:p>
          <a:p>
            <a:pPr marL="628650" lvl="0" indent="-171450">
              <a:lnSpc>
                <a:spcPct val="90000"/>
              </a:lnSpc>
              <a:spcBef>
                <a:spcPts val="0"/>
              </a:spcBef>
              <a:buFont typeface="Wingdings" pitchFamily="2" charset="2"/>
              <a:buChar char="Ø"/>
            </a:pPr>
            <a:endParaRPr lang="en-US" sz="900" dirty="0">
              <a:latin typeface="Arial"/>
              <a:ea typeface="Arial"/>
              <a:cs typeface="Arial"/>
              <a:sym typeface="Arial"/>
            </a:endParaRPr>
          </a:p>
          <a:p>
            <a:pPr marL="184150" lvl="0" indent="0">
              <a:lnSpc>
                <a:spcPct val="90000"/>
              </a:lnSpc>
              <a:spcBef>
                <a:spcPts val="0"/>
              </a:spcBef>
              <a:buSzPts val="700"/>
            </a:pPr>
            <a:r>
              <a:rPr lang="en-US" sz="900" b="1" dirty="0" err="1">
                <a:highlight>
                  <a:srgbClr val="FFFFFF"/>
                </a:highlight>
                <a:latin typeface="Arial"/>
                <a:ea typeface="Arial"/>
                <a:cs typeface="Arial"/>
                <a:sym typeface="Arial"/>
              </a:rPr>
              <a:t>Gamification</a:t>
            </a:r>
            <a:r>
              <a:rPr lang="en-US" sz="900" b="1" dirty="0">
                <a:highlight>
                  <a:srgbClr val="FFFFFF"/>
                </a:highlight>
                <a:latin typeface="Arial"/>
                <a:ea typeface="Arial"/>
                <a:cs typeface="Arial"/>
                <a:sym typeface="Arial"/>
              </a:rPr>
              <a:t> </a:t>
            </a:r>
            <a:r>
              <a:rPr lang="en-US" sz="900" b="1" dirty="0" err="1">
                <a:highlight>
                  <a:srgbClr val="FFFFFF"/>
                </a:highlight>
                <a:latin typeface="Arial"/>
                <a:ea typeface="Arial"/>
                <a:cs typeface="Arial"/>
                <a:sym typeface="Arial"/>
              </a:rPr>
              <a:t>Elements:</a:t>
            </a:r>
            <a:r>
              <a:rPr lang="en-US" sz="900" dirty="0" err="1">
                <a:latin typeface="Arial"/>
                <a:ea typeface="Arial"/>
                <a:cs typeface="Arial"/>
                <a:sym typeface="Arial"/>
              </a:rPr>
              <a:t>Incorporate</a:t>
            </a:r>
            <a:r>
              <a:rPr lang="en-US" sz="900" dirty="0">
                <a:latin typeface="Arial"/>
                <a:ea typeface="Arial"/>
                <a:cs typeface="Arial"/>
                <a:sym typeface="Arial"/>
              </a:rPr>
              <a:t> gaming mechanics in form of points, badges and leader-board to urge youngsters towards exploring the website and learning about their </a:t>
            </a:r>
            <a:r>
              <a:rPr lang="en-US" sz="900" dirty="0" err="1">
                <a:latin typeface="Arial"/>
                <a:ea typeface="Arial"/>
                <a:cs typeface="Arial"/>
                <a:sym typeface="Arial"/>
              </a:rPr>
              <a:t>rights.Create</a:t>
            </a:r>
            <a:r>
              <a:rPr lang="en-US" sz="900" dirty="0">
                <a:latin typeface="Arial"/>
                <a:ea typeface="Arial"/>
                <a:cs typeface="Arial"/>
                <a:sym typeface="Arial"/>
              </a:rPr>
              <a:t> challenges and missions around the topic of children’s rights for players to complete.</a:t>
            </a:r>
          </a:p>
          <a:p>
            <a:pPr marL="628650" lvl="0" indent="-171450">
              <a:lnSpc>
                <a:spcPct val="90000"/>
              </a:lnSpc>
              <a:spcBef>
                <a:spcPts val="0"/>
              </a:spcBef>
              <a:buFont typeface="Wingdings" pitchFamily="2" charset="2"/>
              <a:buChar char="Ø"/>
            </a:pPr>
            <a:endParaRPr lang="en-US" sz="900" dirty="0">
              <a:latin typeface="Arial"/>
              <a:ea typeface="Arial"/>
              <a:cs typeface="Arial"/>
              <a:sym typeface="Arial"/>
            </a:endParaRPr>
          </a:p>
          <a:p>
            <a:pPr marL="184150" lvl="0" indent="0">
              <a:lnSpc>
                <a:spcPct val="90000"/>
              </a:lnSpc>
              <a:spcBef>
                <a:spcPts val="0"/>
              </a:spcBef>
              <a:buSzPts val="700"/>
            </a:pPr>
            <a:r>
              <a:rPr lang="en-US" sz="900" b="1" dirty="0">
                <a:highlight>
                  <a:srgbClr val="FFFFFF"/>
                </a:highlight>
                <a:latin typeface="Arial"/>
                <a:ea typeface="Arial"/>
                <a:cs typeface="Arial"/>
                <a:sym typeface="Arial"/>
              </a:rPr>
              <a:t>Parental Involvement:</a:t>
            </a:r>
            <a:r>
              <a:rPr lang="en-US" sz="900" dirty="0">
                <a:highlight>
                  <a:srgbClr val="FFFFFF"/>
                </a:highlight>
                <a:latin typeface="Arial"/>
                <a:ea typeface="Arial"/>
                <a:cs typeface="Arial"/>
                <a:sym typeface="Arial"/>
              </a:rPr>
              <a:t> </a:t>
            </a:r>
            <a:r>
              <a:rPr lang="en-US" sz="900" dirty="0">
                <a:latin typeface="Arial"/>
                <a:ea typeface="Arial"/>
                <a:cs typeface="Arial"/>
                <a:sym typeface="Arial"/>
              </a:rPr>
              <a:t>Create materials for parents/guardians about talking to children about child rights and supporting their educational pathway. And allow Parents to monitor the child's progress on the Website.</a:t>
            </a:r>
          </a:p>
          <a:p>
            <a:pPr marL="628650" lvl="0" indent="-171450">
              <a:lnSpc>
                <a:spcPct val="90000"/>
              </a:lnSpc>
              <a:spcBef>
                <a:spcPts val="0"/>
              </a:spcBef>
              <a:buFont typeface="Wingdings" pitchFamily="2" charset="2"/>
              <a:buChar char="Ø"/>
            </a:pPr>
            <a:endParaRPr lang="en-US" sz="900" dirty="0">
              <a:latin typeface="Arial"/>
              <a:ea typeface="Arial"/>
              <a:cs typeface="Arial"/>
              <a:sym typeface="Arial"/>
            </a:endParaRPr>
          </a:p>
          <a:p>
            <a:pPr marL="184150" lvl="0" indent="0">
              <a:lnSpc>
                <a:spcPct val="90000"/>
              </a:lnSpc>
              <a:spcBef>
                <a:spcPts val="0"/>
              </a:spcBef>
              <a:buSzPts val="700"/>
            </a:pPr>
            <a:r>
              <a:rPr lang="en-US" sz="900" b="1" dirty="0">
                <a:highlight>
                  <a:srgbClr val="FFFFFF"/>
                </a:highlight>
                <a:latin typeface="Arial"/>
                <a:ea typeface="Arial"/>
                <a:cs typeface="Arial"/>
                <a:sym typeface="Arial"/>
              </a:rPr>
              <a:t>Multilingual Support:</a:t>
            </a:r>
            <a:r>
              <a:rPr lang="en-US" sz="900" dirty="0">
                <a:highlight>
                  <a:srgbClr val="FFFFFF"/>
                </a:highlight>
                <a:latin typeface="Arial"/>
                <a:ea typeface="Arial"/>
                <a:cs typeface="Arial"/>
                <a:sym typeface="Arial"/>
              </a:rPr>
              <a:t> Add support for many Indian languages—in order to serve more people in the country given the language-rich nature of India—and rank them according to popular demand and usage in regions. And use of audio narration for impaired people.</a:t>
            </a:r>
          </a:p>
          <a:p>
            <a:pPr marL="0" lvl="0" indent="0" algn="l" rtl="0">
              <a:lnSpc>
                <a:spcPct val="100000"/>
              </a:lnSpc>
              <a:spcBef>
                <a:spcPts val="0"/>
              </a:spcBef>
              <a:spcAft>
                <a:spcPts val="0"/>
              </a:spcAft>
              <a:buClr>
                <a:schemeClr val="lt2"/>
              </a:buClr>
              <a:buSzPts val="1800"/>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0" name="Google Shape;220;p2"/>
          <p:cNvSpPr>
            <a:spLocks noGrp="1"/>
          </p:cNvSpPr>
          <p:nvPr>
            <p:ph type="pic" idx="2"/>
          </p:nvPr>
        </p:nvSpPr>
        <p:spPr>
          <a:xfrm>
            <a:off x="7378575" y="144261"/>
            <a:ext cx="4689138" cy="3451543"/>
          </a:xfrm>
          <a:prstGeom prst="rect">
            <a:avLst/>
          </a:prstGeom>
          <a:noFill/>
          <a:ln>
            <a:noFill/>
          </a:ln>
        </p:spPr>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Technology stack here</a:t>
            </a:r>
            <a:r>
              <a:rPr lang="en-US" sz="1600" b="0" i="0">
                <a:solidFill>
                  <a:schemeClr val="dk1"/>
                </a:solidFill>
                <a:latin typeface="Libre Franklin"/>
                <a:ea typeface="Libre Franklin"/>
                <a:cs typeface="Libre Franklin"/>
                <a:sym typeface="Libre Franklin"/>
              </a:rPr>
              <a:t>:</a:t>
            </a:r>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a:p>
          <a:p>
            <a:pPr marL="0" marR="0" lvl="0" indent="0" algn="l" rtl="0">
              <a:lnSpc>
                <a:spcPct val="100000"/>
              </a:lnSpc>
              <a:spcBef>
                <a:spcPts val="1000"/>
              </a:spcBef>
              <a:spcAft>
                <a:spcPts val="0"/>
              </a:spcAft>
              <a:buClr>
                <a:schemeClr val="dk1"/>
              </a:buClr>
              <a:buSzPts val="1600"/>
              <a:buFont typeface="Arial"/>
              <a:buNone/>
            </a:pPr>
            <a:endParaRPr sz="1600" b="0" i="0">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buFont typeface="Noto Sans Symbols"/>
              <a:buChar char="⮚"/>
            </a:pPr>
            <a:r>
              <a:rPr lang="en-US" sz="1220" b="1" dirty="0">
                <a:latin typeface="+mn-lt"/>
              </a:rPr>
              <a:t>Feedback Mechanism: </a:t>
            </a:r>
            <a:r>
              <a:rPr lang="en-US" sz="1220" dirty="0">
                <a:latin typeface="+mn-lt"/>
              </a:rPr>
              <a:t>Use feedback mechanisms where children can report potential violations or concerns they encounter in their community</a:t>
            </a:r>
            <a:r>
              <a:rPr lang="en-US" sz="1220" dirty="0" smtClean="0">
                <a:latin typeface="+mn-lt"/>
              </a:rPr>
              <a:t>.</a:t>
            </a:r>
          </a:p>
          <a:p>
            <a:pPr marL="285750" lvl="0" indent="-285750">
              <a:spcBef>
                <a:spcPts val="0"/>
              </a:spcBef>
              <a:buFont typeface="Noto Sans Symbols"/>
              <a:buChar char="⮚"/>
            </a:pPr>
            <a:r>
              <a:rPr lang="en-US" sz="1220" b="1" dirty="0">
                <a:latin typeface="+mn-lt"/>
              </a:rPr>
              <a:t>Legal Knowledge Assessment and Certification</a:t>
            </a:r>
            <a:r>
              <a:rPr lang="en-US" sz="1220" b="1" dirty="0" smtClean="0">
                <a:latin typeface="+mn-lt"/>
              </a:rPr>
              <a:t>: </a:t>
            </a:r>
            <a:r>
              <a:rPr lang="en-US" sz="1220" dirty="0" smtClean="0">
                <a:latin typeface="+mn-lt"/>
              </a:rPr>
              <a:t>The</a:t>
            </a:r>
            <a:r>
              <a:rPr lang="en-US" sz="1220" b="1" dirty="0" smtClean="0">
                <a:latin typeface="+mn-lt"/>
              </a:rPr>
              <a:t> </a:t>
            </a:r>
            <a:r>
              <a:rPr lang="en-US" sz="1220" dirty="0">
                <a:latin typeface="+mn-lt"/>
              </a:rPr>
              <a:t>platform can provide assessment and certification of children’s rights and legal knowledge to identify children’s progress.  </a:t>
            </a:r>
            <a:endParaRPr lang="en-US" sz="1220" dirty="0" smtClean="0">
              <a:latin typeface="+mn-lt"/>
            </a:endParaRPr>
          </a:p>
          <a:p>
            <a:pPr marL="285750" lvl="0" indent="-285750">
              <a:spcBef>
                <a:spcPts val="0"/>
              </a:spcBef>
              <a:buFont typeface="Noto Sans Symbols"/>
              <a:buChar char="⮚"/>
            </a:pPr>
            <a:r>
              <a:rPr lang="en-US" sz="1220" b="1" dirty="0">
                <a:latin typeface="+mn-lt"/>
              </a:rPr>
              <a:t>Questions and </a:t>
            </a:r>
            <a:r>
              <a:rPr lang="en-US" sz="1230" b="1" dirty="0">
                <a:latin typeface="+mn-lt"/>
              </a:rPr>
              <a:t>Challenges</a:t>
            </a:r>
            <a:r>
              <a:rPr lang="en-US" sz="1220" b="1" dirty="0" smtClean="0">
                <a:latin typeface="+mn-lt"/>
              </a:rPr>
              <a:t>: </a:t>
            </a:r>
            <a:r>
              <a:rPr lang="en-US" sz="1220" dirty="0">
                <a:latin typeface="+mn-lt"/>
              </a:rPr>
              <a:t>Children can participate in quizzes and challenges to test their knowledge of </a:t>
            </a:r>
            <a:r>
              <a:rPr lang="en-US" sz="1220" dirty="0" smtClean="0">
                <a:latin typeface="+mn-lt"/>
              </a:rPr>
              <a:t>various child rights.</a:t>
            </a:r>
          </a:p>
          <a:p>
            <a:pPr marL="285750" lvl="0" indent="-285750">
              <a:spcBef>
                <a:spcPts val="0"/>
              </a:spcBef>
              <a:buFont typeface="Noto Sans Symbols"/>
              <a:buChar char="⮚"/>
            </a:pPr>
            <a:r>
              <a:rPr lang="en-US" sz="1220" b="1" dirty="0">
                <a:latin typeface="+mn-lt"/>
              </a:rPr>
              <a:t>Interactive </a:t>
            </a:r>
            <a:r>
              <a:rPr lang="en-US" sz="1220" b="1" dirty="0" smtClean="0">
                <a:latin typeface="+mn-lt"/>
              </a:rPr>
              <a:t>Storytelling: </a:t>
            </a:r>
            <a:r>
              <a:rPr lang="en-US" sz="1220" dirty="0" smtClean="0">
                <a:latin typeface="+mn-lt"/>
              </a:rPr>
              <a:t>Children can </a:t>
            </a:r>
            <a:r>
              <a:rPr lang="en-US" sz="1220" dirty="0">
                <a:latin typeface="+mn-lt"/>
              </a:rPr>
              <a:t>participate in interactive storytelling adventures where they play </a:t>
            </a:r>
            <a:r>
              <a:rPr lang="en-US" sz="1220" dirty="0" smtClean="0">
                <a:latin typeface="+mn-lt"/>
              </a:rPr>
              <a:t>different characters in various scenarios and </a:t>
            </a:r>
            <a:r>
              <a:rPr lang="en-US" sz="1220" dirty="0">
                <a:latin typeface="+mn-lt"/>
              </a:rPr>
              <a:t>make decisions that tell the </a:t>
            </a:r>
            <a:r>
              <a:rPr lang="en-US" sz="1220" dirty="0" smtClean="0">
                <a:latin typeface="+mn-lt"/>
              </a:rPr>
              <a:t>story.</a:t>
            </a:r>
          </a:p>
          <a:p>
            <a:pPr marL="285750" lvl="0" indent="-285750">
              <a:spcBef>
                <a:spcPts val="0"/>
              </a:spcBef>
              <a:buFont typeface="Noto Sans Symbols"/>
              <a:buChar char="⮚"/>
            </a:pPr>
            <a:r>
              <a:rPr lang="en-US" sz="1220" b="1" dirty="0">
                <a:latin typeface="+mn-lt"/>
              </a:rPr>
              <a:t>Progress monitoring and rewards</a:t>
            </a:r>
            <a:r>
              <a:rPr lang="en-US" sz="1220" b="1" dirty="0" smtClean="0">
                <a:latin typeface="+mn-lt"/>
              </a:rPr>
              <a:t>: </a:t>
            </a:r>
            <a:r>
              <a:rPr lang="en-US" sz="1220" dirty="0" smtClean="0">
                <a:latin typeface="+mn-lt"/>
              </a:rPr>
              <a:t>Track </a:t>
            </a:r>
            <a:r>
              <a:rPr lang="en-US" sz="1220" dirty="0">
                <a:latin typeface="+mn-lt"/>
              </a:rPr>
              <a:t>a child’s progress, reward achievements such as completing lessons or quizzes and can motivate their continued </a:t>
            </a:r>
            <a:r>
              <a:rPr lang="en-US" sz="1220" dirty="0" smtClean="0">
                <a:latin typeface="+mn-lt"/>
              </a:rPr>
              <a:t>engagement </a:t>
            </a:r>
            <a:r>
              <a:rPr lang="en-US" sz="1220" dirty="0">
                <a:latin typeface="+mn-lt"/>
              </a:rPr>
              <a:t>using the system</a:t>
            </a:r>
            <a:r>
              <a:rPr lang="en-US" sz="1220" dirty="0" smtClean="0">
                <a:latin typeface="+mn-lt"/>
              </a:rPr>
              <a:t>.</a:t>
            </a:r>
          </a:p>
          <a:p>
            <a:pPr marL="285750" lvl="0" indent="-285750">
              <a:spcBef>
                <a:spcPts val="0"/>
              </a:spcBef>
              <a:buFont typeface="Noto Sans Symbols"/>
              <a:buChar char="⮚"/>
            </a:pPr>
            <a:r>
              <a:rPr lang="en-US" sz="1220" b="1" dirty="0" smtClean="0">
                <a:latin typeface="+mn-lt"/>
              </a:rPr>
              <a:t>Story Based Assessment</a:t>
            </a:r>
            <a:r>
              <a:rPr lang="en-US" sz="1220" dirty="0" smtClean="0">
                <a:latin typeface="+mn-lt"/>
              </a:rPr>
              <a:t>: </a:t>
            </a:r>
            <a:r>
              <a:rPr lang="en-US" sz="1220" dirty="0">
                <a:latin typeface="+mn-lt"/>
              </a:rPr>
              <a:t>After completing a storytelling session or other activity, children can do a case-based assessment to test their understanding of legal concepts. This assessment can capture and provide information about each child’s progress.</a:t>
            </a:r>
            <a:endParaRPr sz="1220" dirty="0">
              <a:latin typeface="+mn-lt"/>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nSpc>
                <a:spcPct val="90000"/>
              </a:lnSpc>
              <a:buClr>
                <a:schemeClr val="dk1"/>
              </a:buClr>
              <a:buSzPts val="1600"/>
              <a:buFont typeface="Noto Sans Symbols"/>
              <a:buChar char="⮚"/>
            </a:pPr>
            <a:r>
              <a:rPr lang="en-US" sz="1300" b="1" dirty="0">
                <a:solidFill>
                  <a:schemeClr val="dk1"/>
                </a:solidFill>
                <a:latin typeface="+mn-lt"/>
                <a:ea typeface="Libre Franklin"/>
                <a:cs typeface="Libre Franklin"/>
                <a:sym typeface="Libre Franklin"/>
              </a:rPr>
              <a:t>Content </a:t>
            </a:r>
            <a:r>
              <a:rPr lang="en-US" sz="1300" b="1" dirty="0" smtClean="0">
                <a:solidFill>
                  <a:schemeClr val="dk1"/>
                </a:solidFill>
                <a:latin typeface="+mn-lt"/>
                <a:ea typeface="Libre Franklin"/>
                <a:cs typeface="Libre Franklin"/>
                <a:sym typeface="Libre Franklin"/>
              </a:rPr>
              <a:t>Validation </a:t>
            </a:r>
            <a:r>
              <a:rPr lang="en-US" sz="1300" b="1" dirty="0">
                <a:solidFill>
                  <a:schemeClr val="dk1"/>
                </a:solidFill>
                <a:latin typeface="+mn-lt"/>
                <a:ea typeface="Libre Franklin"/>
                <a:cs typeface="Libre Franklin"/>
                <a:sym typeface="Libre Franklin"/>
              </a:rPr>
              <a:t>and </a:t>
            </a:r>
            <a:r>
              <a:rPr lang="en-US" sz="1300" b="1" dirty="0" smtClean="0">
                <a:solidFill>
                  <a:schemeClr val="dk1"/>
                </a:solidFill>
                <a:latin typeface="+mn-lt"/>
                <a:ea typeface="Libre Franklin"/>
                <a:cs typeface="Libre Franklin"/>
                <a:sym typeface="Libre Franklin"/>
              </a:rPr>
              <a:t>Ethical </a:t>
            </a:r>
            <a:r>
              <a:rPr lang="en-US" sz="1300" b="1" dirty="0">
                <a:solidFill>
                  <a:schemeClr val="dk1"/>
                </a:solidFill>
                <a:latin typeface="+mn-lt"/>
                <a:ea typeface="Libre Franklin"/>
                <a:cs typeface="Libre Franklin"/>
                <a:sym typeface="Libre Franklin"/>
              </a:rPr>
              <a:t>C</a:t>
            </a:r>
            <a:r>
              <a:rPr lang="en-US" sz="1300" b="1" dirty="0" smtClean="0">
                <a:solidFill>
                  <a:schemeClr val="dk1"/>
                </a:solidFill>
                <a:latin typeface="+mn-lt"/>
                <a:ea typeface="Libre Franklin"/>
                <a:cs typeface="Libre Franklin"/>
                <a:sym typeface="Libre Franklin"/>
              </a:rPr>
              <a:t>oncerns: </a:t>
            </a:r>
            <a:r>
              <a:rPr lang="en-US" sz="1300" dirty="0" smtClean="0">
                <a:solidFill>
                  <a:schemeClr val="dk1"/>
                </a:solidFill>
                <a:latin typeface="+mn-lt"/>
                <a:ea typeface="Libre Franklin"/>
                <a:cs typeface="Libre Franklin"/>
                <a:sym typeface="Libre Franklin"/>
              </a:rPr>
              <a:t>Ensure </a:t>
            </a:r>
            <a:r>
              <a:rPr lang="en-US" sz="1300" dirty="0">
                <a:solidFill>
                  <a:schemeClr val="dk1"/>
                </a:solidFill>
                <a:latin typeface="+mn-lt"/>
                <a:ea typeface="Libre Franklin"/>
                <a:cs typeface="Libre Franklin"/>
                <a:sym typeface="Libre Franklin"/>
              </a:rPr>
              <a:t>that the content is consistent with ethical principles and standards relating to the rights of children.  </a:t>
            </a:r>
            <a:endParaRPr lang="en-US" sz="1300" dirty="0" smtClean="0">
              <a:solidFill>
                <a:schemeClr val="dk1"/>
              </a:solidFill>
              <a:latin typeface="+mn-lt"/>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300" b="1" dirty="0">
                <a:latin typeface="+mn-lt"/>
              </a:rPr>
              <a:t>Content Localization and </a:t>
            </a:r>
            <a:r>
              <a:rPr lang="en-US" sz="1300" b="1" dirty="0" smtClean="0">
                <a:latin typeface="+mn-lt"/>
              </a:rPr>
              <a:t>Translation: </a:t>
            </a:r>
            <a:r>
              <a:rPr lang="en-US" sz="1300" dirty="0" smtClean="0">
                <a:latin typeface="+mn-lt"/>
              </a:rPr>
              <a:t>Creating </a:t>
            </a:r>
            <a:r>
              <a:rPr lang="en-US" sz="1300" dirty="0">
                <a:latin typeface="+mn-lt"/>
              </a:rPr>
              <a:t>and maintaining content in multiple languages and dialects to cater to India's linguistic </a:t>
            </a:r>
            <a:r>
              <a:rPr lang="en-US" sz="1300" dirty="0" smtClean="0">
                <a:latin typeface="+mn-lt"/>
              </a:rPr>
              <a:t>diversity.</a:t>
            </a:r>
          </a:p>
          <a:p>
            <a:pPr marL="285750" lvl="0" indent="-285750">
              <a:lnSpc>
                <a:spcPct val="90000"/>
              </a:lnSpc>
              <a:buClr>
                <a:schemeClr val="dk1"/>
              </a:buClr>
              <a:buSzPts val="1600"/>
              <a:buFont typeface="Noto Sans Symbols"/>
              <a:buChar char="⮚"/>
            </a:pPr>
            <a:r>
              <a:rPr lang="en-US" sz="1300" b="1" dirty="0" smtClean="0">
                <a:latin typeface="+mn-lt"/>
              </a:rPr>
              <a:t>Legal </a:t>
            </a:r>
            <a:r>
              <a:rPr lang="en-US" sz="1300" b="1" dirty="0">
                <a:latin typeface="+mn-lt"/>
              </a:rPr>
              <a:t>and Regulatory </a:t>
            </a:r>
            <a:r>
              <a:rPr lang="en-US" sz="1300" b="1" dirty="0" smtClean="0">
                <a:latin typeface="+mn-lt"/>
              </a:rPr>
              <a:t>Compliance:</a:t>
            </a:r>
            <a:r>
              <a:rPr lang="en-US" sz="1300" dirty="0" smtClean="0">
                <a:latin typeface="+mn-lt"/>
              </a:rPr>
              <a:t> Navigating </a:t>
            </a:r>
            <a:r>
              <a:rPr lang="en-US" sz="1300" dirty="0">
                <a:latin typeface="+mn-lt"/>
              </a:rPr>
              <a:t>and </a:t>
            </a:r>
            <a:r>
              <a:rPr lang="en-US" sz="1300" dirty="0" smtClean="0">
                <a:latin typeface="+mn-lt"/>
              </a:rPr>
              <a:t>   complying </a:t>
            </a:r>
            <a:r>
              <a:rPr lang="en-US" sz="1300" dirty="0">
                <a:latin typeface="+mn-lt"/>
              </a:rPr>
              <a:t>with the legal and regulatory requirements related to content for children, including data protection laws.</a:t>
            </a:r>
          </a:p>
          <a:p>
            <a:pPr marL="285750" indent="-285750">
              <a:lnSpc>
                <a:spcPct val="90000"/>
              </a:lnSpc>
              <a:buClr>
                <a:schemeClr val="dk1"/>
              </a:buClr>
              <a:buSzPts val="1600"/>
              <a:buFont typeface="Noto Sans Symbols"/>
              <a:buChar char="⮚"/>
            </a:pPr>
            <a:r>
              <a:rPr lang="en-US" sz="1300" b="1" dirty="0">
                <a:solidFill>
                  <a:schemeClr val="dk1"/>
                </a:solidFill>
                <a:latin typeface="+mn-lt"/>
                <a:ea typeface="Libre Franklin"/>
                <a:cs typeface="Arial" pitchFamily="34" charset="0"/>
                <a:sym typeface="Libre Franklin"/>
              </a:rPr>
              <a:t>Personalized Learning Paths:</a:t>
            </a:r>
            <a:r>
              <a:rPr lang="en-US" sz="1300" dirty="0">
                <a:solidFill>
                  <a:schemeClr val="dk1"/>
                </a:solidFill>
                <a:latin typeface="+mn-lt"/>
                <a:ea typeface="Libre Franklin"/>
                <a:cs typeface="Arial" pitchFamily="34" charset="0"/>
                <a:sym typeface="Libre Franklin"/>
              </a:rPr>
              <a:t> It tailors the system to suit each children’s own pace of progress, personalized learning pathways addressing the differing needs and preferences of each children, along with where he or she is at with understanding things</a:t>
            </a:r>
            <a:r>
              <a:rPr lang="en-US" sz="1300" dirty="0" smtClean="0">
                <a:solidFill>
                  <a:schemeClr val="dk1"/>
                </a:solidFill>
                <a:latin typeface="+mn-lt"/>
                <a:ea typeface="Libre Franklin"/>
                <a:cs typeface="Arial" pitchFamily="34" charset="0"/>
                <a:sym typeface="Libre Franklin"/>
              </a:rPr>
              <a:t>.</a:t>
            </a:r>
          </a:p>
          <a:p>
            <a:pPr marL="285750" indent="-285750">
              <a:lnSpc>
                <a:spcPct val="90000"/>
              </a:lnSpc>
              <a:buClr>
                <a:schemeClr val="dk1"/>
              </a:buClr>
              <a:buSzPts val="1600"/>
              <a:buFont typeface="Noto Sans Symbols"/>
              <a:buChar char="⮚"/>
            </a:pPr>
            <a:r>
              <a:rPr lang="en-US" sz="1300" b="1" dirty="0">
                <a:latin typeface="+mn-lt"/>
              </a:rPr>
              <a:t>Engaging Interactive </a:t>
            </a:r>
            <a:r>
              <a:rPr lang="en-US" sz="1300" b="1" dirty="0" smtClean="0">
                <a:latin typeface="+mn-lt"/>
              </a:rPr>
              <a:t>Narratives</a:t>
            </a:r>
            <a:r>
              <a:rPr lang="en-US" sz="1300" b="1" dirty="0">
                <a:latin typeface="+mn-lt"/>
              </a:rPr>
              <a:t>:</a:t>
            </a:r>
            <a:r>
              <a:rPr lang="en-US" sz="1300" dirty="0" smtClean="0">
                <a:latin typeface="+mn-lt"/>
              </a:rPr>
              <a:t> </a:t>
            </a:r>
            <a:r>
              <a:rPr lang="en-US" sz="1300" dirty="0">
                <a:latin typeface="+mn-lt"/>
              </a:rPr>
              <a:t>Children have the opportunity to immerse themselves in captivating interactive narratives, stepping into the shoes of diverse characters and navigating a range of scenarios. Their choices and decisions drive the unfolding of each unique story.</a:t>
            </a:r>
            <a:endParaRPr lang="en-US" sz="1300" dirty="0">
              <a:solidFill>
                <a:schemeClr val="dk1"/>
              </a:solidFill>
              <a:latin typeface="+mn-lt"/>
              <a:ea typeface="Libre Franklin"/>
              <a:cs typeface="Arial" pitchFamily="34" charset="0"/>
              <a:sym typeface="Libre Franklin"/>
            </a:endParaRPr>
          </a:p>
          <a:p>
            <a:pPr marL="285750" lvl="0" indent="-285750">
              <a:lnSpc>
                <a:spcPct val="90000"/>
              </a:lnSpc>
              <a:buClr>
                <a:schemeClr val="dk1"/>
              </a:buClr>
              <a:buSzPts val="1600"/>
              <a:buFont typeface="Noto Sans Symbols"/>
              <a:buChar char="⮚"/>
            </a:pPr>
            <a:endParaRPr sz="13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a:solidFill>
                  <a:srgbClr val="5D7C3F"/>
                </a:solidFill>
              </a:rPr>
              <a:t>Team Leader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1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2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3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4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5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1 Name: Type Your Name Here</a:t>
            </a:r>
            <a:endParaRPr/>
          </a:p>
          <a:p>
            <a:pPr marL="0" lvl="0" indent="0" algn="l" rtl="0">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2 Name: Type Your Name Here</a:t>
            </a:r>
            <a:endParaRPr/>
          </a:p>
          <a:p>
            <a:pPr marL="0" lvl="0" indent="0" algn="l" rtl="0">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789</Words>
  <Application>Microsoft Office PowerPoint</Application>
  <PresentationFormat>Custom</PresentationFormat>
  <Paragraphs>72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Wingdings</vt:lpstr>
      <vt:lpstr>Franklin Gothic</vt:lpstr>
      <vt:lpstr>Calibri</vt:lpstr>
      <vt:lpstr>Noto Sans Symbols</vt:lpstr>
      <vt:lpstr>Libre Franklin</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Dell</cp:lastModifiedBy>
  <cp:revision>7</cp:revision>
  <dcterms:created xsi:type="dcterms:W3CDTF">2022-02-11T07:14:46Z</dcterms:created>
  <dcterms:modified xsi:type="dcterms:W3CDTF">2023-09-28T14:58:39Z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