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Roboto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Libre Franklin" charset="0"/>
      <p:regular r:id="rId15"/>
      <p:bold r:id="rId16"/>
      <p:italic r:id="rId17"/>
      <p:boldItalic r:id="rId18"/>
    </p:embeddedFont>
    <p:embeddedFont>
      <p:font typeface="Franklin Gothic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57500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5591944" y="1556792"/>
            <a:ext cx="6234000" cy="4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sz="1200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200" dirty="0" smtClean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200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Ministry of Law and Justice</a:t>
            </a:r>
            <a:r>
              <a:rPr lang="en-US" sz="12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 </a:t>
            </a:r>
            <a:r>
              <a:rPr lang="en-US" sz="1300" dirty="0">
                <a:solidFill>
                  <a:srgbClr val="212529"/>
                </a:solidFill>
                <a:highlight>
                  <a:srgbClr val="FFFFFF"/>
                </a:highlight>
                <a:latin typeface="Arial" pitchFamily="34" charset="0"/>
                <a:ea typeface="Roboto"/>
                <a:cs typeface="Arial" pitchFamily="34" charset="0"/>
                <a:sym typeface="Roboto"/>
              </a:rPr>
              <a:t>SIH1281</a:t>
            </a:r>
            <a:endParaRPr sz="1300" dirty="0">
              <a:solidFill>
                <a:srgbClr val="212529"/>
              </a:solidFill>
              <a:highlight>
                <a:srgbClr val="FFFFFF"/>
              </a:highlight>
              <a:latin typeface="Arial" pitchFamily="34" charset="0"/>
              <a:ea typeface="Roboto"/>
              <a:cs typeface="Arial" pitchFamily="34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Arial" pitchFamily="34" charset="0"/>
                <a:ea typeface="Arial"/>
                <a:cs typeface="Arial" pitchFamily="34" charset="0"/>
                <a:sym typeface="Arial"/>
              </a:rPr>
              <a:t>Development of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Arial" pitchFamily="34" charset="0"/>
                <a:ea typeface="Arial"/>
                <a:cs typeface="Arial" pitchFamily="34" charset="0"/>
                <a:sym typeface="Arial"/>
              </a:rPr>
              <a:t>gamified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Arial" pitchFamily="34" charset="0"/>
                <a:ea typeface="Arial"/>
                <a:cs typeface="Arial" pitchFamily="34" charset="0"/>
                <a:sym typeface="Arial"/>
              </a:rPr>
              <a:t> platform on Children's Rights to increase legal literacy and awareness among children in India</a:t>
            </a:r>
            <a:endParaRPr sz="1200" dirty="0"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  <a:t/>
            </a:r>
            <a:br>
              <a:rPr lang="en-US" dirty="0">
                <a:latin typeface="Arial" pitchFamily="34" charset="0"/>
                <a:ea typeface="Franklin Gothic"/>
                <a:cs typeface="Arial" pitchFamily="34" charset="0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CODE - EMERGENCY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200" dirty="0">
                <a:solidFill>
                  <a:schemeClr val="dk1"/>
                </a:solidFill>
                <a:latin typeface="Franklin Gothic" charset="0"/>
                <a:ea typeface="Franklin Gothic"/>
                <a:cs typeface="Arial" pitchFamily="34" charset="0"/>
                <a:sym typeface="Franklin Gothic"/>
              </a:rPr>
              <a:t>Jay </a:t>
            </a:r>
            <a:r>
              <a:rPr lang="en-US" sz="1200" dirty="0" err="1">
                <a:solidFill>
                  <a:schemeClr val="dk1"/>
                </a:solidFill>
                <a:latin typeface="Franklin Gothic" charset="0"/>
                <a:ea typeface="Franklin Gothic"/>
                <a:cs typeface="Arial" pitchFamily="34" charset="0"/>
                <a:sym typeface="Franklin Gothic"/>
              </a:rPr>
              <a:t>Soni</a:t>
            </a:r>
            <a:endParaRPr sz="1200" dirty="0">
              <a:solidFill>
                <a:schemeClr val="dk1"/>
              </a:solidFill>
              <a:latin typeface="Franklin Gothic" charset="0"/>
              <a:cs typeface="Arial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U-0373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Chitkara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University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Smart Education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706000" y="2289375"/>
            <a:ext cx="6477900" cy="370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3000"/>
              <a:buFont typeface="Wingdings" pitchFamily="2" charset="2"/>
              <a:buChar char="Ø"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here:</a:t>
            </a:r>
          </a:p>
          <a:p>
            <a:pPr marL="171450" lvl="0" indent="-171450">
              <a:buSzPct val="133000"/>
              <a:buFont typeface="Wingdings" pitchFamily="2" charset="2"/>
              <a:buChar char="Ø"/>
            </a:pPr>
            <a:r>
              <a:rPr lang="en-US" sz="1100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Interactive Games and Quizzes: </a:t>
            </a:r>
            <a:r>
              <a:rPr lang="en-US" sz="1200" dirty="0">
                <a:latin typeface="+mn-lt"/>
              </a:rPr>
              <a:t>Utilize interactive challenges and quizzes that train children </a:t>
            </a:r>
            <a:r>
              <a:rPr lang="en-US" sz="1200" dirty="0" smtClean="0">
                <a:latin typeface="+mn-lt"/>
              </a:rPr>
              <a:t>about </a:t>
            </a:r>
            <a:r>
              <a:rPr lang="en-US" sz="1200" dirty="0">
                <a:latin typeface="+mn-lt"/>
              </a:rPr>
              <a:t>their rights, and provide </a:t>
            </a:r>
            <a:r>
              <a:rPr lang="en-US" sz="1200" dirty="0" smtClean="0">
                <a:latin typeface="+mn-lt"/>
              </a:rPr>
              <a:t>them real-time feedbacks. </a:t>
            </a:r>
            <a:r>
              <a:rPr lang="en-US" sz="1200" dirty="0">
                <a:latin typeface="+mn-lt"/>
              </a:rPr>
              <a:t>Incentivize proper answers with points or digital badges to promote engagement and </a:t>
            </a:r>
            <a:r>
              <a:rPr lang="en-US" sz="1200" dirty="0" smtClean="0">
                <a:latin typeface="+mn-lt"/>
              </a:rPr>
              <a:t>competitiveness.</a:t>
            </a:r>
          </a:p>
          <a:p>
            <a:pPr marL="171450" indent="-171450">
              <a:buSzPct val="133000"/>
              <a:buFont typeface="Wingdings" pitchFamily="2" charset="2"/>
              <a:buChar char="Ø"/>
            </a:pPr>
            <a:r>
              <a:rPr lang="en-IN" sz="1200" b="1" dirty="0" smtClean="0">
                <a:latin typeface="+mn-lt"/>
              </a:rPr>
              <a:t>Storytelling: </a:t>
            </a:r>
            <a:r>
              <a:rPr lang="en-IN" sz="1200" dirty="0" smtClean="0">
                <a:latin typeface="+mn-lt"/>
              </a:rPr>
              <a:t>Narrate memories </a:t>
            </a:r>
            <a:r>
              <a:rPr lang="en-IN" sz="1200" dirty="0">
                <a:latin typeface="+mn-lt"/>
              </a:rPr>
              <a:t>or situations in which kids’ rights </a:t>
            </a:r>
            <a:r>
              <a:rPr lang="en-IN" sz="1200" dirty="0" smtClean="0">
                <a:latin typeface="+mn-lt"/>
              </a:rPr>
              <a:t>are </a:t>
            </a:r>
            <a:r>
              <a:rPr lang="en-IN" sz="1200" dirty="0">
                <a:latin typeface="+mn-lt"/>
              </a:rPr>
              <a:t>mentioned to give them an excellent knowledge of what the ones rights imply</a:t>
            </a:r>
            <a:r>
              <a:rPr lang="en-IN" sz="1200" dirty="0" smtClean="0">
                <a:latin typeface="+mn-lt"/>
              </a:rPr>
              <a:t>.</a:t>
            </a:r>
          </a:p>
          <a:p>
            <a:pPr marL="171450" lvl="0" indent="-171450">
              <a:buSzPct val="133000"/>
              <a:buFont typeface="Wingdings" pitchFamily="2" charset="2"/>
              <a:buChar char="Ø"/>
            </a:pPr>
            <a:r>
              <a:rPr lang="en-US" sz="1200" b="1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Parental Involvement:</a:t>
            </a:r>
            <a:r>
              <a:rPr lang="en-US" sz="12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Create materials for parents/guardians about talking to children about child rights and supporting their educational pathway. And allow Parents to monitor the child's progress on the Website</a:t>
            </a:r>
            <a:r>
              <a:rPr lang="en-US" sz="1200" dirty="0" smtClean="0">
                <a:latin typeface="+mn-lt"/>
                <a:ea typeface="Arial"/>
                <a:cs typeface="Arial"/>
                <a:sym typeface="Arial"/>
              </a:rPr>
              <a:t>.</a:t>
            </a:r>
            <a:endParaRPr lang="en-IN" sz="1200" dirty="0" smtClean="0">
              <a:latin typeface="+mn-lt"/>
            </a:endParaRPr>
          </a:p>
          <a:p>
            <a:pPr marL="171450" indent="-171450">
              <a:buSzPct val="133000"/>
              <a:buFont typeface="Wingdings" pitchFamily="2" charset="2"/>
              <a:buChar char="Ø"/>
            </a:pPr>
            <a:r>
              <a:rPr lang="en-IN" sz="1200" b="1" dirty="0" smtClean="0">
                <a:latin typeface="+mn-lt"/>
              </a:rPr>
              <a:t>Engaging </a:t>
            </a:r>
            <a:r>
              <a:rPr lang="en-IN" sz="1200" b="1" dirty="0">
                <a:latin typeface="+mn-lt"/>
              </a:rPr>
              <a:t>Visuals: </a:t>
            </a:r>
            <a:r>
              <a:rPr lang="en-IN" sz="1200" dirty="0">
                <a:latin typeface="+mn-lt"/>
              </a:rPr>
              <a:t>Utilize thrilling and child-pleasant imagery, consisting of colours </a:t>
            </a:r>
            <a:r>
              <a:rPr lang="en-IN" sz="1200" dirty="0" smtClean="0">
                <a:latin typeface="+mn-lt"/>
              </a:rPr>
              <a:t>and illustrations similar </a:t>
            </a:r>
            <a:r>
              <a:rPr lang="en-IN" sz="1200" dirty="0">
                <a:latin typeface="+mn-lt"/>
              </a:rPr>
              <a:t>to caricatures in conjunction with animations to create </a:t>
            </a:r>
            <a:r>
              <a:rPr lang="en-IN" sz="1200" dirty="0" smtClean="0">
                <a:latin typeface="+mn-lt"/>
              </a:rPr>
              <a:t>the site visually appealing. Development of attractive </a:t>
            </a:r>
            <a:r>
              <a:rPr lang="en-IN" sz="1200" dirty="0">
                <a:latin typeface="+mn-lt"/>
              </a:rPr>
              <a:t>characters or narratives that relate to kids for readers</a:t>
            </a:r>
            <a:r>
              <a:rPr lang="en-IN" sz="1200" dirty="0" smtClean="0">
                <a:latin typeface="+mn-lt"/>
              </a:rPr>
              <a:t>.</a:t>
            </a:r>
          </a:p>
          <a:p>
            <a:pPr marL="171450" indent="-171450">
              <a:buSzPct val="133000"/>
              <a:buFont typeface="Wingdings" pitchFamily="2" charset="2"/>
              <a:buChar char="Ø"/>
            </a:pPr>
            <a:r>
              <a:rPr lang="en-IN" sz="1200" b="1" dirty="0">
                <a:latin typeface="+mn-lt"/>
              </a:rPr>
              <a:t>Peer Interaction: </a:t>
            </a:r>
            <a:r>
              <a:rPr lang="en-IN" sz="1200" dirty="0">
                <a:latin typeface="+mn-lt"/>
              </a:rPr>
              <a:t>Enable interactive structures inclusive of discussion boards, chat rooms, and social elements </a:t>
            </a:r>
            <a:r>
              <a:rPr lang="en-IN" sz="1200" dirty="0" smtClean="0">
                <a:latin typeface="+mn-lt"/>
              </a:rPr>
              <a:t>through </a:t>
            </a:r>
            <a:r>
              <a:rPr lang="en-IN" sz="1200" dirty="0">
                <a:latin typeface="+mn-lt"/>
              </a:rPr>
              <a:t>which children can have interaction and exchange ideas concerning child rights. Facilitate discussion and exchange of mind and tales. </a:t>
            </a:r>
            <a:r>
              <a:rPr lang="en-US" sz="1200" dirty="0">
                <a:latin typeface="+mn-lt"/>
              </a:rPr>
              <a:t>Ask youngsters to share their personal testimonies of their respective rights.</a:t>
            </a:r>
            <a:endParaRPr lang="en-IN" sz="1100" dirty="0">
              <a:latin typeface="+mn-lt"/>
            </a:endParaRPr>
          </a:p>
          <a:p>
            <a:pPr marL="171450" indent="-171450">
              <a:buSzPct val="133000"/>
              <a:buFont typeface="Wingdings" pitchFamily="2" charset="2"/>
              <a:buChar char="Ø"/>
            </a:pPr>
            <a:endParaRPr lang="en-IN" sz="1200" dirty="0">
              <a:latin typeface="+mn-lt"/>
            </a:endParaRPr>
          </a:p>
          <a:p>
            <a:pPr marL="171450" lvl="0" indent="-171450">
              <a:buSzPct val="133000"/>
              <a:buFont typeface="Wingdings" pitchFamily="2" charset="2"/>
              <a:buChar char="Ø"/>
            </a:pPr>
            <a:endParaRPr dirty="0" smtClean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3" name="Google Shape;2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175" y="4317450"/>
            <a:ext cx="623025" cy="6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350" y="4410350"/>
            <a:ext cx="543750" cy="5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9161" y="4344750"/>
            <a:ext cx="660011" cy="67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05838" y="4333188"/>
            <a:ext cx="698075" cy="6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 rotWithShape="1">
          <a:blip r:embed="rId7">
            <a:alphaModFix/>
          </a:blip>
          <a:srcRect r="21085"/>
          <a:stretch/>
        </p:blipFill>
        <p:spPr>
          <a:xfrm>
            <a:off x="7533975" y="5439150"/>
            <a:ext cx="1367750" cy="7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48838" y="5425187"/>
            <a:ext cx="1502151" cy="7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11742025" y="6561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90566" y="4352229"/>
            <a:ext cx="660000" cy="6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049300" y="5289663"/>
            <a:ext cx="728900" cy="10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75" y="476672"/>
            <a:ext cx="4572001" cy="316835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1"/>
          </p:nvPr>
        </p:nvSpPr>
        <p:spPr>
          <a:xfrm>
            <a:off x="911424" y="2597752"/>
            <a:ext cx="4824536" cy="40741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250" b="1" dirty="0" smtClean="0">
                <a:latin typeface="+mn-lt"/>
              </a:rPr>
              <a:t>Legal </a:t>
            </a:r>
            <a:r>
              <a:rPr lang="en-US" sz="1250" b="1" dirty="0">
                <a:latin typeface="+mn-lt"/>
              </a:rPr>
              <a:t>Knowledge Assessment and Certification: </a:t>
            </a:r>
            <a:r>
              <a:rPr lang="en-US" sz="1250" dirty="0">
                <a:latin typeface="+mn-lt"/>
              </a:rPr>
              <a:t>The</a:t>
            </a:r>
            <a:r>
              <a:rPr lang="en-US" sz="1250" b="1" dirty="0">
                <a:latin typeface="+mn-lt"/>
              </a:rPr>
              <a:t> </a:t>
            </a:r>
            <a:r>
              <a:rPr lang="en-US" sz="1250" dirty="0">
                <a:latin typeface="+mn-lt"/>
              </a:rPr>
              <a:t>platform can provide assessment and certification of children’s rights and legal knowledge to identify children’s progress.  </a:t>
            </a:r>
            <a:endParaRPr lang="en-US" sz="1250" dirty="0" smtClean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250" b="1" dirty="0">
                <a:latin typeface="+mn-lt"/>
              </a:rPr>
              <a:t>Interactive Storytelling: </a:t>
            </a:r>
            <a:r>
              <a:rPr lang="en-US" sz="1250" dirty="0">
                <a:latin typeface="+mn-lt"/>
              </a:rPr>
              <a:t>Children can participate in interactive storytelling adventures where they play different characters in various scenarios and make decisions that tell the </a:t>
            </a:r>
            <a:r>
              <a:rPr lang="en-US" sz="1250" dirty="0" smtClean="0">
                <a:latin typeface="+mn-lt"/>
              </a:rPr>
              <a:t>story.</a:t>
            </a:r>
            <a:endParaRPr lang="en-US" sz="125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250" b="1" dirty="0">
                <a:latin typeface="+mn-lt"/>
              </a:rPr>
              <a:t>Questions and Challenges: </a:t>
            </a:r>
            <a:r>
              <a:rPr lang="en-US" sz="1250" dirty="0">
                <a:latin typeface="+mn-lt"/>
              </a:rPr>
              <a:t>Children can participate in quizzes and challenges to test their knowledge of various child </a:t>
            </a:r>
            <a:r>
              <a:rPr lang="en-US" sz="1250" dirty="0" smtClean="0">
                <a:latin typeface="+mn-lt"/>
              </a:rPr>
              <a:t>rights.</a:t>
            </a:r>
            <a:endParaRPr lang="en-US" sz="125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250" b="1" dirty="0">
                <a:latin typeface="+mn-lt"/>
              </a:rPr>
              <a:t>Progress monitoring and rewards: </a:t>
            </a:r>
            <a:r>
              <a:rPr lang="en-US" sz="1250" dirty="0">
                <a:latin typeface="+mn-lt"/>
              </a:rPr>
              <a:t>Track a child’s progress, reward achievements such as completing lessons or quizzes and can motivate their continued engagement using the system.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250" b="1" dirty="0">
                <a:latin typeface="+mn-lt"/>
              </a:rPr>
              <a:t>Story Based Assessment</a:t>
            </a:r>
            <a:r>
              <a:rPr lang="en-US" sz="1250" dirty="0">
                <a:latin typeface="+mn-lt"/>
              </a:rPr>
              <a:t>: After completing a storytelling session or other activity, children can do a case-based assessment to test their understanding of legal concepts. This assessment can capture and provide information about each child’s progress</a:t>
            </a:r>
            <a:r>
              <a:rPr lang="en-US" sz="1250" dirty="0" smtClean="0">
                <a:latin typeface="+mn-lt"/>
              </a:rPr>
              <a:t>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250" b="1" dirty="0">
                <a:latin typeface="+mn-lt"/>
              </a:rPr>
              <a:t>Feedback Mechanism: </a:t>
            </a:r>
            <a:r>
              <a:rPr lang="en-US" sz="1250" dirty="0">
                <a:latin typeface="+mn-lt"/>
              </a:rPr>
              <a:t>Use feedback mechanisms where children can report potential violations or concerns they encounter in their community</a:t>
            </a:r>
            <a:r>
              <a:rPr lang="en-US" sz="1250" dirty="0" smtClean="0">
                <a:latin typeface="+mn-lt"/>
              </a:rPr>
              <a:t>.</a:t>
            </a:r>
            <a:endParaRPr lang="en-US" sz="1300" dirty="0">
              <a:latin typeface="+mn-lt"/>
            </a:endParaRPr>
          </a:p>
        </p:txBody>
      </p:sp>
      <p:sp>
        <p:nvSpPr>
          <p:cNvPr id="240" name="Google Shape;240;p17"/>
          <p:cNvSpPr txBox="1">
            <a:spLocks noGrp="1"/>
          </p:cNvSpPr>
          <p:nvPr>
            <p:ph type="sldNum" idx="12"/>
          </p:nvPr>
        </p:nvSpPr>
        <p:spPr>
          <a:xfrm>
            <a:off x="774575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6096000" y="2263100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6248400" y="2789750"/>
            <a:ext cx="4838700" cy="3879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Content Validation and Ethical Concerns: </a:t>
            </a:r>
            <a:r>
              <a:rPr lang="en-US" sz="1300" dirty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Ensure that the content is consistent with ethical principles and standards relating to the rights of children.  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 smtClean="0"/>
              <a:t>Legal </a:t>
            </a:r>
            <a:r>
              <a:rPr lang="en-US" sz="1300" b="1" dirty="0"/>
              <a:t>and Regulatory Compliance:</a:t>
            </a:r>
            <a:r>
              <a:rPr lang="en-US" sz="1300" dirty="0"/>
              <a:t> Navigating and    complying with the legal and regulatory requirements related to content for children, including data protection laws.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solidFill>
                  <a:schemeClr val="dk1"/>
                </a:solidFill>
                <a:ea typeface="Libre Franklin"/>
                <a:cs typeface="Arial" pitchFamily="34" charset="0"/>
                <a:sym typeface="Libre Franklin"/>
              </a:rPr>
              <a:t>Personalized Learning Paths:</a:t>
            </a:r>
            <a:r>
              <a:rPr lang="en-US" sz="1300" dirty="0">
                <a:solidFill>
                  <a:schemeClr val="dk1"/>
                </a:solidFill>
                <a:ea typeface="Libre Franklin"/>
                <a:cs typeface="Arial" pitchFamily="34" charset="0"/>
                <a:sym typeface="Libre Franklin"/>
              </a:rPr>
              <a:t> It tailors the system to suit each child’s own pace of progress, preference and personalized learning pathways addressing differing </a:t>
            </a:r>
            <a:r>
              <a:rPr lang="en-US" sz="1300" dirty="0" smtClean="0">
                <a:solidFill>
                  <a:schemeClr val="dk1"/>
                </a:solidFill>
                <a:ea typeface="Libre Franklin"/>
                <a:cs typeface="Arial" pitchFamily="34" charset="0"/>
                <a:sym typeface="Libre Franklin"/>
              </a:rPr>
              <a:t>needs.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 smtClean="0"/>
              <a:t>Engaging </a:t>
            </a:r>
            <a:r>
              <a:rPr lang="en-US" sz="1300" b="1" dirty="0"/>
              <a:t>Interactive Narratives:</a:t>
            </a:r>
            <a:r>
              <a:rPr lang="en-US" sz="1300" dirty="0"/>
              <a:t> Children have the opportunity to immerse themselves in captivating interactive narratives, stepping into the shoes of diverse characters and navigating a range of scenarios. Their choices and decisions drive the unfolding of each unique story</a:t>
            </a:r>
            <a:r>
              <a:rPr lang="en-US" sz="1300" dirty="0" smtClean="0"/>
              <a:t>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/>
              <a:t>Content Localization and Translation: </a:t>
            </a:r>
            <a:r>
              <a:rPr lang="en-US" sz="1300" dirty="0"/>
              <a:t>Creating and maintaining content in multiple languages and dialects to cater to India's linguistic diversity.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300" dirty="0">
              <a:solidFill>
                <a:schemeClr val="dk1"/>
              </a:solidFill>
              <a:ea typeface="Libre Franklin"/>
              <a:cs typeface="Arial" pitchFamily="34" charset="0"/>
              <a:sym typeface="Libre Franklin"/>
            </a:endParaRPr>
          </a:p>
          <a:p>
            <a:pPr marL="285750" marR="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⮚"/>
            </a:pPr>
            <a:endParaRPr lang="en-US" sz="1200" dirty="0">
              <a:solidFill>
                <a:schemeClr val="dk1"/>
              </a:solidFill>
              <a:latin typeface="Arial" pitchFamily="34" charset="0"/>
              <a:ea typeface="Libre Franklin"/>
              <a:cs typeface="Arial" pitchFamily="34" charset="0"/>
              <a:sym typeface="Libre Franklin"/>
            </a:endParaRPr>
          </a:p>
          <a:p>
            <a:pPr marL="285750" marR="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⮚"/>
            </a:pPr>
            <a:endParaRPr sz="1200" dirty="0">
              <a:solidFill>
                <a:schemeClr val="dk1"/>
              </a:solidFill>
              <a:latin typeface="Arial" pitchFamily="34" charset="0"/>
              <a:ea typeface="Libre Franklin"/>
              <a:cs typeface="Arial" pitchFamily="34" charset="0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rial" pitchFamily="34" charset="0"/>
              <a:ea typeface="Libre Franklin"/>
              <a:cs typeface="Arial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Jay </a:t>
            </a:r>
            <a:r>
              <a:rPr lang="en-US" sz="1200" b="1" dirty="0" err="1">
                <a:solidFill>
                  <a:srgbClr val="5D7C3F"/>
                </a:solidFill>
              </a:rPr>
              <a:t>Soni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(B.E.)  		                                          Stream (CSE):			             Year (I)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Tejvinder</a:t>
            </a:r>
            <a:r>
              <a:rPr lang="en-US" sz="1200" b="1" dirty="0">
                <a:solidFill>
                  <a:srgbClr val="5D7C3F"/>
                </a:solidFill>
              </a:rPr>
              <a:t>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(B.E.)                                 	 </a:t>
            </a:r>
            <a:r>
              <a:rPr lang="en-US" sz="1200" dirty="0" smtClean="0"/>
              <a:t>                                         Stream </a:t>
            </a:r>
            <a:r>
              <a:rPr lang="en-US" sz="1200" dirty="0"/>
              <a:t>(ECE):			             Year (I)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Nikita </a:t>
            </a:r>
            <a:r>
              <a:rPr lang="en-US" sz="1200" b="1" dirty="0" err="1">
                <a:solidFill>
                  <a:srgbClr val="5D7C3F"/>
                </a:solidFill>
              </a:rPr>
              <a:t>Goel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(B.E.)		                                                   </a:t>
            </a:r>
            <a:r>
              <a:rPr lang="en-US" sz="1200" dirty="0" smtClean="0"/>
              <a:t>                  </a:t>
            </a:r>
            <a:r>
              <a:rPr lang="en-US" sz="1200" dirty="0"/>
              <a:t>Stream (ECE):			             Year (I)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Eshita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(B.E.)		                                                   </a:t>
            </a:r>
            <a:r>
              <a:rPr lang="en-US" sz="1200" dirty="0" smtClean="0"/>
              <a:t>                  </a:t>
            </a:r>
            <a:r>
              <a:rPr lang="en-US" sz="1200" dirty="0"/>
              <a:t>Stream (ECE):		                    </a:t>
            </a:r>
            <a:r>
              <a:rPr lang="en-US" sz="1200" dirty="0" smtClean="0"/>
              <a:t>                    </a:t>
            </a:r>
            <a:r>
              <a:rPr lang="en-US" sz="1200" dirty="0"/>
              <a:t>Year (I)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Srishti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Dhoundial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(B.E.)			                               </a:t>
            </a:r>
            <a:r>
              <a:rPr lang="en-US" sz="1200" dirty="0" smtClean="0"/>
              <a:t>          </a:t>
            </a:r>
            <a:r>
              <a:rPr lang="en-US" sz="1200" dirty="0"/>
              <a:t>Stream (ECE):	 </a:t>
            </a:r>
            <a:r>
              <a:rPr lang="en-US" sz="1200" dirty="0" smtClean="0"/>
              <a:t>                                                                  </a:t>
            </a:r>
            <a:r>
              <a:rPr lang="en-US" sz="1200" dirty="0"/>
              <a:t>Year (I)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Tanushree</a:t>
            </a:r>
            <a:r>
              <a:rPr lang="en-US" sz="1200" b="1" dirty="0">
                <a:solidFill>
                  <a:srgbClr val="5D7C3F"/>
                </a:solidFill>
              </a:rPr>
              <a:t> Gupta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(B.E.)			                                  </a:t>
            </a:r>
            <a:r>
              <a:rPr lang="en-US" sz="1200" dirty="0" smtClean="0"/>
              <a:t>       </a:t>
            </a:r>
            <a:r>
              <a:rPr lang="en-US" sz="1200" dirty="0"/>
              <a:t>Stream (ECE):		                      </a:t>
            </a:r>
            <a:r>
              <a:rPr lang="en-US" sz="1200" dirty="0" smtClean="0"/>
              <a:t>                 </a:t>
            </a:r>
            <a:r>
              <a:rPr lang="en-US" sz="1200" dirty="0"/>
              <a:t>Year (I)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</a:rPr>
              <a:t>Amit</a:t>
            </a:r>
            <a:r>
              <a:rPr lang="en-US" sz="1200" b="1" dirty="0">
                <a:solidFill>
                  <a:srgbClr val="804160"/>
                </a:solidFill>
              </a:rPr>
              <a:t>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(Academic): 			              Expertise (</a:t>
            </a:r>
            <a:r>
              <a:rPr lang="en-US" sz="1200" dirty="0" err="1"/>
              <a:t>IoT</a:t>
            </a:r>
            <a:r>
              <a:rPr lang="en-US" sz="1200" dirty="0"/>
              <a:t>, AR, VR ,Game Design):  </a:t>
            </a:r>
            <a:r>
              <a:rPr lang="en-US" sz="1200" dirty="0" smtClean="0"/>
              <a:t>                          Domain </a:t>
            </a:r>
            <a:r>
              <a:rPr lang="en-US" sz="1200" dirty="0"/>
              <a:t>Experience (9 years</a:t>
            </a:r>
            <a:r>
              <a:rPr lang="en-US" sz="1200" dirty="0" smtClean="0"/>
              <a:t>)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 err="1" smtClean="0">
                <a:solidFill>
                  <a:srgbClr val="804160"/>
                </a:solidFill>
              </a:rPr>
              <a:t>Lipika</a:t>
            </a:r>
            <a:r>
              <a:rPr lang="en-US" sz="1200" b="1" dirty="0" smtClean="0">
                <a:solidFill>
                  <a:srgbClr val="804160"/>
                </a:solidFill>
              </a:rPr>
              <a:t> Gupta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 smtClean="0"/>
              <a:t>Category </a:t>
            </a:r>
            <a:r>
              <a:rPr lang="en-US" sz="1200" dirty="0"/>
              <a:t>(Academic):                      		 </a:t>
            </a:r>
            <a:r>
              <a:rPr lang="en-US" sz="1200" dirty="0" smtClean="0"/>
              <a:t>             Expertise (VLSI Design , </a:t>
            </a:r>
            <a:r>
              <a:rPr lang="en-US" sz="1200" dirty="0" err="1" smtClean="0"/>
              <a:t>IoT</a:t>
            </a:r>
            <a:r>
              <a:rPr lang="en-US" sz="1200" dirty="0" smtClean="0"/>
              <a:t>):                                              Domain </a:t>
            </a:r>
            <a:r>
              <a:rPr lang="en-US" sz="1200" dirty="0"/>
              <a:t>Experience </a:t>
            </a:r>
            <a:r>
              <a:rPr lang="en-US" sz="1200" dirty="0" smtClean="0"/>
              <a:t>(20 </a:t>
            </a:r>
            <a:r>
              <a:rPr lang="en-US" sz="1200" dirty="0"/>
              <a:t>years</a:t>
            </a:r>
            <a:r>
              <a:rPr lang="en-US" sz="1200" dirty="0" smtClean="0"/>
              <a:t>)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547</Words>
  <Application>Microsoft Office PowerPoint</Application>
  <PresentationFormat>Custom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Roboto</vt:lpstr>
      <vt:lpstr>Calibri</vt:lpstr>
      <vt:lpstr>Libre Franklin</vt:lpstr>
      <vt:lpstr>Franklin Gothic</vt:lpstr>
      <vt:lpstr>Noto Sans Symbols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Dell</dc:creator>
  <cp:lastModifiedBy>Dell</cp:lastModifiedBy>
  <cp:revision>20</cp:revision>
  <dcterms:modified xsi:type="dcterms:W3CDTF">2023-10-09T11:30:49Z</dcterms:modified>
</cp:coreProperties>
</file>