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75" r:id="rId6"/>
    <p:sldId id="261" r:id="rId7"/>
    <p:sldId id="276" r:id="rId8"/>
    <p:sldId id="262" r:id="rId9"/>
    <p:sldId id="273" r:id="rId10"/>
    <p:sldId id="259" r:id="rId11"/>
    <p:sldId id="268" r:id="rId12"/>
    <p:sldId id="267" r:id="rId13"/>
    <p:sldId id="272" r:id="rId14"/>
    <p:sldId id="260" r:id="rId15"/>
    <p:sldId id="264" r:id="rId16"/>
    <p:sldId id="265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7"/>
    <p:restoredTop sz="94694"/>
  </p:normalViewPr>
  <p:slideViewPr>
    <p:cSldViewPr snapToGrid="0">
      <p:cViewPr varScale="1">
        <p:scale>
          <a:sx n="121" d="100"/>
          <a:sy n="121" d="100"/>
        </p:scale>
        <p:origin x="1280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3B426-4FC6-234A-A1E3-8FE5A8302FA6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73B2-4C56-4A49-AD5C-0FE60D6D5E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324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73B2-4C56-4A49-AD5C-0FE60D6D5E7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630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73B2-4C56-4A49-AD5C-0FE60D6D5E7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62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617C4-83DD-AF30-D4D2-A0F53574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E98A4-6389-829B-0B48-D78656941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3825F-5E21-E3B4-5DB7-62853ED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E2118-CB86-67D1-5536-26D91C4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3167D-78D2-48B7-EA3C-258BC14B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0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C6D9-A58B-864F-3E13-307C1F33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85905-EDB8-8499-458C-C49EB896C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2A423-802F-18BE-609F-A9855B62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E03F8-B70C-CC3F-A7D5-F45BD4BE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6AA56-317F-8044-A1EE-1E9495DE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752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EC4F7-1E72-7F33-C6FB-D55B521A0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06100D-66D7-753E-0EF8-4B7FFA98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E8E8D-CBB7-BCB1-946E-D406C2D4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0A294-8470-D7D3-F7FB-F6402AF0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FFFC-6F04-E5BF-FFCB-5C8BA97A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962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2094-C00D-E969-9E13-11C485C6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C013A-951D-BEBE-E588-251C1E84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1pPr>
            <a:lvl2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2pPr>
            <a:lvl3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3pPr>
            <a:lvl4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4pPr>
            <a:lvl5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3890-4FCF-6A99-6CE3-9450C219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F9143-04C5-AC87-8737-F48A45AB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8047A-C34A-B00A-2E58-626777F2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985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BF323-E4B9-5F43-62F2-A0FA86CB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95A96-B291-63AF-FA3A-810E2515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B0F24-362A-969E-F7E2-3B740B53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9E632-067E-8146-7AF8-880BEC9C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DB7EE-6EE1-32FF-0C49-9EBE3999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37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D49F0-4FA7-775C-7A8B-0C7ABF08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CB7B8-D536-0577-DA73-D79590AB4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5895B-2EB1-2EE5-6044-CF98D6F3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37CD2-3BE4-D4FB-CD04-B2C69438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1A260-F0E5-56A8-FB32-E73CAC5C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4FB7F-725A-8D17-C11B-80C24953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60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721F-9870-1ACC-AFAC-6FF894EC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575E2-30A9-E3CF-E5E9-517CC521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175BF-6844-0AA1-C600-3D6D67BA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60DEA-4EE7-A4C1-5C1C-2D81FE17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BEE901-2FE9-CE6B-7C77-C5819FA88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516FAC-57FB-6277-7381-133B1E77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F1D88A-F082-2F02-8DD5-A8D2A794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B708B9-C42B-8492-6876-E69229EA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386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E7B5-15E6-F9C6-25E5-32615950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0D296-52B4-A793-81CE-129D5812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D75426-3E78-9AB6-6A34-B898A115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D9006B-7C43-505F-4C2C-3F51AB32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59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369241-1A9C-7D5E-FE8F-C2106AA2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C1EC4C-8F14-DE44-D541-009D75D0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A834C-0C8B-0F85-2921-E9403162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01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F61EF-6CAF-A63E-723E-F15CC9B8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651F6-2271-91B9-42AA-DACE5B7B4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A10B2-1F0A-C80A-4621-C89CC426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4B0A58-0A34-66F6-680A-8B47B533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B287A-F265-5A55-222E-400BAFF8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8AB3A-98D0-1BF4-3D2F-3A4E3698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51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74E7A-3169-0204-F742-B1E46106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94008-F0CC-075D-6FB5-407F9FA13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569EC-6322-BFDB-0684-FFF111056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71B16-5B03-C3FA-32E3-131C00EB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22273-F3E5-CE5F-FF32-7D91A2D0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9C156-C391-6495-903C-1444284B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08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8AF64-AECB-1198-D655-816FE42B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A20B0E-9CE8-2911-802D-597D5AB4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131B9-053D-7EF6-E55C-E8ED3AA4C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4F61-D2EF-C843-AFE4-A5F8F36BEAF3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A3223-48EB-891F-47C8-71143BFA2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0CFC3-81ED-0CCE-0E7D-07E1D1BC4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919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E6D74-CD5B-51A2-8BAA-8E8BFF7CD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Airbyte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스터디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주차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AC15A-221C-BEA8-CBAD-FA625D3DF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DE </a:t>
            </a:r>
            <a:r>
              <a:rPr kumimoji="1" lang="ko-Kore-KR" altLang="en-US" dirty="0"/>
              <a:t>정성수</a:t>
            </a:r>
          </a:p>
        </p:txBody>
      </p:sp>
    </p:spTree>
    <p:extLst>
      <p:ext uri="{BB962C8B-B14F-4D97-AF65-F5344CB8AC3E}">
        <p14:creationId xmlns:p14="http://schemas.microsoft.com/office/powerpoint/2010/main" val="118527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3D5B-AF63-CB2C-80C2-17D2BBD5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왜 </a:t>
            </a:r>
            <a:r>
              <a:rPr kumimoji="1" lang="en-US" altLang="ko-Kore-KR" dirty="0" err="1"/>
              <a:t>airbyte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83EEA-81B0-5801-9EA3-3B544615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11" y="1855769"/>
            <a:ext cx="11089193" cy="47962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" altLang="ko-Kore-KR" sz="1800" dirty="0"/>
          </a:p>
          <a:p>
            <a:r>
              <a:rPr kumimoji="1" lang="ko-KR" altLang="en-US" sz="1800" dirty="0"/>
              <a:t>손쉽게 커넥터 선택만으로 데이터 연동 및 </a:t>
            </a:r>
            <a:r>
              <a:rPr kumimoji="1" lang="en" altLang="ko-Kore-KR" sz="1800" dirty="0"/>
              <a:t>sync </a:t>
            </a:r>
            <a:r>
              <a:rPr kumimoji="1" lang="ko-KR" altLang="en-US" sz="1800" dirty="0"/>
              <a:t>가 </a:t>
            </a:r>
            <a:r>
              <a:rPr kumimoji="1" lang="ko-KR" altLang="en-US" sz="1800" dirty="0" err="1"/>
              <a:t>가능해졌고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충분한 </a:t>
            </a:r>
            <a:r>
              <a:rPr kumimoji="1" lang="en" altLang="ko-Kore-KR" sz="1800" dirty="0"/>
              <a:t>UI 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제공하고 있다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커넥터가 정말 많고 다양하게 지원한다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기존 </a:t>
            </a:r>
            <a:r>
              <a:rPr kumimoji="1" lang="en" altLang="ko-Kore-KR" sz="1800" dirty="0"/>
              <a:t>ETL </a:t>
            </a:r>
            <a:r>
              <a:rPr kumimoji="1" lang="ko-KR" altLang="en-US" sz="1800" dirty="0"/>
              <a:t>기반의 </a:t>
            </a:r>
            <a:r>
              <a:rPr kumimoji="1" lang="ko-KR" altLang="en-US" sz="1800" dirty="0" err="1"/>
              <a:t>아키텍쳐에서</a:t>
            </a:r>
            <a:r>
              <a:rPr kumimoji="1" lang="ko-KR" altLang="en-US" sz="1800" dirty="0"/>
              <a:t> </a:t>
            </a:r>
            <a:r>
              <a:rPr kumimoji="1" lang="en" altLang="ko-Kore-KR" sz="1800" dirty="0"/>
              <a:t>ELT </a:t>
            </a:r>
            <a:r>
              <a:rPr kumimoji="1" lang="ko-KR" altLang="en-US" sz="1800" dirty="0"/>
              <a:t>기반으로 </a:t>
            </a:r>
            <a:r>
              <a:rPr kumimoji="1" lang="ko-KR" altLang="en-US" sz="1800" dirty="0" err="1"/>
              <a:t>리아키텍쳐링</a:t>
            </a:r>
            <a:r>
              <a:rPr kumimoji="1" lang="ko-KR" altLang="en-US" sz="1800" dirty="0"/>
              <a:t> 할 때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원본 데이터 소스를 이관 및 </a:t>
            </a:r>
            <a:r>
              <a:rPr kumimoji="1" lang="en" altLang="ko-Kore-KR" sz="1800" dirty="0"/>
              <a:t>sync </a:t>
            </a:r>
            <a:r>
              <a:rPr kumimoji="1" lang="ko-KR" altLang="en-US" sz="1800" dirty="0"/>
              <a:t>해주는 역할이 </a:t>
            </a:r>
            <a:r>
              <a:rPr kumimoji="1" lang="ko-KR" altLang="en-US" sz="1800" dirty="0" err="1"/>
              <a:t>중요해졌고</a:t>
            </a:r>
            <a:r>
              <a:rPr kumimoji="1" lang="en-US" altLang="ko-KR" sz="1800" dirty="0"/>
              <a:t>, </a:t>
            </a:r>
            <a:r>
              <a:rPr kumimoji="1" lang="en" altLang="ko-Kore-KR" sz="1800" dirty="0" err="1"/>
              <a:t>airbyte</a:t>
            </a:r>
            <a:r>
              <a:rPr kumimoji="1" lang="en" altLang="ko-Kore-KR" sz="1800" dirty="0"/>
              <a:t> </a:t>
            </a:r>
            <a:r>
              <a:rPr kumimoji="1" lang="ko-KR" altLang="en-US" sz="1800" dirty="0"/>
              <a:t>가 시장에 빠르게 진입 했다고 생각한다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lvl="1"/>
            <a:r>
              <a:rPr kumimoji="1" lang="en-US" altLang="ko-KR" sz="1400" dirty="0"/>
              <a:t>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분리해서 </a:t>
            </a:r>
            <a:r>
              <a:rPr kumimoji="1" lang="en-US" altLang="ko-KR" sz="1400" dirty="0"/>
              <a:t>EL </a:t>
            </a:r>
            <a:r>
              <a:rPr kumimoji="1" lang="ko-KR" altLang="en-US" sz="1400" dirty="0"/>
              <a:t>이라는 용어가 나옴</a:t>
            </a:r>
            <a:r>
              <a:rPr kumimoji="1" lang="en-US" altLang="ko-KR" sz="1400" dirty="0"/>
              <a:t>.</a:t>
            </a:r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pPr marL="457200" lvl="1" indent="0">
              <a:buNone/>
            </a:pPr>
            <a:endParaRPr kumimoji="1" lang="en-US" altLang="ko-KR" sz="1400" dirty="0"/>
          </a:p>
          <a:p>
            <a:r>
              <a:rPr kumimoji="1" lang="en" altLang="ko-Kore-KR" sz="1800" dirty="0"/>
              <a:t>airflow </a:t>
            </a:r>
            <a:r>
              <a:rPr kumimoji="1" lang="ko-KR" altLang="en-US" sz="1800" dirty="0"/>
              <a:t>로도 비슷한 구현을 할 수 있지만 개발이 필요한데</a:t>
            </a:r>
            <a:r>
              <a:rPr kumimoji="1" lang="en-US" altLang="ko-KR" sz="1800" dirty="0"/>
              <a:t>.. </a:t>
            </a:r>
            <a:r>
              <a:rPr kumimoji="1" lang="ko-KR" altLang="en-US" sz="1800" dirty="0"/>
              <a:t>얘는 개발도 </a:t>
            </a:r>
            <a:r>
              <a:rPr kumimoji="1" lang="ko-KR" altLang="en-US" sz="1800" dirty="0" err="1"/>
              <a:t>안해도</a:t>
            </a:r>
            <a:r>
              <a:rPr kumimoji="1" lang="ko-KR" altLang="en-US" sz="1800" dirty="0"/>
              <a:t> 되고 </a:t>
            </a:r>
            <a:r>
              <a:rPr kumimoji="1" lang="en" altLang="ko-Kore-KR" sz="1800" dirty="0"/>
              <a:t>CDC </a:t>
            </a:r>
            <a:r>
              <a:rPr kumimoji="1" lang="ko-KR" altLang="en-US" sz="1800" dirty="0"/>
              <a:t>옵션까지 제공한다</a:t>
            </a:r>
            <a:endParaRPr kumimoji="1" lang="ko-Kore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58306B-33AA-779F-E33F-E5C7CD02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84" y="3617408"/>
            <a:ext cx="2657941" cy="20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3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A7127-59E4-6C6D-78B5-6BEF5E0D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Airbyte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살펴보기</a:t>
            </a:r>
            <a:r>
              <a:rPr kumimoji="1" lang="en-US" altLang="ko-KR" dirty="0"/>
              <a:t> (1)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36AC60-D66A-D74D-7C83-37275875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6" y="1750136"/>
            <a:ext cx="7772400" cy="1796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00A060-F489-77D7-A60E-87F097FB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8" y="4537512"/>
            <a:ext cx="7772400" cy="136677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A1453C-3D6C-03F3-CFDF-E558219A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8" y="3630258"/>
            <a:ext cx="4959136" cy="68244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Source </a:t>
            </a:r>
            <a:r>
              <a:rPr kumimoji="1" lang="ko-KR" altLang="en-US" dirty="0"/>
              <a:t>추가된 모습</a:t>
            </a:r>
            <a:endParaRPr kumimoji="1" lang="ko-Kore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FF3B1A-0DA2-2505-01B8-331429608291}"/>
              </a:ext>
            </a:extLst>
          </p:cNvPr>
          <p:cNvSpPr txBox="1">
            <a:spLocks/>
          </p:cNvSpPr>
          <p:nvPr/>
        </p:nvSpPr>
        <p:spPr>
          <a:xfrm>
            <a:off x="486508" y="6070380"/>
            <a:ext cx="4959136" cy="68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Destination </a:t>
            </a:r>
            <a:r>
              <a:rPr kumimoji="1" lang="ko-KR" altLang="en-US" dirty="0"/>
              <a:t>추가된 모습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117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A7127-59E4-6C6D-78B5-6BEF5E0D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Airbyte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살펴보기</a:t>
            </a:r>
            <a:r>
              <a:rPr kumimoji="1" lang="en-US" altLang="ko-KR" dirty="0"/>
              <a:t> (2)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CFA1D8-CE0C-1245-2EB0-0E8138C5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1907712"/>
            <a:ext cx="10304586" cy="201691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31BC863-CB6D-5317-04BE-0BF013F00197}"/>
              </a:ext>
            </a:extLst>
          </p:cNvPr>
          <p:cNvSpPr txBox="1">
            <a:spLocks/>
          </p:cNvSpPr>
          <p:nvPr/>
        </p:nvSpPr>
        <p:spPr>
          <a:xfrm>
            <a:off x="633046" y="4007118"/>
            <a:ext cx="4959136" cy="68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/>
              <a:t>Connection </a:t>
            </a:r>
            <a:r>
              <a:rPr kumimoji="1" lang="ko-KR" altLang="en-US" dirty="0"/>
              <a:t>추가 된 모습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7296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D05B1-0661-A0B0-80EA-59494183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Airbyte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4528C-E031-24D1-E7EA-E8607985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830" y="3063997"/>
            <a:ext cx="1881554" cy="730006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시연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000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1A6B-68BA-46BC-A6AB-0B4842C2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그리고</a:t>
            </a:r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4ED78-1EC4-CF33-A52E-22DDF152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ko-Kore-KR" dirty="0"/>
              <a:t>ECS 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airbyte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올려보려다가</a:t>
            </a:r>
            <a:r>
              <a:rPr kumimoji="1" lang="ko-KR" altLang="en-US" dirty="0"/>
              <a:t> 실패</a:t>
            </a:r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2BD794-CECD-6519-8718-556EA0AB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77" y="1900574"/>
            <a:ext cx="4753873" cy="39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3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4ED78-1EC4-CF33-A52E-22DDF152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63" y="445402"/>
            <a:ext cx="10515600" cy="4351338"/>
          </a:xfrm>
        </p:spPr>
        <p:txBody>
          <a:bodyPr/>
          <a:lstStyle/>
          <a:p>
            <a:r>
              <a:rPr kumimoji="1" lang="en-US" altLang="ko-Kore-KR" dirty="0" err="1"/>
              <a:t>Airbyte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source, </a:t>
            </a:r>
            <a:r>
              <a:rPr kumimoji="1" lang="en-US" altLang="ko-KR" dirty="0" err="1"/>
              <a:t>dest</a:t>
            </a:r>
            <a:r>
              <a:rPr kumimoji="1" lang="en-US" altLang="ko-KR" dirty="0"/>
              <a:t> job 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실행될때마다</a:t>
            </a:r>
            <a:r>
              <a:rPr kumimoji="1" lang="ko-KR" altLang="en-US" dirty="0"/>
              <a:t> 해당 </a:t>
            </a:r>
            <a:r>
              <a:rPr kumimoji="1" lang="en-US" altLang="ko-KR" dirty="0"/>
              <a:t>job </a:t>
            </a:r>
            <a:r>
              <a:rPr kumimoji="1" lang="ko-KR" altLang="en-US" dirty="0"/>
              <a:t>의 컨테이너가 동적으로 생성됨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ECS 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taskDefinition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정의된 컨테이너만 생성이 가능하고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ECS </a:t>
            </a:r>
            <a:r>
              <a:rPr kumimoji="1" lang="ko-KR" altLang="en-US" dirty="0"/>
              <a:t>에서는 동적 컨테이너를 지원하는 기능이 없다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github.com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airbytehq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airbyte</a:t>
            </a:r>
            <a:r>
              <a:rPr kumimoji="1" lang="en" altLang="ko-Kore-KR" dirty="0"/>
              <a:t>/issues/4847</a:t>
            </a:r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9E9077-9CEF-A491-383C-08F4464A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44" y="3583056"/>
            <a:ext cx="8629241" cy="31009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57EC1-0E39-B01B-B48C-C3BBB0F2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64" y="2612382"/>
            <a:ext cx="6587052" cy="20467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74CAD9-3311-B475-3F7F-21487F097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34" y="3743715"/>
            <a:ext cx="3807490" cy="2627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55BD0-7FEB-5216-6FD0-16587635C6D4}"/>
              </a:ext>
            </a:extLst>
          </p:cNvPr>
          <p:cNvSpPr txBox="1"/>
          <p:nvPr/>
        </p:nvSpPr>
        <p:spPr>
          <a:xfrm>
            <a:off x="9421776" y="6456753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K8s ? Ec2 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9957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C7191-6BED-676A-E216-1194AA78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132" y="4394652"/>
            <a:ext cx="4959136" cy="68244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 err="1"/>
              <a:t>자세한건</a:t>
            </a:r>
            <a:r>
              <a:rPr kumimoji="1" lang="ko-KR" altLang="en-US" dirty="0"/>
              <a:t> 다음 발표자가</a:t>
            </a:r>
            <a:r>
              <a:rPr kumimoji="1" lang="en-US" altLang="ko-KR" dirty="0"/>
              <a:t>..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D5A417-DFDF-4553-6F9C-51E23C80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989" y="1362306"/>
            <a:ext cx="3413423" cy="26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975F-805D-2FAD-AE13-6ED1C61F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58F7D-254C-AD9A-402B-E8A6C782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" y="134381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airbyte</a:t>
            </a:r>
            <a:r>
              <a:rPr kumimoji="1" lang="en-US" altLang="ko-KR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ko-KR" altLang="en-US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란</a:t>
            </a:r>
            <a:r>
              <a:rPr kumimoji="1" lang="en-US" altLang="ko-KR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?</a:t>
            </a:r>
          </a:p>
          <a:p>
            <a:r>
              <a:rPr kumimoji="1" lang="en-US" altLang="ko-KR" sz="20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airbyte</a:t>
            </a:r>
            <a:r>
              <a:rPr kumimoji="1" lang="en-US" altLang="ko-KR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ko-KR" altLang="en-US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에 대해</a:t>
            </a:r>
            <a:endParaRPr kumimoji="1" lang="en-US" altLang="ko-KR" sz="20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  <a:p>
            <a:pPr lvl="1"/>
            <a:r>
              <a:rPr kumimoji="1" lang="en-US" altLang="ko-KR" sz="18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Advantage</a:t>
            </a:r>
            <a:r>
              <a:rPr kumimoji="1" lang="ko-KR" altLang="en-US" sz="18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en-US" altLang="ko-KR" sz="18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&amp;</a:t>
            </a:r>
            <a:r>
              <a:rPr kumimoji="1" lang="ko-KR" altLang="en-US" sz="18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en-US" altLang="ko-KR" sz="18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disadvantage</a:t>
            </a:r>
          </a:p>
          <a:p>
            <a:pPr lvl="1"/>
            <a:r>
              <a:rPr kumimoji="1" lang="en-US" altLang="ko-KR" sz="18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logical constructs</a:t>
            </a:r>
          </a:p>
          <a:p>
            <a:pPr lvl="1"/>
            <a:r>
              <a:rPr kumimoji="1" lang="en-US" altLang="ko-KR" sz="18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Infra component</a:t>
            </a:r>
          </a:p>
          <a:p>
            <a:r>
              <a:rPr kumimoji="1" lang="ko-KR" altLang="en-US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왜 </a:t>
            </a:r>
            <a:r>
              <a:rPr kumimoji="1" lang="en-US" altLang="ko-KR" sz="20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airbtye</a:t>
            </a:r>
            <a:r>
              <a:rPr kumimoji="1" lang="en-US" altLang="ko-KR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?</a:t>
            </a:r>
          </a:p>
          <a:p>
            <a:r>
              <a:rPr kumimoji="1" lang="en-US" altLang="ko-KR" sz="20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airbyte</a:t>
            </a:r>
            <a:r>
              <a:rPr kumimoji="1" lang="en-US" altLang="ko-KR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ko-KR" altLang="en-US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살펴보기</a:t>
            </a:r>
            <a:endParaRPr kumimoji="1" lang="en-US" altLang="ko-KR" sz="20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  <a:p>
            <a:pPr lvl="1"/>
            <a:r>
              <a:rPr kumimoji="1" lang="en-US" altLang="ko-KR" sz="16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Mysql</a:t>
            </a:r>
            <a:r>
              <a:rPr kumimoji="1" lang="en-US" altLang="ko-KR" sz="16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-&gt; snowflake</a:t>
            </a:r>
          </a:p>
          <a:p>
            <a:pPr lvl="1"/>
            <a:r>
              <a:rPr kumimoji="1" lang="ko-KR" altLang="en-US" sz="16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시연</a:t>
            </a:r>
            <a:endParaRPr kumimoji="1" lang="en-US" altLang="ko-KR" sz="16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  <a:p>
            <a:endParaRPr kumimoji="1" lang="en-US" altLang="ko-KR" sz="20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12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6FFE-DDB9-4A3E-9573-6E184E7A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</a:t>
            </a:r>
            <a:r>
              <a:rPr kumimoji="1" lang="en-US" altLang="ko-Kore-KR" dirty="0" err="1"/>
              <a:t>irbyte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EEA86-BDC6-8415-8290-24FFD7D8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2" y="1453836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오픈소스 데이터 통합 플랫폼 </a:t>
            </a:r>
            <a:r>
              <a:rPr kumimoji="1" lang="en-US" altLang="ko-KR" sz="2400" dirty="0"/>
              <a:t>(</a:t>
            </a:r>
            <a:r>
              <a:rPr kumimoji="1" lang="en" altLang="ko-Kore-KR" sz="2400" dirty="0"/>
              <a:t>ELT)</a:t>
            </a:r>
          </a:p>
          <a:p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 통합 상품</a:t>
            </a:r>
            <a:endParaRPr kumimoji="1" lang="en-US" altLang="ko-KR" sz="2400" dirty="0"/>
          </a:p>
          <a:p>
            <a:r>
              <a:rPr kumimoji="1" lang="en" altLang="ko-Kore-KR" sz="2400" dirty="0" err="1"/>
              <a:t>api</a:t>
            </a:r>
            <a:r>
              <a:rPr kumimoji="1" lang="en" altLang="ko-Kore-KR" sz="2400" dirty="0"/>
              <a:t> , database, warehouse , application </a:t>
            </a:r>
            <a:r>
              <a:rPr kumimoji="1" lang="ko-KR" altLang="en-US" sz="2400" dirty="0"/>
              <a:t>간 데이터 </a:t>
            </a:r>
            <a:r>
              <a:rPr kumimoji="1" lang="en" altLang="ko-Kore-KR" sz="2400" dirty="0"/>
              <a:t>sync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돕는 아직은 툴이다</a:t>
            </a:r>
            <a:r>
              <a:rPr kumimoji="1" lang="en-US" altLang="ko-KR" sz="2400" dirty="0"/>
              <a:t>..</a:t>
            </a:r>
          </a:p>
          <a:p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C2AA37-F74A-E02E-19A0-89407269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97" y="3272003"/>
            <a:ext cx="5667560" cy="295284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E3FA3C-9779-34AC-CCF8-31F230087378}"/>
              </a:ext>
            </a:extLst>
          </p:cNvPr>
          <p:cNvSpPr txBox="1">
            <a:spLocks/>
          </p:cNvSpPr>
          <p:nvPr/>
        </p:nvSpPr>
        <p:spPr>
          <a:xfrm>
            <a:off x="6204310" y="4602537"/>
            <a:ext cx="4151482" cy="55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ta-dotum4.0(OTF)-Medium" panose="02020603020101020101" pitchFamily="18" charset="-127"/>
                <a:ea typeface="Arita-dotum4.0(OTF)-Medium" panose="0202060302010102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dirty="0"/>
              <a:t>홈페이지 첫 대문</a:t>
            </a:r>
            <a:r>
              <a:rPr kumimoji="1" lang="en-US" altLang="ko-KR" dirty="0"/>
              <a:t>..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282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3D5B-AF63-CB2C-80C2-17D2BBD5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airbyte</a:t>
            </a:r>
            <a:r>
              <a:rPr kumimoji="1" lang="en-US" altLang="ko-Kore-KR" dirty="0"/>
              <a:t> - advantage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83EEA-81B0-5801-9EA3-3B544615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51" y="1325563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" altLang="ko-KR" sz="2000" dirty="0"/>
              <a:t>built for extensibility</a:t>
            </a:r>
          </a:p>
          <a:p>
            <a:pPr lvl="1"/>
            <a:r>
              <a:rPr kumimoji="1" lang="ko-KR" altLang="en-US" sz="1800" dirty="0"/>
              <a:t>커넥터 추가가 쉽고 확장성을 제공한다</a:t>
            </a:r>
            <a:r>
              <a:rPr kumimoji="1" lang="en-US" altLang="ko-KR" sz="1800" dirty="0"/>
              <a:t>.</a:t>
            </a:r>
            <a:endParaRPr kumimoji="1" lang="en" altLang="ko-KR" sz="1800" dirty="0"/>
          </a:p>
          <a:p>
            <a:r>
              <a:rPr kumimoji="1" lang="en" altLang="ko-KR" sz="2000" dirty="0"/>
              <a:t>optional </a:t>
            </a:r>
            <a:r>
              <a:rPr kumimoji="1" lang="en" altLang="ko-KR" sz="2000" dirty="0" err="1"/>
              <a:t>nomalized</a:t>
            </a:r>
            <a:r>
              <a:rPr kumimoji="1" lang="en" altLang="ko-KR" sz="2000" dirty="0"/>
              <a:t> schemas</a:t>
            </a:r>
            <a:endParaRPr kumimoji="1" lang="en-US" altLang="ko-KR" sz="2000" dirty="0"/>
          </a:p>
          <a:p>
            <a:pPr lvl="1"/>
            <a:r>
              <a:rPr kumimoji="1" lang="ko-KR" altLang="en-US" sz="1800" dirty="0"/>
              <a:t>선택적으로는 스키마를 정규화 할 수 있다</a:t>
            </a:r>
            <a:r>
              <a:rPr kumimoji="1" lang="en-US" altLang="ko-KR" sz="1800" dirty="0"/>
              <a:t>.</a:t>
            </a:r>
            <a:endParaRPr kumimoji="1" lang="en" altLang="ko-KR" sz="1800" dirty="0"/>
          </a:p>
          <a:p>
            <a:r>
              <a:rPr kumimoji="1" lang="en" altLang="ko-KR" sz="2000" dirty="0"/>
              <a:t>Full grade </a:t>
            </a:r>
            <a:r>
              <a:rPr kumimoji="1" lang="en-US" altLang="ko-KR" sz="2000" dirty="0"/>
              <a:t>scheduler</a:t>
            </a:r>
            <a:endParaRPr kumimoji="1" lang="en" altLang="ko-KR" sz="2000" dirty="0"/>
          </a:p>
          <a:p>
            <a:pPr lvl="1"/>
            <a:r>
              <a:rPr kumimoji="1" lang="ko-KR" altLang="en-US" sz="1800" dirty="0"/>
              <a:t>필요한 만큼 </a:t>
            </a:r>
            <a:r>
              <a:rPr kumimoji="1" lang="en" altLang="ko-KR" sz="1800" dirty="0"/>
              <a:t>replication </a:t>
            </a:r>
            <a:r>
              <a:rPr kumimoji="1" lang="ko-KR" altLang="en-US" sz="1800" dirty="0"/>
              <a:t>을 자동화 할 수 있다</a:t>
            </a:r>
            <a:r>
              <a:rPr kumimoji="1" lang="en-US" altLang="ko-KR" sz="1800" dirty="0"/>
              <a:t>.</a:t>
            </a:r>
            <a:endParaRPr kumimoji="1" lang="en" altLang="ko-KR" sz="1800" dirty="0"/>
          </a:p>
          <a:p>
            <a:r>
              <a:rPr kumimoji="1" lang="en" altLang="ko-KR" sz="2000" dirty="0"/>
              <a:t>real - time monitoring</a:t>
            </a:r>
          </a:p>
          <a:p>
            <a:pPr lvl="1"/>
            <a:r>
              <a:rPr kumimoji="1" lang="ko-KR" altLang="en-US" sz="1800" dirty="0"/>
              <a:t>모든 로그를 모니터링 하고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기능으로 제공한다</a:t>
            </a:r>
            <a:r>
              <a:rPr kumimoji="1" lang="en-US" altLang="ko-KR" sz="1800" dirty="0"/>
              <a:t>.</a:t>
            </a:r>
            <a:endParaRPr kumimoji="1" lang="en" altLang="ko-KR" sz="1800" dirty="0"/>
          </a:p>
          <a:p>
            <a:r>
              <a:rPr kumimoji="1" lang="en" altLang="ko-KR" sz="2000" dirty="0"/>
              <a:t>incremental updates</a:t>
            </a:r>
          </a:p>
          <a:p>
            <a:pPr lvl="1"/>
            <a:r>
              <a:rPr kumimoji="1" lang="en" altLang="ko-KR" sz="1800" dirty="0"/>
              <a:t>replication </a:t>
            </a:r>
            <a:r>
              <a:rPr kumimoji="1" lang="ko-KR" altLang="en-US" sz="1800" dirty="0"/>
              <a:t>이 증분 업데이트를 기반으로 동작하여 </a:t>
            </a:r>
            <a:r>
              <a:rPr kumimoji="1" lang="en" altLang="ko-KR" sz="1800" dirty="0"/>
              <a:t>transfer cost 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줄여준다</a:t>
            </a:r>
            <a:r>
              <a:rPr kumimoji="1" lang="en-US" altLang="ko-KR" sz="1800" dirty="0"/>
              <a:t>.</a:t>
            </a:r>
            <a:endParaRPr kumimoji="1" lang="en" altLang="ko-KR" sz="1800" dirty="0"/>
          </a:p>
          <a:p>
            <a:r>
              <a:rPr kumimoji="1" lang="en" altLang="ko-KR" sz="2000" dirty="0"/>
              <a:t>manual full refresh</a:t>
            </a:r>
          </a:p>
          <a:p>
            <a:endParaRPr kumimoji="1" lang="en" altLang="ko-KR" sz="2000" dirty="0"/>
          </a:p>
          <a:p>
            <a:r>
              <a:rPr kumimoji="1" lang="en" altLang="ko-KR" sz="2000" dirty="0"/>
              <a:t>Airflow &amp; </a:t>
            </a:r>
            <a:r>
              <a:rPr kumimoji="1" lang="en" altLang="ko-KR" sz="2000" dirty="0" err="1"/>
              <a:t>dbt</a:t>
            </a:r>
            <a:r>
              <a:rPr kumimoji="1" lang="en" altLang="ko-KR" sz="2000" dirty="0"/>
              <a:t> </a:t>
            </a:r>
            <a:r>
              <a:rPr kumimoji="1" lang="ko-KR" altLang="en-US" sz="2000" dirty="0" err="1"/>
              <a:t>와의</a:t>
            </a:r>
            <a:r>
              <a:rPr kumimoji="1" lang="ko-KR" altLang="en-US" sz="2000" dirty="0"/>
              <a:t> 통합 지원</a:t>
            </a:r>
            <a:endParaRPr kumimoji="1" lang="en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8513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3D5B-AF63-CB2C-80C2-17D2BBD5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airbyte</a:t>
            </a:r>
            <a:r>
              <a:rPr kumimoji="1" lang="en-US" altLang="ko-Kore-KR" dirty="0"/>
              <a:t> – disadvantage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83EEA-81B0-5801-9EA3-3B544615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51" y="1325563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Stable </a:t>
            </a:r>
            <a:r>
              <a:rPr kumimoji="1" lang="ko-KR" altLang="en-US" sz="2000" dirty="0"/>
              <a:t>릴리즈 버전 없음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아직 알파 버전</a:t>
            </a:r>
            <a:endParaRPr kumimoji="1" lang="en-US" altLang="ko-KR" sz="2000" dirty="0"/>
          </a:p>
          <a:p>
            <a:r>
              <a:rPr kumimoji="1" lang="ko-KR" altLang="en-US" sz="2000" dirty="0"/>
              <a:t>사용자 액세스 관리에 대한 지원 부족</a:t>
            </a:r>
            <a:endParaRPr kumimoji="1" lang="en-US" altLang="ko-KR" sz="2000" dirty="0"/>
          </a:p>
          <a:p>
            <a:r>
              <a:rPr kumimoji="1" lang="en-US" altLang="ko-KR" sz="2000" dirty="0"/>
              <a:t>2000</a:t>
            </a:r>
            <a:r>
              <a:rPr kumimoji="1" lang="ko-KR" altLang="en-US" sz="2000" dirty="0"/>
              <a:t>개 이상의 동시작업이 발생하면 느려지는 이슈</a:t>
            </a:r>
            <a:endParaRPr kumimoji="1" lang="en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9813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3D5B-AF63-CB2C-80C2-17D2BBD5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airbyte</a:t>
            </a:r>
            <a:r>
              <a:rPr kumimoji="1" lang="en-US" altLang="ko-Kore-KR" dirty="0"/>
              <a:t> – logical constructs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83EEA-81B0-5801-9EA3-3B544615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56" y="1785432"/>
            <a:ext cx="10515600" cy="4474692"/>
          </a:xfrm>
        </p:spPr>
        <p:txBody>
          <a:bodyPr>
            <a:normAutofit/>
          </a:bodyPr>
          <a:lstStyle/>
          <a:p>
            <a:r>
              <a:rPr kumimoji="1" lang="en" altLang="ko-KR" sz="2400" dirty="0"/>
              <a:t>Source</a:t>
            </a:r>
          </a:p>
          <a:p>
            <a:pPr lvl="1"/>
            <a:r>
              <a:rPr kumimoji="1" lang="ko-KR" altLang="en-US" sz="2000" dirty="0"/>
              <a:t>복사할 데이터 원본</a:t>
            </a:r>
            <a:endParaRPr kumimoji="1" lang="en" altLang="ko-KR" sz="2000" dirty="0"/>
          </a:p>
          <a:p>
            <a:r>
              <a:rPr kumimoji="1" lang="en" altLang="ko-KR" sz="2400" dirty="0"/>
              <a:t>Destination</a:t>
            </a:r>
          </a:p>
          <a:p>
            <a:pPr lvl="1"/>
            <a:r>
              <a:rPr kumimoji="1" lang="en" altLang="ko-KR" sz="2000" dirty="0" err="1"/>
              <a:t>Airbyte</a:t>
            </a:r>
            <a:r>
              <a:rPr kumimoji="1" lang="en" altLang="ko-KR" sz="2000" dirty="0"/>
              <a:t> </a:t>
            </a:r>
            <a:r>
              <a:rPr kumimoji="1" lang="ko-KR" altLang="en-US" sz="2000" dirty="0"/>
              <a:t>가 수집된 데이터를 복사할 곳</a:t>
            </a:r>
            <a:endParaRPr kumimoji="1" lang="en" altLang="ko-KR" sz="2000" dirty="0"/>
          </a:p>
          <a:p>
            <a:r>
              <a:rPr kumimoji="1" lang="en" altLang="ko-KR" sz="2400" dirty="0"/>
              <a:t>Connection</a:t>
            </a:r>
          </a:p>
          <a:p>
            <a:pPr lvl="1"/>
            <a:r>
              <a:rPr kumimoji="1" lang="ko-KR" altLang="en-US" sz="2000" dirty="0"/>
              <a:t>수집 프로세스를 정의</a:t>
            </a:r>
            <a:endParaRPr kumimoji="1" lang="en-US" altLang="ko-KR" sz="2000" dirty="0"/>
          </a:p>
          <a:p>
            <a:pPr lvl="2"/>
            <a:r>
              <a:rPr kumimoji="1" lang="en-US" altLang="ko-KR" sz="1800" dirty="0"/>
              <a:t>Sync schedule</a:t>
            </a:r>
          </a:p>
          <a:p>
            <a:pPr lvl="2"/>
            <a:r>
              <a:rPr kumimoji="1" lang="en-US" altLang="ko-KR" sz="1800" dirty="0"/>
              <a:t>Destination Namespace - </a:t>
            </a:r>
            <a:r>
              <a:rPr kumimoji="1" lang="ko-KR" altLang="en-US" sz="1800" dirty="0"/>
              <a:t>대상 </a:t>
            </a:r>
            <a:r>
              <a:rPr kumimoji="1" lang="en-US" altLang="ko-KR" sz="1800" dirty="0"/>
              <a:t>DB</a:t>
            </a:r>
            <a:r>
              <a:rPr kumimoji="1" lang="ko-KR" altLang="en-US" sz="1800" dirty="0"/>
              <a:t>의 스키마</a:t>
            </a:r>
            <a:r>
              <a:rPr kumimoji="1" lang="en-US" altLang="ko-KR" sz="1800" dirty="0"/>
              <a:t> </a:t>
            </a:r>
            <a:r>
              <a:rPr kumimoji="1" lang="en-US" altLang="ko-KR" sz="1800" dirty="0">
                <a:sym typeface="Wingdings" pitchFamily="2" charset="2"/>
              </a:rPr>
              <a:t> </a:t>
            </a:r>
            <a:endParaRPr kumimoji="1" lang="en-US" altLang="ko-KR" sz="1800" dirty="0"/>
          </a:p>
          <a:p>
            <a:pPr lvl="2"/>
            <a:r>
              <a:rPr kumimoji="1" lang="en-US" altLang="ko-KR" sz="1800" dirty="0"/>
              <a:t>Sync mode</a:t>
            </a:r>
          </a:p>
          <a:p>
            <a:pPr lvl="3"/>
            <a:r>
              <a:rPr kumimoji="1" lang="en-US" altLang="ko-KR" sz="1600" dirty="0"/>
              <a:t>Full refresh – overwrite / append</a:t>
            </a:r>
          </a:p>
          <a:p>
            <a:pPr lvl="3"/>
            <a:r>
              <a:rPr kumimoji="1" lang="en-US" altLang="ko-KR" sz="1600" dirty="0"/>
              <a:t>Incremental – append / dedupe history</a:t>
            </a:r>
          </a:p>
          <a:p>
            <a:pPr lvl="2"/>
            <a:r>
              <a:rPr kumimoji="1" lang="en-US" altLang="ko-KR" sz="1800" dirty="0"/>
              <a:t>Optional transform – </a:t>
            </a:r>
            <a:r>
              <a:rPr kumimoji="1" lang="en-US" altLang="ko-KR" sz="1800" dirty="0" err="1"/>
              <a:t>dbt</a:t>
            </a:r>
            <a:r>
              <a:rPr kumimoji="1" lang="en-US" altLang="ko-KR" sz="1800" dirty="0"/>
              <a:t>, </a:t>
            </a:r>
            <a:r>
              <a:rPr kumimoji="1" lang="en-US" altLang="ko-KR" sz="1800" dirty="0" err="1"/>
              <a:t>sql</a:t>
            </a:r>
            <a:r>
              <a:rPr kumimoji="1" lang="en-US" altLang="ko-KR" sz="1800" dirty="0"/>
              <a:t> </a:t>
            </a:r>
          </a:p>
          <a:p>
            <a:pPr lvl="1"/>
            <a:endParaRPr kumimoji="1" lang="en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E7144-A2F1-F614-0CA9-11D3BF2E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879" y="2626057"/>
            <a:ext cx="4073960" cy="27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2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3D5B-AF63-CB2C-80C2-17D2BBD5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airbyte</a:t>
            </a:r>
            <a:r>
              <a:rPr kumimoji="1" lang="en-US" altLang="ko-Kore-KR" dirty="0"/>
              <a:t> – job step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83EEA-81B0-5801-9EA3-3B544615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51" y="1325563"/>
            <a:ext cx="10515600" cy="5032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ko-KR" sz="2000" dirty="0"/>
              <a:t>Getting Spec</a:t>
            </a:r>
          </a:p>
          <a:p>
            <a:pPr lvl="1"/>
            <a:r>
              <a:rPr kumimoji="1" lang="ko-KR" altLang="en-US" sz="1600" dirty="0"/>
              <a:t>커넥터 세부 정보 로드</a:t>
            </a:r>
            <a:endParaRPr kumimoji="1" lang="en-US" altLang="ko-KR" sz="16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000" dirty="0"/>
              <a:t>Checking Connection</a:t>
            </a:r>
          </a:p>
          <a:p>
            <a:pPr lvl="1"/>
            <a:r>
              <a:rPr kumimoji="1" lang="ko-KR" altLang="en-US" sz="1600" dirty="0"/>
              <a:t>커넥션 정상 체크</a:t>
            </a:r>
            <a:r>
              <a:rPr kumimoji="1" lang="en-US" altLang="ko-KR" sz="1600" dirty="0"/>
              <a:t> / </a:t>
            </a:r>
            <a:r>
              <a:rPr kumimoji="1" lang="ko-KR" altLang="en-US" sz="1600" dirty="0"/>
              <a:t>동기화 실행 가능 여부 확인</a:t>
            </a:r>
            <a:endParaRPr kumimoji="1" lang="en-US" altLang="ko-KR" sz="16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000" dirty="0"/>
              <a:t>Discovering Schemas</a:t>
            </a:r>
          </a:p>
          <a:p>
            <a:pPr lvl="1"/>
            <a:r>
              <a:rPr kumimoji="1" lang="ko-KR" altLang="en-US" sz="1600" dirty="0"/>
              <a:t>소스의 스키마를 가져옴</a:t>
            </a:r>
            <a:endParaRPr kumimoji="1" lang="en-US" altLang="ko-KR" sz="16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000" dirty="0"/>
              <a:t>Performing Syncs</a:t>
            </a:r>
          </a:p>
          <a:p>
            <a:pPr lvl="1"/>
            <a:r>
              <a:rPr kumimoji="1" lang="ko-KR" altLang="en-US" sz="1600" dirty="0"/>
              <a:t>동기화 수행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소스와 대상에 각각 하나씩 총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개의 </a:t>
            </a:r>
            <a:r>
              <a:rPr kumimoji="1" lang="ko-KR" altLang="en-US" sz="1600" dirty="0" err="1"/>
              <a:t>파드를</a:t>
            </a:r>
            <a:r>
              <a:rPr kumimoji="1" lang="ko-KR" altLang="en-US" sz="1600" dirty="0"/>
              <a:t> 띄움</a:t>
            </a:r>
            <a:r>
              <a:rPr kumimoji="1" lang="en-US" altLang="ko-KR" sz="1600" dirty="0"/>
              <a:t>. </a:t>
            </a:r>
          </a:p>
          <a:p>
            <a:pPr lvl="1"/>
            <a:r>
              <a:rPr kumimoji="1" lang="ko-KR" altLang="en-US" sz="1600" dirty="0"/>
              <a:t>각각의 </a:t>
            </a:r>
            <a:r>
              <a:rPr kumimoji="1" lang="ko-KR" altLang="en-US" sz="1600" dirty="0" err="1"/>
              <a:t>파드는</a:t>
            </a:r>
            <a:r>
              <a:rPr kumimoji="1" lang="ko-KR" altLang="en-US" sz="1600" dirty="0"/>
              <a:t> 직접 통신 </a:t>
            </a:r>
            <a:r>
              <a:rPr kumimoji="1" lang="ko-KR" altLang="en-US" sz="1600" dirty="0" err="1"/>
              <a:t>하지않고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worker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 err="1"/>
              <a:t>api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로 통신함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데이터는 </a:t>
            </a:r>
            <a:r>
              <a:rPr kumimoji="1" lang="en-US" altLang="ko-KR" sz="1600" dirty="0" err="1"/>
              <a:t>socat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container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통해 교환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컨테이너간의</a:t>
            </a:r>
            <a:r>
              <a:rPr kumimoji="1" lang="ko-KR" altLang="en-US" sz="1600" dirty="0"/>
              <a:t> 소켓 통신 프로그램</a:t>
            </a:r>
            <a:r>
              <a:rPr kumimoji="1" lang="en-US" altLang="ko-KR" sz="1600" dirty="0"/>
              <a:t>)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457200" indent="-457200">
              <a:buFont typeface="+mj-lt"/>
              <a:buAutoNum type="arabicPeriod"/>
            </a:pPr>
            <a:endParaRPr kumimoji="1" lang="en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3960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D5D266-5F2E-2240-54A3-4A9E9A7BF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00" y="1183269"/>
            <a:ext cx="8047900" cy="3263086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67DFF4C-F9BA-880B-D450-A574C751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4994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" altLang="ko-Kore-KR" sz="1100" dirty="0"/>
              <a:t> UI</a:t>
            </a:r>
          </a:p>
          <a:p>
            <a:pPr lvl="1"/>
            <a:r>
              <a:rPr kumimoji="1" lang="en" altLang="ko-Kore-KR" sz="1050" dirty="0" err="1"/>
              <a:t>airbyte</a:t>
            </a:r>
            <a:r>
              <a:rPr kumimoji="1" lang="en" altLang="ko-Kore-KR" sz="1050" dirty="0"/>
              <a:t> </a:t>
            </a:r>
            <a:r>
              <a:rPr kumimoji="1" lang="ko-KR" altLang="en-US" sz="1050" dirty="0"/>
              <a:t>사용자를 위한 </a:t>
            </a:r>
            <a:r>
              <a:rPr kumimoji="1" lang="en" altLang="ko-Kore-KR" sz="1050" dirty="0"/>
              <a:t>GUI</a:t>
            </a:r>
          </a:p>
          <a:p>
            <a:r>
              <a:rPr kumimoji="1" lang="en" altLang="ko-Kore-KR" sz="1100" dirty="0"/>
              <a:t> </a:t>
            </a:r>
            <a:r>
              <a:rPr kumimoji="1" lang="en" altLang="ko-Kore-KR" sz="1100" dirty="0" err="1"/>
              <a:t>WebServer</a:t>
            </a:r>
            <a:endParaRPr kumimoji="1" lang="en" altLang="ko-Kore-KR" sz="1100" dirty="0"/>
          </a:p>
          <a:p>
            <a:pPr lvl="1"/>
            <a:r>
              <a:rPr kumimoji="1" lang="en" altLang="ko-Kore-KR" sz="1050" dirty="0"/>
              <a:t>UI </a:t>
            </a:r>
            <a:r>
              <a:rPr kumimoji="1" lang="ko-KR" altLang="en-US" sz="1050" dirty="0"/>
              <a:t>와 </a:t>
            </a:r>
            <a:r>
              <a:rPr kumimoji="1" lang="en" altLang="ko-Kore-KR" sz="1050" dirty="0"/>
              <a:t>API </a:t>
            </a:r>
            <a:r>
              <a:rPr kumimoji="1" lang="ko-KR" altLang="en-US" sz="1050" dirty="0"/>
              <a:t>사이에서 발생하는 이벤트를 핸들링 하는 웹 서버</a:t>
            </a:r>
          </a:p>
          <a:p>
            <a:r>
              <a:rPr kumimoji="1" lang="en" altLang="ko-Kore-KR" sz="1100" dirty="0"/>
              <a:t>Config Store</a:t>
            </a:r>
          </a:p>
          <a:p>
            <a:pPr lvl="1"/>
            <a:r>
              <a:rPr kumimoji="1" lang="ko-KR" altLang="en-US" sz="1050" dirty="0"/>
              <a:t>커넥션 정보들을 담고 있음 </a:t>
            </a:r>
            <a:r>
              <a:rPr kumimoji="1" lang="en-US" altLang="ko-KR" sz="1050" dirty="0"/>
              <a:t>( </a:t>
            </a:r>
            <a:r>
              <a:rPr kumimoji="1" lang="en" altLang="ko-Kore-KR" sz="1050" dirty="0"/>
              <a:t>credential, </a:t>
            </a:r>
            <a:r>
              <a:rPr kumimoji="1" lang="ko-KR" altLang="en-US" sz="1050" dirty="0"/>
              <a:t>주기 등등</a:t>
            </a:r>
            <a:r>
              <a:rPr kumimoji="1" lang="en-US" altLang="ko-KR" sz="1050" dirty="0"/>
              <a:t>.)</a:t>
            </a:r>
          </a:p>
          <a:p>
            <a:r>
              <a:rPr kumimoji="1" lang="en" altLang="ko-Kore-KR" sz="1100" dirty="0"/>
              <a:t>Config API</a:t>
            </a:r>
          </a:p>
          <a:p>
            <a:pPr lvl="1"/>
            <a:r>
              <a:rPr kumimoji="1" lang="en" altLang="ko-Kore-KR" sz="1050" dirty="0" err="1"/>
              <a:t>airbyte</a:t>
            </a:r>
            <a:r>
              <a:rPr kumimoji="1" lang="en" altLang="ko-Kore-KR" sz="1050" dirty="0"/>
              <a:t> </a:t>
            </a:r>
            <a:r>
              <a:rPr kumimoji="1" lang="ko-KR" altLang="en-US" sz="1050" dirty="0"/>
              <a:t>의 </a:t>
            </a:r>
            <a:r>
              <a:rPr kumimoji="1" lang="en" altLang="ko-Kore-KR" sz="1050" dirty="0"/>
              <a:t>main </a:t>
            </a:r>
            <a:r>
              <a:rPr kumimoji="1" lang="en" altLang="ko-Kore-KR" sz="1050" dirty="0" err="1"/>
              <a:t>controle</a:t>
            </a:r>
            <a:r>
              <a:rPr kumimoji="1" lang="en" altLang="ko-Kore-KR" sz="1050" dirty="0"/>
              <a:t> plane. </a:t>
            </a:r>
            <a:r>
              <a:rPr kumimoji="1" lang="ko-KR" altLang="en-US" sz="1050" dirty="0"/>
              <a:t>직역하면 </a:t>
            </a:r>
            <a:r>
              <a:rPr kumimoji="1" lang="ko-KR" altLang="en-US" sz="1050" dirty="0" err="1"/>
              <a:t>관리영역이고</a:t>
            </a:r>
            <a:r>
              <a:rPr kumimoji="1" lang="en-US" altLang="ko-KR" sz="1050" dirty="0"/>
              <a:t>, </a:t>
            </a:r>
            <a:r>
              <a:rPr kumimoji="1" lang="en" altLang="ko-Kore-KR" sz="1050" dirty="0" err="1"/>
              <a:t>airbyte</a:t>
            </a:r>
            <a:r>
              <a:rPr kumimoji="1" lang="en" altLang="ko-Kore-KR" sz="1050" dirty="0"/>
              <a:t> </a:t>
            </a:r>
            <a:r>
              <a:rPr kumimoji="1" lang="ko-KR" altLang="en-US" sz="1050" dirty="0"/>
              <a:t>의 모든 </a:t>
            </a:r>
            <a:r>
              <a:rPr kumimoji="1" lang="en" altLang="ko-Kore-KR" sz="1050" dirty="0"/>
              <a:t>operation(</a:t>
            </a:r>
            <a:r>
              <a:rPr kumimoji="1" lang="ko-KR" altLang="en-US" sz="1050" dirty="0"/>
              <a:t>동작</a:t>
            </a:r>
            <a:r>
              <a:rPr kumimoji="1" lang="en-US" altLang="ko-KR" sz="1050" dirty="0"/>
              <a:t>) </a:t>
            </a:r>
            <a:r>
              <a:rPr kumimoji="1" lang="ko-KR" altLang="en-US" sz="1050" dirty="0"/>
              <a:t>들</a:t>
            </a:r>
            <a:r>
              <a:rPr kumimoji="1" lang="en-US" altLang="ko-KR" sz="1050" dirty="0"/>
              <a:t>. </a:t>
            </a:r>
            <a:r>
              <a:rPr kumimoji="1" lang="en" altLang="ko-Kore-KR" sz="1050" dirty="0"/>
              <a:t>API  </a:t>
            </a:r>
            <a:r>
              <a:rPr kumimoji="1" lang="ko-KR" altLang="en-US" sz="1050" dirty="0"/>
              <a:t>콜 포함하여 설정하고 </a:t>
            </a:r>
            <a:r>
              <a:rPr kumimoji="1" lang="en" altLang="ko-Kore-KR" sz="1050" dirty="0" err="1"/>
              <a:t>Inovoke</a:t>
            </a:r>
            <a:r>
              <a:rPr kumimoji="1" lang="en" altLang="ko-Kore-KR" sz="1050" dirty="0"/>
              <a:t> </a:t>
            </a:r>
            <a:r>
              <a:rPr kumimoji="1" lang="ko-KR" altLang="en-US" sz="1050" dirty="0" err="1"/>
              <a:t>를</a:t>
            </a:r>
            <a:r>
              <a:rPr kumimoji="1" lang="ko-KR" altLang="en-US" sz="1050" dirty="0"/>
              <a:t> 수행한다</a:t>
            </a:r>
            <a:r>
              <a:rPr kumimoji="1" lang="en-US" altLang="ko-KR" sz="1050" dirty="0"/>
              <a:t>.</a:t>
            </a:r>
          </a:p>
          <a:p>
            <a:r>
              <a:rPr kumimoji="1" lang="en" altLang="ko-Kore-KR" sz="1100" dirty="0"/>
              <a:t>Scheduler</a:t>
            </a:r>
          </a:p>
          <a:p>
            <a:pPr lvl="1"/>
            <a:r>
              <a:rPr kumimoji="1" lang="en" altLang="ko-Kore-KR" sz="1050" dirty="0"/>
              <a:t>API </a:t>
            </a:r>
            <a:r>
              <a:rPr kumimoji="1" lang="ko-KR" altLang="en-US" sz="1050" dirty="0"/>
              <a:t>로 요청을 받고 </a:t>
            </a:r>
            <a:r>
              <a:rPr kumimoji="1" lang="en" altLang="ko-Kore-KR" sz="1050" dirty="0"/>
              <a:t>Temporal Service </a:t>
            </a:r>
            <a:r>
              <a:rPr kumimoji="1" lang="ko-KR" altLang="en-US" sz="1050" dirty="0"/>
              <a:t>로 병렬적으로 보낸다</a:t>
            </a:r>
            <a:r>
              <a:rPr kumimoji="1" lang="en-US" altLang="ko-KR" sz="1050" dirty="0"/>
              <a:t>. </a:t>
            </a:r>
            <a:r>
              <a:rPr kumimoji="1" lang="ko-KR" altLang="en-US" sz="1050" dirty="0" err="1"/>
              <a:t>잡의</a:t>
            </a:r>
            <a:r>
              <a:rPr kumimoji="1" lang="ko-KR" altLang="en-US" sz="1050" dirty="0"/>
              <a:t> 성공</a:t>
            </a:r>
            <a:r>
              <a:rPr kumimoji="1" lang="en-US" altLang="ko-KR" sz="1050" dirty="0"/>
              <a:t>/</a:t>
            </a:r>
            <a:r>
              <a:rPr kumimoji="1" lang="ko-KR" altLang="en-US" sz="1050" dirty="0"/>
              <a:t>실패를 </a:t>
            </a:r>
            <a:r>
              <a:rPr kumimoji="1" lang="ko-KR" altLang="en-US" sz="1050" dirty="0" err="1"/>
              <a:t>트래킹</a:t>
            </a:r>
            <a:r>
              <a:rPr kumimoji="1" lang="ko-KR" altLang="en-US" sz="1050" dirty="0"/>
              <a:t> 하는 역할도 있다</a:t>
            </a:r>
            <a:r>
              <a:rPr kumimoji="1" lang="en-US" altLang="ko-KR" sz="1050" dirty="0"/>
              <a:t>.</a:t>
            </a:r>
          </a:p>
          <a:p>
            <a:r>
              <a:rPr kumimoji="1" lang="en" altLang="ko-Kore-KR" sz="1100" dirty="0"/>
              <a:t>Scheduler Store</a:t>
            </a:r>
          </a:p>
          <a:p>
            <a:pPr lvl="1"/>
            <a:r>
              <a:rPr kumimoji="1" lang="ko-KR" altLang="en-US" sz="1050" dirty="0"/>
              <a:t>예약된 스케쥴 </a:t>
            </a:r>
            <a:r>
              <a:rPr kumimoji="1" lang="en" altLang="ko-Kore-KR" sz="1050" dirty="0"/>
              <a:t>job </a:t>
            </a:r>
            <a:r>
              <a:rPr kumimoji="1" lang="ko-KR" altLang="en-US" sz="1050" dirty="0"/>
              <a:t>정보가 저장된 곳</a:t>
            </a:r>
          </a:p>
          <a:p>
            <a:r>
              <a:rPr kumimoji="1" lang="en" altLang="ko-Kore-KR" sz="1100" dirty="0"/>
              <a:t>Temporal Service</a:t>
            </a:r>
          </a:p>
          <a:p>
            <a:pPr lvl="1"/>
            <a:r>
              <a:rPr kumimoji="1" lang="ko-KR" altLang="en-US" sz="1050" dirty="0"/>
              <a:t>큐에 쌓이는 </a:t>
            </a:r>
            <a:r>
              <a:rPr kumimoji="1" lang="en" altLang="ko-Kore-KR" sz="1050" dirty="0"/>
              <a:t>Task </a:t>
            </a:r>
            <a:r>
              <a:rPr kumimoji="1" lang="ko-KR" altLang="en-US" sz="1050" dirty="0"/>
              <a:t>와 </a:t>
            </a:r>
            <a:r>
              <a:rPr kumimoji="1" lang="en" altLang="ko-Kore-KR" sz="1050" dirty="0"/>
              <a:t>workflow. </a:t>
            </a:r>
            <a:r>
              <a:rPr kumimoji="1" lang="ko-KR" altLang="en-US" sz="1050" dirty="0" err="1"/>
              <a:t>를</a:t>
            </a:r>
            <a:r>
              <a:rPr kumimoji="1" lang="ko-KR" altLang="en-US" sz="1050" dirty="0"/>
              <a:t> 관리한다</a:t>
            </a:r>
            <a:r>
              <a:rPr kumimoji="1" lang="en-US" altLang="ko-KR" sz="1050" dirty="0"/>
              <a:t>.</a:t>
            </a:r>
          </a:p>
          <a:p>
            <a:r>
              <a:rPr kumimoji="1" lang="en" altLang="ko-Kore-KR" sz="1100" dirty="0"/>
              <a:t>Worker</a:t>
            </a:r>
          </a:p>
          <a:p>
            <a:pPr lvl="1"/>
            <a:r>
              <a:rPr kumimoji="1" lang="ko-KR" altLang="en-US" sz="1050" dirty="0"/>
              <a:t>소스 커넥터에 연결하고</a:t>
            </a:r>
            <a:r>
              <a:rPr kumimoji="1" lang="en-US" altLang="ko-KR" sz="1050" dirty="0"/>
              <a:t>, </a:t>
            </a:r>
            <a:r>
              <a:rPr kumimoji="1" lang="en" altLang="ko-Kore-KR" sz="1050" dirty="0"/>
              <a:t>data </a:t>
            </a:r>
            <a:r>
              <a:rPr kumimoji="1" lang="ko-KR" altLang="en-US" sz="1050" dirty="0" err="1"/>
              <a:t>를</a:t>
            </a:r>
            <a:r>
              <a:rPr kumimoji="1" lang="ko-KR" altLang="en-US" sz="1050" dirty="0"/>
              <a:t> 받아와 목적지에 쓰는 역할을 수행한다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D55A9CA-EF29-00B1-B6AA-DC2C804E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ore-KR" dirty="0" err="1"/>
              <a:t>airbyte</a:t>
            </a:r>
            <a:r>
              <a:rPr kumimoji="1" lang="en-US" altLang="ko-Kore-KR" dirty="0"/>
              <a:t> – infra component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381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67DFF4C-F9BA-880B-D450-A574C751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8" y="1598962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ore-KR" dirty="0" err="1"/>
              <a:t>Airbtye</a:t>
            </a:r>
            <a:r>
              <a:rPr kumimoji="1" lang="en-US" altLang="ko-Kore-KR" dirty="0"/>
              <a:t> meta </a:t>
            </a:r>
            <a:r>
              <a:rPr kumimoji="1" lang="en-US" altLang="ko-Kore-KR" dirty="0" err="1"/>
              <a:t>db</a:t>
            </a:r>
            <a:endParaRPr kumimoji="1" lang="en-US" altLang="ko-Kore-KR" dirty="0"/>
          </a:p>
          <a:p>
            <a:pPr lvl="1"/>
            <a:r>
              <a:rPr kumimoji="1" lang="ko-KR" altLang="en-US" dirty="0"/>
              <a:t>기본적으로 </a:t>
            </a:r>
            <a:r>
              <a:rPr kumimoji="1" lang="en-US" altLang="ko-KR" dirty="0" err="1"/>
              <a:t>postgres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외부 </a:t>
            </a:r>
            <a:r>
              <a:rPr kumimoji="1" lang="en-US" altLang="ko-KR" dirty="0" err="1"/>
              <a:t>postgres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붙힐</a:t>
            </a:r>
            <a:r>
              <a:rPr kumimoji="1" lang="ko-KR" altLang="en-US" dirty="0"/>
              <a:t> 수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ore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D55A9CA-EF29-00B1-B6AA-DC2C804E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ore-KR" dirty="0" err="1"/>
              <a:t>airbyte</a:t>
            </a:r>
            <a:r>
              <a:rPr kumimoji="1" lang="en-US" altLang="ko-Kore-KR" dirty="0"/>
              <a:t> – protocol &amp; interface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315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558</Words>
  <Application>Microsoft Macintosh PowerPoint</Application>
  <PresentationFormat>와이드스크린</PresentationFormat>
  <Paragraphs>113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Arita-dotum4.0(OTF)-Medium</vt:lpstr>
      <vt:lpstr>BM JUA OTF</vt:lpstr>
      <vt:lpstr>Kakao OTF Regular</vt:lpstr>
      <vt:lpstr>Arial</vt:lpstr>
      <vt:lpstr>Calibri</vt:lpstr>
      <vt:lpstr>Calibri Light</vt:lpstr>
      <vt:lpstr>Office 테마 2013 - 2022</vt:lpstr>
      <vt:lpstr>Airbyte 스터디 1주차 </vt:lpstr>
      <vt:lpstr>목차</vt:lpstr>
      <vt:lpstr>airbyte 란?</vt:lpstr>
      <vt:lpstr>airbyte - advantage</vt:lpstr>
      <vt:lpstr>airbyte – disadvantage</vt:lpstr>
      <vt:lpstr>airbyte – logical constructs</vt:lpstr>
      <vt:lpstr>airbyte – job step</vt:lpstr>
      <vt:lpstr>airbyte – infra component</vt:lpstr>
      <vt:lpstr>airbyte – protocol &amp; interface</vt:lpstr>
      <vt:lpstr>왜 airbyte?</vt:lpstr>
      <vt:lpstr>Airbyte 살펴보기 (1)</vt:lpstr>
      <vt:lpstr>Airbyte 살펴보기 (2)</vt:lpstr>
      <vt:lpstr>Airbyte 살펴보기</vt:lpstr>
      <vt:lpstr>그리고..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Airbyte 스터디 1주차 </dc:title>
  <dc:creator>Microsoft Office User</dc:creator>
  <cp:lastModifiedBy>정성수</cp:lastModifiedBy>
  <cp:revision>186</cp:revision>
  <dcterms:created xsi:type="dcterms:W3CDTF">2022-12-29T09:50:37Z</dcterms:created>
  <dcterms:modified xsi:type="dcterms:W3CDTF">2023-02-01T16:54:06Z</dcterms:modified>
</cp:coreProperties>
</file>