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88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936" userDrawn="1">
          <p15:clr>
            <a:srgbClr val="A4A3A4"/>
          </p15:clr>
        </p15:guide>
        <p15:guide id="4" orient="horz" pos="2520" userDrawn="1">
          <p15:clr>
            <a:srgbClr val="A4A3A4"/>
          </p15:clr>
        </p15:guide>
        <p15:guide id="5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948"/>
    <a:srgbClr val="9BBB59"/>
    <a:srgbClr val="2A3647"/>
    <a:srgbClr val="BFBFBF"/>
    <a:srgbClr val="558ED5"/>
    <a:srgbClr val="E6E6E6"/>
    <a:srgbClr val="DCE6F1"/>
    <a:srgbClr val="FDFF5A"/>
    <a:srgbClr val="546C8D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14" autoAdjust="0"/>
  </p:normalViewPr>
  <p:slideViewPr>
    <p:cSldViewPr snapToGrid="0">
      <p:cViewPr>
        <p:scale>
          <a:sx n="125" d="100"/>
          <a:sy n="125" d="100"/>
        </p:scale>
        <p:origin x="144" y="-1458"/>
      </p:cViewPr>
      <p:guideLst>
        <p:guide orient="horz" pos="2736"/>
        <p:guide pos="264"/>
        <p:guide orient="horz" pos="936"/>
        <p:guide orient="horz" pos="2520"/>
        <p:guide orient="horz"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r">
              <a:defRPr sz="1200"/>
            </a:lvl1pPr>
          </a:lstStyle>
          <a:p>
            <a:fld id="{849BD7E0-0735-4C51-BED6-85D331CB9D50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7" rIns="93312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2" tIns="46657" rIns="93312" bIns="466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r">
              <a:defRPr sz="1200"/>
            </a:lvl1pPr>
          </a:lstStyle>
          <a:p>
            <a:fld id="{99FF416D-3A13-4461-9A32-8814D42D4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2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2F593-AD9B-4352-A2D4-D77C9B234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9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1676400" y="381000"/>
            <a:ext cx="7162800" cy="304800"/>
          </a:xfrm>
        </p:spPr>
        <p:txBody>
          <a:bodyPr/>
          <a:lstStyle>
            <a:lvl1pPr algn="r">
              <a:buNone/>
              <a:defRPr b="1" i="1">
                <a:solidFill>
                  <a:schemeClr val="accent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012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152401"/>
            <a:ext cx="8534400" cy="533400"/>
          </a:xfrm>
        </p:spPr>
        <p:txBody>
          <a:bodyPr/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500" b="0" kern="1200" cap="none" baseline="0" dirty="0">
                <a:solidFill>
                  <a:schemeClr val="tx1"/>
                </a:solidFill>
                <a:latin typeface="+mn-lt"/>
                <a:ea typeface="Roboto Lt" pitchFamily="2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69901" y="990600"/>
            <a:ext cx="8204200" cy="1125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900"/>
              </a:spcAft>
              <a:buClrTx/>
              <a:buSzPct val="100000"/>
              <a:buFont typeface="Wingdings" pitchFamily="2" charset="2"/>
              <a:buNone/>
              <a:defRPr lang="en-US" sz="1200" b="1" kern="1200" dirty="0" smtClean="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Helvetica" panose="020B0604020202020204" pitchFamily="34" charset="0"/>
              </a:defRPr>
            </a:lvl1pPr>
            <a:lvl2pPr marL="410779" indent="-204794">
              <a:buClrTx/>
              <a:buSzPct val="100000"/>
              <a:buFont typeface="Wingdings" panose="05000000000000000000" pitchFamily="2" charset="2"/>
              <a:buChar char="§"/>
              <a:defRPr lang="en-US" sz="7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6763" indent="-171456">
              <a:buFont typeface="Wingdings" panose="05000000000000000000" pitchFamily="2" charset="2"/>
              <a:buChar char="q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04794" lvl="0" indent="-204794" algn="l" rtl="0" eaLnBrk="1" fontAlgn="base" hangingPunct="1">
              <a:lnSpc>
                <a:spcPct val="114000"/>
              </a:lnSpc>
              <a:spcBef>
                <a:spcPts val="450"/>
              </a:spcBef>
              <a:spcAft>
                <a:spcPct val="0"/>
              </a:spcAft>
              <a:buClrTx/>
              <a:buSzPct val="76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10779" lvl="1" indent="-204794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marL="616763" lvl="2" indent="-171456" algn="l" rtl="0" eaLnBrk="1" fontAlgn="base" hangingPunct="1">
              <a:spcBef>
                <a:spcPct val="0"/>
              </a:spcBef>
              <a:spcAft>
                <a:spcPts val="225"/>
              </a:spcAft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dirty="0"/>
              <a:t>Third level</a:t>
            </a:r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766D-D653-4AB1-AA73-807F6173D2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DCD-4470-47B1-B94E-BB0D31D5A9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41238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294438"/>
            <a:ext cx="8534400" cy="182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(1) Potential extension of the forbearance agreement would be subject to achieving certain milestones (e.g. execution of a letter of intent with a credible buyer)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55000" y="6562725"/>
            <a:ext cx="1071562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00" y="838200"/>
            <a:ext cx="8531352" cy="5184648"/>
          </a:xfrm>
          <a:prstGeom prst="rect">
            <a:avLst/>
          </a:prstGeom>
        </p:spPr>
        <p:txBody>
          <a:bodyPr/>
          <a:lstStyle>
            <a:lvl1pPr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73050" lvl="0" indent="-273050" algn="l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Tx/>
              <a:buSzPct val="76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47688" lvl="1" indent="-273050" algn="l" rtl="0" eaLnBrk="1" fontAlgn="base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marL="822325" lvl="2" indent="-228600" algn="l" rtl="0" eaLnBrk="1" fontAlgn="base" hangingPunct="1">
              <a:spcBef>
                <a:spcPct val="0"/>
              </a:spcBef>
              <a:spcAft>
                <a:spcPts val="300"/>
              </a:spcAft>
              <a:buClrTx/>
              <a:buSzPct val="76000"/>
              <a:buFont typeface="Wingdings 3" pitchFamily="18" charset="2"/>
              <a:buChar char="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91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1" y="152401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1" y="838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10779" lvl="1" indent="-204794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4801" y="6294440"/>
            <a:ext cx="8534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685801"/>
            <a:ext cx="8504238" cy="8573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prstClr val="white"/>
              </a:buClr>
              <a:buSzPct val="80000"/>
              <a:buFont typeface="Wingdings" pitchFamily="2" charset="2"/>
              <a:buNone/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838203"/>
            <a:ext cx="8503920" cy="5949953"/>
          </a:xfrm>
          <a:prstGeom prst="rect">
            <a:avLst/>
          </a:prstGeom>
          <a:solidFill>
            <a:srgbClr val="E6E6E6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60607" y="6667276"/>
            <a:ext cx="283464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843398" y="6667276"/>
            <a:ext cx="365760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7" r:id="rId2"/>
    <p:sldLayoutId id="2147483673" r:id="rId3"/>
    <p:sldLayoutId id="2147483692" r:id="rId4"/>
    <p:sldLayoutId id="2147483697" r:id="rId5"/>
    <p:sldLayoutId id="2147483698" r:id="rId6"/>
  </p:sldLayoutIdLst>
  <p:txStyles>
    <p:titleStyle>
      <a:lvl1pPr marL="0" algn="l" defTabSz="914400" rtl="0" eaLnBrk="1" fontAlgn="base" latinLnBrk="0" hangingPunct="1">
        <a:spcBef>
          <a:spcPct val="0"/>
        </a:spcBef>
        <a:spcAft>
          <a:spcPct val="0"/>
        </a:spcAft>
        <a:defRPr lang="en-US" sz="1600" b="0" kern="1200" cap="all" baseline="0" dirty="0" smtClean="0">
          <a:solidFill>
            <a:schemeClr val="tx1"/>
          </a:solidFill>
          <a:latin typeface="Roboto Lt" pitchFamily="2" charset="0"/>
          <a:ea typeface="+mj-ea"/>
          <a:cs typeface="Helvetica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5pPr>
      <a:lvl6pPr marL="342911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6pPr>
      <a:lvl7pPr marL="685821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7pPr>
      <a:lvl8pPr marL="1028732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8pPr>
      <a:lvl9pPr marL="1371643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9pPr>
    </p:titleStyle>
    <p:bodyStyle>
      <a:lvl1pPr marL="204794" indent="-204794" algn="l" rtl="0" eaLnBrk="1" fontAlgn="base" hangingPunct="1">
        <a:lnSpc>
          <a:spcPct val="114000"/>
        </a:lnSpc>
        <a:spcBef>
          <a:spcPts val="900"/>
        </a:spcBef>
        <a:spcAft>
          <a:spcPct val="0"/>
        </a:spcAft>
        <a:buClrTx/>
        <a:buSzPct val="100000"/>
        <a:buFont typeface="Wingdings" pitchFamily="2" charset="2"/>
        <a:buChar char="§"/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410779" indent="-204794" algn="l" rtl="0" eaLnBrk="1" fontAlgn="base" hangingPunct="1">
        <a:lnSpc>
          <a:spcPct val="114000"/>
        </a:lnSpc>
        <a:spcBef>
          <a:spcPts val="225"/>
        </a:spcBef>
        <a:spcAft>
          <a:spcPts val="225"/>
        </a:spcAft>
        <a:buClrTx/>
        <a:buSzPct val="76000"/>
        <a:buFont typeface="Wingdings" pitchFamily="2" charset="2"/>
        <a:buChar char="q"/>
        <a:defRPr lang="en-US" sz="713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6763" indent="-171456" algn="l" rtl="0" eaLnBrk="1" fontAlgn="base" hangingPunct="1">
        <a:spcBef>
          <a:spcPct val="0"/>
        </a:spcBef>
        <a:spcAft>
          <a:spcPts val="225"/>
        </a:spcAft>
        <a:buClrTx/>
        <a:buSzPct val="76000"/>
        <a:buFont typeface="Wingdings" panose="05000000000000000000" pitchFamily="2" charset="2"/>
        <a:buChar char="Ø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822748" indent="-171456" algn="l" rtl="0" eaLnBrk="1" fontAlgn="base" hangingPunct="1">
        <a:spcBef>
          <a:spcPts val="225"/>
        </a:spcBef>
        <a:spcAft>
          <a:spcPts val="225"/>
        </a:spcAft>
        <a:buClr>
          <a:srgbClr val="797951"/>
        </a:buClr>
        <a:buSzPct val="70000"/>
        <a:buFont typeface="Wingdings" pitchFamily="2" charset="2"/>
        <a:buChar char="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32" indent="-171456" algn="l" rtl="0" eaLnBrk="1" fontAlgn="base" hangingPunct="1">
        <a:spcBef>
          <a:spcPts val="225"/>
        </a:spcBef>
        <a:spcAft>
          <a:spcPts val="225"/>
        </a:spcAft>
        <a:buClr>
          <a:schemeClr val="accent2"/>
        </a:buClr>
        <a:buSzPct val="70000"/>
        <a:buFont typeface="Wingdings" pitchFamily="2" charset="2"/>
        <a:buChar char="Ø"/>
        <a:defRPr sz="825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1234479" indent="-137165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43" indent="-137165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807" indent="-137165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71" indent="-137165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09664"/>
              </p:ext>
            </p:extLst>
          </p:nvPr>
        </p:nvGraphicFramePr>
        <p:xfrm>
          <a:off x="380422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68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Founded: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1966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No. Stores: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1,144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8534400" cy="533400"/>
          </a:xfrm>
        </p:spPr>
        <p:txBody>
          <a:bodyPr/>
          <a:lstStyle/>
          <a:p>
            <a:r>
              <a:rPr lang="en-US" sz="1600" b="1" dirty="0"/>
              <a:t>BEST BUY | </a:t>
            </a:r>
            <a:r>
              <a:rPr lang="en-US" sz="1600" dirty="0"/>
              <a:t>TARGET COMPANY PROFILE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0422" y="1920240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ENTERPRISE VALUE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98791" y="1036709"/>
            <a:ext cx="0" cy="54634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68769"/>
              </p:ext>
            </p:extLst>
          </p:nvPr>
        </p:nvGraphicFramePr>
        <p:xfrm>
          <a:off x="380422" y="2134036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Current Share Price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$80.99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Shares Outstanding (mm)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225.5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Market Cap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$18,263.245 mm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Short-Term Debt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$16 mm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Long-Term Debt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$1,142 mm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Subtract: Cash and Equivalents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$932 mm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Enterprise Value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$18,489.245 mm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87721"/>
              </p:ext>
            </p:extLst>
          </p:nvPr>
        </p:nvGraphicFramePr>
        <p:xfrm>
          <a:off x="1558983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6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Revenue: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$51.3 B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EBITDA: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IN" sz="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$3.3 B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E6F25D2-3C88-4998-9558-D05903593669}"/>
              </a:ext>
            </a:extLst>
          </p:cNvPr>
          <p:cNvSpPr/>
          <p:nvPr/>
        </p:nvSpPr>
        <p:spPr bwMode="auto">
          <a:xfrm>
            <a:off x="2870200" y="1012614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Business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A71E3B-DE31-416A-BCB5-B4FB9F25E937}"/>
              </a:ext>
            </a:extLst>
          </p:cNvPr>
          <p:cNvSpPr/>
          <p:nvPr/>
        </p:nvSpPr>
        <p:spPr bwMode="auto">
          <a:xfrm>
            <a:off x="2870200" y="1920240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Recent News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766EB0-E5AF-16CD-8A03-456FAAA2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6973"/>
            <a:ext cx="797559" cy="4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7E42E-3E3C-7B75-E036-5DA9549F8839}"/>
              </a:ext>
            </a:extLst>
          </p:cNvPr>
          <p:cNvSpPr/>
          <p:nvPr/>
        </p:nvSpPr>
        <p:spPr bwMode="auto">
          <a:xfrm>
            <a:off x="380422" y="4272915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LEADERSHIP TEAM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71256-C6BF-53E1-BBFF-91401FB50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687"/>
              </p:ext>
            </p:extLst>
          </p:nvPr>
        </p:nvGraphicFramePr>
        <p:xfrm>
          <a:off x="380422" y="4486711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Chief Executive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Corie Barry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Financial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</a:t>
                      </a: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Bilunas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Merchandising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Jeff Haydock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Supply Chain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 Irvin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Customer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Damien Harmon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Technology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Brian </a:t>
                      </a: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Tilzer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Risk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Todd Hartman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3CF08A-B6DE-49A1-91AD-C3351EDFE420}"/>
              </a:ext>
            </a:extLst>
          </p:cNvPr>
          <p:cNvSpPr txBox="1"/>
          <p:nvPr/>
        </p:nvSpPr>
        <p:spPr>
          <a:xfrm>
            <a:off x="2870200" y="1241214"/>
            <a:ext cx="5740387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800" dirty="0">
                <a:solidFill>
                  <a:schemeClr val="dk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Best Buy Co., Inc. is an American multinational consumer electronics retailer headquartered in Richfield, Minnesota.</a:t>
            </a:r>
          </a:p>
          <a:p>
            <a:pPr algn="ctr">
              <a:lnSpc>
                <a:spcPct val="107000"/>
              </a:lnSpc>
            </a:pPr>
            <a:r>
              <a:rPr lang="en-GB" sz="800" dirty="0">
                <a:solidFill>
                  <a:schemeClr val="dk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Best Buy Business provides nationwide, customized technology and A/V solutions for offices, schools, hotels, builders and more.</a:t>
            </a:r>
          </a:p>
          <a:p>
            <a:pPr algn="ctr">
              <a:lnSpc>
                <a:spcPct val="107000"/>
              </a:lnSpc>
            </a:pPr>
            <a:r>
              <a:rPr lang="en-GB" sz="800" dirty="0">
                <a:solidFill>
                  <a:schemeClr val="dk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 Products include </a:t>
            </a:r>
            <a:r>
              <a:rPr lang="en-IN" sz="800" dirty="0">
                <a:solidFill>
                  <a:schemeClr val="dk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Consumer Electronics, Computing and Mobile Phones, Appliances, Entertainment and Services with retail presence over 1000 stores in North America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872DF3-E8DF-43FB-A749-917CA667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453"/>
              </p:ext>
            </p:extLst>
          </p:nvPr>
        </p:nvGraphicFramePr>
        <p:xfrm>
          <a:off x="2887980" y="2339340"/>
          <a:ext cx="5753099" cy="2902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53099">
                  <a:extLst>
                    <a:ext uri="{9D8B030D-6E8A-4147-A177-3AD203B41FA5}">
                      <a16:colId xmlns:a16="http://schemas.microsoft.com/office/drawing/2014/main" val="343660203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Buy to Present at the UBS Global Consumer and Retail Conference on March 14</a:t>
                      </a:r>
                    </a:p>
                    <a:p>
                      <a:endParaRPr kumimoji="0" lang="en-IN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9898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effectLst/>
                        </a:rPr>
                        <a:t>Best Buy Announces Retirement of Board Chairman J. Patrick Doyle, Appoints David Kenny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62762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effectLst/>
                        </a:rPr>
                        <a:t>Best Buy Announces Regular Quarterly Cash Dividend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7265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effectLst/>
                        </a:rPr>
                        <a:t>Best Buy Reports Fourth Quarter Results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4358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effectLst/>
                        </a:rPr>
                        <a:t>Best Buy Appoints Dave Kimbell to Board of Directors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471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kern="1200" dirty="0">
                          <a:effectLst/>
                        </a:rPr>
                        <a:t>Best Buy Appoints </a:t>
                      </a:r>
                      <a:r>
                        <a:rPr kumimoji="0" lang="en-GB" sz="800" kern="1200" dirty="0" err="1">
                          <a:effectLst/>
                        </a:rPr>
                        <a:t>Sima</a:t>
                      </a:r>
                      <a:r>
                        <a:rPr kumimoji="0" lang="en-GB" sz="800" kern="1200" dirty="0">
                          <a:effectLst/>
                        </a:rPr>
                        <a:t> Sistani and Melinda Whittington to Board of Directors</a:t>
                      </a:r>
                      <a:endParaRPr kumimoji="0" lang="en-IN" sz="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1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9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USE THI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6C8D"/>
      </a:accent1>
      <a:accent2>
        <a:srgbClr val="C0504D"/>
      </a:accent2>
      <a:accent3>
        <a:srgbClr val="386A1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PP Presentatio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 bwMode="auto">
        <a:solidFill>
          <a:srgbClr val="FDFF5A"/>
        </a:solidFill>
        <a:ln w="28575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10133</TotalTime>
  <Words>199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Cambria</vt:lpstr>
      <vt:lpstr>Helvetica</vt:lpstr>
      <vt:lpstr>Roboto Lt</vt:lpstr>
      <vt:lpstr>Times New Roman</vt:lpstr>
      <vt:lpstr>Wingdings</vt:lpstr>
      <vt:lpstr>Wingdings 3</vt:lpstr>
      <vt:lpstr>2_USE THIS</vt:lpstr>
      <vt:lpstr>BEST BUY | TARGET COMPANY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Fencl</dc:creator>
  <cp:lastModifiedBy>Jayasree Lekkala</cp:lastModifiedBy>
  <cp:revision>957</cp:revision>
  <cp:lastPrinted>2017-08-15T08:51:31Z</cp:lastPrinted>
  <dcterms:created xsi:type="dcterms:W3CDTF">2015-11-15T18:39:17Z</dcterms:created>
  <dcterms:modified xsi:type="dcterms:W3CDTF">2024-05-22T18:39:50Z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5325aad8-7367-45ad-a393-16fa2b3310e6</vt:lpwstr>
  </property>
  <property fmtid="{D5CDD505-2E9C-101B-9397-08002B2CF9AE}" pid="3" name="Classification">
    <vt:lpwstr>Internal</vt:lpwstr>
  </property>
</Properties>
</file>