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60" r:id="rId5"/>
    <p:sldId id="258" r:id="rId6"/>
    <p:sldId id="259" r:id="rId7"/>
    <p:sldId id="261" r:id="rId8"/>
    <p:sldId id="262" r:id="rId9"/>
    <p:sldId id="263" r:id="rId10"/>
    <p:sldId id="264" r:id="rId11"/>
    <p:sldId id="268" r:id="rId12"/>
    <p:sldId id="265" r:id="rId13"/>
    <p:sldId id="266"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panose="020F0302020204030204"/>
              </a:rPr>
              <a:t>Recurrent Neural Network</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panose="020F0502020204030204"/>
              </a:rPr>
              <a:t>-Sajjan Adhikari</a:t>
            </a:r>
            <a:endParaRPr lang="en-US" dirty="0"/>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RNN types</a:t>
            </a:r>
            <a:endParaRPr lang="en-US" dirty="0">
              <a:ea typeface="+mj-lt"/>
              <a:cs typeface="+mj-lt"/>
            </a:endParaRPr>
          </a:p>
          <a:p>
            <a:endParaRPr lang="en-US" dirty="0">
              <a:cs typeface="Calibri Light" panose="020F0302020204030204"/>
            </a:endParaRPr>
          </a:p>
        </p:txBody>
      </p:sp>
      <p:pic>
        <p:nvPicPr>
          <p:cNvPr id="4" name="Picture 4" descr="Diagram, schematic&#10;&#10;Description automatically generated"/>
          <p:cNvPicPr>
            <a:picLocks noGrp="1" noChangeAspect="1"/>
          </p:cNvPicPr>
          <p:nvPr>
            <p:ph idx="1"/>
          </p:nvPr>
        </p:nvPicPr>
        <p:blipFill>
          <a:blip r:embed="rId1"/>
          <a:stretch>
            <a:fillRect/>
          </a:stretch>
        </p:blipFill>
        <p:spPr>
          <a:xfrm>
            <a:off x="2786062" y="1907323"/>
            <a:ext cx="7712554" cy="3670359"/>
          </a:xfrm>
        </p:spPr>
      </p:pic>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Advantages</a:t>
            </a:r>
            <a:endParaRPr lang="en-US" sz="3600">
              <a:cs typeface="Calibri Light" panose="020F0302020204030204"/>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endParaRPr lang="en-US" sz="2000" dirty="0">
              <a:ea typeface="+mn-lt"/>
              <a:cs typeface="+mn-lt"/>
            </a:endParaRPr>
          </a:p>
          <a:p>
            <a:r>
              <a:rPr lang="en-US" sz="2000" dirty="0">
                <a:ea typeface="+mn-lt"/>
                <a:cs typeface="+mn-lt"/>
              </a:rPr>
              <a:t>An RNN </a:t>
            </a:r>
            <a:r>
              <a:rPr lang="en-US" sz="2000" dirty="0" err="1">
                <a:ea typeface="+mn-lt"/>
                <a:cs typeface="+mn-lt"/>
              </a:rPr>
              <a:t>remeners</a:t>
            </a:r>
            <a:r>
              <a:rPr lang="en-US" sz="2000" dirty="0">
                <a:ea typeface="+mn-lt"/>
                <a:cs typeface="+mn-lt"/>
              </a:rPr>
              <a:t> each and every information through time. It is useful in time series prediction only because of the feature to remember previous inputs as well. This is called Long Short Term Memory</a:t>
            </a:r>
            <a:endParaRPr lang="en-US">
              <a:cs typeface="Calibri" panose="020F0502020204030204"/>
            </a:endParaRPr>
          </a:p>
          <a:p>
            <a:endParaRPr lang="en-US" sz="2000" dirty="0">
              <a:cs typeface="Calibri" panose="020F0502020204030204"/>
            </a:endParaRPr>
          </a:p>
          <a:p>
            <a:r>
              <a:rPr lang="en-US" sz="2000" dirty="0">
                <a:cs typeface="Calibri" panose="020F0502020204030204"/>
              </a:rPr>
              <a:t>RNN are even used with convolutional layers to extend the effective pixel</a:t>
            </a:r>
            <a:endParaRPr lang="en-US" sz="2000" dirty="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Disadvantages</a:t>
            </a:r>
            <a:endParaRPr lang="en-US"/>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dirty="0">
              <a:ea typeface="+mn-lt"/>
              <a:cs typeface="+mn-lt"/>
            </a:endParaRPr>
          </a:p>
          <a:p>
            <a:r>
              <a:rPr lang="en-US" sz="2000" dirty="0">
                <a:ea typeface="+mn-lt"/>
                <a:cs typeface="+mn-lt"/>
              </a:rPr>
              <a:t>Gradient vanishing and exploding problems</a:t>
            </a:r>
            <a:endParaRPr lang="en-US" sz="2000" dirty="0">
              <a:cs typeface="Calibri" panose="020F0502020204030204"/>
            </a:endParaRPr>
          </a:p>
          <a:p>
            <a:endParaRPr lang="en-US" sz="2000" dirty="0">
              <a:cs typeface="Calibri" panose="020F0502020204030204"/>
            </a:endParaRPr>
          </a:p>
          <a:p>
            <a:r>
              <a:rPr lang="en-US" sz="2000" dirty="0">
                <a:cs typeface="Calibri" panose="020F0502020204030204"/>
              </a:rPr>
              <a:t>Training RNN is very difficult task</a:t>
            </a:r>
            <a:endParaRPr lang="en-US" sz="2000" dirty="0">
              <a:cs typeface="Calibri" panose="020F0502020204030204"/>
            </a:endParaRPr>
          </a:p>
          <a:p>
            <a:endParaRPr lang="en-US" sz="2000" dirty="0">
              <a:cs typeface="Calibri" panose="020F0502020204030204"/>
            </a:endParaRPr>
          </a:p>
          <a:p>
            <a:r>
              <a:rPr lang="en-US" sz="2000" dirty="0">
                <a:cs typeface="Calibri" panose="020F0502020204030204"/>
              </a:rPr>
              <a:t>It cannot process very long sequences if using tanh or </a:t>
            </a:r>
            <a:r>
              <a:rPr lang="en-US" sz="2000" dirty="0" err="1">
                <a:cs typeface="Calibri" panose="020F0502020204030204"/>
              </a:rPr>
              <a:t>resu</a:t>
            </a:r>
            <a:r>
              <a:rPr lang="en-US" sz="2000" dirty="0">
                <a:cs typeface="Calibri" panose="020F0502020204030204"/>
              </a:rPr>
              <a:t> as activation </a:t>
            </a:r>
            <a:r>
              <a:rPr lang="en-US" sz="2000" dirty="0" err="1">
                <a:cs typeface="Calibri" panose="020F0502020204030204"/>
              </a:rPr>
              <a:t>funvtion</a:t>
            </a:r>
            <a:endParaRPr lang="en-US" sz="2000" dirty="0">
              <a:cs typeface="Calibri" panose="020F0502020204030204"/>
            </a:endParaRPr>
          </a:p>
          <a:p>
            <a:endParaRPr lang="en-US" sz="2000" dirty="0">
              <a:cs typeface="Calibri" panose="020F0502020204030204"/>
            </a:endParaRPr>
          </a:p>
          <a:p>
            <a:endParaRPr lang="en-US" sz="2000" dirty="0">
              <a:cs typeface="Calibri" panose="020F0502020204030204"/>
            </a:endParaRPr>
          </a:p>
          <a:p>
            <a:endParaRPr lang="en-US" sz="2000" dirty="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Applications</a:t>
            </a:r>
            <a:endParaRPr lang="en-US" err="1"/>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a:cs typeface="Calibri" panose="020F0502020204030204"/>
            </a:endParaRPr>
          </a:p>
          <a:p>
            <a:endParaRPr lang="en-US" sz="2000" b="1">
              <a:cs typeface="Calibri" panose="020F0502020204030204"/>
            </a:endParaRPr>
          </a:p>
          <a:p>
            <a:r>
              <a:rPr lang="en-US" sz="2000" b="1" dirty="0">
                <a:cs typeface="Calibri" panose="020F0502020204030204"/>
              </a:rPr>
              <a:t>L</a:t>
            </a:r>
            <a:r>
              <a:rPr lang="en-US" sz="2000" dirty="0">
                <a:ea typeface="+mn-lt"/>
                <a:cs typeface="+mn-lt"/>
              </a:rPr>
              <a:t>anguage Modelling</a:t>
            </a:r>
            <a:endParaRPr lang="en-US" sz="2000" dirty="0">
              <a:ea typeface="+mn-lt"/>
              <a:cs typeface="+mn-lt"/>
            </a:endParaRPr>
          </a:p>
          <a:p>
            <a:r>
              <a:rPr lang="en-US" sz="2000" dirty="0">
                <a:cs typeface="Calibri" panose="020F0502020204030204"/>
              </a:rPr>
              <a:t>Machine Translation</a:t>
            </a:r>
            <a:endParaRPr lang="en-US" sz="2000" dirty="0">
              <a:cs typeface="Calibri" panose="020F0502020204030204"/>
            </a:endParaRPr>
          </a:p>
          <a:p>
            <a:r>
              <a:rPr lang="en-US" sz="2000" dirty="0">
                <a:cs typeface="Calibri" panose="020F0502020204030204"/>
              </a:rPr>
              <a:t>Speech Recognition</a:t>
            </a:r>
            <a:endParaRPr lang="en-US" sz="2000" dirty="0">
              <a:cs typeface="Calibri" panose="020F0502020204030204"/>
            </a:endParaRPr>
          </a:p>
          <a:p>
            <a:r>
              <a:rPr lang="en-US" sz="2000" dirty="0">
                <a:cs typeface="Calibri" panose="020F0502020204030204"/>
              </a:rPr>
              <a:t>Image Captioning</a:t>
            </a:r>
            <a:endParaRPr lang="en-US" sz="2000" dirty="0">
              <a:cs typeface="Calibri" panose="020F0502020204030204"/>
            </a:endParaRPr>
          </a:p>
          <a:p>
            <a:r>
              <a:rPr lang="en-US" sz="2000" dirty="0">
                <a:cs typeface="Calibri" panose="020F0502020204030204"/>
              </a:rPr>
              <a:t>Video Tagging</a:t>
            </a:r>
            <a:endParaRPr lang="en-US" sz="2000" dirty="0">
              <a:cs typeface="Calibri" panose="020F0502020204030204"/>
            </a:endParaRPr>
          </a:p>
          <a:p>
            <a:endParaRPr lang="en-US" sz="200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endParaRPr lang="en-US" err="1"/>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lgn="ctr">
              <a:buNone/>
            </a:pPr>
            <a:endParaRPr lang="en-US" sz="4000">
              <a:cs typeface="Calibri" panose="020F0502020204030204"/>
            </a:endParaRPr>
          </a:p>
          <a:p>
            <a:pPr marL="0" indent="0" algn="ctr">
              <a:buNone/>
            </a:pPr>
            <a:endParaRPr lang="en-US" sz="4000">
              <a:cs typeface="Calibri" panose="020F0502020204030204"/>
            </a:endParaRPr>
          </a:p>
          <a:p>
            <a:pPr marL="0" indent="0" algn="ctr">
              <a:buNone/>
            </a:pPr>
            <a:r>
              <a:rPr lang="en-US" sz="4000">
                <a:cs typeface="Calibri" panose="020F0502020204030204"/>
              </a:rPr>
              <a:t>Thank You</a:t>
            </a:r>
            <a:endParaRPr lang="en-US" sz="4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Introduction</a:t>
            </a:r>
            <a:endParaRPr lang="en-US" sz="3600"/>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r>
              <a:rPr lang="en-US" sz="2000">
                <a:cs typeface="Calibri" panose="020F0502020204030204"/>
              </a:rPr>
              <a:t>The clouds is in the …......?</a:t>
            </a:r>
            <a:endParaRPr lang="en-US" sz="2000">
              <a:cs typeface="Calibri" panose="020F0502020204030204"/>
            </a:endParaRPr>
          </a:p>
          <a:p>
            <a:r>
              <a:rPr lang="en-US" sz="2000">
                <a:ea typeface="+mn-lt"/>
                <a:cs typeface="+mn-lt"/>
              </a:rPr>
              <a:t>Problems such as Speech Recognition or Time-series prediction require a system to store and use context</a:t>
            </a:r>
            <a:endParaRPr lang="en-US" sz="2000">
              <a:ea typeface="+mn-lt"/>
              <a:cs typeface="+mn-lt"/>
            </a:endParaRPr>
          </a:p>
          <a:p>
            <a:endParaRPr lang="en-US" sz="200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Introduction</a:t>
            </a:r>
            <a:endParaRPr lang="en-US" sz="3600"/>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r>
              <a:rPr lang="en-US" sz="2000">
                <a:ea typeface="+mn-lt"/>
                <a:cs typeface="+mn-lt"/>
              </a:rPr>
              <a:t>It is a generalization of feed-forward neural network that has an internal memory</a:t>
            </a:r>
            <a:endParaRPr lang="en-US" sz="2000">
              <a:ea typeface="+mn-lt"/>
              <a:cs typeface="+mn-lt"/>
            </a:endParaRPr>
          </a:p>
          <a:p>
            <a:endParaRPr lang="en-US" sz="2000">
              <a:ea typeface="+mn-lt"/>
              <a:cs typeface="+mn-lt"/>
            </a:endParaRPr>
          </a:p>
          <a:p>
            <a:r>
              <a:rPr lang="en-US" sz="2000">
                <a:ea typeface="+mn-lt"/>
                <a:cs typeface="+mn-lt"/>
              </a:rPr>
              <a:t>An RNN has short-term memory</a:t>
            </a:r>
            <a:endParaRPr lang="en-US" sz="2000">
              <a:cs typeface="Calibri" panose="020F0502020204030204"/>
            </a:endParaRPr>
          </a:p>
          <a:p>
            <a:endParaRPr lang="en-US" sz="2000">
              <a:ea typeface="+mn-lt"/>
              <a:cs typeface="+mn-lt"/>
            </a:endParaRPr>
          </a:p>
          <a:p>
            <a:r>
              <a:rPr lang="en-US" sz="2000">
                <a:ea typeface="+mn-lt"/>
                <a:cs typeface="+mn-lt"/>
              </a:rPr>
              <a:t>short-term memory allows the network to retain past information</a:t>
            </a:r>
            <a:endParaRPr lang="en-US" sz="2000">
              <a:cs typeface="Calibri" panose="020F0502020204030204"/>
            </a:endParaRPr>
          </a:p>
          <a:p>
            <a:endParaRPr lang="en-US" sz="2000">
              <a:ea typeface="+mn-lt"/>
              <a:cs typeface="+mn-lt"/>
            </a:endParaRPr>
          </a:p>
          <a:p>
            <a:r>
              <a:rPr lang="en-US" sz="2000">
                <a:ea typeface="+mn-lt"/>
                <a:cs typeface="+mn-lt"/>
              </a:rPr>
              <a:t>RNN is best suited for sequential data (audio, text, time series data)</a:t>
            </a:r>
            <a:endParaRPr lang="en-US" sz="2000">
              <a:ea typeface="+mn-lt"/>
              <a:cs typeface="+mn-lt"/>
            </a:endParaRPr>
          </a:p>
          <a:p>
            <a:endParaRPr lang="en-US" sz="2000">
              <a:ea typeface="+mn-lt"/>
              <a:cs typeface="+mn-lt"/>
            </a:endParaRPr>
          </a:p>
          <a:p>
            <a:r>
              <a:rPr lang="en-US" sz="2000">
                <a:ea typeface="+mn-lt"/>
                <a:cs typeface="+mn-lt"/>
              </a:rPr>
              <a:t>in RNN, all the inputs are related to each other (inputs are independent in feed forward)</a:t>
            </a:r>
            <a:endParaRPr lang="en-US" sz="200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RNN vs Feed Forward Network</a:t>
            </a:r>
            <a:endParaRPr lang="en-US" sz="3200" kern="1200">
              <a:solidFill>
                <a:schemeClr val="bg1"/>
              </a:solidFill>
              <a:latin typeface="+mj-lt"/>
              <a:ea typeface="+mj-ea"/>
              <a:cs typeface="+mj-cs"/>
            </a:endParaRPr>
          </a:p>
        </p:txBody>
      </p:sp>
      <p:pic>
        <p:nvPicPr>
          <p:cNvPr id="7" name="Picture 7" descr="Diagram&#10;&#10;Description automatically generated"/>
          <p:cNvPicPr>
            <a:picLocks noGrp="1" noChangeAspect="1"/>
          </p:cNvPicPr>
          <p:nvPr>
            <p:ph idx="1"/>
          </p:nvPr>
        </p:nvPicPr>
        <p:blipFill>
          <a:blip r:embed="rId1"/>
          <a:stretch>
            <a:fillRect/>
          </a:stretch>
        </p:blipFill>
        <p:spPr>
          <a:xfrm>
            <a:off x="1446053" y="1675227"/>
            <a:ext cx="9299893" cy="4394199"/>
          </a:xfrm>
          <a:prstGeom prst="rect">
            <a:avLst/>
          </a:prstGeom>
        </p:spPr>
      </p:pic>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RNN types</a:t>
            </a:r>
            <a:endParaRPr lang="en-US" sz="3600">
              <a:cs typeface="Calibri Light" panose="020F0302020204030204"/>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dirty="0"/>
              <a:t>The different types of RNN are:</a:t>
            </a:r>
            <a:endParaRPr lang="en-US" sz="2000" dirty="0">
              <a:cs typeface="Calibri" panose="020F0502020204030204"/>
            </a:endParaRPr>
          </a:p>
          <a:p>
            <a:r>
              <a:rPr lang="en-US" sz="2000" dirty="0">
                <a:ea typeface="+mn-lt"/>
                <a:cs typeface="+mn-lt"/>
              </a:rPr>
              <a:t>One to One RNN</a:t>
            </a:r>
            <a:endParaRPr lang="en-US" sz="2000" dirty="0">
              <a:cs typeface="Calibri" panose="020F0502020204030204"/>
            </a:endParaRPr>
          </a:p>
          <a:p>
            <a:endParaRPr lang="en-US" sz="2000" dirty="0">
              <a:ea typeface="+mn-lt"/>
              <a:cs typeface="+mn-lt"/>
            </a:endParaRPr>
          </a:p>
          <a:p>
            <a:r>
              <a:rPr lang="en-US" sz="2000" dirty="0">
                <a:ea typeface="+mn-lt"/>
                <a:cs typeface="+mn-lt"/>
              </a:rPr>
              <a:t>One to Many RNN</a:t>
            </a:r>
            <a:endParaRPr lang="en-US" sz="2000" dirty="0">
              <a:cs typeface="Calibri" panose="020F0502020204030204"/>
            </a:endParaRPr>
          </a:p>
          <a:p>
            <a:endParaRPr lang="en-US" sz="2000" dirty="0">
              <a:ea typeface="+mn-lt"/>
              <a:cs typeface="+mn-lt"/>
            </a:endParaRPr>
          </a:p>
          <a:p>
            <a:r>
              <a:rPr lang="en-US" sz="2000" dirty="0">
                <a:ea typeface="+mn-lt"/>
                <a:cs typeface="+mn-lt"/>
              </a:rPr>
              <a:t>Many to One RNN</a:t>
            </a:r>
            <a:endParaRPr lang="en-US" sz="2000" dirty="0">
              <a:cs typeface="Calibri" panose="020F0502020204030204"/>
            </a:endParaRPr>
          </a:p>
          <a:p>
            <a:endParaRPr lang="en-US" sz="2000" dirty="0">
              <a:ea typeface="+mn-lt"/>
              <a:cs typeface="+mn-lt"/>
            </a:endParaRPr>
          </a:p>
          <a:p>
            <a:r>
              <a:rPr lang="en-US" sz="2000" dirty="0">
                <a:ea typeface="+mn-lt"/>
                <a:cs typeface="+mn-lt"/>
              </a:rPr>
              <a:t>Many to Many RNN</a:t>
            </a:r>
            <a:endParaRPr lang="en-US" sz="2000" dirty="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RNN types</a:t>
            </a:r>
            <a:endParaRPr lang="en-US" sz="3600">
              <a:cs typeface="Calibri Light" panose="020F0302020204030204"/>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a:ea typeface="+mn-lt"/>
              <a:cs typeface="+mn-lt"/>
            </a:endParaRPr>
          </a:p>
          <a:p>
            <a:pPr marL="0" indent="0">
              <a:buNone/>
            </a:pPr>
            <a:r>
              <a:rPr lang="en-US" sz="2000" b="1" dirty="0">
                <a:ea typeface="+mn-lt"/>
                <a:cs typeface="+mn-lt"/>
              </a:rPr>
              <a:t>One to One RNN</a:t>
            </a:r>
            <a:endParaRPr lang="en-US" dirty="0">
              <a:cs typeface="Calibri" panose="020F0502020204030204"/>
            </a:endParaRPr>
          </a:p>
          <a:p>
            <a:r>
              <a:rPr lang="en-US" sz="2000" dirty="0">
                <a:ea typeface="+mn-lt"/>
                <a:cs typeface="+mn-lt"/>
              </a:rPr>
              <a:t>It is the most basic and traditional type of Neural network</a:t>
            </a:r>
            <a:endParaRPr lang="en-US" sz="2000" b="1" dirty="0">
              <a:cs typeface="Calibri" panose="020F0502020204030204"/>
            </a:endParaRPr>
          </a:p>
          <a:p>
            <a:endParaRPr lang="en-US" sz="2000" dirty="0">
              <a:ea typeface="+mn-lt"/>
              <a:cs typeface="+mn-lt"/>
            </a:endParaRPr>
          </a:p>
          <a:p>
            <a:r>
              <a:rPr lang="en-US" sz="2000" dirty="0">
                <a:ea typeface="+mn-lt"/>
                <a:cs typeface="+mn-lt"/>
              </a:rPr>
              <a:t>It is also known as Vanilla Neural Network</a:t>
            </a:r>
            <a:endParaRPr lang="en-US" sz="2000" dirty="0">
              <a:cs typeface="Calibri" panose="020F0502020204030204"/>
            </a:endParaRPr>
          </a:p>
          <a:p>
            <a:endParaRPr lang="en-US" sz="2000" dirty="0">
              <a:ea typeface="+mn-lt"/>
              <a:cs typeface="+mn-lt"/>
            </a:endParaRPr>
          </a:p>
          <a:p>
            <a:r>
              <a:rPr lang="en-US" sz="2000" dirty="0">
                <a:ea typeface="+mn-lt"/>
                <a:cs typeface="+mn-lt"/>
              </a:rPr>
              <a:t>It is used to solve regular machine learning problems.</a:t>
            </a:r>
            <a:endParaRPr lang="en-US" sz="2000" dirty="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RNN types</a:t>
            </a:r>
            <a:endParaRPr lang="en-US" sz="3600">
              <a:cs typeface="Calibri Light" panose="020F0302020204030204"/>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a:ea typeface="+mn-lt"/>
              <a:cs typeface="+mn-lt"/>
            </a:endParaRPr>
          </a:p>
          <a:p>
            <a:r>
              <a:rPr lang="en-US" sz="2000" b="1" dirty="0">
                <a:ea typeface="+mn-lt"/>
                <a:cs typeface="+mn-lt"/>
              </a:rPr>
              <a:t>One to Many</a:t>
            </a:r>
            <a:endParaRPr lang="en-US" sz="2000" b="1" dirty="0">
              <a:cs typeface="Calibri" panose="020F0502020204030204"/>
            </a:endParaRPr>
          </a:p>
          <a:p>
            <a:r>
              <a:rPr lang="en-US" sz="2000" dirty="0">
                <a:ea typeface="+mn-lt"/>
                <a:cs typeface="+mn-lt"/>
              </a:rPr>
              <a:t>It is a kind of RNN architecture is applied in situations that give multiple output for a single input.</a:t>
            </a:r>
            <a:endParaRPr lang="en-US" sz="2000" b="1" dirty="0">
              <a:ea typeface="+mn-lt"/>
              <a:cs typeface="+mn-lt"/>
            </a:endParaRPr>
          </a:p>
          <a:p>
            <a:endParaRPr lang="en-US" sz="2000" dirty="0">
              <a:ea typeface="+mn-lt"/>
              <a:cs typeface="+mn-lt"/>
            </a:endParaRPr>
          </a:p>
          <a:p>
            <a:r>
              <a:rPr lang="en-US" sz="2000" dirty="0">
                <a:ea typeface="+mn-lt"/>
                <a:cs typeface="+mn-lt"/>
              </a:rPr>
              <a:t>A basic example of its application would be Music generation.</a:t>
            </a:r>
            <a:endParaRPr lang="en-US" sz="2000" dirty="0">
              <a:cs typeface="Calibri" panose="020F0502020204030204"/>
            </a:endParaRPr>
          </a:p>
          <a:p>
            <a:endParaRPr lang="en-US" sz="2000" dirty="0">
              <a:ea typeface="+mn-lt"/>
              <a:cs typeface="+mn-lt"/>
            </a:endParaRPr>
          </a:p>
          <a:p>
            <a:r>
              <a:rPr lang="en-US" sz="2000" dirty="0">
                <a:ea typeface="+mn-lt"/>
                <a:cs typeface="+mn-lt"/>
              </a:rPr>
              <a:t>In Music generation models, RNN models are used to generate a music piece(multiple output) from a single musical note(single input).</a:t>
            </a:r>
            <a:endParaRPr lang="en-US" sz="2000" dirty="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RNN types</a:t>
            </a:r>
            <a:endParaRPr lang="en-US" sz="3600">
              <a:cs typeface="Calibri Light" panose="020F0302020204030204"/>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a:ea typeface="+mn-lt"/>
              <a:cs typeface="+mn-lt"/>
            </a:endParaRPr>
          </a:p>
          <a:p>
            <a:r>
              <a:rPr lang="en-US" sz="2000" b="1" dirty="0">
                <a:ea typeface="+mn-lt"/>
                <a:cs typeface="+mn-lt"/>
              </a:rPr>
              <a:t>Many to one</a:t>
            </a:r>
            <a:endParaRPr lang="en-US" sz="2000" b="1" dirty="0">
              <a:cs typeface="Calibri" panose="020F0502020204030204"/>
            </a:endParaRPr>
          </a:p>
          <a:p>
            <a:r>
              <a:rPr lang="en-US" sz="2000" dirty="0">
                <a:ea typeface="+mn-lt"/>
                <a:cs typeface="+mn-lt"/>
              </a:rPr>
              <a:t>is usually seen for sentiment analysis model as a common example.</a:t>
            </a:r>
            <a:endParaRPr lang="en-US" sz="2000" dirty="0">
              <a:ea typeface="+mn-lt"/>
              <a:cs typeface="+mn-lt"/>
            </a:endParaRPr>
          </a:p>
          <a:p>
            <a:endParaRPr lang="en-US" sz="2000" dirty="0">
              <a:ea typeface="+mn-lt"/>
              <a:cs typeface="+mn-lt"/>
            </a:endParaRPr>
          </a:p>
          <a:p>
            <a:r>
              <a:rPr lang="en-US" sz="2000" dirty="0">
                <a:ea typeface="+mn-lt"/>
                <a:cs typeface="+mn-lt"/>
              </a:rPr>
              <a:t>As the name suggests, this kind of model is used when multiple inputs are required to give a single output.</a:t>
            </a:r>
            <a:endParaRPr lang="en-US" sz="2000" dirty="0">
              <a:ea typeface="+mn-lt"/>
              <a:cs typeface="+mn-lt"/>
            </a:endParaRPr>
          </a:p>
          <a:p>
            <a:endParaRPr lang="en-US" sz="2000" dirty="0">
              <a:ea typeface="+mn-lt"/>
              <a:cs typeface="+mn-lt"/>
            </a:endParaRPr>
          </a:p>
          <a:p>
            <a:r>
              <a:rPr lang="en-US" sz="2000" dirty="0">
                <a:ea typeface="+mn-lt"/>
                <a:cs typeface="+mn-lt"/>
              </a:rPr>
              <a:t>The Twitter sentiment analysis model </a:t>
            </a:r>
            <a:r>
              <a:rPr lang="en-US" sz="2000" dirty="0" err="1">
                <a:ea typeface="+mn-lt"/>
                <a:cs typeface="+mn-lt"/>
              </a:rPr>
              <a:t>taskes</a:t>
            </a:r>
            <a:r>
              <a:rPr lang="en-US" sz="2000" dirty="0">
                <a:ea typeface="+mn-lt"/>
                <a:cs typeface="+mn-lt"/>
              </a:rPr>
              <a:t> text input (words as multiple inputs) gives its fixed sentiment (single output). </a:t>
            </a:r>
            <a:endParaRPr lang="en-US" sz="2000" dirty="0">
              <a:cs typeface="Calibri" panose="020F0502020204030204"/>
            </a:endParaRPr>
          </a:p>
          <a:p>
            <a:endParaRPr lang="en-US" sz="200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RNN types</a:t>
            </a:r>
            <a:endParaRPr lang="en-US" sz="3600">
              <a:cs typeface="Calibri Light" panose="020F0302020204030204"/>
            </a:endParaRPr>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a:ea typeface="+mn-lt"/>
              <a:cs typeface="+mn-lt"/>
            </a:endParaRPr>
          </a:p>
          <a:p>
            <a:r>
              <a:rPr lang="en-US" sz="2000" b="1" dirty="0">
                <a:ea typeface="+mn-lt"/>
                <a:cs typeface="+mn-lt"/>
              </a:rPr>
              <a:t>Many to many</a:t>
            </a:r>
            <a:endParaRPr lang="en-US" sz="2000" b="1" dirty="0">
              <a:cs typeface="Calibri" panose="020F0502020204030204"/>
            </a:endParaRPr>
          </a:p>
          <a:p>
            <a:r>
              <a:rPr lang="en-US" sz="2000" dirty="0">
                <a:ea typeface="+mn-lt"/>
                <a:cs typeface="+mn-lt"/>
              </a:rPr>
              <a:t>Architecture takes multiple input and gives multiple output</a:t>
            </a:r>
            <a:endParaRPr lang="en-US" sz="2000" dirty="0">
              <a:ea typeface="+mn-lt"/>
              <a:cs typeface="+mn-lt"/>
            </a:endParaRPr>
          </a:p>
          <a:p>
            <a:endParaRPr lang="en-US" sz="2000" dirty="0">
              <a:ea typeface="+mn-lt"/>
              <a:cs typeface="+mn-lt"/>
            </a:endParaRPr>
          </a:p>
          <a:p>
            <a:r>
              <a:rPr lang="en-US" sz="2000" dirty="0">
                <a:ea typeface="+mn-lt"/>
                <a:cs typeface="+mn-lt"/>
              </a:rPr>
              <a:t>Many-to-Many architecture can also be represented in models where input and output layers are of different size</a:t>
            </a:r>
            <a:endParaRPr lang="en-US" sz="2000" dirty="0">
              <a:cs typeface="Calibri" panose="020F0502020204030204"/>
            </a:endParaRPr>
          </a:p>
          <a:p>
            <a:endParaRPr lang="en-US" sz="2000" dirty="0">
              <a:ea typeface="+mn-lt"/>
              <a:cs typeface="+mn-lt"/>
            </a:endParaRPr>
          </a:p>
          <a:p>
            <a:r>
              <a:rPr lang="en-US" sz="2000" dirty="0">
                <a:ea typeface="+mn-lt"/>
                <a:cs typeface="+mn-lt"/>
              </a:rPr>
              <a:t>The most common application of this kind of RNN architecture is seen in Machine Translation</a:t>
            </a:r>
            <a:endParaRPr lang="en-US" sz="2000" dirty="0">
              <a:cs typeface="Calibri" panose="020F0502020204030204"/>
            </a:endParaRPr>
          </a:p>
          <a:p>
            <a:endParaRPr lang="en-US" sz="200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2335</Words>
  <Application>WPS Presentation</Application>
  <PresentationFormat>Widescreen</PresentationFormat>
  <Paragraphs>147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 Light</vt:lpstr>
      <vt:lpstr>Calibri</vt:lpstr>
      <vt:lpstr>Microsoft YaHei</vt:lpstr>
      <vt:lpstr>Arial Unicode MS</vt:lpstr>
      <vt:lpstr>Calibri Light</vt:lpstr>
      <vt:lpstr>Calibri</vt:lpstr>
      <vt:lpstr>office theme</vt:lpstr>
      <vt:lpstr>Recurrent Neural Network</vt:lpstr>
      <vt:lpstr>Introduction</vt:lpstr>
      <vt:lpstr>Introduction</vt:lpstr>
      <vt:lpstr>RNN vs Feed Forward Network</vt:lpstr>
      <vt:lpstr>RNN types</vt:lpstr>
      <vt:lpstr>RNN types</vt:lpstr>
      <vt:lpstr>RNN types</vt:lpstr>
      <vt:lpstr>RNN types</vt:lpstr>
      <vt:lpstr>RNN types</vt:lpstr>
      <vt:lpstr>RNN types</vt:lpstr>
      <vt:lpstr>Advantages</vt:lpstr>
      <vt:lpstr>Disadvantages</vt:lpstr>
      <vt:lpstr>Applications</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cp:lastModifiedBy>
  <cp:revision>34</cp:revision>
  <dcterms:created xsi:type="dcterms:W3CDTF">2022-11-15T04:34:00Z</dcterms:created>
  <dcterms:modified xsi:type="dcterms:W3CDTF">2022-11-15T14:59:58Z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A2B56D39AC8C471AB8811AB36F355999</vt:lpwstr>
  </property>
  <property fmtid="{D5CDD505-2E9C-101B-9397-08002B2CF9AE}" pid="3" name="KSOProductBuildVer">
    <vt:lpwstr>1033-11.2.0.11341</vt:lpwstr>
  </property>
</Properties>
</file>