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b06aecf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b06aecf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b06aecf6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b06aecf6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b06aecf6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b06aecf6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200"/>
              </a:spcBef>
              <a:spcAft>
                <a:spcPts val="0"/>
              </a:spcAft>
              <a:buClr>
                <a:schemeClr val="dk1"/>
              </a:buClr>
              <a:buSzPts val="1050"/>
              <a:buFont typeface="Helvetica Neue"/>
              <a:buChar char="●"/>
            </a:pPr>
            <a:r>
              <a:rPr lang="en" sz="1050">
                <a:solidFill>
                  <a:schemeClr val="dk1"/>
                </a:solidFill>
                <a:latin typeface="Helvetica Neue"/>
                <a:ea typeface="Helvetica Neue"/>
                <a:cs typeface="Helvetica Neue"/>
                <a:sym typeface="Helvetica Neue"/>
              </a:rPr>
              <a:t>Any additional challenges you have encountered?</a:t>
            </a:r>
            <a:endParaRPr sz="1050">
              <a:solidFill>
                <a:schemeClr val="dk1"/>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chemeClr val="dk1"/>
              </a:buClr>
              <a:buSzPts val="1050"/>
              <a:buFont typeface="Helvetica Neue"/>
              <a:buChar char="●"/>
            </a:pPr>
            <a:r>
              <a:rPr lang="en" sz="1050">
                <a:solidFill>
                  <a:schemeClr val="dk1"/>
                </a:solidFill>
                <a:latin typeface="Helvetica Neue"/>
                <a:ea typeface="Helvetica Neue"/>
                <a:cs typeface="Helvetica Neue"/>
                <a:sym typeface="Helvetica Neue"/>
              </a:rPr>
              <a:t>What limitations have you encountered? What assumptions have you had to make?</a:t>
            </a:r>
            <a:endParaRPr sz="1050">
              <a:solidFill>
                <a:schemeClr val="dk1"/>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chemeClr val="dk1"/>
              </a:buClr>
              <a:buSzPts val="1050"/>
              <a:buFont typeface="Helvetica Neue"/>
              <a:buChar char="●"/>
            </a:pPr>
            <a:r>
              <a:rPr lang="en" sz="1050">
                <a:solidFill>
                  <a:schemeClr val="dk1"/>
                </a:solidFill>
                <a:latin typeface="Helvetica Neue"/>
                <a:ea typeface="Helvetica Neue"/>
                <a:cs typeface="Helvetica Neue"/>
                <a:sym typeface="Helvetica Neue"/>
              </a:rPr>
              <a:t>Based on the (early) results, what are the expected next steps?</a:t>
            </a:r>
            <a:endParaRPr sz="1050">
              <a:solidFill>
                <a:schemeClr val="dk1"/>
              </a:solidFill>
              <a:latin typeface="Helvetica Neue"/>
              <a:ea typeface="Helvetica Neue"/>
              <a:cs typeface="Helvetica Neue"/>
              <a:sym typeface="Helvetica Neue"/>
            </a:endParaRPr>
          </a:p>
          <a:p>
            <a:pPr indent="-295275" lvl="0" marL="457200" rtl="0" algn="l">
              <a:lnSpc>
                <a:spcPct val="115000"/>
              </a:lnSpc>
              <a:spcBef>
                <a:spcPts val="0"/>
              </a:spcBef>
              <a:spcAft>
                <a:spcPts val="0"/>
              </a:spcAft>
              <a:buClr>
                <a:schemeClr val="dk1"/>
              </a:buClr>
              <a:buSzPts val="1050"/>
              <a:buFont typeface="Helvetica Neue"/>
              <a:buChar char="●"/>
            </a:pPr>
            <a:r>
              <a:rPr lang="en" sz="1050">
                <a:solidFill>
                  <a:schemeClr val="dk1"/>
                </a:solidFill>
                <a:latin typeface="Helvetica Neue"/>
                <a:ea typeface="Helvetica Neue"/>
                <a:cs typeface="Helvetica Neue"/>
                <a:sym typeface="Helvetica Neue"/>
              </a:rPr>
              <a:t>What are you planning to do to complete your project?</a:t>
            </a:r>
            <a:endParaRPr sz="10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0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050">
                <a:solidFill>
                  <a:schemeClr val="dk1"/>
                </a:solidFill>
                <a:latin typeface="Helvetica Neue"/>
                <a:ea typeface="Helvetica Neue"/>
                <a:cs typeface="Helvetica Neue"/>
                <a:sym typeface="Helvetica Neue"/>
              </a:rPr>
              <a:t>Challenges for conducting hypothesis: </a:t>
            </a:r>
            <a:endParaRPr sz="10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050">
                <a:solidFill>
                  <a:schemeClr val="dk1"/>
                </a:solidFill>
                <a:latin typeface="Helvetica Neue"/>
                <a:ea typeface="Helvetica Neue"/>
                <a:cs typeface="Helvetica Neue"/>
                <a:sym typeface="Helvetica Neue"/>
              </a:rPr>
              <a:t>We found out that with removed outliers they all showed no significant difference. </a:t>
            </a:r>
            <a:endParaRPr sz="10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050">
                <a:solidFill>
                  <a:schemeClr val="dk1"/>
                </a:solidFill>
                <a:latin typeface="Helvetica Neue"/>
                <a:ea typeface="Helvetica Neue"/>
                <a:cs typeface="Helvetica Neue"/>
                <a:sym typeface="Helvetica Neue"/>
              </a:rPr>
              <a:t>People might originally have more pains and they are required to take breaks for more time. Therefore, people who take break more than four times may bear more pains compared to another group. Therefore, It is difficult to deal with outliers, because we lack the information on driven factors for patients to take a break. </a:t>
            </a:r>
            <a:endParaRPr sz="105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1200"/>
              </a:spcAft>
              <a:buNone/>
            </a:pPr>
            <a:r>
              <a:rPr lang="en" sz="1050">
                <a:solidFill>
                  <a:schemeClr val="dk1"/>
                </a:solidFill>
                <a:latin typeface="Helvetica Neue"/>
                <a:ea typeface="Helvetica Neue"/>
                <a:cs typeface="Helvetica Neue"/>
                <a:sym typeface="Helvetica Neue"/>
              </a:rPr>
              <a:t>Next Steps: we need to examine the cause-effect relationship between the number of breaks and numbers of pains that have been report. Then, we need to re-analysis the inclusion and exclusion of possible outliers. </a:t>
            </a:r>
            <a:endParaRPr sz="105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10"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3000" y="355650"/>
            <a:ext cx="8178000" cy="8004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Clr>
                <a:schemeClr val="dk1"/>
              </a:buClr>
              <a:buSzPts val="1100"/>
              <a:buFont typeface="Arial"/>
              <a:buNone/>
            </a:pPr>
            <a:r>
              <a:rPr b="1" lang="en" sz="2400"/>
              <a:t>Working from the Home Environment &amp; Well-Being Study Data</a:t>
            </a:r>
            <a:endParaRPr sz="6500"/>
          </a:p>
        </p:txBody>
      </p:sp>
      <p:sp>
        <p:nvSpPr>
          <p:cNvPr id="55" name="Google Shape;55;p13"/>
          <p:cNvSpPr txBox="1"/>
          <p:nvPr>
            <p:ph idx="1" type="subTitle"/>
          </p:nvPr>
        </p:nvSpPr>
        <p:spPr>
          <a:xfrm>
            <a:off x="311700" y="1556250"/>
            <a:ext cx="8520600" cy="2851800"/>
          </a:xfrm>
          <a:prstGeom prst="rect">
            <a:avLst/>
          </a:prstGeom>
        </p:spPr>
        <p:txBody>
          <a:bodyPr anchorCtr="0" anchor="t" bIns="91425" lIns="91425" spcFirstLastPara="1" rIns="91425" wrap="square" tIns="91425">
            <a:normAutofit fontScale="85000" lnSpcReduction="10000"/>
          </a:bodyPr>
          <a:lstStyle/>
          <a:p>
            <a:pPr indent="-309562" lvl="0" marL="457200" rtl="0" algn="l">
              <a:lnSpc>
                <a:spcPct val="115000"/>
              </a:lnSpc>
              <a:spcBef>
                <a:spcPts val="1200"/>
              </a:spcBef>
              <a:spcAft>
                <a:spcPts val="0"/>
              </a:spcAft>
              <a:buClr>
                <a:schemeClr val="dk1"/>
              </a:buClr>
              <a:buSzPct val="100000"/>
              <a:buAutoNum type="arabicPeriod"/>
            </a:pPr>
            <a:r>
              <a:rPr lang="en" sz="1500">
                <a:solidFill>
                  <a:schemeClr val="dk1"/>
                </a:solidFill>
              </a:rPr>
              <a:t>Project Motivation:To know the health effects of working from home because it is valuable for both the company and the individual.</a:t>
            </a:r>
            <a:endParaRPr sz="1500">
              <a:solidFill>
                <a:schemeClr val="dk1"/>
              </a:solidFill>
            </a:endParaRPr>
          </a:p>
          <a:p>
            <a:pPr indent="-309562" lvl="0" marL="457200" rtl="0" algn="l">
              <a:lnSpc>
                <a:spcPct val="115000"/>
              </a:lnSpc>
              <a:spcBef>
                <a:spcPts val="1200"/>
              </a:spcBef>
              <a:spcAft>
                <a:spcPts val="0"/>
              </a:spcAft>
              <a:buClr>
                <a:schemeClr val="dk1"/>
              </a:buClr>
              <a:buSzPct val="100000"/>
              <a:buAutoNum type="arabicPeriod"/>
            </a:pPr>
            <a:r>
              <a:rPr lang="en" sz="1500">
                <a:solidFill>
                  <a:schemeClr val="dk1"/>
                </a:solidFill>
              </a:rPr>
              <a:t>Project</a:t>
            </a:r>
            <a:r>
              <a:rPr lang="en" sz="1500">
                <a:solidFill>
                  <a:schemeClr val="dk1"/>
                </a:solidFill>
              </a:rPr>
              <a:t> Goal:  Analyze the effects, both physically and mentally, of remote work over a long period of time (6 months).</a:t>
            </a:r>
            <a:endParaRPr sz="1500">
              <a:solidFill>
                <a:schemeClr val="dk1"/>
              </a:solidFill>
            </a:endParaRPr>
          </a:p>
          <a:p>
            <a:pPr indent="-309562" lvl="0" marL="457200" rtl="0" algn="l">
              <a:lnSpc>
                <a:spcPct val="115000"/>
              </a:lnSpc>
              <a:spcBef>
                <a:spcPts val="1200"/>
              </a:spcBef>
              <a:spcAft>
                <a:spcPts val="0"/>
              </a:spcAft>
              <a:buClr>
                <a:schemeClr val="dk1"/>
              </a:buClr>
              <a:buSzPct val="100000"/>
              <a:buAutoNum type="arabicPeriod"/>
            </a:pPr>
            <a:r>
              <a:rPr lang="en" sz="1500">
                <a:solidFill>
                  <a:schemeClr val="dk1"/>
                </a:solidFill>
              </a:rPr>
              <a:t>Project Background: </a:t>
            </a:r>
            <a:r>
              <a:rPr lang="en" sz="1500">
                <a:solidFill>
                  <a:schemeClr val="dk1"/>
                </a:solidFill>
              </a:rPr>
              <a:t>Certain teams have already gone fully remote while many have gone fully hybrid. We will be working with surveys and Garmin Watch data.</a:t>
            </a:r>
            <a:endParaRPr sz="1500">
              <a:solidFill>
                <a:schemeClr val="dk1"/>
              </a:solidFill>
            </a:endParaRPr>
          </a:p>
          <a:p>
            <a:pPr indent="-309562" lvl="0" marL="457200" rtl="0" algn="l">
              <a:lnSpc>
                <a:spcPct val="115000"/>
              </a:lnSpc>
              <a:spcBef>
                <a:spcPts val="1200"/>
              </a:spcBef>
              <a:spcAft>
                <a:spcPts val="0"/>
              </a:spcAft>
              <a:buClr>
                <a:schemeClr val="dk1"/>
              </a:buClr>
              <a:buSzPct val="100000"/>
              <a:buAutoNum type="arabicPeriod"/>
            </a:pPr>
            <a:r>
              <a:rPr lang="en" sz="1500">
                <a:solidFill>
                  <a:schemeClr val="dk1"/>
                </a:solidFill>
              </a:rPr>
              <a:t>Hypothesis: People who take four or more breaks suffer less pain than those who take two or less breaks.</a:t>
            </a:r>
            <a:endParaRPr sz="1500">
              <a:solidFill>
                <a:schemeClr val="dk1"/>
              </a:solidFill>
            </a:endParaRPr>
          </a:p>
          <a:p>
            <a:pPr indent="-309562" lvl="0" marL="457200" rtl="0" algn="l">
              <a:lnSpc>
                <a:spcPct val="115000"/>
              </a:lnSpc>
              <a:spcBef>
                <a:spcPts val="1200"/>
              </a:spcBef>
              <a:spcAft>
                <a:spcPts val="0"/>
              </a:spcAft>
              <a:buClr>
                <a:schemeClr val="dk1"/>
              </a:buClr>
              <a:buSzPct val="100000"/>
              <a:buAutoNum type="arabicPeriod"/>
            </a:pPr>
            <a:r>
              <a:rPr lang="en" sz="1500">
                <a:solidFill>
                  <a:schemeClr val="dk1"/>
                </a:solidFill>
              </a:rPr>
              <a:t>Further Analysis: Predict Life-Satisfaction using various covariates.</a:t>
            </a:r>
            <a:endParaRPr sz="1500">
              <a:solidFill>
                <a:schemeClr val="dk1"/>
              </a:solidFill>
            </a:endParaRPr>
          </a:p>
          <a:p>
            <a:pPr indent="0" lvl="0" marL="0" rtl="0" algn="ctr">
              <a:lnSpc>
                <a:spcPct val="80000"/>
              </a:lnSpc>
              <a:spcBef>
                <a:spcPts val="0"/>
              </a:spcBef>
              <a:spcAft>
                <a:spcPts val="0"/>
              </a:spcAft>
              <a:buSzPct val="25943"/>
              <a:buNone/>
            </a:pPr>
            <a:r>
              <a:t/>
            </a:r>
            <a:endParaRPr sz="2650">
              <a:solidFill>
                <a:schemeClr val="dk1"/>
              </a:solidFill>
            </a:endParaRPr>
          </a:p>
          <a:p>
            <a:pPr indent="0" lvl="0" marL="0" rtl="0" algn="ctr">
              <a:lnSpc>
                <a:spcPct val="80000"/>
              </a:lnSpc>
              <a:spcBef>
                <a:spcPts val="0"/>
              </a:spcBef>
              <a:spcAft>
                <a:spcPts val="0"/>
              </a:spcAft>
              <a:buSzPct val="39285"/>
              <a:buNone/>
            </a:pPr>
            <a:r>
              <a:t/>
            </a:r>
            <a:endParaRPr sz="1750"/>
          </a:p>
        </p:txBody>
      </p:sp>
      <p:sp>
        <p:nvSpPr>
          <p:cNvPr id="56" name="Google Shape;56;p13"/>
          <p:cNvSpPr txBox="1"/>
          <p:nvPr/>
        </p:nvSpPr>
        <p:spPr>
          <a:xfrm>
            <a:off x="483000" y="4251225"/>
            <a:ext cx="54036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Sponsor:College of Health and Rehabilitation Sciences: Sargent College</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Team Members: Rahul Razdan, Jiang Du, Ying Han Dai, Anish Warty</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3053297" y="729850"/>
            <a:ext cx="504900" cy="400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655900" y="2391950"/>
            <a:ext cx="1881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
        <p:nvSpPr>
          <p:cNvPr id="63" name="Google Shape;63;p14"/>
          <p:cNvSpPr/>
          <p:nvPr/>
        </p:nvSpPr>
        <p:spPr>
          <a:xfrm>
            <a:off x="441425" y="374500"/>
            <a:ext cx="2519700" cy="111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2"/>
                </a:solidFill>
              </a:rPr>
              <a:t>Compared the average pain in a naive approach and found a difference between that of people who take break less than 2 times and those who take break more than 4 times a day. </a:t>
            </a:r>
            <a:endParaRPr sz="1200"/>
          </a:p>
        </p:txBody>
      </p:sp>
      <p:sp>
        <p:nvSpPr>
          <p:cNvPr id="64" name="Google Shape;64;p14"/>
          <p:cNvSpPr/>
          <p:nvPr/>
        </p:nvSpPr>
        <p:spPr>
          <a:xfrm>
            <a:off x="3650375" y="374500"/>
            <a:ext cx="1729200" cy="111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2"/>
                </a:solidFill>
              </a:rPr>
              <a:t>Plot 2 month, 3 month, 4 month datasets and produced plot to compare the distribution before and after removing outliers</a:t>
            </a:r>
            <a:endParaRPr sz="1200"/>
          </a:p>
        </p:txBody>
      </p:sp>
      <p:sp>
        <p:nvSpPr>
          <p:cNvPr id="65" name="Google Shape;65;p14"/>
          <p:cNvSpPr/>
          <p:nvPr/>
        </p:nvSpPr>
        <p:spPr>
          <a:xfrm flipH="1" rot="10800000">
            <a:off x="5471750" y="729838"/>
            <a:ext cx="504900" cy="400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6225600" y="374500"/>
            <a:ext cx="1942500" cy="121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2"/>
                </a:solidFill>
              </a:rPr>
              <a:t>Check the assumptions and conducted pair t-tests to see if there is a pain difference between the two group after removing the outliers. Could not reject  the null hypothesis.</a:t>
            </a:r>
            <a:endParaRPr sz="1000">
              <a:solidFill>
                <a:schemeClr val="dk2"/>
              </a:solidFill>
            </a:endParaRPr>
          </a:p>
        </p:txBody>
      </p:sp>
      <p:sp>
        <p:nvSpPr>
          <p:cNvPr id="67" name="Google Shape;67;p14"/>
          <p:cNvSpPr/>
          <p:nvPr/>
        </p:nvSpPr>
        <p:spPr>
          <a:xfrm flipH="1" rot="-5400000">
            <a:off x="6944388" y="1705050"/>
            <a:ext cx="504900" cy="400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6290550" y="2217800"/>
            <a:ext cx="1812600" cy="121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2"/>
                </a:solidFill>
              </a:rPr>
              <a:t>Redone the pair t-tests to see whether we can reject the null hypothesis using datasets with outliers. We reject the null hypothesis for 4 month dataset</a:t>
            </a:r>
            <a:endParaRPr sz="1200"/>
          </a:p>
        </p:txBody>
      </p:sp>
      <p:sp>
        <p:nvSpPr>
          <p:cNvPr id="69" name="Google Shape;69;p14"/>
          <p:cNvSpPr/>
          <p:nvPr/>
        </p:nvSpPr>
        <p:spPr>
          <a:xfrm flipH="1">
            <a:off x="5720700" y="2626700"/>
            <a:ext cx="504900" cy="400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3631650" y="2295950"/>
            <a:ext cx="2024100" cy="1061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2"/>
                </a:solidFill>
              </a:rPr>
              <a:t>Use Demographic, Daily Breaks, and Location data to predict Life Satisfaction on 3 month data.</a:t>
            </a:r>
            <a:endParaRPr sz="1200"/>
          </a:p>
        </p:txBody>
      </p:sp>
      <p:sp>
        <p:nvSpPr>
          <p:cNvPr id="71" name="Google Shape;71;p14"/>
          <p:cNvSpPr txBox="1"/>
          <p:nvPr/>
        </p:nvSpPr>
        <p:spPr>
          <a:xfrm>
            <a:off x="441425" y="3687825"/>
            <a:ext cx="78093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Diving up the work in half and </a:t>
            </a:r>
            <a:r>
              <a:rPr lang="en" sz="1200"/>
              <a:t>assigning them </a:t>
            </a:r>
            <a:r>
              <a:rPr lang="en" sz="1200"/>
              <a:t>to two small group comprises of two people, we applied a interactive work mode by furthering another groups work and switching between each other’s work to gain a </a:t>
            </a:r>
            <a:r>
              <a:rPr lang="en" sz="1200"/>
              <a:t>comprehensive</a:t>
            </a:r>
            <a:r>
              <a:rPr lang="en" sz="1200"/>
              <a:t> understanding of the whole project.</a:t>
            </a:r>
            <a:endParaRPr sz="1200"/>
          </a:p>
          <a:p>
            <a:pPr indent="0" lvl="0" marL="0" rtl="0" algn="l">
              <a:lnSpc>
                <a:spcPct val="115000"/>
              </a:lnSpc>
              <a:spcBef>
                <a:spcPts val="1200"/>
              </a:spcBef>
              <a:spcAft>
                <a:spcPts val="1200"/>
              </a:spcAft>
              <a:buClr>
                <a:schemeClr val="dk1"/>
              </a:buClr>
              <a:buSzPts val="1100"/>
              <a:buFont typeface="Arial"/>
              <a:buNone/>
            </a:pPr>
            <a:r>
              <a:rPr lang="en" sz="1200"/>
              <a:t>By utilizing data ranging from second month to fourth month, we develop a sense of how does people’s pain changes as they take breaks in a long time scale.</a:t>
            </a:r>
            <a:endParaRPr sz="1200"/>
          </a:p>
        </p:txBody>
      </p:sp>
      <p:sp>
        <p:nvSpPr>
          <p:cNvPr id="72" name="Google Shape;72;p14"/>
          <p:cNvSpPr/>
          <p:nvPr/>
        </p:nvSpPr>
        <p:spPr>
          <a:xfrm flipH="1">
            <a:off x="2961125" y="2626700"/>
            <a:ext cx="504900" cy="400200"/>
          </a:xfrm>
          <a:prstGeom prst="right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584800" y="2295950"/>
            <a:ext cx="2024100" cy="1061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000">
                <a:solidFill>
                  <a:schemeClr val="dk2"/>
                </a:solidFill>
              </a:rPr>
              <a:t>Repeat process for two month, four month, and eventually six month data</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11700" y="637050"/>
            <a:ext cx="4206600" cy="41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t>4 month data with outliers:                    4 month data without outliers:</a:t>
            </a:r>
            <a:endParaRPr sz="10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000"/>
              <a:t>3 month data with outliers                   3 month data without outliers</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rPr lang="en" sz="1000"/>
              <a:t>2 month data with outliers	        2 month data without outliers</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100"/>
          </a:p>
        </p:txBody>
      </p:sp>
      <p:pic>
        <p:nvPicPr>
          <p:cNvPr id="79" name="Google Shape;79;p15"/>
          <p:cNvPicPr preferRelativeResize="0"/>
          <p:nvPr/>
        </p:nvPicPr>
        <p:blipFill>
          <a:blip r:embed="rId3">
            <a:alphaModFix/>
          </a:blip>
          <a:stretch>
            <a:fillRect/>
          </a:stretch>
        </p:blipFill>
        <p:spPr>
          <a:xfrm>
            <a:off x="301475" y="990175"/>
            <a:ext cx="1609624" cy="936724"/>
          </a:xfrm>
          <a:prstGeom prst="rect">
            <a:avLst/>
          </a:prstGeom>
          <a:noFill/>
          <a:ln>
            <a:noFill/>
          </a:ln>
        </p:spPr>
      </p:pic>
      <p:pic>
        <p:nvPicPr>
          <p:cNvPr id="80" name="Google Shape;80;p15"/>
          <p:cNvPicPr preferRelativeResize="0"/>
          <p:nvPr/>
        </p:nvPicPr>
        <p:blipFill>
          <a:blip r:embed="rId4">
            <a:alphaModFix/>
          </a:blip>
          <a:stretch>
            <a:fillRect/>
          </a:stretch>
        </p:blipFill>
        <p:spPr>
          <a:xfrm>
            <a:off x="2666662" y="990175"/>
            <a:ext cx="1496550" cy="936724"/>
          </a:xfrm>
          <a:prstGeom prst="rect">
            <a:avLst/>
          </a:prstGeom>
          <a:noFill/>
          <a:ln>
            <a:noFill/>
          </a:ln>
        </p:spPr>
      </p:pic>
      <p:pic>
        <p:nvPicPr>
          <p:cNvPr id="81" name="Google Shape;81;p15"/>
          <p:cNvPicPr preferRelativeResize="0"/>
          <p:nvPr/>
        </p:nvPicPr>
        <p:blipFill>
          <a:blip r:embed="rId5">
            <a:alphaModFix/>
          </a:blip>
          <a:stretch>
            <a:fillRect/>
          </a:stretch>
        </p:blipFill>
        <p:spPr>
          <a:xfrm>
            <a:off x="301476" y="2453094"/>
            <a:ext cx="1609624" cy="1043257"/>
          </a:xfrm>
          <a:prstGeom prst="rect">
            <a:avLst/>
          </a:prstGeom>
          <a:noFill/>
          <a:ln>
            <a:noFill/>
          </a:ln>
        </p:spPr>
      </p:pic>
      <p:pic>
        <p:nvPicPr>
          <p:cNvPr id="82" name="Google Shape;82;p15"/>
          <p:cNvPicPr preferRelativeResize="0"/>
          <p:nvPr/>
        </p:nvPicPr>
        <p:blipFill>
          <a:blip r:embed="rId6">
            <a:alphaModFix/>
          </a:blip>
          <a:stretch>
            <a:fillRect/>
          </a:stretch>
        </p:blipFill>
        <p:spPr>
          <a:xfrm>
            <a:off x="2610137" y="2453208"/>
            <a:ext cx="1609625" cy="1014668"/>
          </a:xfrm>
          <a:prstGeom prst="rect">
            <a:avLst/>
          </a:prstGeom>
          <a:noFill/>
          <a:ln>
            <a:noFill/>
          </a:ln>
        </p:spPr>
      </p:pic>
      <p:pic>
        <p:nvPicPr>
          <p:cNvPr id="83" name="Google Shape;83;p15"/>
          <p:cNvPicPr preferRelativeResize="0"/>
          <p:nvPr/>
        </p:nvPicPr>
        <p:blipFill>
          <a:blip r:embed="rId7">
            <a:alphaModFix/>
          </a:blip>
          <a:stretch>
            <a:fillRect/>
          </a:stretch>
        </p:blipFill>
        <p:spPr>
          <a:xfrm>
            <a:off x="301476" y="3985906"/>
            <a:ext cx="1609625" cy="1043281"/>
          </a:xfrm>
          <a:prstGeom prst="rect">
            <a:avLst/>
          </a:prstGeom>
          <a:noFill/>
          <a:ln>
            <a:noFill/>
          </a:ln>
        </p:spPr>
      </p:pic>
      <p:pic>
        <p:nvPicPr>
          <p:cNvPr id="84" name="Google Shape;84;p15"/>
          <p:cNvPicPr preferRelativeResize="0"/>
          <p:nvPr/>
        </p:nvPicPr>
        <p:blipFill>
          <a:blip r:embed="rId8">
            <a:alphaModFix/>
          </a:blip>
          <a:stretch>
            <a:fillRect/>
          </a:stretch>
        </p:blipFill>
        <p:spPr>
          <a:xfrm>
            <a:off x="2610137" y="3994163"/>
            <a:ext cx="1609626" cy="1004463"/>
          </a:xfrm>
          <a:prstGeom prst="rect">
            <a:avLst/>
          </a:prstGeom>
          <a:noFill/>
          <a:ln>
            <a:noFill/>
          </a:ln>
        </p:spPr>
      </p:pic>
      <p:sp>
        <p:nvSpPr>
          <p:cNvPr id="85" name="Google Shape;85;p15"/>
          <p:cNvSpPr txBox="1"/>
          <p:nvPr/>
        </p:nvSpPr>
        <p:spPr>
          <a:xfrm>
            <a:off x="218900" y="201175"/>
            <a:ext cx="50610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Helvetica Neue"/>
                <a:ea typeface="Helvetica Neue"/>
                <a:cs typeface="Helvetica Neue"/>
                <a:sym typeface="Helvetica Neue"/>
              </a:rPr>
              <a:t>N</a:t>
            </a:r>
            <a:r>
              <a:rPr lang="en" sz="1200">
                <a:solidFill>
                  <a:schemeClr val="dk1"/>
                </a:solidFill>
                <a:latin typeface="Helvetica Neue"/>
                <a:ea typeface="Helvetica Neue"/>
                <a:cs typeface="Helvetica Neue"/>
                <a:sym typeface="Helvetica Neue"/>
              </a:rPr>
              <a:t>o statistical-significant difference between the two groups  in any month after removing the outliers.</a:t>
            </a:r>
            <a:endParaRPr sz="1200">
              <a:solidFill>
                <a:schemeClr val="dk2"/>
              </a:solidFill>
            </a:endParaRPr>
          </a:p>
          <a:p>
            <a:pPr indent="0" lvl="0" marL="0" rtl="0" algn="l">
              <a:spcBef>
                <a:spcPts val="1200"/>
              </a:spcBef>
              <a:spcAft>
                <a:spcPts val="0"/>
              </a:spcAft>
              <a:buNone/>
            </a:pPr>
            <a:r>
              <a:t/>
            </a:r>
            <a:endParaRPr/>
          </a:p>
        </p:txBody>
      </p:sp>
      <p:pic>
        <p:nvPicPr>
          <p:cNvPr id="86" name="Google Shape;86;p15"/>
          <p:cNvPicPr preferRelativeResize="0"/>
          <p:nvPr/>
        </p:nvPicPr>
        <p:blipFill>
          <a:blip r:embed="rId9">
            <a:alphaModFix/>
          </a:blip>
          <a:stretch>
            <a:fillRect/>
          </a:stretch>
        </p:blipFill>
        <p:spPr>
          <a:xfrm>
            <a:off x="5949750" y="404675"/>
            <a:ext cx="2572975" cy="1986925"/>
          </a:xfrm>
          <a:prstGeom prst="rect">
            <a:avLst/>
          </a:prstGeom>
          <a:noFill/>
          <a:ln>
            <a:noFill/>
          </a:ln>
        </p:spPr>
      </p:pic>
      <p:pic>
        <p:nvPicPr>
          <p:cNvPr id="87" name="Google Shape;87;p15"/>
          <p:cNvPicPr preferRelativeResize="0"/>
          <p:nvPr/>
        </p:nvPicPr>
        <p:blipFill>
          <a:blip r:embed="rId10">
            <a:alphaModFix/>
          </a:blip>
          <a:stretch>
            <a:fillRect/>
          </a:stretch>
        </p:blipFill>
        <p:spPr>
          <a:xfrm>
            <a:off x="5949750" y="2691863"/>
            <a:ext cx="2644469" cy="1986925"/>
          </a:xfrm>
          <a:prstGeom prst="rect">
            <a:avLst/>
          </a:prstGeom>
          <a:noFill/>
          <a:ln>
            <a:noFill/>
          </a:ln>
        </p:spPr>
      </p:pic>
      <p:cxnSp>
        <p:nvCxnSpPr>
          <p:cNvPr id="88" name="Google Shape;88;p15"/>
          <p:cNvCxnSpPr/>
          <p:nvPr/>
        </p:nvCxnSpPr>
        <p:spPr>
          <a:xfrm>
            <a:off x="5339325" y="169700"/>
            <a:ext cx="65400" cy="493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cxnSp>
        <p:nvCxnSpPr>
          <p:cNvPr id="93" name="Google Shape;93;p16"/>
          <p:cNvCxnSpPr/>
          <p:nvPr/>
        </p:nvCxnSpPr>
        <p:spPr>
          <a:xfrm>
            <a:off x="4399375" y="58650"/>
            <a:ext cx="52200" cy="5026200"/>
          </a:xfrm>
          <a:prstGeom prst="straightConnector1">
            <a:avLst/>
          </a:prstGeom>
          <a:noFill/>
          <a:ln cap="flat" cmpd="sng" w="9525">
            <a:solidFill>
              <a:schemeClr val="dk2"/>
            </a:solidFill>
            <a:prstDash val="solid"/>
            <a:round/>
            <a:headEnd len="med" w="med" type="none"/>
            <a:tailEnd len="med" w="med" type="none"/>
          </a:ln>
        </p:spPr>
      </p:cxnSp>
      <p:sp>
        <p:nvSpPr>
          <p:cNvPr id="94" name="Google Shape;94;p16"/>
          <p:cNvSpPr txBox="1"/>
          <p:nvPr/>
        </p:nvSpPr>
        <p:spPr>
          <a:xfrm>
            <a:off x="1664400" y="509275"/>
            <a:ext cx="12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Challenges</a:t>
            </a:r>
            <a:endParaRPr/>
          </a:p>
        </p:txBody>
      </p:sp>
      <p:sp>
        <p:nvSpPr>
          <p:cNvPr id="95" name="Google Shape;95;p16"/>
          <p:cNvSpPr txBox="1"/>
          <p:nvPr/>
        </p:nvSpPr>
        <p:spPr>
          <a:xfrm>
            <a:off x="443850" y="909475"/>
            <a:ext cx="36552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With removed outliers, there were no significant differences</a:t>
            </a:r>
            <a:endParaRPr/>
          </a:p>
          <a:p>
            <a:pPr indent="-317500" lvl="0" marL="457200" rtl="0" algn="l">
              <a:lnSpc>
                <a:spcPct val="115000"/>
              </a:lnSpc>
              <a:spcBef>
                <a:spcPts val="0"/>
              </a:spcBef>
              <a:spcAft>
                <a:spcPts val="0"/>
              </a:spcAft>
              <a:buSzPts val="1400"/>
              <a:buChar char="●"/>
            </a:pPr>
            <a:r>
              <a:rPr lang="en"/>
              <a:t>Pain may cause individuals to take more breaks. Thus, it is difficult to conduct analysis as there may be causation. </a:t>
            </a:r>
            <a:endParaRPr/>
          </a:p>
        </p:txBody>
      </p:sp>
      <p:sp>
        <p:nvSpPr>
          <p:cNvPr id="96" name="Google Shape;96;p16"/>
          <p:cNvSpPr txBox="1"/>
          <p:nvPr/>
        </p:nvSpPr>
        <p:spPr>
          <a:xfrm>
            <a:off x="1605750" y="2662188"/>
            <a:ext cx="12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Next Steps</a:t>
            </a:r>
            <a:endParaRPr/>
          </a:p>
        </p:txBody>
      </p:sp>
      <p:sp>
        <p:nvSpPr>
          <p:cNvPr id="97" name="Google Shape;97;p16"/>
          <p:cNvSpPr txBox="1"/>
          <p:nvPr/>
        </p:nvSpPr>
        <p:spPr>
          <a:xfrm>
            <a:off x="443850" y="3220125"/>
            <a:ext cx="35379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solidFill>
                  <a:schemeClr val="dk1"/>
                </a:solidFill>
              </a:rPr>
              <a:t>Examine the cause-effect relationship between number of breaks and pain.</a:t>
            </a:r>
            <a:endParaRPr>
              <a:solidFill>
                <a:schemeClr val="dk1"/>
              </a:solidFill>
            </a:endParaRPr>
          </a:p>
          <a:p>
            <a:pPr indent="-317500" lvl="0" marL="457200" rtl="0" algn="l">
              <a:lnSpc>
                <a:spcPct val="115000"/>
              </a:lnSpc>
              <a:spcBef>
                <a:spcPts val="0"/>
              </a:spcBef>
              <a:spcAft>
                <a:spcPts val="0"/>
              </a:spcAft>
              <a:buSzPts val="1400"/>
              <a:buChar char="●"/>
            </a:pPr>
            <a:r>
              <a:rPr lang="en">
                <a:solidFill>
                  <a:schemeClr val="dk1"/>
                </a:solidFill>
              </a:rPr>
              <a:t>Re-analyze the inclusion and exclusion of outliers. </a:t>
            </a:r>
            <a:endParaRPr/>
          </a:p>
        </p:txBody>
      </p:sp>
      <p:sp>
        <p:nvSpPr>
          <p:cNvPr id="98" name="Google Shape;98;p16"/>
          <p:cNvSpPr txBox="1"/>
          <p:nvPr/>
        </p:nvSpPr>
        <p:spPr>
          <a:xfrm>
            <a:off x="6256625" y="589650"/>
            <a:ext cx="12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Challenges</a:t>
            </a:r>
            <a:endParaRPr/>
          </a:p>
        </p:txBody>
      </p:sp>
      <p:sp>
        <p:nvSpPr>
          <p:cNvPr id="99" name="Google Shape;99;p16"/>
          <p:cNvSpPr txBox="1"/>
          <p:nvPr/>
        </p:nvSpPr>
        <p:spPr>
          <a:xfrm>
            <a:off x="4982575" y="1017175"/>
            <a:ext cx="36552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Difficult to prevent overfitting due to the small number of data.</a:t>
            </a:r>
            <a:endParaRPr/>
          </a:p>
          <a:p>
            <a:pPr indent="-317500" lvl="0" marL="457200" rtl="0" algn="l">
              <a:lnSpc>
                <a:spcPct val="115000"/>
              </a:lnSpc>
              <a:spcBef>
                <a:spcPts val="0"/>
              </a:spcBef>
              <a:spcAft>
                <a:spcPts val="0"/>
              </a:spcAft>
              <a:buSzPts val="1400"/>
              <a:buChar char="●"/>
            </a:pPr>
            <a:r>
              <a:rPr lang="en"/>
              <a:t>Life Satisfaction is an objective variable and hence can be different for different individuals.</a:t>
            </a:r>
            <a:endParaRPr/>
          </a:p>
        </p:txBody>
      </p:sp>
      <p:sp>
        <p:nvSpPr>
          <p:cNvPr id="100" name="Google Shape;100;p16"/>
          <p:cNvSpPr txBox="1"/>
          <p:nvPr/>
        </p:nvSpPr>
        <p:spPr>
          <a:xfrm>
            <a:off x="6203125" y="2662188"/>
            <a:ext cx="12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Next Steps</a:t>
            </a:r>
            <a:endParaRPr/>
          </a:p>
        </p:txBody>
      </p:sp>
      <p:sp>
        <p:nvSpPr>
          <p:cNvPr id="101" name="Google Shape;101;p16"/>
          <p:cNvSpPr txBox="1"/>
          <p:nvPr/>
        </p:nvSpPr>
        <p:spPr>
          <a:xfrm>
            <a:off x="5041225" y="3220125"/>
            <a:ext cx="35379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solidFill>
                  <a:schemeClr val="dk1"/>
                </a:solidFill>
              </a:rPr>
              <a:t>Repeat steps for two month, four month and six month 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Use Garmin data to get better indicators of stress and heart rate to use as covariates.</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