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d1765b2116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d1765b2116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da364c5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da364c5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da364c53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da364c53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da364c53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da364c53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d1765b2116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d1765b2116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1765b21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1765b21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d1765b211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d1765b211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1765b21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1765b21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1765b211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1765b211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d1765b211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d1765b211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pain defined? For this we defined pain as high discomfort level.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1765b2116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1765b2116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d1765b211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d1765b211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34b180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34b180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34b180e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34b180e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d1765b21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1765b21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d1765b211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d1765b211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d1765b21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d1765b21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d1765b21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d1765b21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d1765b211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d1765b211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d1765b2116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d1765b211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d1765b211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d1765b211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1765b211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1765b211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1765b211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1765b211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1765b211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d1765b21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1765b211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1765b211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1765b211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1765b211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1765b211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1765b211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1765b2116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1765b2116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59"/>
              <a:t>Working from the Home Environment &amp; Well-Being Study Data</a:t>
            </a:r>
            <a:endParaRPr sz="3959"/>
          </a:p>
        </p:txBody>
      </p:sp>
      <p:sp>
        <p:nvSpPr>
          <p:cNvPr id="67" name="Google Shape;67;p13"/>
          <p:cNvSpPr txBox="1"/>
          <p:nvPr>
            <p:ph idx="1" type="subTitle"/>
          </p:nvPr>
        </p:nvSpPr>
        <p:spPr>
          <a:xfrm>
            <a:off x="2137225" y="2850053"/>
            <a:ext cx="4954500" cy="1022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340"/>
              <a:t>Sponsor:</a:t>
            </a:r>
            <a:endParaRPr sz="1340"/>
          </a:p>
          <a:p>
            <a:pPr indent="0" lvl="0" marL="0" rtl="0" algn="l">
              <a:lnSpc>
                <a:spcPct val="80000"/>
              </a:lnSpc>
              <a:spcBef>
                <a:spcPts val="0"/>
              </a:spcBef>
              <a:spcAft>
                <a:spcPts val="0"/>
              </a:spcAft>
              <a:buSzPts val="523"/>
              <a:buNone/>
            </a:pPr>
            <a:r>
              <a:t/>
            </a:r>
            <a:endParaRPr sz="1340"/>
          </a:p>
          <a:p>
            <a:pPr indent="0" lvl="0" marL="0" rtl="0" algn="l">
              <a:lnSpc>
                <a:spcPct val="80000"/>
              </a:lnSpc>
              <a:spcBef>
                <a:spcPts val="0"/>
              </a:spcBef>
              <a:spcAft>
                <a:spcPts val="0"/>
              </a:spcAft>
              <a:buSzPts val="523"/>
              <a:buNone/>
            </a:pPr>
            <a:r>
              <a:rPr lang="en" sz="1340"/>
              <a:t>Team: </a:t>
            </a:r>
            <a:r>
              <a:rPr lang="en" sz="1340"/>
              <a:t>Vani Singhal (Team Lead)</a:t>
            </a:r>
            <a:endParaRPr sz="1340"/>
          </a:p>
          <a:p>
            <a:pPr indent="457200" lvl="0" marL="0" rtl="0" algn="l">
              <a:lnSpc>
                <a:spcPct val="80000"/>
              </a:lnSpc>
              <a:spcBef>
                <a:spcPts val="0"/>
              </a:spcBef>
              <a:spcAft>
                <a:spcPts val="0"/>
              </a:spcAft>
              <a:buSzPts val="523"/>
              <a:buNone/>
            </a:pPr>
            <a:r>
              <a:rPr lang="en" sz="1340"/>
              <a:t>  </a:t>
            </a:r>
            <a:r>
              <a:rPr lang="en" sz="1340"/>
              <a:t>Ming-Han Hsieh</a:t>
            </a:r>
            <a:endParaRPr sz="1340"/>
          </a:p>
          <a:p>
            <a:pPr indent="0" lvl="0" marL="457200" rtl="0" algn="l">
              <a:lnSpc>
                <a:spcPct val="80000"/>
              </a:lnSpc>
              <a:spcBef>
                <a:spcPts val="0"/>
              </a:spcBef>
              <a:spcAft>
                <a:spcPts val="0"/>
              </a:spcAft>
              <a:buSzPts val="523"/>
              <a:buNone/>
            </a:pPr>
            <a:r>
              <a:rPr lang="en" sz="1340"/>
              <a:t>  Wei-Tse Kao</a:t>
            </a:r>
            <a:endParaRPr sz="1340"/>
          </a:p>
          <a:p>
            <a:pPr indent="0" lvl="0" marL="457200" rtl="0" algn="l">
              <a:lnSpc>
                <a:spcPct val="80000"/>
              </a:lnSpc>
              <a:spcBef>
                <a:spcPts val="0"/>
              </a:spcBef>
              <a:spcAft>
                <a:spcPts val="0"/>
              </a:spcAft>
              <a:buSzPts val="523"/>
              <a:buNone/>
            </a:pPr>
            <a:r>
              <a:rPr lang="en" sz="1340"/>
              <a:t>  Jessica Woo</a:t>
            </a:r>
            <a:endParaRPr sz="13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40000" y="95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b cont.</a:t>
            </a:r>
            <a:endParaRPr/>
          </a:p>
        </p:txBody>
      </p:sp>
      <p:sp>
        <p:nvSpPr>
          <p:cNvPr id="127" name="Google Shape;127;p22"/>
          <p:cNvSpPr txBox="1"/>
          <p:nvPr>
            <p:ph idx="1" type="body"/>
          </p:nvPr>
        </p:nvSpPr>
        <p:spPr>
          <a:xfrm>
            <a:off x="5485150" y="1123550"/>
            <a:ext cx="3356100" cy="3957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This is based on the </a:t>
            </a:r>
            <a:r>
              <a:rPr i="1" lang="en" sz="1200">
                <a:solidFill>
                  <a:srgbClr val="000000"/>
                </a:solidFill>
                <a:latin typeface="Arial"/>
                <a:ea typeface="Arial"/>
                <a:cs typeface="Arial"/>
                <a:sym typeface="Arial"/>
              </a:rPr>
              <a:t>Friday AM</a:t>
            </a:r>
            <a:r>
              <a:rPr lang="en" sz="1200">
                <a:solidFill>
                  <a:srgbClr val="000000"/>
                </a:solidFill>
                <a:latin typeface="Arial"/>
                <a:ea typeface="Arial"/>
                <a:cs typeface="Arial"/>
                <a:sym typeface="Arial"/>
              </a:rPr>
              <a:t> and </a:t>
            </a:r>
            <a:r>
              <a:rPr i="1" lang="en" sz="1200">
                <a:solidFill>
                  <a:srgbClr val="000000"/>
                </a:solidFill>
                <a:latin typeface="Arial"/>
                <a:ea typeface="Arial"/>
                <a:cs typeface="Arial"/>
                <a:sym typeface="Arial"/>
              </a:rPr>
              <a:t>Friday End</a:t>
            </a:r>
            <a:r>
              <a:rPr lang="en" sz="1200">
                <a:solidFill>
                  <a:srgbClr val="000000"/>
                </a:solidFill>
                <a:latin typeface="Arial"/>
                <a:ea typeface="Arial"/>
                <a:cs typeface="Arial"/>
                <a:sym typeface="Arial"/>
              </a:rPr>
              <a:t> data.</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Pre-processing steps:</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Extracted the 1 month data and 6 month data from the two datasets</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For both the 1 month and 6 month data, grouped it by the number of daily breaks and then found the mean discomfort level</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Dropped rows with empty (nan) or 0 values</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150">
                <a:solidFill>
                  <a:srgbClr val="000000"/>
                </a:solidFill>
                <a:latin typeface="Arial"/>
                <a:ea typeface="Arial"/>
                <a:cs typeface="Arial"/>
                <a:sym typeface="Arial"/>
              </a:rPr>
              <a:t>Hypothesis</a:t>
            </a:r>
            <a:r>
              <a:rPr lang="en" sz="1150">
                <a:solidFill>
                  <a:srgbClr val="000000"/>
                </a:solidFill>
                <a:latin typeface="Arial"/>
                <a:ea typeface="Arial"/>
                <a:cs typeface="Arial"/>
                <a:sym typeface="Arial"/>
              </a:rPr>
              <a:t> - </a:t>
            </a:r>
            <a:r>
              <a:rPr lang="en" sz="1150">
                <a:solidFill>
                  <a:srgbClr val="000000"/>
                </a:solidFill>
                <a:latin typeface="Arial"/>
                <a:ea typeface="Arial"/>
                <a:cs typeface="Arial"/>
                <a:sym typeface="Arial"/>
              </a:rPr>
              <a:t>Participants who take an average of 4 breaks per day will positively correlate with productivity scores in the E-Work Life Scale (questions 16-20) and report lower discomfort at one month compared to six-month data</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200">
                <a:solidFill>
                  <a:srgbClr val="000000"/>
                </a:solidFill>
                <a:latin typeface="Arial"/>
                <a:ea typeface="Arial"/>
                <a:cs typeface="Arial"/>
                <a:sym typeface="Arial"/>
              </a:rPr>
              <a:t>Conclusion:</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Participants who take 4 daily breaks report a lower discomfort at six months compared to one month. </a:t>
            </a:r>
            <a:endParaRPr sz="1200">
              <a:solidFill>
                <a:srgbClr val="000000"/>
              </a:solidFill>
              <a:latin typeface="Arial"/>
              <a:ea typeface="Arial"/>
              <a:cs typeface="Arial"/>
              <a:sym typeface="Arial"/>
            </a:endParaRPr>
          </a:p>
        </p:txBody>
      </p:sp>
      <p:pic>
        <p:nvPicPr>
          <p:cNvPr id="128" name="Google Shape;128;p22"/>
          <p:cNvPicPr preferRelativeResize="0"/>
          <p:nvPr/>
        </p:nvPicPr>
        <p:blipFill>
          <a:blip r:embed="rId3">
            <a:alphaModFix/>
          </a:blip>
          <a:stretch>
            <a:fillRect/>
          </a:stretch>
        </p:blipFill>
        <p:spPr>
          <a:xfrm>
            <a:off x="240000" y="1152425"/>
            <a:ext cx="5118550" cy="3899850"/>
          </a:xfrm>
          <a:prstGeom prst="rect">
            <a:avLst/>
          </a:prstGeom>
          <a:noFill/>
          <a:ln>
            <a:noFill/>
          </a:ln>
        </p:spPr>
      </p:pic>
      <p:sp>
        <p:nvSpPr>
          <p:cNvPr id="129" name="Google Shape;129;p22"/>
          <p:cNvSpPr txBox="1"/>
          <p:nvPr/>
        </p:nvSpPr>
        <p:spPr>
          <a:xfrm>
            <a:off x="258900" y="654125"/>
            <a:ext cx="8482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t>Participants who take an average of 4 breaks per day will positively correlate with productivity scores in the E-Work Life Scale (questions 16-20) and report lower discomfort at one month compared to six-month data. </a:t>
            </a:r>
            <a:endParaRPr sz="12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c.</a:t>
            </a:r>
            <a:endParaRPr/>
          </a:p>
        </p:txBody>
      </p:sp>
      <p:sp>
        <p:nvSpPr>
          <p:cNvPr id="135" name="Google Shape;135;p23"/>
          <p:cNvSpPr txBox="1"/>
          <p:nvPr>
            <p:ph idx="1" type="body"/>
          </p:nvPr>
        </p:nvSpPr>
        <p:spPr>
          <a:xfrm>
            <a:off x="126900" y="10805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Statement:　Participants working in healthcare will have lower mental health scores on the Flourishing Scale than those working in other industries.</a:t>
            </a:r>
            <a:endParaRPr b="1" sz="2000"/>
          </a:p>
        </p:txBody>
      </p:sp>
      <p:pic>
        <p:nvPicPr>
          <p:cNvPr id="136" name="Google Shape;136;p23"/>
          <p:cNvPicPr preferRelativeResize="0"/>
          <p:nvPr/>
        </p:nvPicPr>
        <p:blipFill>
          <a:blip r:embed="rId3">
            <a:alphaModFix/>
          </a:blip>
          <a:stretch>
            <a:fillRect/>
          </a:stretch>
        </p:blipFill>
        <p:spPr>
          <a:xfrm>
            <a:off x="5314875" y="1644800"/>
            <a:ext cx="2970326" cy="2950476"/>
          </a:xfrm>
          <a:prstGeom prst="rect">
            <a:avLst/>
          </a:prstGeom>
          <a:noFill/>
          <a:ln>
            <a:noFill/>
          </a:ln>
        </p:spPr>
      </p:pic>
      <p:sp>
        <p:nvSpPr>
          <p:cNvPr id="137" name="Google Shape;137;p23"/>
          <p:cNvSpPr txBox="1"/>
          <p:nvPr/>
        </p:nvSpPr>
        <p:spPr>
          <a:xfrm>
            <a:off x="5222700" y="4595275"/>
            <a:ext cx="36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We get 26 unique industries in total</a:t>
            </a:r>
            <a:endParaRPr>
              <a:latin typeface="Open Sans"/>
              <a:ea typeface="Open Sans"/>
              <a:cs typeface="Open Sans"/>
              <a:sym typeface="Open Sans"/>
            </a:endParaRPr>
          </a:p>
        </p:txBody>
      </p:sp>
      <p:pic>
        <p:nvPicPr>
          <p:cNvPr id="138" name="Google Shape;138;p23"/>
          <p:cNvPicPr preferRelativeResize="0"/>
          <p:nvPr/>
        </p:nvPicPr>
        <p:blipFill>
          <a:blip r:embed="rId4">
            <a:alphaModFix/>
          </a:blip>
          <a:stretch>
            <a:fillRect/>
          </a:stretch>
        </p:blipFill>
        <p:spPr>
          <a:xfrm>
            <a:off x="766683" y="2239794"/>
            <a:ext cx="3165825" cy="984227"/>
          </a:xfrm>
          <a:prstGeom prst="rect">
            <a:avLst/>
          </a:prstGeom>
          <a:noFill/>
          <a:ln>
            <a:noFill/>
          </a:ln>
        </p:spPr>
      </p:pic>
      <p:sp>
        <p:nvSpPr>
          <p:cNvPr id="139" name="Google Shape;139;p23"/>
          <p:cNvSpPr txBox="1"/>
          <p:nvPr/>
        </p:nvSpPr>
        <p:spPr>
          <a:xfrm>
            <a:off x="496200" y="3691925"/>
            <a:ext cx="407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Preprocessing: The industry part is typed by participant. Therefore, I check all the typos and industries that can combine together</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564250" y="445024"/>
            <a:ext cx="7773626" cy="2158525"/>
          </a:xfrm>
          <a:prstGeom prst="rect">
            <a:avLst/>
          </a:prstGeom>
          <a:noFill/>
          <a:ln>
            <a:noFill/>
          </a:ln>
        </p:spPr>
      </p:pic>
      <p:pic>
        <p:nvPicPr>
          <p:cNvPr id="145" name="Google Shape;145;p24"/>
          <p:cNvPicPr preferRelativeResize="0"/>
          <p:nvPr/>
        </p:nvPicPr>
        <p:blipFill>
          <a:blip r:embed="rId4">
            <a:alphaModFix/>
          </a:blip>
          <a:stretch>
            <a:fillRect/>
          </a:stretch>
        </p:blipFill>
        <p:spPr>
          <a:xfrm>
            <a:off x="564263" y="2659949"/>
            <a:ext cx="7773598" cy="215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541425" y="140475"/>
            <a:ext cx="7931826" cy="2202475"/>
          </a:xfrm>
          <a:prstGeom prst="rect">
            <a:avLst/>
          </a:prstGeom>
          <a:noFill/>
          <a:ln>
            <a:noFill/>
          </a:ln>
        </p:spPr>
      </p:pic>
      <p:pic>
        <p:nvPicPr>
          <p:cNvPr id="151" name="Google Shape;151;p25"/>
          <p:cNvPicPr preferRelativeResize="0"/>
          <p:nvPr/>
        </p:nvPicPr>
        <p:blipFill>
          <a:blip r:embed="rId4">
            <a:alphaModFix/>
          </a:blip>
          <a:stretch>
            <a:fillRect/>
          </a:stretch>
        </p:blipFill>
        <p:spPr>
          <a:xfrm>
            <a:off x="541425" y="2571750"/>
            <a:ext cx="7931911" cy="220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57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c. - </a:t>
            </a:r>
            <a:r>
              <a:rPr lang="en"/>
              <a:t>Conclusions </a:t>
            </a:r>
            <a:endParaRPr/>
          </a:p>
        </p:txBody>
      </p:sp>
      <p:sp>
        <p:nvSpPr>
          <p:cNvPr id="157" name="Google Shape;157;p26"/>
          <p:cNvSpPr txBox="1"/>
          <p:nvPr>
            <p:ph idx="1" type="body"/>
          </p:nvPr>
        </p:nvSpPr>
        <p:spPr>
          <a:xfrm>
            <a:off x="210600" y="10388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Statement:　Participants working in healthcare will have lower mental health scores on the Flourishing Scale than those working in other industries</a:t>
            </a:r>
            <a:endParaRPr b="1" sz="1300">
              <a:solidFill>
                <a:srgbClr val="000000"/>
              </a:solidFill>
              <a:latin typeface="Arial"/>
              <a:ea typeface="Arial"/>
              <a:cs typeface="Arial"/>
              <a:sym typeface="Arial"/>
            </a:endParaRPr>
          </a:p>
          <a:p>
            <a:pPr indent="0" lvl="0" marL="0" rtl="0" algn="l">
              <a:spcBef>
                <a:spcPts val="0"/>
              </a:spcBef>
              <a:spcAft>
                <a:spcPts val="0"/>
              </a:spcAft>
              <a:buNone/>
            </a:pPr>
            <a:r>
              <a:t/>
            </a:r>
            <a:endParaRPr b="1" sz="1300">
              <a:solidFill>
                <a:srgbClr val="000000"/>
              </a:solidFill>
              <a:latin typeface="Arial"/>
              <a:ea typeface="Arial"/>
              <a:cs typeface="Arial"/>
              <a:sym typeface="Arial"/>
            </a:endParaRPr>
          </a:p>
          <a:p>
            <a:pPr indent="-342900" lvl="0" marL="457200" rtl="0" algn="l">
              <a:spcBef>
                <a:spcPts val="0"/>
              </a:spcBef>
              <a:spcAft>
                <a:spcPts val="0"/>
              </a:spcAft>
              <a:buSzPts val="1800"/>
              <a:buAutoNum type="arabicPeriod"/>
            </a:pPr>
            <a:r>
              <a:rPr lang="en"/>
              <a:t>The hypothesis is not valid since the Healthcare has the 10th highest mental score in 26 unique industries</a:t>
            </a:r>
            <a:endParaRPr/>
          </a:p>
          <a:p>
            <a:pPr indent="-342900" lvl="0" marL="457200" rtl="0" algn="l">
              <a:spcBef>
                <a:spcPts val="0"/>
              </a:spcBef>
              <a:spcAft>
                <a:spcPts val="0"/>
              </a:spcAft>
              <a:buSzPts val="1800"/>
              <a:buAutoNum type="arabicPeriod"/>
            </a:pPr>
            <a:r>
              <a:rPr lang="en"/>
              <a:t>The lowest mental score industries would be </a:t>
            </a:r>
            <a:r>
              <a:rPr b="1" lang="en"/>
              <a:t>Book Publishing, Aerospace and Defence, Data Entry.</a:t>
            </a:r>
            <a:endParaRPr b="1"/>
          </a:p>
        </p:txBody>
      </p:sp>
      <p:pic>
        <p:nvPicPr>
          <p:cNvPr id="158" name="Google Shape;158;p26"/>
          <p:cNvPicPr preferRelativeResize="0"/>
          <p:nvPr/>
        </p:nvPicPr>
        <p:blipFill>
          <a:blip r:embed="rId3">
            <a:alphaModFix/>
          </a:blip>
          <a:stretch>
            <a:fillRect/>
          </a:stretch>
        </p:blipFill>
        <p:spPr>
          <a:xfrm>
            <a:off x="5477975" y="2755200"/>
            <a:ext cx="2393875" cy="227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d.</a:t>
            </a:r>
            <a:endParaRPr/>
          </a:p>
        </p:txBody>
      </p:sp>
      <p:sp>
        <p:nvSpPr>
          <p:cNvPr id="164" name="Google Shape;16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Statement:	</a:t>
            </a:r>
            <a:r>
              <a:rPr lang="en" sz="1300">
                <a:solidFill>
                  <a:srgbClr val="000000"/>
                </a:solidFill>
                <a:latin typeface="Arial"/>
                <a:ea typeface="Arial"/>
                <a:cs typeface="Arial"/>
                <a:sym typeface="Arial"/>
              </a:rPr>
              <a:t>Participants' stress algorithm will be inversely correlated to their number of breaks</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0" lvl="0" marL="0" rtl="0" algn="l">
              <a:spcBef>
                <a:spcPts val="0"/>
              </a:spcBef>
              <a:spcAft>
                <a:spcPts val="1200"/>
              </a:spcAft>
              <a:buNone/>
            </a:pPr>
            <a:r>
              <a:t/>
            </a:r>
            <a:endParaRPr sz="1300"/>
          </a:p>
        </p:txBody>
      </p:sp>
      <p:pic>
        <p:nvPicPr>
          <p:cNvPr id="165" name="Google Shape;165;p27"/>
          <p:cNvPicPr preferRelativeResize="0"/>
          <p:nvPr/>
        </p:nvPicPr>
        <p:blipFill>
          <a:blip r:embed="rId3">
            <a:alphaModFix/>
          </a:blip>
          <a:stretch>
            <a:fillRect/>
          </a:stretch>
        </p:blipFill>
        <p:spPr>
          <a:xfrm>
            <a:off x="1941325" y="1741200"/>
            <a:ext cx="4039224" cy="3036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d. - Preprocessing</a:t>
            </a:r>
            <a:endParaRPr/>
          </a:p>
        </p:txBody>
      </p:sp>
      <p:sp>
        <p:nvSpPr>
          <p:cNvPr id="171" name="Google Shape;171;p28"/>
          <p:cNvSpPr txBox="1"/>
          <p:nvPr>
            <p:ph idx="1" type="body"/>
          </p:nvPr>
        </p:nvSpPr>
        <p:spPr>
          <a:xfrm>
            <a:off x="311700" y="1511550"/>
            <a:ext cx="6834300" cy="308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Drop all the data that stress value is </a:t>
            </a:r>
            <a:r>
              <a:rPr lang="en"/>
              <a:t>equals</a:t>
            </a:r>
            <a:r>
              <a:rPr lang="en"/>
              <a:t> to 0  </a:t>
            </a:r>
            <a:endParaRPr/>
          </a:p>
          <a:p>
            <a:pPr indent="-342900" lvl="0" marL="457200" rtl="0" algn="l">
              <a:spcBef>
                <a:spcPts val="0"/>
              </a:spcBef>
              <a:spcAft>
                <a:spcPts val="0"/>
              </a:spcAft>
              <a:buSzPts val="1800"/>
              <a:buChar char="●"/>
            </a:pPr>
            <a:r>
              <a:rPr lang="en"/>
              <a:t>We have tried to normalize the data</a:t>
            </a:r>
            <a:endParaRPr/>
          </a:p>
        </p:txBody>
      </p:sp>
      <p:pic>
        <p:nvPicPr>
          <p:cNvPr id="172" name="Google Shape;172;p28"/>
          <p:cNvPicPr preferRelativeResize="0"/>
          <p:nvPr/>
        </p:nvPicPr>
        <p:blipFill>
          <a:blip r:embed="rId3">
            <a:alphaModFix/>
          </a:blip>
          <a:stretch>
            <a:fillRect/>
          </a:stretch>
        </p:blipFill>
        <p:spPr>
          <a:xfrm>
            <a:off x="6083675" y="1998975"/>
            <a:ext cx="2512850" cy="2593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d. -  Cont’d</a:t>
            </a:r>
            <a:endParaRPr/>
          </a:p>
        </p:txBody>
      </p:sp>
      <p:pic>
        <p:nvPicPr>
          <p:cNvPr id="178" name="Google Shape;178;p29"/>
          <p:cNvPicPr preferRelativeResize="0"/>
          <p:nvPr/>
        </p:nvPicPr>
        <p:blipFill>
          <a:blip r:embed="rId3">
            <a:alphaModFix/>
          </a:blip>
          <a:stretch>
            <a:fillRect/>
          </a:stretch>
        </p:blipFill>
        <p:spPr>
          <a:xfrm>
            <a:off x="4230275" y="1477250"/>
            <a:ext cx="3883201" cy="2520900"/>
          </a:xfrm>
          <a:prstGeom prst="rect">
            <a:avLst/>
          </a:prstGeom>
          <a:noFill/>
          <a:ln>
            <a:noFill/>
          </a:ln>
        </p:spPr>
      </p:pic>
      <p:pic>
        <p:nvPicPr>
          <p:cNvPr id="179" name="Google Shape;179;p29"/>
          <p:cNvPicPr preferRelativeResize="0"/>
          <p:nvPr/>
        </p:nvPicPr>
        <p:blipFill>
          <a:blip r:embed="rId4">
            <a:alphaModFix/>
          </a:blip>
          <a:stretch>
            <a:fillRect/>
          </a:stretch>
        </p:blipFill>
        <p:spPr>
          <a:xfrm>
            <a:off x="347075" y="1547525"/>
            <a:ext cx="3883201" cy="243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d. - Conclusions</a:t>
            </a:r>
            <a:endParaRPr/>
          </a:p>
        </p:txBody>
      </p:sp>
      <p:sp>
        <p:nvSpPr>
          <p:cNvPr id="185" name="Google Shape;185;p30"/>
          <p:cNvSpPr txBox="1"/>
          <p:nvPr>
            <p:ph idx="1" type="body"/>
          </p:nvPr>
        </p:nvSpPr>
        <p:spPr>
          <a:xfrm>
            <a:off x="311700" y="13947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Statement:	</a:t>
            </a:r>
            <a:r>
              <a:rPr lang="en" sz="1300">
                <a:solidFill>
                  <a:srgbClr val="000000"/>
                </a:solidFill>
                <a:latin typeface="Arial"/>
                <a:ea typeface="Arial"/>
                <a:cs typeface="Arial"/>
                <a:sym typeface="Arial"/>
              </a:rPr>
              <a:t>Participants' stress algorithm will be inversely correlated to their number of breaks</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a:t>The correlation between participants’ stress levels and the number of breaks is </a:t>
            </a:r>
            <a:r>
              <a:rPr b="1" lang="en"/>
              <a:t>slightly inverse</a:t>
            </a:r>
            <a:r>
              <a:rPr lang="en"/>
              <a:t>.</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e.</a:t>
            </a:r>
            <a:endParaRPr/>
          </a:p>
        </p:txBody>
      </p:sp>
      <p:sp>
        <p:nvSpPr>
          <p:cNvPr id="191" name="Google Shape;191;p31"/>
          <p:cNvSpPr txBox="1"/>
          <p:nvPr>
            <p:ph idx="1" type="body"/>
          </p:nvPr>
        </p:nvSpPr>
        <p:spPr>
          <a:xfrm>
            <a:off x="311700" y="1152425"/>
            <a:ext cx="8520600" cy="636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b="1" lang="en" sz="1200">
                <a:solidFill>
                  <a:srgbClr val="000000"/>
                </a:solidFill>
                <a:latin typeface="Arial"/>
                <a:ea typeface="Arial"/>
                <a:cs typeface="Arial"/>
                <a:sym typeface="Arial"/>
              </a:rPr>
              <a:t>Based on question #15 in the  Computer Workstation Checklist (with 4 responses regarding ergonomics training), participants with lower scores will report less pain at 6-months.</a:t>
            </a:r>
            <a:endParaRPr b="1" sz="1200">
              <a:solidFill>
                <a:srgbClr val="000000"/>
              </a:solidFill>
              <a:latin typeface="Arial"/>
              <a:ea typeface="Arial"/>
              <a:cs typeface="Arial"/>
              <a:sym typeface="Arial"/>
            </a:endParaRPr>
          </a:p>
        </p:txBody>
      </p:sp>
      <p:pic>
        <p:nvPicPr>
          <p:cNvPr id="192" name="Google Shape;192;p31"/>
          <p:cNvPicPr preferRelativeResize="0"/>
          <p:nvPr/>
        </p:nvPicPr>
        <p:blipFill>
          <a:blip r:embed="rId3">
            <a:alphaModFix/>
          </a:blip>
          <a:stretch>
            <a:fillRect/>
          </a:stretch>
        </p:blipFill>
        <p:spPr>
          <a:xfrm>
            <a:off x="311712" y="1788425"/>
            <a:ext cx="4108576" cy="3282550"/>
          </a:xfrm>
          <a:prstGeom prst="rect">
            <a:avLst/>
          </a:prstGeom>
          <a:noFill/>
          <a:ln>
            <a:noFill/>
          </a:ln>
        </p:spPr>
      </p:pic>
      <p:sp>
        <p:nvSpPr>
          <p:cNvPr id="193" name="Google Shape;193;p31"/>
          <p:cNvSpPr txBox="1"/>
          <p:nvPr/>
        </p:nvSpPr>
        <p:spPr>
          <a:xfrm>
            <a:off x="4572000" y="1788425"/>
            <a:ext cx="4415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This is based on the 6 month data of the </a:t>
            </a:r>
            <a:r>
              <a:rPr i="1" lang="en" sz="1200"/>
              <a:t>Computer Workstation Checklist </a:t>
            </a:r>
            <a:r>
              <a:rPr lang="en" sz="1200"/>
              <a:t>and the </a:t>
            </a:r>
            <a:r>
              <a:rPr i="1" lang="en" sz="1200"/>
              <a:t>Friday AM</a:t>
            </a:r>
            <a:r>
              <a:rPr lang="en" sz="1200"/>
              <a:t> data.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Pre-processing steps:</a:t>
            </a:r>
            <a:endParaRPr sz="1200"/>
          </a:p>
          <a:p>
            <a:pPr indent="-304800" lvl="0" marL="457200" rtl="0" algn="l">
              <a:spcBef>
                <a:spcPts val="0"/>
              </a:spcBef>
              <a:spcAft>
                <a:spcPts val="0"/>
              </a:spcAft>
              <a:buSzPts val="1200"/>
              <a:buAutoNum type="arabicPeriod"/>
            </a:pPr>
            <a:r>
              <a:rPr lang="en" sz="1200"/>
              <a:t>Calculated the total score for question 15 in the </a:t>
            </a:r>
            <a:r>
              <a:rPr i="1" lang="en" sz="1200"/>
              <a:t>Computer Workstation Checklist </a:t>
            </a:r>
            <a:r>
              <a:rPr lang="en" sz="1200"/>
              <a:t>for each person</a:t>
            </a:r>
            <a:endParaRPr sz="1200"/>
          </a:p>
          <a:p>
            <a:pPr indent="-304800" lvl="0" marL="457200" rtl="0" algn="l">
              <a:spcBef>
                <a:spcPts val="0"/>
              </a:spcBef>
              <a:spcAft>
                <a:spcPts val="0"/>
              </a:spcAft>
              <a:buSzPts val="1200"/>
              <a:buAutoNum type="arabicPeriod"/>
            </a:pPr>
            <a:r>
              <a:rPr lang="en" sz="1200"/>
              <a:t>Calculated the mean of the total scores if there was more than one score for a person</a:t>
            </a:r>
            <a:endParaRPr sz="1200"/>
          </a:p>
          <a:p>
            <a:pPr indent="-304800" lvl="0" marL="457200" rtl="0" algn="l">
              <a:spcBef>
                <a:spcPts val="0"/>
              </a:spcBef>
              <a:spcAft>
                <a:spcPts val="0"/>
              </a:spcAft>
              <a:buSzPts val="1200"/>
              <a:buAutoNum type="arabicPeriod"/>
            </a:pPr>
            <a:r>
              <a:rPr lang="en" sz="1200"/>
              <a:t>Merged the previous data with the </a:t>
            </a:r>
            <a:r>
              <a:rPr i="1" lang="en" sz="1200"/>
              <a:t>Friday AM</a:t>
            </a:r>
            <a:r>
              <a:rPr lang="en" sz="1200"/>
              <a:t> data and calculated mean discomfort level for each person</a:t>
            </a:r>
            <a:endParaRPr sz="1200"/>
          </a:p>
          <a:p>
            <a:pPr indent="-304800" lvl="0" marL="457200" rtl="0" algn="l">
              <a:spcBef>
                <a:spcPts val="0"/>
              </a:spcBef>
              <a:spcAft>
                <a:spcPts val="0"/>
              </a:spcAft>
              <a:buSzPts val="1200"/>
              <a:buAutoNum type="arabicPeriod"/>
            </a:pPr>
            <a:r>
              <a:rPr lang="en" sz="1200"/>
              <a:t>Dropped the rows that had empty values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Conclusion:</a:t>
            </a:r>
            <a:endParaRPr sz="1200"/>
          </a:p>
          <a:p>
            <a:pPr indent="0" lvl="0" marL="0" rtl="0" algn="l">
              <a:spcBef>
                <a:spcPts val="0"/>
              </a:spcBef>
              <a:spcAft>
                <a:spcPts val="0"/>
              </a:spcAft>
              <a:buNone/>
            </a:pPr>
            <a:r>
              <a:rPr lang="en" sz="1200"/>
              <a:t>Participants with lower scores for question 15 reported a lower discomfort level at 6 months.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Motivation</a:t>
            </a:r>
            <a:endParaRPr/>
          </a:p>
        </p:txBody>
      </p:sp>
      <p:sp>
        <p:nvSpPr>
          <p:cNvPr id="73" name="Google Shape;73;p14"/>
          <p:cNvSpPr txBox="1"/>
          <p:nvPr>
            <p:ph idx="1" type="body"/>
          </p:nvPr>
        </p:nvSpPr>
        <p:spPr>
          <a:xfrm>
            <a:off x="363050" y="123207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t>What is the importance of the project?</a:t>
            </a:r>
            <a:endParaRPr/>
          </a:p>
          <a:p>
            <a:pPr indent="0" lvl="0" marL="0" rtl="0" algn="l">
              <a:spcBef>
                <a:spcPts val="1200"/>
              </a:spcBef>
              <a:spcAft>
                <a:spcPts val="0"/>
              </a:spcAft>
              <a:buNone/>
            </a:pPr>
            <a:r>
              <a:rPr lang="en"/>
              <a:t>Now that many companies are returning back to in-person work style, this project allows us to evaluate one’s health when working from home and if it’s a viable option in the future.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271750" y="115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e. Cont.</a:t>
            </a:r>
            <a:endParaRPr/>
          </a:p>
        </p:txBody>
      </p:sp>
      <p:sp>
        <p:nvSpPr>
          <p:cNvPr id="199" name="Google Shape;199;p32"/>
          <p:cNvSpPr txBox="1"/>
          <p:nvPr>
            <p:ph idx="1" type="body"/>
          </p:nvPr>
        </p:nvSpPr>
        <p:spPr>
          <a:xfrm>
            <a:off x="311700" y="1261150"/>
            <a:ext cx="8480700" cy="3882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74">
                <a:solidFill>
                  <a:srgbClr val="000000"/>
                </a:solidFill>
              </a:rPr>
              <a:t>We did analysis between Physical health, mental health vs Discomfort level to see if for hypothesis e we get a different trend as all the 3 factors contribute to pain. (The physical </a:t>
            </a:r>
            <a:r>
              <a:rPr lang="en" sz="1574">
                <a:solidFill>
                  <a:srgbClr val="000000"/>
                </a:solidFill>
              </a:rPr>
              <a:t>health</a:t>
            </a:r>
            <a:r>
              <a:rPr lang="en" sz="1574">
                <a:solidFill>
                  <a:srgbClr val="000000"/>
                </a:solidFill>
              </a:rPr>
              <a:t> and mental health score ranges from 0-10 with 0 being POOR and 10 being EXCELLENT. </a:t>
            </a:r>
            <a:r>
              <a:rPr lang="en" sz="1574">
                <a:solidFill>
                  <a:srgbClr val="000000"/>
                </a:solidFill>
              </a:rPr>
              <a:t>Discomfort</a:t>
            </a:r>
            <a:r>
              <a:rPr lang="en" sz="1574">
                <a:solidFill>
                  <a:srgbClr val="000000"/>
                </a:solidFill>
              </a:rPr>
              <a:t> level ranges from 1-10 with 1 being low discomfort and 10 being higher discomfort)</a:t>
            </a:r>
            <a:endParaRPr sz="1574">
              <a:solidFill>
                <a:srgbClr val="000000"/>
              </a:solidFill>
            </a:endParaRPr>
          </a:p>
          <a:p>
            <a:pPr indent="0" lvl="0" marL="0" rtl="0" algn="l">
              <a:spcBef>
                <a:spcPts val="1200"/>
              </a:spcBef>
              <a:spcAft>
                <a:spcPts val="0"/>
              </a:spcAft>
              <a:buNone/>
            </a:pPr>
            <a:r>
              <a:rPr lang="en" sz="1574">
                <a:solidFill>
                  <a:srgbClr val="000000"/>
                </a:solidFill>
              </a:rPr>
              <a:t>We found a correlation between discomfort and Physical health as well as discomfort and mental health using pearson correlation.</a:t>
            </a:r>
            <a:endParaRPr sz="1574">
              <a:solidFill>
                <a:srgbClr val="000000"/>
              </a:solidFill>
            </a:endParaRPr>
          </a:p>
          <a:p>
            <a:pPr indent="0" lvl="0" marL="0" rtl="0" algn="l">
              <a:spcBef>
                <a:spcPts val="1200"/>
              </a:spcBef>
              <a:spcAft>
                <a:spcPts val="0"/>
              </a:spcAft>
              <a:buNone/>
            </a:pPr>
            <a:r>
              <a:rPr b="1" lang="en" sz="1574">
                <a:solidFill>
                  <a:srgbClr val="000000"/>
                </a:solidFill>
              </a:rPr>
              <a:t>Conclusions-</a:t>
            </a:r>
            <a:endParaRPr b="1" sz="1574">
              <a:solidFill>
                <a:srgbClr val="000000"/>
              </a:solidFill>
            </a:endParaRPr>
          </a:p>
          <a:p>
            <a:pPr indent="0" lvl="0" marL="0" rtl="0" algn="l">
              <a:spcBef>
                <a:spcPts val="1200"/>
              </a:spcBef>
              <a:spcAft>
                <a:spcPts val="0"/>
              </a:spcAft>
              <a:buNone/>
            </a:pPr>
            <a:r>
              <a:rPr lang="en" sz="1574">
                <a:solidFill>
                  <a:srgbClr val="000000"/>
                </a:solidFill>
              </a:rPr>
              <a:t>There is negative correlation between </a:t>
            </a:r>
            <a:r>
              <a:rPr lang="en" sz="1574">
                <a:solidFill>
                  <a:srgbClr val="000000"/>
                </a:solidFill>
              </a:rPr>
              <a:t>discomfort and Physical health as well as discomfort and mental health. Therefore there is no different trend.</a:t>
            </a:r>
            <a:endParaRPr sz="1574">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By this </a:t>
            </a:r>
            <a:endParaRPr/>
          </a:p>
          <a:p>
            <a:pPr indent="0" lvl="0" marL="0" rtl="0" algn="l">
              <a:spcBef>
                <a:spcPts val="1200"/>
              </a:spcBef>
              <a:spcAft>
                <a:spcPts val="1200"/>
              </a:spcAft>
              <a:buNone/>
            </a:pPr>
            <a:r>
              <a:t/>
            </a:r>
            <a:endParaRPr/>
          </a:p>
        </p:txBody>
      </p:sp>
      <p:pic>
        <p:nvPicPr>
          <p:cNvPr id="200" name="Google Shape;200;p32"/>
          <p:cNvPicPr preferRelativeResize="0"/>
          <p:nvPr/>
        </p:nvPicPr>
        <p:blipFill>
          <a:blip r:embed="rId3">
            <a:alphaModFix/>
          </a:blip>
          <a:stretch>
            <a:fillRect/>
          </a:stretch>
        </p:blipFill>
        <p:spPr>
          <a:xfrm>
            <a:off x="311700" y="3758200"/>
            <a:ext cx="6082324" cy="1122875"/>
          </a:xfrm>
          <a:prstGeom prst="rect">
            <a:avLst/>
          </a:prstGeom>
          <a:noFill/>
          <a:ln>
            <a:noFill/>
          </a:ln>
        </p:spPr>
      </p:pic>
      <p:sp>
        <p:nvSpPr>
          <p:cNvPr id="201" name="Google Shape;201;p32"/>
          <p:cNvSpPr txBox="1"/>
          <p:nvPr/>
        </p:nvSpPr>
        <p:spPr>
          <a:xfrm>
            <a:off x="291700" y="679450"/>
            <a:ext cx="8480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t>Based on question #15 in the  Computer Workstation Checklist (with 4 responses regarding ergonomics training), participants with lower scores will report less pain at 6-months.</a:t>
            </a:r>
            <a:endParaRPr b="1" sz="12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131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e. cont.</a:t>
            </a:r>
            <a:endParaRPr/>
          </a:p>
        </p:txBody>
      </p:sp>
      <p:sp>
        <p:nvSpPr>
          <p:cNvPr id="207" name="Google Shape;207;p33"/>
          <p:cNvSpPr txBox="1"/>
          <p:nvPr>
            <p:ph idx="1" type="body"/>
          </p:nvPr>
        </p:nvSpPr>
        <p:spPr>
          <a:xfrm>
            <a:off x="311700" y="3862125"/>
            <a:ext cx="8520600" cy="13263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solidFill>
                  <a:srgbClr val="000000"/>
                </a:solidFill>
              </a:rPr>
              <a:t>Pre-Processing Steps:</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Extracted data from the sixth month in </a:t>
            </a:r>
            <a:r>
              <a:rPr i="1" lang="en" sz="1200">
                <a:solidFill>
                  <a:srgbClr val="000000"/>
                </a:solidFill>
              </a:rPr>
              <a:t>Daily PM</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Categorized the “OTHER_DISCOMFORT” column in </a:t>
            </a:r>
            <a:r>
              <a:rPr i="1" lang="en" sz="1200">
                <a:solidFill>
                  <a:srgbClr val="000000"/>
                </a:solidFill>
              </a:rPr>
              <a:t>Daily PM</a:t>
            </a:r>
            <a:r>
              <a:rPr lang="en" sz="1200">
                <a:solidFill>
                  <a:srgbClr val="000000"/>
                </a:solidFill>
              </a:rPr>
              <a:t> into locations the participants experienced pain</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Took the sum in “HOMUNCULUS” (since there were only 0 or 1), and got the average score for each participant</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Merged the previous data with the columns for question 15 in the </a:t>
            </a:r>
            <a:r>
              <a:rPr i="1" lang="en" sz="1200">
                <a:solidFill>
                  <a:srgbClr val="000000"/>
                </a:solidFill>
              </a:rPr>
              <a:t>Computer Workstation Checklist</a:t>
            </a:r>
            <a:r>
              <a:rPr lang="en" sz="1200">
                <a:solidFill>
                  <a:srgbClr val="000000"/>
                </a:solidFill>
              </a:rPr>
              <a:t> and added a new column “total_score” to represent the total score for question 15</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Dropped rows with empty values</a:t>
            </a:r>
            <a:endParaRPr sz="1200">
              <a:solidFill>
                <a:srgbClr val="000000"/>
              </a:solidFill>
            </a:endParaRPr>
          </a:p>
        </p:txBody>
      </p:sp>
      <p:pic>
        <p:nvPicPr>
          <p:cNvPr id="208" name="Google Shape;208;p33"/>
          <p:cNvPicPr preferRelativeResize="0"/>
          <p:nvPr/>
        </p:nvPicPr>
        <p:blipFill>
          <a:blip r:embed="rId3">
            <a:alphaModFix/>
          </a:blip>
          <a:stretch>
            <a:fillRect/>
          </a:stretch>
        </p:blipFill>
        <p:spPr>
          <a:xfrm>
            <a:off x="51825" y="1302574"/>
            <a:ext cx="2985875" cy="2555551"/>
          </a:xfrm>
          <a:prstGeom prst="rect">
            <a:avLst/>
          </a:prstGeom>
          <a:noFill/>
          <a:ln>
            <a:noFill/>
          </a:ln>
        </p:spPr>
      </p:pic>
      <p:pic>
        <p:nvPicPr>
          <p:cNvPr id="209" name="Google Shape;209;p33"/>
          <p:cNvPicPr preferRelativeResize="0"/>
          <p:nvPr/>
        </p:nvPicPr>
        <p:blipFill rotWithShape="1">
          <a:blip r:embed="rId4">
            <a:alphaModFix/>
          </a:blip>
          <a:srcRect b="0" l="-2310" r="2310" t="0"/>
          <a:stretch/>
        </p:blipFill>
        <p:spPr>
          <a:xfrm>
            <a:off x="3037688" y="1193050"/>
            <a:ext cx="2831625" cy="2665075"/>
          </a:xfrm>
          <a:prstGeom prst="rect">
            <a:avLst/>
          </a:prstGeom>
          <a:noFill/>
          <a:ln>
            <a:noFill/>
          </a:ln>
        </p:spPr>
      </p:pic>
      <p:pic>
        <p:nvPicPr>
          <p:cNvPr id="210" name="Google Shape;210;p33"/>
          <p:cNvPicPr preferRelativeResize="0"/>
          <p:nvPr/>
        </p:nvPicPr>
        <p:blipFill>
          <a:blip r:embed="rId5">
            <a:alphaModFix/>
          </a:blip>
          <a:stretch>
            <a:fillRect/>
          </a:stretch>
        </p:blipFill>
        <p:spPr>
          <a:xfrm>
            <a:off x="5934125" y="1193050"/>
            <a:ext cx="2985875" cy="2459884"/>
          </a:xfrm>
          <a:prstGeom prst="rect">
            <a:avLst/>
          </a:prstGeom>
          <a:noFill/>
          <a:ln>
            <a:noFill/>
          </a:ln>
        </p:spPr>
      </p:pic>
      <p:sp>
        <p:nvSpPr>
          <p:cNvPr id="211" name="Google Shape;211;p33"/>
          <p:cNvSpPr txBox="1"/>
          <p:nvPr/>
        </p:nvSpPr>
        <p:spPr>
          <a:xfrm>
            <a:off x="311700" y="716875"/>
            <a:ext cx="85974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t>Based on question #15 in the  Computer Workstation Checklist (with 4 responses regarding ergonomics training), participants with lower scores will report less pain at 6-months.</a:t>
            </a:r>
            <a:endParaRPr b="1" sz="12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185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e. cont.</a:t>
            </a:r>
            <a:endParaRPr/>
          </a:p>
        </p:txBody>
      </p:sp>
      <p:sp>
        <p:nvSpPr>
          <p:cNvPr id="217" name="Google Shape;217;p34"/>
          <p:cNvSpPr txBox="1"/>
          <p:nvPr>
            <p:ph idx="1" type="body"/>
          </p:nvPr>
        </p:nvSpPr>
        <p:spPr>
          <a:xfrm>
            <a:off x="5304900" y="1642700"/>
            <a:ext cx="3527400" cy="330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700">
                <a:solidFill>
                  <a:srgbClr val="000000"/>
                </a:solidFill>
              </a:rPr>
              <a:t>Conclusion:</a:t>
            </a:r>
            <a:endParaRPr sz="1700">
              <a:solidFill>
                <a:srgbClr val="000000"/>
              </a:solidFill>
            </a:endParaRPr>
          </a:p>
          <a:p>
            <a:pPr indent="0" lvl="0" marL="0" rtl="0" algn="l">
              <a:lnSpc>
                <a:spcPct val="115000"/>
              </a:lnSpc>
              <a:spcBef>
                <a:spcPts val="0"/>
              </a:spcBef>
              <a:spcAft>
                <a:spcPts val="0"/>
              </a:spcAft>
              <a:buNone/>
            </a:pPr>
            <a:r>
              <a:rPr lang="en" sz="1700">
                <a:solidFill>
                  <a:srgbClr val="000000"/>
                </a:solidFill>
              </a:rPr>
              <a:t>	Participants  who scored lower in question 15 (i.e. they answered more “Yes”) will report a lower Homunculus score (i.e. they reported with more 0 for the areas of pain)</a:t>
            </a:r>
            <a:endParaRPr sz="1700">
              <a:solidFill>
                <a:srgbClr val="000000"/>
              </a:solidFill>
            </a:endParaRPr>
          </a:p>
        </p:txBody>
      </p:sp>
      <p:pic>
        <p:nvPicPr>
          <p:cNvPr id="218" name="Google Shape;218;p34"/>
          <p:cNvPicPr preferRelativeResize="0"/>
          <p:nvPr/>
        </p:nvPicPr>
        <p:blipFill>
          <a:blip r:embed="rId3">
            <a:alphaModFix/>
          </a:blip>
          <a:stretch>
            <a:fillRect/>
          </a:stretch>
        </p:blipFill>
        <p:spPr>
          <a:xfrm>
            <a:off x="150400" y="1301873"/>
            <a:ext cx="4657700" cy="3770925"/>
          </a:xfrm>
          <a:prstGeom prst="rect">
            <a:avLst/>
          </a:prstGeom>
          <a:noFill/>
          <a:ln>
            <a:noFill/>
          </a:ln>
        </p:spPr>
      </p:pic>
      <p:sp>
        <p:nvSpPr>
          <p:cNvPr id="219" name="Google Shape;219;p34"/>
          <p:cNvSpPr txBox="1"/>
          <p:nvPr/>
        </p:nvSpPr>
        <p:spPr>
          <a:xfrm>
            <a:off x="348450" y="791875"/>
            <a:ext cx="84471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t>Based on question #15 in the  Computer Workstation Checklist (with 4 responses regarding ergonomics training), participants with lower scores will report less pain at 6-months.</a:t>
            </a:r>
            <a:endParaRPr b="1" sz="12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 and Answer iv.</a:t>
            </a:r>
            <a:endParaRPr/>
          </a:p>
        </p:txBody>
      </p:sp>
      <p:sp>
        <p:nvSpPr>
          <p:cNvPr id="225" name="Google Shape;225;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Statement: </a:t>
            </a:r>
            <a:r>
              <a:rPr lang="en" sz="1300">
                <a:solidFill>
                  <a:srgbClr val="000000"/>
                </a:solidFill>
                <a:latin typeface="Arial"/>
                <a:ea typeface="Arial"/>
                <a:cs typeface="Arial"/>
                <a:sym typeface="Arial"/>
              </a:rPr>
              <a:t>Where are people with their stress levels? Using the data from the Garmin watches as well as the survey data, are stress levels Increased, decreased, no change?</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26" name="Google Shape;226;p35"/>
          <p:cNvPicPr preferRelativeResize="0"/>
          <p:nvPr/>
        </p:nvPicPr>
        <p:blipFill>
          <a:blip r:embed="rId3">
            <a:alphaModFix/>
          </a:blip>
          <a:stretch>
            <a:fillRect/>
          </a:stretch>
        </p:blipFill>
        <p:spPr>
          <a:xfrm>
            <a:off x="1027450" y="2220675"/>
            <a:ext cx="6286500" cy="1943100"/>
          </a:xfrm>
          <a:prstGeom prst="rect">
            <a:avLst/>
          </a:prstGeom>
          <a:noFill/>
          <a:ln>
            <a:noFill/>
          </a:ln>
        </p:spPr>
      </p:pic>
      <p:sp>
        <p:nvSpPr>
          <p:cNvPr id="227" name="Google Shape;227;p35"/>
          <p:cNvSpPr txBox="1"/>
          <p:nvPr/>
        </p:nvSpPr>
        <p:spPr>
          <a:xfrm>
            <a:off x="1286600" y="2707300"/>
            <a:ext cx="2841300" cy="113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solidFill>
                  <a:srgbClr val="FFFFFF"/>
                </a:solidFill>
                <a:latin typeface="Open Sans"/>
                <a:ea typeface="Open Sans"/>
                <a:cs typeface="Open Sans"/>
                <a:sym typeface="Open Sans"/>
              </a:rPr>
              <a:t>STRESS </a:t>
            </a:r>
            <a:endParaRPr sz="3100">
              <a:solidFill>
                <a:srgbClr val="FFFFFF"/>
              </a:solidFill>
              <a:latin typeface="Open Sans"/>
              <a:ea typeface="Open Sans"/>
              <a:cs typeface="Open Sans"/>
              <a:sym typeface="Open Sans"/>
            </a:endParaRPr>
          </a:p>
          <a:p>
            <a:pPr indent="0" lvl="0" marL="0" rtl="0" algn="ctr">
              <a:spcBef>
                <a:spcPts val="0"/>
              </a:spcBef>
              <a:spcAft>
                <a:spcPts val="0"/>
              </a:spcAft>
              <a:buNone/>
            </a:pPr>
            <a:r>
              <a:rPr lang="en" sz="3100">
                <a:solidFill>
                  <a:srgbClr val="FFFFFF"/>
                </a:solidFill>
                <a:latin typeface="Open Sans"/>
                <a:ea typeface="Open Sans"/>
                <a:cs typeface="Open Sans"/>
                <a:sym typeface="Open Sans"/>
              </a:rPr>
              <a:t>LEVEL</a:t>
            </a:r>
            <a:endParaRPr sz="3100">
              <a:solidFill>
                <a:srgbClr val="FFFFFF"/>
              </a:solidFill>
              <a:latin typeface="Open Sans"/>
              <a:ea typeface="Open Sans"/>
              <a:cs typeface="Open Sans"/>
              <a:sym typeface="Open Sans"/>
            </a:endParaRPr>
          </a:p>
        </p:txBody>
      </p:sp>
      <p:sp>
        <p:nvSpPr>
          <p:cNvPr id="228" name="Google Shape;228;p35"/>
          <p:cNvSpPr txBox="1"/>
          <p:nvPr/>
        </p:nvSpPr>
        <p:spPr>
          <a:xfrm>
            <a:off x="4795450" y="3199900"/>
            <a:ext cx="220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FFFFFF"/>
                </a:solidFill>
                <a:latin typeface="Open Sans"/>
                <a:ea typeface="Open Sans"/>
                <a:cs typeface="Open Sans"/>
                <a:sym typeface="Open Sans"/>
              </a:rPr>
              <a:t>LOCATION</a:t>
            </a:r>
            <a:endParaRPr sz="3000">
              <a:solidFill>
                <a:srgbClr val="FFFFFF"/>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 and Answer iv. - Preprocessing</a:t>
            </a:r>
            <a:endParaRPr/>
          </a:p>
        </p:txBody>
      </p:sp>
      <p:sp>
        <p:nvSpPr>
          <p:cNvPr id="234" name="Google Shape;234;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Remove the rows which stress is 0</a:t>
            </a:r>
            <a:endParaRPr/>
          </a:p>
          <a:p>
            <a:pPr indent="-342900" lvl="0" marL="457200" rtl="0" algn="l">
              <a:spcBef>
                <a:spcPts val="0"/>
              </a:spcBef>
              <a:spcAft>
                <a:spcPts val="0"/>
              </a:spcAft>
              <a:buSzPts val="1800"/>
              <a:buChar char="●"/>
            </a:pPr>
            <a:r>
              <a:rPr lang="en"/>
              <a:t>Groupby the dataset with locations and calculate the mean of stress level</a:t>
            </a:r>
            <a:endParaRPr/>
          </a:p>
          <a:p>
            <a:pPr indent="-342900" lvl="0" marL="457200" rtl="0" algn="l">
              <a:spcBef>
                <a:spcPts val="0"/>
              </a:spcBef>
              <a:spcAft>
                <a:spcPts val="0"/>
              </a:spcAft>
              <a:buSzPts val="1800"/>
              <a:buChar char="●"/>
            </a:pPr>
            <a:r>
              <a:rPr lang="en"/>
              <a:t>Change “location ID” to the corresponding locations</a:t>
            </a:r>
            <a:endParaRPr/>
          </a:p>
          <a:p>
            <a:pPr indent="0" lvl="0" marL="457200" rtl="0" algn="l">
              <a:spcBef>
                <a:spcPts val="1200"/>
              </a:spcBef>
              <a:spcAft>
                <a:spcPts val="1200"/>
              </a:spcAft>
              <a:buNone/>
            </a:pPr>
            <a:r>
              <a:t/>
            </a:r>
            <a:endParaRPr/>
          </a:p>
        </p:txBody>
      </p:sp>
      <p:pic>
        <p:nvPicPr>
          <p:cNvPr id="235" name="Google Shape;235;p36"/>
          <p:cNvPicPr preferRelativeResize="0"/>
          <p:nvPr/>
        </p:nvPicPr>
        <p:blipFill>
          <a:blip r:embed="rId3">
            <a:alphaModFix/>
          </a:blip>
          <a:stretch>
            <a:fillRect/>
          </a:stretch>
        </p:blipFill>
        <p:spPr>
          <a:xfrm>
            <a:off x="3260675" y="2485425"/>
            <a:ext cx="5831025" cy="2041424"/>
          </a:xfrm>
          <a:prstGeom prst="rect">
            <a:avLst/>
          </a:prstGeom>
          <a:noFill/>
          <a:ln>
            <a:noFill/>
          </a:ln>
        </p:spPr>
      </p:pic>
      <p:pic>
        <p:nvPicPr>
          <p:cNvPr id="236" name="Google Shape;236;p36"/>
          <p:cNvPicPr preferRelativeResize="0"/>
          <p:nvPr/>
        </p:nvPicPr>
        <p:blipFill>
          <a:blip r:embed="rId4">
            <a:alphaModFix/>
          </a:blip>
          <a:stretch>
            <a:fillRect/>
          </a:stretch>
        </p:blipFill>
        <p:spPr>
          <a:xfrm>
            <a:off x="675575" y="2527600"/>
            <a:ext cx="2054853" cy="2041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 and Answer iv. - </a:t>
            </a:r>
            <a:r>
              <a:rPr lang="en"/>
              <a:t>Stress Variation in Daily</a:t>
            </a:r>
            <a:endParaRPr/>
          </a:p>
        </p:txBody>
      </p:sp>
      <p:pic>
        <p:nvPicPr>
          <p:cNvPr id="242" name="Google Shape;242;p37"/>
          <p:cNvPicPr preferRelativeResize="0"/>
          <p:nvPr/>
        </p:nvPicPr>
        <p:blipFill>
          <a:blip r:embed="rId3">
            <a:alphaModFix/>
          </a:blip>
          <a:stretch>
            <a:fillRect/>
          </a:stretch>
        </p:blipFill>
        <p:spPr>
          <a:xfrm>
            <a:off x="0" y="1313375"/>
            <a:ext cx="4262000" cy="2841342"/>
          </a:xfrm>
          <a:prstGeom prst="rect">
            <a:avLst/>
          </a:prstGeom>
          <a:noFill/>
          <a:ln>
            <a:noFill/>
          </a:ln>
        </p:spPr>
      </p:pic>
      <p:pic>
        <p:nvPicPr>
          <p:cNvPr id="243" name="Google Shape;243;p37"/>
          <p:cNvPicPr preferRelativeResize="0"/>
          <p:nvPr/>
        </p:nvPicPr>
        <p:blipFill>
          <a:blip r:embed="rId4">
            <a:alphaModFix/>
          </a:blip>
          <a:stretch>
            <a:fillRect/>
          </a:stretch>
        </p:blipFill>
        <p:spPr>
          <a:xfrm>
            <a:off x="4110796" y="1313388"/>
            <a:ext cx="4262000" cy="2841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 and Answer iv. - Stress Variation on Friday</a:t>
            </a:r>
            <a:endParaRPr/>
          </a:p>
          <a:p>
            <a:pPr indent="0" lvl="0" marL="0" rtl="0" algn="l">
              <a:spcBef>
                <a:spcPts val="0"/>
              </a:spcBef>
              <a:spcAft>
                <a:spcPts val="0"/>
              </a:spcAft>
              <a:buNone/>
            </a:pPr>
            <a:r>
              <a:t/>
            </a:r>
            <a:endParaRPr/>
          </a:p>
        </p:txBody>
      </p:sp>
      <p:pic>
        <p:nvPicPr>
          <p:cNvPr id="249" name="Google Shape;249;p38"/>
          <p:cNvPicPr preferRelativeResize="0"/>
          <p:nvPr/>
        </p:nvPicPr>
        <p:blipFill>
          <a:blip r:embed="rId3">
            <a:alphaModFix/>
          </a:blip>
          <a:stretch>
            <a:fillRect/>
          </a:stretch>
        </p:blipFill>
        <p:spPr>
          <a:xfrm>
            <a:off x="135275" y="1407525"/>
            <a:ext cx="3975525" cy="2650350"/>
          </a:xfrm>
          <a:prstGeom prst="rect">
            <a:avLst/>
          </a:prstGeom>
          <a:noFill/>
          <a:ln>
            <a:noFill/>
          </a:ln>
        </p:spPr>
      </p:pic>
      <p:pic>
        <p:nvPicPr>
          <p:cNvPr id="250" name="Google Shape;250;p38"/>
          <p:cNvPicPr preferRelativeResize="0"/>
          <p:nvPr/>
        </p:nvPicPr>
        <p:blipFill>
          <a:blip r:embed="rId4">
            <a:alphaModFix/>
          </a:blip>
          <a:stretch>
            <a:fillRect/>
          </a:stretch>
        </p:blipFill>
        <p:spPr>
          <a:xfrm>
            <a:off x="4110797" y="1407525"/>
            <a:ext cx="3975525" cy="265034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Analyze and Answer iv. - Conclusions</a:t>
            </a:r>
            <a:endParaRPr/>
          </a:p>
        </p:txBody>
      </p:sp>
      <p:sp>
        <p:nvSpPr>
          <p:cNvPr id="256" name="Google Shape;256;p39"/>
          <p:cNvSpPr txBox="1"/>
          <p:nvPr>
            <p:ph idx="1" type="body"/>
          </p:nvPr>
        </p:nvSpPr>
        <p:spPr>
          <a:xfrm>
            <a:off x="311700" y="1334800"/>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300">
                <a:solidFill>
                  <a:srgbClr val="000000"/>
                </a:solidFill>
                <a:latin typeface="Arial"/>
                <a:ea typeface="Arial"/>
                <a:cs typeface="Arial"/>
                <a:sym typeface="Arial"/>
              </a:rPr>
              <a:t>Statement: </a:t>
            </a:r>
            <a:r>
              <a:rPr lang="en" sz="1300">
                <a:solidFill>
                  <a:srgbClr val="000000"/>
                </a:solidFill>
                <a:latin typeface="Arial"/>
                <a:ea typeface="Arial"/>
                <a:cs typeface="Arial"/>
                <a:sym typeface="Arial"/>
              </a:rPr>
              <a:t>Where are people with their stress levels? Using the data from the Garmin watches as well as the survey data, are stress levels Increased, decreased, no change?</a:t>
            </a:r>
            <a:br>
              <a:rPr lang="en" sz="1300">
                <a:solidFill>
                  <a:srgbClr val="000000"/>
                </a:solidFill>
                <a:latin typeface="Arial"/>
                <a:ea typeface="Arial"/>
                <a:cs typeface="Arial"/>
                <a:sym typeface="Arial"/>
              </a:rPr>
            </a:br>
            <a:endParaRPr/>
          </a:p>
          <a:p>
            <a:pPr indent="-325755" lvl="0" marL="457200" rtl="0" algn="l">
              <a:spcBef>
                <a:spcPts val="0"/>
              </a:spcBef>
              <a:spcAft>
                <a:spcPts val="0"/>
              </a:spcAft>
              <a:buSzPct val="100000"/>
              <a:buChar char="●"/>
            </a:pPr>
            <a:r>
              <a:rPr lang="en"/>
              <a:t>The relationship between stress level and locations has been  </a:t>
            </a:r>
            <a:r>
              <a:rPr lang="en"/>
              <a:t>demonstrated</a:t>
            </a:r>
            <a:r>
              <a:rPr lang="en"/>
              <a:t> at previous slides.</a:t>
            </a:r>
            <a:endParaRPr/>
          </a:p>
          <a:p>
            <a:pPr indent="-325755" lvl="0" marL="457200" rtl="0" algn="l">
              <a:spcBef>
                <a:spcPts val="0"/>
              </a:spcBef>
              <a:spcAft>
                <a:spcPts val="0"/>
              </a:spcAft>
              <a:buSzPct val="100000"/>
              <a:buChar char="●"/>
            </a:pPr>
            <a:r>
              <a:rPr lang="en"/>
              <a:t>The pressure level of all locations in </a:t>
            </a:r>
            <a:r>
              <a:rPr b="1" lang="en"/>
              <a:t>daily time</a:t>
            </a:r>
            <a:r>
              <a:rPr lang="en"/>
              <a:t> only </a:t>
            </a:r>
            <a:r>
              <a:rPr b="1" lang="en"/>
              <a:t>change slightly</a:t>
            </a:r>
            <a:r>
              <a:rPr lang="en"/>
              <a:t> </a:t>
            </a:r>
            <a:r>
              <a:rPr lang="en"/>
              <a:t>from “3 Month data” to “6 Month data”.</a:t>
            </a:r>
            <a:endParaRPr/>
          </a:p>
          <a:p>
            <a:pPr indent="-325755" lvl="0" marL="457200" rtl="0" algn="l">
              <a:spcBef>
                <a:spcPts val="0"/>
              </a:spcBef>
              <a:spcAft>
                <a:spcPts val="0"/>
              </a:spcAft>
              <a:buSzPct val="100000"/>
              <a:buChar char="●"/>
            </a:pPr>
            <a:r>
              <a:rPr lang="en"/>
              <a:t>The pressure level of all locations on </a:t>
            </a:r>
            <a:r>
              <a:rPr b="1" lang="en"/>
              <a:t>Friday</a:t>
            </a:r>
            <a:r>
              <a:rPr lang="en"/>
              <a:t> </a:t>
            </a:r>
            <a:r>
              <a:rPr b="1" lang="en">
                <a:solidFill>
                  <a:srgbClr val="FF0000"/>
                </a:solidFill>
              </a:rPr>
              <a:t>increase</a:t>
            </a:r>
            <a:r>
              <a:rPr lang="en"/>
              <a:t> apparently from “3 Month data” to “6 Month data”.</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&amp; Challenges</a:t>
            </a:r>
            <a:endParaRPr/>
          </a:p>
        </p:txBody>
      </p:sp>
      <p:sp>
        <p:nvSpPr>
          <p:cNvPr id="262" name="Google Shape;262;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What challenges did you encounter working with data?</a:t>
            </a:r>
            <a:endParaRPr b="1" sz="1700"/>
          </a:p>
          <a:p>
            <a:pPr indent="0" lvl="0" marL="0" rtl="0" algn="l">
              <a:spcBef>
                <a:spcPts val="1200"/>
              </a:spcBef>
              <a:spcAft>
                <a:spcPts val="0"/>
              </a:spcAft>
              <a:buNone/>
            </a:pPr>
            <a:r>
              <a:rPr lang="en" sz="1400"/>
              <a:t>	In our initial attempts at analyzing the Garmin data, we ran into technical issues because of how large all of the Garmin files are. Also, because the number of participants decreases from the third month to the sixth month, the results of our analysis on stress levels seemed “uneven”. </a:t>
            </a:r>
            <a:endParaRPr sz="1400"/>
          </a:p>
          <a:p>
            <a:pPr indent="0" lvl="0" marL="0" rtl="0" algn="l">
              <a:spcBef>
                <a:spcPts val="1200"/>
              </a:spcBef>
              <a:spcAft>
                <a:spcPts val="0"/>
              </a:spcAft>
              <a:buNone/>
            </a:pPr>
            <a:r>
              <a:rPr b="1" lang="en" sz="1700"/>
              <a:t>What assumptions have you had to make?</a:t>
            </a:r>
            <a:endParaRPr sz="1700"/>
          </a:p>
          <a:p>
            <a:pPr indent="0" lvl="0" marL="0" rtl="0" algn="l">
              <a:spcBef>
                <a:spcPts val="1200"/>
              </a:spcBef>
              <a:spcAft>
                <a:spcPts val="1200"/>
              </a:spcAft>
              <a:buNone/>
            </a:pPr>
            <a:r>
              <a:rPr lang="en" sz="1400"/>
              <a:t>	So far, we’ve made the assumption that if there is a 0 in the data, we should drop that row.</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68" name="Google Shape;268;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We will pre-process each Garmin file by </a:t>
            </a:r>
            <a:r>
              <a:rPr lang="en" sz="1600"/>
              <a:t>determining</a:t>
            </a:r>
            <a:r>
              <a:rPr lang="en" sz="1600"/>
              <a:t> which rows can be removed. By pruning each Garmin file, we hope to make them into more manageable file sizes so that we can begin our analysis.</a:t>
            </a:r>
            <a:endParaRPr sz="1600"/>
          </a:p>
          <a:p>
            <a:pPr indent="-330200" lvl="0" marL="457200" rtl="0" algn="l">
              <a:spcBef>
                <a:spcPts val="0"/>
              </a:spcBef>
              <a:spcAft>
                <a:spcPts val="0"/>
              </a:spcAft>
              <a:buSzPts val="1600"/>
              <a:buAutoNum type="arabicPeriod"/>
            </a:pPr>
            <a:r>
              <a:rPr lang="en" sz="1600"/>
              <a:t>Determine which data we need to do feature engineering on and redo the analysis we’ve done so far to see if it gives us a better analysis</a:t>
            </a:r>
            <a:endParaRPr sz="1600"/>
          </a:p>
          <a:p>
            <a:pPr indent="-330200" lvl="0" marL="457200" rtl="0" algn="l">
              <a:spcBef>
                <a:spcPts val="0"/>
              </a:spcBef>
              <a:spcAft>
                <a:spcPts val="0"/>
              </a:spcAft>
              <a:buSzPts val="1600"/>
              <a:buAutoNum type="arabicPeriod"/>
            </a:pPr>
            <a:r>
              <a:rPr lang="en" sz="1600"/>
              <a:t>Answer the remaining questions in the </a:t>
            </a:r>
            <a:r>
              <a:rPr i="1" lang="en" sz="1600"/>
              <a:t>Analyze and Answer</a:t>
            </a:r>
            <a:r>
              <a:rPr lang="en" sz="1600"/>
              <a:t> section</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Motivation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t>What is the goal of the project?</a:t>
            </a:r>
            <a:endParaRPr b="1"/>
          </a:p>
          <a:p>
            <a:pPr indent="457200" lvl="0" marL="0" rtl="0" algn="l">
              <a:lnSpc>
                <a:spcPct val="115000"/>
              </a:lnSpc>
              <a:spcBef>
                <a:spcPts val="0"/>
              </a:spcBef>
              <a:spcAft>
                <a:spcPts val="0"/>
              </a:spcAft>
              <a:buNone/>
            </a:pPr>
            <a:r>
              <a:rPr lang="en" sz="1400"/>
              <a:t>To determine how working from home affects one’s mental and physical health over a period of 6 months.</a:t>
            </a:r>
            <a:endParaRPr sz="14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What is the background needed to understand the project?</a:t>
            </a:r>
            <a:endParaRPr b="1"/>
          </a:p>
          <a:p>
            <a:pPr indent="0" lvl="0" marL="0" rtl="0" algn="l">
              <a:lnSpc>
                <a:spcPct val="115000"/>
              </a:lnSpc>
              <a:spcBef>
                <a:spcPts val="0"/>
              </a:spcBef>
              <a:spcAft>
                <a:spcPts val="0"/>
              </a:spcAft>
              <a:buNone/>
            </a:pPr>
            <a:r>
              <a:rPr b="1" lang="en" sz="1200"/>
              <a:t>	</a:t>
            </a:r>
            <a:r>
              <a:rPr lang="en" sz="1400"/>
              <a:t>The ecological momentary assessment approach was used in this project to study how wellbeing is affected by working from home. There were a total of 70 participants for this project, and each participant was given a Garmin watch that collected data 3 times a day. Participants answered the E-Work Life Scale and Flourishing Scale surveys every week on Fridays; they answered the Computer Workstation Checklist every month on Wednesdays.</a:t>
            </a:r>
            <a:endParaRPr sz="1400"/>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Progress</a:t>
            </a:r>
            <a:endParaRPr/>
          </a:p>
        </p:txBody>
      </p:sp>
      <p:sp>
        <p:nvSpPr>
          <p:cNvPr id="85" name="Google Shape;85;p16"/>
          <p:cNvSpPr txBox="1"/>
          <p:nvPr>
            <p:ph idx="1" type="body"/>
          </p:nvPr>
        </p:nvSpPr>
        <p:spPr>
          <a:xfrm>
            <a:off x="311700" y="1104675"/>
            <a:ext cx="8520600" cy="3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we used:</a:t>
            </a:r>
            <a:endParaRPr b="1"/>
          </a:p>
          <a:p>
            <a:pPr indent="-323850" lvl="0" marL="457200" rtl="0" algn="l">
              <a:spcBef>
                <a:spcPts val="1200"/>
              </a:spcBef>
              <a:spcAft>
                <a:spcPts val="0"/>
              </a:spcAft>
              <a:buSzPts val="1500"/>
              <a:buAutoNum type="arabicPeriod"/>
            </a:pPr>
            <a:r>
              <a:rPr lang="en" sz="1500"/>
              <a:t>3 month data and 6 month data </a:t>
            </a:r>
            <a:endParaRPr sz="1500"/>
          </a:p>
          <a:p>
            <a:pPr indent="-323850" lvl="0" marL="457200" rtl="0" algn="l">
              <a:spcBef>
                <a:spcPts val="0"/>
              </a:spcBef>
              <a:spcAft>
                <a:spcPts val="0"/>
              </a:spcAft>
              <a:buSzPts val="1500"/>
              <a:buAutoNum type="arabicPeriod"/>
            </a:pPr>
            <a:r>
              <a:rPr lang="en" sz="1500"/>
              <a:t>Garmin data</a:t>
            </a:r>
            <a:endParaRPr sz="1500"/>
          </a:p>
          <a:p>
            <a:pPr indent="-323850" lvl="0" marL="457200" rtl="0" algn="l">
              <a:spcBef>
                <a:spcPts val="0"/>
              </a:spcBef>
              <a:spcAft>
                <a:spcPts val="0"/>
              </a:spcAft>
              <a:buSzPts val="1500"/>
              <a:buAutoNum type="arabicPeriod"/>
            </a:pPr>
            <a:r>
              <a:rPr lang="en" sz="1500"/>
              <a:t>Survey answers (E-Work Life Scale, Flourishing Scale, Daily Breaks, Comfort Visual Analog Scale, Location, Computer Workstation Checklist)</a:t>
            </a:r>
            <a:endParaRPr sz="1500"/>
          </a:p>
          <a:p>
            <a:pPr indent="-323850" lvl="0" marL="457200" rtl="0" algn="l">
              <a:spcBef>
                <a:spcPts val="0"/>
              </a:spcBef>
              <a:spcAft>
                <a:spcPts val="0"/>
              </a:spcAft>
              <a:buSzPts val="1500"/>
              <a:buAutoNum type="arabicPeriod"/>
            </a:pPr>
            <a:r>
              <a:rPr lang="en" sz="1500"/>
              <a:t>Demographic data</a:t>
            </a:r>
            <a:endParaRPr sz="1500"/>
          </a:p>
          <a:p>
            <a:pPr indent="0" lvl="0" marL="0" rtl="0" algn="l">
              <a:spcBef>
                <a:spcPts val="1200"/>
              </a:spcBef>
              <a:spcAft>
                <a:spcPts val="0"/>
              </a:spcAft>
              <a:buNone/>
            </a:pPr>
            <a:r>
              <a:rPr b="1" lang="en"/>
              <a:t>Work completed:</a:t>
            </a:r>
            <a:endParaRPr/>
          </a:p>
          <a:p>
            <a:pPr indent="-323850" lvl="0" marL="457200" rtl="0" algn="l">
              <a:spcBef>
                <a:spcPts val="1200"/>
              </a:spcBef>
              <a:spcAft>
                <a:spcPts val="0"/>
              </a:spcAft>
              <a:buSzPts val="1500"/>
              <a:buAutoNum type="arabicPeriod"/>
            </a:pPr>
            <a:r>
              <a:rPr lang="en" sz="1500"/>
              <a:t>Answered </a:t>
            </a:r>
            <a:r>
              <a:rPr b="1" lang="en" sz="1500"/>
              <a:t>all</a:t>
            </a:r>
            <a:r>
              <a:rPr lang="en" sz="1500"/>
              <a:t> of the hypotheses</a:t>
            </a:r>
            <a:endParaRPr sz="1500"/>
          </a:p>
          <a:p>
            <a:pPr indent="-323850" lvl="0" marL="457200" rtl="0" algn="l">
              <a:spcBef>
                <a:spcPts val="0"/>
              </a:spcBef>
              <a:spcAft>
                <a:spcPts val="0"/>
              </a:spcAft>
              <a:buSzPts val="1500"/>
              <a:buAutoNum type="arabicPeriod"/>
            </a:pPr>
            <a:r>
              <a:rPr lang="en" sz="1500"/>
              <a:t>Answered question iv, which was about analyzing stress levels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Data</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type of data will we collect or be analyzing?</a:t>
            </a:r>
            <a:endParaRPr b="1"/>
          </a:p>
          <a:p>
            <a:pPr indent="-342900" lvl="0" marL="457200" rtl="0" algn="l">
              <a:spcBef>
                <a:spcPts val="1200"/>
              </a:spcBef>
              <a:spcAft>
                <a:spcPts val="0"/>
              </a:spcAft>
              <a:buSzPts val="1800"/>
              <a:buChar char="●"/>
            </a:pPr>
            <a:r>
              <a:rPr lang="en"/>
              <a:t>Data collected from a Garmin watch that provided information about the wearer’s current location, musculoskeletal discomfort, and number of breaks.</a:t>
            </a:r>
            <a:endParaRPr/>
          </a:p>
          <a:p>
            <a:pPr indent="-342900" lvl="0" marL="457200" rtl="0" algn="l">
              <a:spcBef>
                <a:spcPts val="0"/>
              </a:spcBef>
              <a:spcAft>
                <a:spcPts val="0"/>
              </a:spcAft>
              <a:buSzPts val="1800"/>
              <a:buChar char="●"/>
            </a:pPr>
            <a:r>
              <a:rPr lang="en"/>
              <a:t>Photos of the study participants were taken to see their workspace ergonomics.</a:t>
            </a:r>
            <a:endParaRPr/>
          </a:p>
          <a:p>
            <a:pPr indent="-342900" lvl="0" marL="457200" rtl="0" algn="l">
              <a:spcBef>
                <a:spcPts val="0"/>
              </a:spcBef>
              <a:spcAft>
                <a:spcPts val="0"/>
              </a:spcAft>
              <a:buSzPts val="1800"/>
              <a:buChar char="●"/>
            </a:pPr>
            <a:r>
              <a:rPr lang="en"/>
              <a:t>Weekly surveys E-work and Flourishing scale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6472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a.</a:t>
            </a:r>
            <a:endParaRPr/>
          </a:p>
        </p:txBody>
      </p:sp>
      <p:sp>
        <p:nvSpPr>
          <p:cNvPr id="97" name="Google Shape;97;p18"/>
          <p:cNvSpPr txBox="1"/>
          <p:nvPr>
            <p:ph idx="1" type="body"/>
          </p:nvPr>
        </p:nvSpPr>
        <p:spPr>
          <a:xfrm>
            <a:off x="229775" y="707400"/>
            <a:ext cx="8590500" cy="40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000000"/>
                </a:solidFill>
                <a:latin typeface="Times New Roman"/>
                <a:ea typeface="Times New Roman"/>
                <a:cs typeface="Times New Roman"/>
                <a:sym typeface="Times New Roman"/>
              </a:rPr>
              <a:t>Participants’ age will negatively correlate with financial and material stability (the last two questions on the Flourishing Scale)</a:t>
            </a:r>
            <a:endParaRPr b="1" i="1"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Arial"/>
                <a:ea typeface="Arial"/>
                <a:cs typeface="Arial"/>
                <a:sym typeface="Arial"/>
              </a:rPr>
              <a:t>Pre-processing steps:</a:t>
            </a:r>
            <a:endParaRPr sz="1400">
              <a:solidFill>
                <a:srgbClr val="000000"/>
              </a:solidFill>
              <a:latin typeface="Arial"/>
              <a:ea typeface="Arial"/>
              <a:cs typeface="Arial"/>
              <a:sym typeface="Arial"/>
            </a:endParaRPr>
          </a:p>
          <a:p>
            <a:pPr indent="-317500" lvl="0" marL="457200" rtl="0" algn="l">
              <a:lnSpc>
                <a:spcPct val="100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Merged </a:t>
            </a:r>
            <a:r>
              <a:rPr i="1" lang="en" sz="1400">
                <a:solidFill>
                  <a:srgbClr val="000000"/>
                </a:solidFill>
                <a:latin typeface="Arial"/>
                <a:ea typeface="Arial"/>
                <a:cs typeface="Arial"/>
                <a:sym typeface="Arial"/>
              </a:rPr>
              <a:t>Friday AM</a:t>
            </a:r>
            <a:r>
              <a:rPr lang="en" sz="1400">
                <a:solidFill>
                  <a:srgbClr val="000000"/>
                </a:solidFill>
                <a:latin typeface="Arial"/>
                <a:ea typeface="Arial"/>
                <a:cs typeface="Arial"/>
                <a:sym typeface="Arial"/>
              </a:rPr>
              <a:t> and </a:t>
            </a:r>
            <a:r>
              <a:rPr i="1" lang="en" sz="1400">
                <a:solidFill>
                  <a:srgbClr val="000000"/>
                </a:solidFill>
                <a:latin typeface="Arial"/>
                <a:ea typeface="Arial"/>
                <a:cs typeface="Arial"/>
                <a:sym typeface="Arial"/>
              </a:rPr>
              <a:t>Demographic</a:t>
            </a:r>
            <a:r>
              <a:rPr lang="en" sz="1400">
                <a:solidFill>
                  <a:srgbClr val="000000"/>
                </a:solidFill>
                <a:latin typeface="Arial"/>
                <a:ea typeface="Arial"/>
                <a:cs typeface="Arial"/>
                <a:sym typeface="Arial"/>
              </a:rPr>
              <a:t> data on the column “mbl_cod”</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Grouped the data by the number of Age and calculated the mean score for financial_material(sum of LIVING_EXPENSE and FOOD_HOUSING)</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Dropped rows that had empty or 0 values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000000"/>
                </a:solidFill>
                <a:latin typeface="Times New Roman"/>
                <a:ea typeface="Times New Roman"/>
                <a:cs typeface="Times New Roman"/>
                <a:sym typeface="Times New Roman"/>
              </a:rPr>
              <a:t>3 month data      (Correlation used here is pearson correlation)</a:t>
            </a:r>
            <a:endParaRPr b="1"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It can be seen that there is negative correlation between participants age and financial and material stability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With correlation value = -0.22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98" name="Google Shape;98;p18"/>
          <p:cNvPicPr preferRelativeResize="0"/>
          <p:nvPr/>
        </p:nvPicPr>
        <p:blipFill>
          <a:blip r:embed="rId3">
            <a:alphaModFix/>
          </a:blip>
          <a:stretch>
            <a:fillRect/>
          </a:stretch>
        </p:blipFill>
        <p:spPr>
          <a:xfrm>
            <a:off x="5287276" y="3923300"/>
            <a:ext cx="3533000" cy="7740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a. cont.</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00000"/>
                </a:solidFill>
                <a:latin typeface="Times New Roman"/>
                <a:ea typeface="Times New Roman"/>
                <a:cs typeface="Times New Roman"/>
                <a:sym typeface="Times New Roman"/>
              </a:rPr>
              <a:t>6 month data</a:t>
            </a:r>
            <a:endParaRPr b="1"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It can be seen that there is negative correlation between participants age and financial and material stability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With correlation value = -0.25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Conclusion</a:t>
            </a:r>
            <a:endParaRPr b="1"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This hypothesis is correct for 3 months as well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as 6 months data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900"/>
          </a:p>
        </p:txBody>
      </p:sp>
      <p:pic>
        <p:nvPicPr>
          <p:cNvPr id="105" name="Google Shape;105;p19"/>
          <p:cNvPicPr preferRelativeResize="0"/>
          <p:nvPr/>
        </p:nvPicPr>
        <p:blipFill>
          <a:blip r:embed="rId3">
            <a:alphaModFix/>
          </a:blip>
          <a:stretch>
            <a:fillRect/>
          </a:stretch>
        </p:blipFill>
        <p:spPr>
          <a:xfrm>
            <a:off x="4171125" y="2096400"/>
            <a:ext cx="4276200" cy="85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b.</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Participants who take an average of 4 breaks per day will positively correlate with productivity scores in the E-Work Life Scale (questions 16-20) and report lower discomfort at one month compared to six-month data. </a:t>
            </a:r>
            <a:endParaRPr b="1"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Pearson correlation coefficient: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solidFill>
                <a:srgbClr val="000000"/>
              </a:solidFill>
              <a:latin typeface="Arial"/>
              <a:ea typeface="Arial"/>
              <a:cs typeface="Arial"/>
              <a:sym typeface="Arial"/>
            </a:endParaRPr>
          </a:p>
        </p:txBody>
      </p:sp>
      <p:pic>
        <p:nvPicPr>
          <p:cNvPr id="112" name="Google Shape;112;p20"/>
          <p:cNvPicPr preferRelativeResize="0"/>
          <p:nvPr/>
        </p:nvPicPr>
        <p:blipFill>
          <a:blip r:embed="rId3">
            <a:alphaModFix/>
          </a:blip>
          <a:stretch>
            <a:fillRect/>
          </a:stretch>
        </p:blipFill>
        <p:spPr>
          <a:xfrm>
            <a:off x="2209800" y="2634463"/>
            <a:ext cx="4724400" cy="166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94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b. cont.</a:t>
            </a:r>
            <a:endParaRPr/>
          </a:p>
        </p:txBody>
      </p:sp>
      <p:sp>
        <p:nvSpPr>
          <p:cNvPr id="118" name="Google Shape;118;p21"/>
          <p:cNvSpPr txBox="1"/>
          <p:nvPr>
            <p:ph idx="1" type="body"/>
          </p:nvPr>
        </p:nvSpPr>
        <p:spPr>
          <a:xfrm>
            <a:off x="5618350" y="3163150"/>
            <a:ext cx="3264600" cy="15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Conclusion:</a:t>
            </a:r>
            <a:endParaRPr b="1"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There is a positive correlation between taking an average of 4 daily breaks and productivity scores.</a:t>
            </a:r>
            <a:endParaRPr sz="1200">
              <a:solidFill>
                <a:srgbClr val="000000"/>
              </a:solidFill>
              <a:latin typeface="Arial"/>
              <a:ea typeface="Arial"/>
              <a:cs typeface="Arial"/>
              <a:sym typeface="Arial"/>
            </a:endParaRPr>
          </a:p>
        </p:txBody>
      </p:sp>
      <p:pic>
        <p:nvPicPr>
          <p:cNvPr id="119" name="Google Shape;119;p21"/>
          <p:cNvPicPr preferRelativeResize="0"/>
          <p:nvPr/>
        </p:nvPicPr>
        <p:blipFill>
          <a:blip r:embed="rId3">
            <a:alphaModFix/>
          </a:blip>
          <a:stretch>
            <a:fillRect/>
          </a:stretch>
        </p:blipFill>
        <p:spPr>
          <a:xfrm>
            <a:off x="216238" y="1185675"/>
            <a:ext cx="8711524" cy="2044075"/>
          </a:xfrm>
          <a:prstGeom prst="rect">
            <a:avLst/>
          </a:prstGeom>
          <a:noFill/>
          <a:ln>
            <a:noFill/>
          </a:ln>
        </p:spPr>
      </p:pic>
      <p:sp>
        <p:nvSpPr>
          <p:cNvPr id="120" name="Google Shape;120;p21"/>
          <p:cNvSpPr txBox="1"/>
          <p:nvPr/>
        </p:nvSpPr>
        <p:spPr>
          <a:xfrm>
            <a:off x="216250" y="3163150"/>
            <a:ext cx="5097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This is based on the </a:t>
            </a:r>
            <a:r>
              <a:rPr i="1" lang="en" sz="1200"/>
              <a:t>Friday PM</a:t>
            </a:r>
            <a:r>
              <a:rPr lang="en" sz="1200"/>
              <a:t> and </a:t>
            </a:r>
            <a:r>
              <a:rPr i="1" lang="en" sz="1200"/>
              <a:t>Friday End</a:t>
            </a:r>
            <a:r>
              <a:rPr lang="en" sz="1200"/>
              <a:t> data.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Pre-processing steps:</a:t>
            </a:r>
            <a:endParaRPr sz="1200"/>
          </a:p>
          <a:p>
            <a:pPr indent="-304800" lvl="0" marL="457200" rtl="0" algn="l">
              <a:spcBef>
                <a:spcPts val="0"/>
              </a:spcBef>
              <a:spcAft>
                <a:spcPts val="0"/>
              </a:spcAft>
              <a:buSzPts val="1200"/>
              <a:buAutoNum type="arabicPeriod"/>
            </a:pPr>
            <a:r>
              <a:rPr lang="en" sz="1200"/>
              <a:t>Merged </a:t>
            </a:r>
            <a:r>
              <a:rPr i="1" lang="en" sz="1200"/>
              <a:t>Friday PM</a:t>
            </a:r>
            <a:r>
              <a:rPr lang="en" sz="1200"/>
              <a:t> and </a:t>
            </a:r>
            <a:r>
              <a:rPr i="1" lang="en" sz="1200"/>
              <a:t>Friday End</a:t>
            </a:r>
            <a:r>
              <a:rPr lang="en" sz="1200"/>
              <a:t> data on the column “mbl_cod”</a:t>
            </a:r>
            <a:endParaRPr sz="1200"/>
          </a:p>
          <a:p>
            <a:pPr indent="-304800" lvl="0" marL="457200" rtl="0" algn="l">
              <a:spcBef>
                <a:spcPts val="0"/>
              </a:spcBef>
              <a:spcAft>
                <a:spcPts val="0"/>
              </a:spcAft>
              <a:buSzPts val="1200"/>
              <a:buAutoNum type="arabicPeriod"/>
            </a:pPr>
            <a:r>
              <a:rPr lang="en" sz="1200"/>
              <a:t>Grouped the data by the number of daily breaks and calculated the mean score for each Productivity question (16-21 in the </a:t>
            </a:r>
            <a:r>
              <a:rPr i="1" lang="en" sz="1200"/>
              <a:t>E-Work Life Scale</a:t>
            </a:r>
            <a:r>
              <a:rPr lang="en" sz="1200"/>
              <a:t>)</a:t>
            </a:r>
            <a:endParaRPr sz="1200"/>
          </a:p>
          <a:p>
            <a:pPr indent="-304800" lvl="0" marL="457200" rtl="0" algn="l">
              <a:spcBef>
                <a:spcPts val="0"/>
              </a:spcBef>
              <a:spcAft>
                <a:spcPts val="0"/>
              </a:spcAft>
              <a:buSzPts val="1200"/>
              <a:buAutoNum type="arabicPeriod"/>
            </a:pPr>
            <a:r>
              <a:rPr lang="en" sz="1200"/>
              <a:t>Dropped rows that had empty or 0 values</a:t>
            </a:r>
            <a:endParaRPr sz="1200"/>
          </a:p>
        </p:txBody>
      </p:sp>
      <p:sp>
        <p:nvSpPr>
          <p:cNvPr id="121" name="Google Shape;121;p21"/>
          <p:cNvSpPr txBox="1"/>
          <p:nvPr/>
        </p:nvSpPr>
        <p:spPr>
          <a:xfrm>
            <a:off x="311700" y="770625"/>
            <a:ext cx="84429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100"/>
              <a:t>Participants who take an average of 4 breaks per day will positively correlate with productivity scores in the E-Work Life Scale (questions 16-20) and report lower discomfort at one month compared to six-month data. </a:t>
            </a:r>
            <a:endParaRPr sz="11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