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Merriweather Light"/>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Open Sans SemiBold"/>
      <p:regular r:id="rId47"/>
      <p:bold r:id="rId48"/>
      <p:italic r:id="rId49"/>
      <p:boldItalic r:id="rId50"/>
    </p:embeddedFont>
    <p:embeddedFont>
      <p:font typeface="Vidaloka"/>
      <p:regular r:id="rId51"/>
    </p:embeddedFont>
    <p:embeddedFont>
      <p:font typeface="Russo One"/>
      <p:regular r:id="rId52"/>
    </p:embeddedFont>
    <p:embeddedFont>
      <p:font typeface="Mako"/>
      <p:regular r:id="rId53"/>
    </p:embeddedFont>
    <p:embeddedFont>
      <p:font typeface="Crimson Text"/>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SemiBold-bold.fntdata"/><Relationship Id="rId47" Type="http://schemas.openxmlformats.org/officeDocument/2006/relationships/font" Target="fonts/OpenSansSemiBold-regular.fntdata"/><Relationship Id="rId49" Type="http://schemas.openxmlformats.org/officeDocument/2006/relationships/font" Target="fonts/OpenSans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MerriweatherLight-regular.fntdata"/><Relationship Id="rId34" Type="http://schemas.openxmlformats.org/officeDocument/2006/relationships/slide" Target="slides/slide30.xml"/><Relationship Id="rId37" Type="http://schemas.openxmlformats.org/officeDocument/2006/relationships/font" Target="fonts/MerriweatherLight-italic.fntdata"/><Relationship Id="rId36" Type="http://schemas.openxmlformats.org/officeDocument/2006/relationships/font" Target="fonts/MerriweatherLight-bold.fntdata"/><Relationship Id="rId39" Type="http://schemas.openxmlformats.org/officeDocument/2006/relationships/font" Target="fonts/Montserrat-regular.fntdata"/><Relationship Id="rId38" Type="http://schemas.openxmlformats.org/officeDocument/2006/relationships/font" Target="fonts/MerriweatherLight-boldItalic.fntdata"/><Relationship Id="rId61"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OpenSans-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Vidaloka-regular.fntdata"/><Relationship Id="rId50" Type="http://schemas.openxmlformats.org/officeDocument/2006/relationships/font" Target="fonts/OpenSansSemiBold-boldItalic.fntdata"/><Relationship Id="rId53" Type="http://schemas.openxmlformats.org/officeDocument/2006/relationships/font" Target="fonts/Mako-regular.fntdata"/><Relationship Id="rId52" Type="http://schemas.openxmlformats.org/officeDocument/2006/relationships/font" Target="fonts/RussoOne-regular.fntdata"/><Relationship Id="rId11" Type="http://schemas.openxmlformats.org/officeDocument/2006/relationships/slide" Target="slides/slide7.xml"/><Relationship Id="rId55" Type="http://schemas.openxmlformats.org/officeDocument/2006/relationships/font" Target="fonts/CrimsonText-bold.fntdata"/><Relationship Id="rId10" Type="http://schemas.openxmlformats.org/officeDocument/2006/relationships/slide" Target="slides/slide6.xml"/><Relationship Id="rId54" Type="http://schemas.openxmlformats.org/officeDocument/2006/relationships/font" Target="fonts/CrimsonText-regular.fntdata"/><Relationship Id="rId13" Type="http://schemas.openxmlformats.org/officeDocument/2006/relationships/slide" Target="slides/slide9.xml"/><Relationship Id="rId57" Type="http://schemas.openxmlformats.org/officeDocument/2006/relationships/font" Target="fonts/CrimsonText-boldItalic.fntdata"/><Relationship Id="rId12" Type="http://schemas.openxmlformats.org/officeDocument/2006/relationships/slide" Target="slides/slide8.xml"/><Relationship Id="rId56" Type="http://schemas.openxmlformats.org/officeDocument/2006/relationships/font" Target="fonts/CrimsonText-italic.fntdata"/><Relationship Id="rId15" Type="http://schemas.openxmlformats.org/officeDocument/2006/relationships/slide" Target="slides/slide11.xml"/><Relationship Id="rId59" Type="http://schemas.openxmlformats.org/officeDocument/2006/relationships/font" Target="fonts/OpenSans-bold.fntdata"/><Relationship Id="rId14" Type="http://schemas.openxmlformats.org/officeDocument/2006/relationships/slide" Target="slides/slide10.xml"/><Relationship Id="rId58" Type="http://schemas.openxmlformats.org/officeDocument/2006/relationships/font" Target="fonts/OpenSans-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d585ac9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d585ac9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1d585ac9f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1d585ac9f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d585ac9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1d585ac9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1d585ac9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1d585ac9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39738b14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39738b14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9738b14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9738b14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9738b14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39738b14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9738b14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9738b14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3b3eb536f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3b3eb536f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9738b14f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9738b14f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3b3eb536f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3b3eb536f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3a1d58f8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3a1d58f8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3a1d58f8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3a1d58f8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3a1d58f8f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3a1d58f8f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3a1d58f8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3a1d58f8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3b3eb536f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3b3eb536f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3a1d58f8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3a1d58f8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3a1d58f8f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3a1d58f8f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b3eb536f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3b3eb536f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3a5fdc5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3a5fdc5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to process each data type differently. For example, for calories, steps, floorsCliimbed, and intensityMinutes, the values represented the cumulative value at the current time the Garmin watch recorded the data, which is why we took the maximum value for each day rather than taking the average value (because taking the average of cumulative values didn’t make sense to us). // We didn’t include pulse ox because it’s a measure of the blood oxygen levels and we didn’t think this information was meaningful. We also didn’t include ibi (interbeat interval) because (include reason).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a5fdc58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a5fdc58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9738b1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9738b1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1d585ac9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1d585ac9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b3eb536f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b3eb536f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39738b14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39738b14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c7554a04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c7554a04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1d585ac9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1d585ac9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eart.org/en/healthy-living/fitness/fitness-basics/target-heart-rates" TargetMode="External"/><Relationship Id="rId4" Type="http://schemas.openxmlformats.org/officeDocument/2006/relationships/hyperlink" Target="https://drive.google.com/drive/folders/1gHvvxFBsXZCGluVb0R--hfh2K6jsPTsB?usp=share_lin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50" y="865900"/>
            <a:ext cx="7064100" cy="2052600"/>
          </a:xfrm>
          <a:prstGeom prst="rect">
            <a:avLst/>
          </a:prstGeom>
        </p:spPr>
        <p:txBody>
          <a:bodyPr anchorCtr="0" anchor="b" bIns="91425" lIns="91425" spcFirstLastPara="1" rIns="91425" wrap="square" tIns="91425">
            <a:noAutofit/>
          </a:bodyPr>
          <a:lstStyle/>
          <a:p>
            <a:pPr indent="0" lvl="0" marL="0" rtl="0" algn="ctr">
              <a:spcBef>
                <a:spcPts val="1600"/>
              </a:spcBef>
              <a:spcAft>
                <a:spcPts val="400"/>
              </a:spcAft>
              <a:buClr>
                <a:schemeClr val="dk1"/>
              </a:buClr>
              <a:buSzPts val="1100"/>
              <a:buFont typeface="Arial"/>
              <a:buNone/>
            </a:pPr>
            <a:r>
              <a:rPr b="1" lang="en" sz="4000">
                <a:solidFill>
                  <a:srgbClr val="434343"/>
                </a:solidFill>
              </a:rPr>
              <a:t>Working from the Home Environment &amp; Well-Being Study Data</a:t>
            </a:r>
            <a:endParaRPr sz="4000"/>
          </a:p>
        </p:txBody>
      </p:sp>
      <p:sp>
        <p:nvSpPr>
          <p:cNvPr id="473" name="Google Shape;473;p54"/>
          <p:cNvSpPr txBox="1"/>
          <p:nvPr>
            <p:ph idx="1" type="subTitle"/>
          </p:nvPr>
        </p:nvSpPr>
        <p:spPr>
          <a:xfrm>
            <a:off x="1039950" y="3044400"/>
            <a:ext cx="7064100" cy="15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chemeClr val="dk1"/>
                </a:solidFill>
              </a:rPr>
              <a:t>Team 1 </a:t>
            </a:r>
            <a:endParaRPr b="1" sz="1400">
              <a:solidFill>
                <a:schemeClr val="dk1"/>
              </a:solidFill>
            </a:endParaRPr>
          </a:p>
          <a:p>
            <a:pPr indent="0" lvl="0" marL="0" rtl="0" algn="ctr">
              <a:spcBef>
                <a:spcPts val="0"/>
              </a:spcBef>
              <a:spcAft>
                <a:spcPts val="0"/>
              </a:spcAft>
              <a:buClr>
                <a:schemeClr val="dk1"/>
              </a:buClr>
              <a:buSzPts val="1100"/>
              <a:buFont typeface="Arial"/>
              <a:buNone/>
            </a:pPr>
            <a:r>
              <a:t/>
            </a:r>
            <a:endParaRPr b="1" sz="1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Vani Singhal (TL)</a:t>
            </a:r>
            <a:endParaRPr sz="1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Ming-Han Hsieh</a:t>
            </a:r>
            <a:endParaRPr sz="1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Wei-Tse Kao</a:t>
            </a:r>
            <a:endParaRPr sz="1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Jessica Woo </a:t>
            </a:r>
            <a:endParaRPr sz="1400">
              <a:solidFill>
                <a:schemeClr val="dk1"/>
              </a:solidFill>
            </a:endParaRPr>
          </a:p>
          <a:p>
            <a:pPr indent="0" lvl="0" marL="0" rtl="0" algn="ctr">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Scale-Character and Virtue vs Heart Rate</a:t>
            </a:r>
            <a:endParaRPr sz="2700"/>
          </a:p>
        </p:txBody>
      </p:sp>
      <p:sp>
        <p:nvSpPr>
          <p:cNvPr id="538" name="Google Shape;538;p63"/>
          <p:cNvSpPr txBox="1"/>
          <p:nvPr/>
        </p:nvSpPr>
        <p:spPr>
          <a:xfrm>
            <a:off x="305750" y="1375775"/>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39" name="Google Shape;539;p63"/>
          <p:cNvSpPr txBox="1"/>
          <p:nvPr/>
        </p:nvSpPr>
        <p:spPr>
          <a:xfrm flipH="1">
            <a:off x="387950" y="3033725"/>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40" name="Google Shape;540;p63"/>
          <p:cNvSpPr txBox="1"/>
          <p:nvPr/>
        </p:nvSpPr>
        <p:spPr>
          <a:xfrm flipH="1">
            <a:off x="377750" y="3526325"/>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0.046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-0.820</a:t>
            </a:r>
            <a:endParaRPr>
              <a:solidFill>
                <a:schemeClr val="dk2"/>
              </a:solidFill>
              <a:latin typeface="Montserrat"/>
              <a:ea typeface="Montserrat"/>
              <a:cs typeface="Montserrat"/>
              <a:sym typeface="Montserrat"/>
            </a:endParaRPr>
          </a:p>
        </p:txBody>
      </p:sp>
      <p:sp>
        <p:nvSpPr>
          <p:cNvPr id="541" name="Google Shape;541;p63"/>
          <p:cNvSpPr txBox="1"/>
          <p:nvPr/>
        </p:nvSpPr>
        <p:spPr>
          <a:xfrm>
            <a:off x="387957" y="2374362"/>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42" name="Google Shape;542;p63"/>
          <p:cNvSpPr txBox="1"/>
          <p:nvPr/>
        </p:nvSpPr>
        <p:spPr>
          <a:xfrm>
            <a:off x="377650" y="1954348"/>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43" name="Google Shape;543;p63"/>
          <p:cNvPicPr preferRelativeResize="0"/>
          <p:nvPr/>
        </p:nvPicPr>
        <p:blipFill>
          <a:blip r:embed="rId3">
            <a:alphaModFix/>
          </a:blip>
          <a:stretch>
            <a:fillRect/>
          </a:stretch>
        </p:blipFill>
        <p:spPr>
          <a:xfrm>
            <a:off x="4335250" y="1112012"/>
            <a:ext cx="4298129" cy="2919475"/>
          </a:xfrm>
          <a:prstGeom prst="rect">
            <a:avLst/>
          </a:prstGeom>
          <a:noFill/>
          <a:ln>
            <a:noFill/>
          </a:ln>
        </p:spPr>
      </p:pic>
      <p:pic>
        <p:nvPicPr>
          <p:cNvPr id="544" name="Google Shape;544;p63"/>
          <p:cNvPicPr preferRelativeResize="0"/>
          <p:nvPr/>
        </p:nvPicPr>
        <p:blipFill>
          <a:blip r:embed="rId4">
            <a:alphaModFix/>
          </a:blip>
          <a:stretch>
            <a:fillRect/>
          </a:stretch>
        </p:blipFill>
        <p:spPr>
          <a:xfrm>
            <a:off x="4335250" y="4117150"/>
            <a:ext cx="4505449" cy="59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4"/>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 Close Social Relationship vs Calories</a:t>
            </a:r>
            <a:endParaRPr sz="2700"/>
          </a:p>
        </p:txBody>
      </p:sp>
      <p:sp>
        <p:nvSpPr>
          <p:cNvPr id="550" name="Google Shape;550;p64"/>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51" name="Google Shape;551;p64"/>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52" name="Google Shape;552;p64"/>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0.043</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-0.825</a:t>
            </a:r>
            <a:endParaRPr>
              <a:solidFill>
                <a:schemeClr val="dk2"/>
              </a:solidFill>
              <a:latin typeface="Montserrat"/>
              <a:ea typeface="Montserrat"/>
              <a:cs typeface="Montserrat"/>
              <a:sym typeface="Montserrat"/>
            </a:endParaRPr>
          </a:p>
        </p:txBody>
      </p:sp>
      <p:sp>
        <p:nvSpPr>
          <p:cNvPr id="553" name="Google Shape;553;p64"/>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54" name="Google Shape;554;p64"/>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55" name="Google Shape;555;p64"/>
          <p:cNvPicPr preferRelativeResize="0"/>
          <p:nvPr/>
        </p:nvPicPr>
        <p:blipFill>
          <a:blip r:embed="rId3">
            <a:alphaModFix/>
          </a:blip>
          <a:stretch>
            <a:fillRect/>
          </a:stretch>
        </p:blipFill>
        <p:spPr>
          <a:xfrm>
            <a:off x="4375550" y="1153277"/>
            <a:ext cx="4164374" cy="2836954"/>
          </a:xfrm>
          <a:prstGeom prst="rect">
            <a:avLst/>
          </a:prstGeom>
          <a:noFill/>
          <a:ln>
            <a:noFill/>
          </a:ln>
        </p:spPr>
      </p:pic>
      <p:pic>
        <p:nvPicPr>
          <p:cNvPr id="556" name="Google Shape;556;p64"/>
          <p:cNvPicPr preferRelativeResize="0"/>
          <p:nvPr/>
        </p:nvPicPr>
        <p:blipFill>
          <a:blip r:embed="rId4">
            <a:alphaModFix/>
          </a:blip>
          <a:stretch>
            <a:fillRect/>
          </a:stretch>
        </p:blipFill>
        <p:spPr>
          <a:xfrm>
            <a:off x="4419450" y="4157600"/>
            <a:ext cx="4226475" cy="59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a:t>
            </a:r>
            <a:r>
              <a:rPr lang="en" sz="2700"/>
              <a:t>Close Social Relationship vs Stress</a:t>
            </a:r>
            <a:endParaRPr sz="2700"/>
          </a:p>
        </p:txBody>
      </p:sp>
      <p:sp>
        <p:nvSpPr>
          <p:cNvPr id="562" name="Google Shape;562;p65"/>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63" name="Google Shape;563;p65"/>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64" name="Google Shape;564;p65"/>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0.046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-0.819</a:t>
            </a:r>
            <a:endParaRPr>
              <a:solidFill>
                <a:schemeClr val="dk2"/>
              </a:solidFill>
              <a:latin typeface="Montserrat"/>
              <a:ea typeface="Montserrat"/>
              <a:cs typeface="Montserrat"/>
              <a:sym typeface="Montserrat"/>
            </a:endParaRPr>
          </a:p>
        </p:txBody>
      </p:sp>
      <p:sp>
        <p:nvSpPr>
          <p:cNvPr id="565" name="Google Shape;565;p65"/>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66" name="Google Shape;566;p65"/>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67" name="Google Shape;567;p65"/>
          <p:cNvPicPr preferRelativeResize="0"/>
          <p:nvPr/>
        </p:nvPicPr>
        <p:blipFill>
          <a:blip r:embed="rId3">
            <a:alphaModFix/>
          </a:blip>
          <a:stretch>
            <a:fillRect/>
          </a:stretch>
        </p:blipFill>
        <p:spPr>
          <a:xfrm>
            <a:off x="4375550" y="1112325"/>
            <a:ext cx="4164375" cy="2828627"/>
          </a:xfrm>
          <a:prstGeom prst="rect">
            <a:avLst/>
          </a:prstGeom>
          <a:noFill/>
          <a:ln>
            <a:noFill/>
          </a:ln>
        </p:spPr>
      </p:pic>
      <p:pic>
        <p:nvPicPr>
          <p:cNvPr id="568" name="Google Shape;568;p65"/>
          <p:cNvPicPr preferRelativeResize="0"/>
          <p:nvPr/>
        </p:nvPicPr>
        <p:blipFill>
          <a:blip r:embed="rId4">
            <a:alphaModFix/>
          </a:blip>
          <a:stretch>
            <a:fillRect/>
          </a:stretch>
        </p:blipFill>
        <p:spPr>
          <a:xfrm>
            <a:off x="4375550" y="4067600"/>
            <a:ext cx="4164375" cy="5530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6"/>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Scale-Close Social Relationship vs Heart Rate</a:t>
            </a:r>
            <a:endParaRPr sz="2700"/>
          </a:p>
        </p:txBody>
      </p:sp>
      <p:sp>
        <p:nvSpPr>
          <p:cNvPr id="574" name="Google Shape;574;p66"/>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75" name="Google Shape;575;p66"/>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76" name="Google Shape;576;p66"/>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0.007</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-0.929</a:t>
            </a:r>
            <a:endParaRPr>
              <a:solidFill>
                <a:schemeClr val="dk2"/>
              </a:solidFill>
              <a:latin typeface="Montserrat"/>
              <a:ea typeface="Montserrat"/>
              <a:cs typeface="Montserrat"/>
              <a:sym typeface="Montserrat"/>
            </a:endParaRPr>
          </a:p>
        </p:txBody>
      </p:sp>
      <p:sp>
        <p:nvSpPr>
          <p:cNvPr id="577" name="Google Shape;577;p66"/>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78" name="Google Shape;578;p66"/>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79" name="Google Shape;579;p66"/>
          <p:cNvPicPr preferRelativeResize="0"/>
          <p:nvPr/>
        </p:nvPicPr>
        <p:blipFill>
          <a:blip r:embed="rId3">
            <a:alphaModFix/>
          </a:blip>
          <a:stretch>
            <a:fillRect/>
          </a:stretch>
        </p:blipFill>
        <p:spPr>
          <a:xfrm>
            <a:off x="4375550" y="1067375"/>
            <a:ext cx="4164375" cy="2828630"/>
          </a:xfrm>
          <a:prstGeom prst="rect">
            <a:avLst/>
          </a:prstGeom>
          <a:noFill/>
          <a:ln>
            <a:noFill/>
          </a:ln>
        </p:spPr>
      </p:pic>
      <p:pic>
        <p:nvPicPr>
          <p:cNvPr id="580" name="Google Shape;580;p66"/>
          <p:cNvPicPr preferRelativeResize="0"/>
          <p:nvPr/>
        </p:nvPicPr>
        <p:blipFill rotWithShape="1">
          <a:blip r:embed="rId4">
            <a:alphaModFix/>
          </a:blip>
          <a:srcRect b="0" l="0" r="12372" t="0"/>
          <a:stretch/>
        </p:blipFill>
        <p:spPr>
          <a:xfrm>
            <a:off x="4318775" y="4090350"/>
            <a:ext cx="4277925" cy="54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7"/>
          <p:cNvSpPr txBox="1"/>
          <p:nvPr>
            <p:ph type="title"/>
          </p:nvPr>
        </p:nvSpPr>
        <p:spPr>
          <a:xfrm>
            <a:off x="2202000" y="1664900"/>
            <a:ext cx="4740000" cy="16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Relationship between Joint Pain Homunculus and Garmin Data</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8"/>
          <p:cNvSpPr txBox="1"/>
          <p:nvPr>
            <p:ph type="title"/>
          </p:nvPr>
        </p:nvSpPr>
        <p:spPr>
          <a:xfrm>
            <a:off x="713225" y="445025"/>
            <a:ext cx="7804500" cy="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Joint Pain Homunculus Data</a:t>
            </a:r>
            <a:endParaRPr/>
          </a:p>
        </p:txBody>
      </p:sp>
      <p:sp>
        <p:nvSpPr>
          <p:cNvPr id="591" name="Google Shape;591;p6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Joint Pain Homunculus asked participants to indicate their pain on 68 different parts of the body based on the Visual Analog Scale.</a:t>
            </a:r>
            <a:endParaRPr sz="1400"/>
          </a:p>
          <a:p>
            <a:pPr indent="-317500" lvl="0" marL="457200" rtl="0" algn="l">
              <a:spcBef>
                <a:spcPts val="1200"/>
              </a:spcBef>
              <a:spcAft>
                <a:spcPts val="0"/>
              </a:spcAft>
              <a:buSzPts val="1400"/>
              <a:buChar char="●"/>
            </a:pPr>
            <a:r>
              <a:rPr lang="en" sz="1400"/>
              <a:t>This survey data was separated into </a:t>
            </a:r>
            <a:r>
              <a:rPr i="1" lang="en" sz="1400"/>
              <a:t>Daily PM</a:t>
            </a:r>
            <a:r>
              <a:rPr lang="en" sz="1400"/>
              <a:t> and </a:t>
            </a:r>
            <a:r>
              <a:rPr i="1" lang="en" sz="1400"/>
              <a:t>Friday PM</a:t>
            </a:r>
            <a:r>
              <a:rPr lang="en" sz="1400"/>
              <a:t>, so I merged both files</a:t>
            </a:r>
            <a:endParaRPr sz="1400"/>
          </a:p>
          <a:p>
            <a:pPr indent="-317500" lvl="0" marL="457200" rtl="0" algn="l">
              <a:spcBef>
                <a:spcPts val="0"/>
              </a:spcBef>
              <a:spcAft>
                <a:spcPts val="0"/>
              </a:spcAft>
              <a:buSzPts val="1400"/>
              <a:buChar char="●"/>
            </a:pPr>
            <a:r>
              <a:rPr lang="en" sz="1400"/>
              <a:t>For each participant, I took the sum of all the individual scores given for each body part to get a total score (labeled as “sum”)</a:t>
            </a:r>
            <a:endParaRPr sz="1400"/>
          </a:p>
          <a:p>
            <a:pPr indent="-317500" lvl="0" marL="457200" rtl="0" algn="l">
              <a:spcBef>
                <a:spcPts val="0"/>
              </a:spcBef>
              <a:spcAft>
                <a:spcPts val="0"/>
              </a:spcAft>
              <a:buSzPts val="1400"/>
              <a:buChar char="●"/>
            </a:pPr>
            <a:r>
              <a:rPr lang="en" sz="1400"/>
              <a:t>Merged the cleaned 6 month Garmin data with the calculated total</a:t>
            </a:r>
            <a:endParaRPr sz="1400"/>
          </a:p>
          <a:p>
            <a:pPr indent="-317500" lvl="0" marL="457200" rtl="0" algn="l">
              <a:spcBef>
                <a:spcPts val="0"/>
              </a:spcBef>
              <a:spcAft>
                <a:spcPts val="0"/>
              </a:spcAft>
              <a:buSzPts val="1400"/>
              <a:buChar char="●"/>
            </a:pPr>
            <a:r>
              <a:rPr lang="en" sz="1400"/>
              <a:t>Grouped the merged data by month and calculated the mean for each Garmin data type and homunculus score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9"/>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Joint Pain Homunculus Data vs Stress</a:t>
            </a:r>
            <a:endParaRPr sz="2700"/>
          </a:p>
        </p:txBody>
      </p:sp>
      <p:sp>
        <p:nvSpPr>
          <p:cNvPr id="597" name="Google Shape;597;p69"/>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a:t>
            </a:r>
            <a:r>
              <a:rPr lang="en" sz="2100">
                <a:solidFill>
                  <a:schemeClr val="dk1"/>
                </a:solidFill>
                <a:latin typeface="Vidaloka"/>
                <a:ea typeface="Vidaloka"/>
                <a:cs typeface="Vidaloka"/>
                <a:sym typeface="Vidaloka"/>
              </a:rPr>
              <a:t>n</a:t>
            </a:r>
            <a:r>
              <a:rPr lang="en" sz="2100">
                <a:solidFill>
                  <a:schemeClr val="dk1"/>
                </a:solidFill>
                <a:latin typeface="Vidaloka"/>
                <a:ea typeface="Vidaloka"/>
                <a:cs typeface="Vidaloka"/>
                <a:sym typeface="Vidaloka"/>
              </a:rPr>
              <a:t> = 41</a:t>
            </a:r>
            <a:endParaRPr sz="2100">
              <a:solidFill>
                <a:schemeClr val="dk1"/>
              </a:solidFill>
              <a:latin typeface="Vidaloka"/>
              <a:ea typeface="Vidaloka"/>
              <a:cs typeface="Vidaloka"/>
              <a:sym typeface="Vidaloka"/>
            </a:endParaRPr>
          </a:p>
        </p:txBody>
      </p:sp>
      <p:sp>
        <p:nvSpPr>
          <p:cNvPr id="598" name="Google Shape;598;p69"/>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99" name="Google Shape;599;p69"/>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0.024</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0.871</a:t>
            </a:r>
            <a:endParaRPr>
              <a:solidFill>
                <a:schemeClr val="dk2"/>
              </a:solidFill>
              <a:latin typeface="Montserrat"/>
              <a:ea typeface="Montserrat"/>
              <a:cs typeface="Montserrat"/>
              <a:sym typeface="Montserrat"/>
            </a:endParaRPr>
          </a:p>
        </p:txBody>
      </p:sp>
      <p:sp>
        <p:nvSpPr>
          <p:cNvPr id="600" name="Google Shape;600;p69"/>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01" name="Google Shape;601;p69"/>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02" name="Google Shape;602;p69"/>
          <p:cNvPicPr preferRelativeResize="0"/>
          <p:nvPr/>
        </p:nvPicPr>
        <p:blipFill>
          <a:blip r:embed="rId3">
            <a:alphaModFix/>
          </a:blip>
          <a:stretch>
            <a:fillRect/>
          </a:stretch>
        </p:blipFill>
        <p:spPr>
          <a:xfrm>
            <a:off x="4375550" y="4266724"/>
            <a:ext cx="4224300" cy="554000"/>
          </a:xfrm>
          <a:prstGeom prst="rect">
            <a:avLst/>
          </a:prstGeom>
          <a:noFill/>
          <a:ln>
            <a:noFill/>
          </a:ln>
        </p:spPr>
      </p:pic>
      <p:pic>
        <p:nvPicPr>
          <p:cNvPr id="603" name="Google Shape;603;p69"/>
          <p:cNvPicPr preferRelativeResize="0"/>
          <p:nvPr/>
        </p:nvPicPr>
        <p:blipFill>
          <a:blip r:embed="rId4">
            <a:alphaModFix/>
          </a:blip>
          <a:stretch>
            <a:fillRect/>
          </a:stretch>
        </p:blipFill>
        <p:spPr>
          <a:xfrm>
            <a:off x="4375550" y="1070225"/>
            <a:ext cx="4224300" cy="306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0"/>
          <p:cNvSpPr txBox="1"/>
          <p:nvPr>
            <p:ph type="title"/>
          </p:nvPr>
        </p:nvSpPr>
        <p:spPr>
          <a:xfrm>
            <a:off x="2202000" y="1664900"/>
            <a:ext cx="4740000" cy="16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Relationship between E-Work Life Scale and Garmin Data </a:t>
            </a:r>
            <a:endParaRPr sz="3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1"/>
          <p:cNvSpPr txBox="1"/>
          <p:nvPr>
            <p:ph type="title"/>
          </p:nvPr>
        </p:nvSpPr>
        <p:spPr>
          <a:xfrm>
            <a:off x="713225" y="445025"/>
            <a:ext cx="543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300"/>
              <a:t>E-Work Life Scale - Domain</a:t>
            </a:r>
            <a:endParaRPr/>
          </a:p>
        </p:txBody>
      </p:sp>
      <p:sp>
        <p:nvSpPr>
          <p:cNvPr id="614" name="Google Shape;614;p7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E-Worklife Scale Survey has 4 domains and for each domain there has 4~6 questions, and for each question you can rate from 1(strongly agree) to 5(strongly disagree).</a:t>
            </a:r>
            <a:endParaRPr sz="1400"/>
          </a:p>
          <a:p>
            <a:pPr indent="-361950" lvl="0" marL="457200" rtl="0" algn="l">
              <a:spcBef>
                <a:spcPts val="1200"/>
              </a:spcBef>
              <a:spcAft>
                <a:spcPts val="0"/>
              </a:spcAft>
              <a:buSzPts val="2100"/>
              <a:buChar char="●"/>
            </a:pPr>
            <a:r>
              <a:rPr lang="en" sz="1400"/>
              <a:t>Organisational Trust </a:t>
            </a:r>
            <a:endParaRPr sz="1400"/>
          </a:p>
          <a:p>
            <a:pPr indent="-361950" lvl="0" marL="457200" rtl="0" algn="l">
              <a:spcBef>
                <a:spcPts val="0"/>
              </a:spcBef>
              <a:spcAft>
                <a:spcPts val="0"/>
              </a:spcAft>
              <a:buSzPts val="2100"/>
              <a:buChar char="●"/>
            </a:pPr>
            <a:r>
              <a:rPr lang="en" sz="1400"/>
              <a:t>Flexibility</a:t>
            </a:r>
            <a:endParaRPr sz="1400"/>
          </a:p>
          <a:p>
            <a:pPr indent="-361950" lvl="0" marL="457200" rtl="0" algn="l">
              <a:spcBef>
                <a:spcPts val="0"/>
              </a:spcBef>
              <a:spcAft>
                <a:spcPts val="0"/>
              </a:spcAft>
              <a:buSzPts val="2100"/>
              <a:buChar char="●"/>
            </a:pPr>
            <a:r>
              <a:rPr lang="en" sz="1400"/>
              <a:t>Work life Interference</a:t>
            </a:r>
            <a:endParaRPr sz="1400"/>
          </a:p>
          <a:p>
            <a:pPr indent="-361950" lvl="0" marL="457200" rtl="0" algn="l">
              <a:spcBef>
                <a:spcPts val="0"/>
              </a:spcBef>
              <a:spcAft>
                <a:spcPts val="0"/>
              </a:spcAft>
              <a:buSzPts val="2100"/>
              <a:buChar char="●"/>
            </a:pPr>
            <a:r>
              <a:rPr lang="en" sz="1400"/>
              <a:t>Effectiveness/Productive</a:t>
            </a:r>
            <a:endParaRPr sz="1400"/>
          </a:p>
        </p:txBody>
      </p:sp>
      <p:pic>
        <p:nvPicPr>
          <p:cNvPr id="615" name="Google Shape;615;p71"/>
          <p:cNvPicPr preferRelativeResize="0"/>
          <p:nvPr/>
        </p:nvPicPr>
        <p:blipFill rotWithShape="1">
          <a:blip r:embed="rId3">
            <a:alphaModFix/>
          </a:blip>
          <a:srcRect b="33983" l="0" r="0" t="23493"/>
          <a:stretch/>
        </p:blipFill>
        <p:spPr>
          <a:xfrm>
            <a:off x="4735300" y="2167050"/>
            <a:ext cx="3942850" cy="1394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2"/>
          <p:cNvSpPr txBox="1"/>
          <p:nvPr>
            <p:ph type="title"/>
          </p:nvPr>
        </p:nvSpPr>
        <p:spPr>
          <a:xfrm>
            <a:off x="713225" y="445025"/>
            <a:ext cx="78369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E-Work Life Scale Data</a:t>
            </a:r>
            <a:endParaRPr/>
          </a:p>
        </p:txBody>
      </p:sp>
      <p:sp>
        <p:nvSpPr>
          <p:cNvPr id="621" name="Google Shape;621;p7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E-work Life scale data was in Friday_PM survey data.</a:t>
            </a:r>
            <a:br>
              <a:rPr lang="en" sz="1400">
                <a:solidFill>
                  <a:schemeClr val="dk1"/>
                </a:solidFill>
              </a:rPr>
            </a:b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Merged the cleaned garmin data and this survey data. We filtered out the 6 month data from May to October.</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Grouped the merged data by month and calculated the mean for each Garmin data type and domains.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Calculated the total score for each domains. </a:t>
            </a:r>
            <a:br>
              <a:rPr lang="en" sz="1400">
                <a:solidFill>
                  <a:schemeClr val="dk1"/>
                </a:solidFill>
              </a:rPr>
            </a:b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Calculated the “E_Worklife_Scale”  which is the summation scores of each domain from all four domains.</a:t>
            </a:r>
            <a:br>
              <a:rPr lang="en" sz="1400">
                <a:solidFill>
                  <a:schemeClr val="dk1"/>
                </a:solidFill>
              </a:rPr>
            </a:b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2202000" y="1664900"/>
            <a:ext cx="4740000" cy="16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Garmin Data Analysis</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713225" y="445025"/>
            <a:ext cx="70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300"/>
              <a:t>E-Work Life Scale - Correlation Test </a:t>
            </a:r>
            <a:endParaRPr/>
          </a:p>
        </p:txBody>
      </p:sp>
      <p:sp>
        <p:nvSpPr>
          <p:cNvPr id="627" name="Google Shape;627;p7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tried to find the correlation between the domains in E-Work Life scale and the attributes below in the Garmin data.</a:t>
            </a:r>
            <a:endParaRPr sz="1500"/>
          </a:p>
          <a:p>
            <a:pPr indent="-368300" lvl="0" marL="457200" rtl="0" algn="l">
              <a:spcBef>
                <a:spcPts val="1200"/>
              </a:spcBef>
              <a:spcAft>
                <a:spcPts val="0"/>
              </a:spcAft>
              <a:buSzPts val="2200"/>
              <a:buChar char="●"/>
            </a:pPr>
            <a:r>
              <a:rPr lang="en" sz="1500"/>
              <a:t>Calories</a:t>
            </a:r>
            <a:endParaRPr sz="1500"/>
          </a:p>
          <a:p>
            <a:pPr indent="-368300" lvl="0" marL="457200" rtl="0" algn="l">
              <a:spcBef>
                <a:spcPts val="0"/>
              </a:spcBef>
              <a:spcAft>
                <a:spcPts val="0"/>
              </a:spcAft>
              <a:buSzPts val="2200"/>
              <a:buChar char="●"/>
            </a:pPr>
            <a:r>
              <a:rPr lang="en" sz="1500"/>
              <a:t>Steps</a:t>
            </a:r>
            <a:endParaRPr sz="1500"/>
          </a:p>
          <a:p>
            <a:pPr indent="-368300" lvl="0" marL="457200" rtl="0" algn="l">
              <a:spcBef>
                <a:spcPts val="0"/>
              </a:spcBef>
              <a:spcAft>
                <a:spcPts val="0"/>
              </a:spcAft>
              <a:buSzPts val="2200"/>
              <a:buChar char="●"/>
            </a:pPr>
            <a:r>
              <a:rPr lang="en" sz="1500"/>
              <a:t>Stress</a:t>
            </a:r>
            <a:endParaRPr sz="1500"/>
          </a:p>
          <a:p>
            <a:pPr indent="-368300" lvl="0" marL="457200" rtl="0" algn="l">
              <a:spcBef>
                <a:spcPts val="0"/>
              </a:spcBef>
              <a:spcAft>
                <a:spcPts val="0"/>
              </a:spcAft>
              <a:buSzPts val="2200"/>
              <a:buChar char="●"/>
            </a:pPr>
            <a:r>
              <a:rPr lang="en" sz="1500"/>
              <a:t>Hr(Heart rate)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txBox="1"/>
          <p:nvPr>
            <p:ph type="title"/>
          </p:nvPr>
        </p:nvSpPr>
        <p:spPr>
          <a:xfrm>
            <a:off x="368675" y="53527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Organisational_Trust vs calories</a:t>
            </a:r>
            <a:endParaRPr sz="2700"/>
          </a:p>
        </p:txBody>
      </p:sp>
      <p:sp>
        <p:nvSpPr>
          <p:cNvPr id="633" name="Google Shape;633;p74"/>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34" name="Google Shape;634;p74"/>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35" name="Google Shape;635;p74"/>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0.042</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0.827</a:t>
            </a:r>
            <a:endParaRPr>
              <a:solidFill>
                <a:schemeClr val="dk2"/>
              </a:solidFill>
              <a:latin typeface="Montserrat"/>
              <a:ea typeface="Montserrat"/>
              <a:cs typeface="Montserrat"/>
              <a:sym typeface="Montserrat"/>
            </a:endParaRPr>
          </a:p>
        </p:txBody>
      </p:sp>
      <p:sp>
        <p:nvSpPr>
          <p:cNvPr id="636" name="Google Shape;636;p74"/>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37" name="Google Shape;637;p74"/>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38" name="Google Shape;638;p74"/>
          <p:cNvPicPr preferRelativeResize="0"/>
          <p:nvPr/>
        </p:nvPicPr>
        <p:blipFill rotWithShape="1">
          <a:blip r:embed="rId3">
            <a:alphaModFix/>
          </a:blip>
          <a:srcRect b="-2420" l="0" r="-4405" t="2420"/>
          <a:stretch/>
        </p:blipFill>
        <p:spPr>
          <a:xfrm>
            <a:off x="4174400" y="1097275"/>
            <a:ext cx="4365525" cy="2798450"/>
          </a:xfrm>
          <a:prstGeom prst="rect">
            <a:avLst/>
          </a:prstGeom>
          <a:noFill/>
          <a:ln>
            <a:noFill/>
          </a:ln>
        </p:spPr>
      </p:pic>
      <p:pic>
        <p:nvPicPr>
          <p:cNvPr id="639" name="Google Shape;639;p74"/>
          <p:cNvPicPr preferRelativeResize="0"/>
          <p:nvPr/>
        </p:nvPicPr>
        <p:blipFill>
          <a:blip r:embed="rId4">
            <a:alphaModFix/>
          </a:blip>
          <a:stretch>
            <a:fillRect/>
          </a:stretch>
        </p:blipFill>
        <p:spPr>
          <a:xfrm>
            <a:off x="4299763" y="4048125"/>
            <a:ext cx="4114800" cy="66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5"/>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Organisational_Trust vs heart rate</a:t>
            </a:r>
            <a:endParaRPr sz="2700"/>
          </a:p>
        </p:txBody>
      </p:sp>
      <p:sp>
        <p:nvSpPr>
          <p:cNvPr id="645" name="Google Shape;645;p75"/>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46" name="Google Shape;646;p75"/>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47" name="Google Shape;647;p75"/>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0.026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0.866</a:t>
            </a:r>
            <a:endParaRPr>
              <a:solidFill>
                <a:schemeClr val="dk2"/>
              </a:solidFill>
              <a:latin typeface="Montserrat"/>
              <a:ea typeface="Montserrat"/>
              <a:cs typeface="Montserrat"/>
              <a:sym typeface="Montserrat"/>
            </a:endParaRPr>
          </a:p>
        </p:txBody>
      </p:sp>
      <p:sp>
        <p:nvSpPr>
          <p:cNvPr id="648" name="Google Shape;648;p75"/>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49" name="Google Shape;649;p75"/>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50" name="Google Shape;650;p75"/>
          <p:cNvPicPr preferRelativeResize="0"/>
          <p:nvPr/>
        </p:nvPicPr>
        <p:blipFill>
          <a:blip r:embed="rId3">
            <a:alphaModFix/>
          </a:blip>
          <a:stretch>
            <a:fillRect/>
          </a:stretch>
        </p:blipFill>
        <p:spPr>
          <a:xfrm>
            <a:off x="4197350" y="1104838"/>
            <a:ext cx="4319650" cy="2754272"/>
          </a:xfrm>
          <a:prstGeom prst="rect">
            <a:avLst/>
          </a:prstGeom>
          <a:noFill/>
          <a:ln>
            <a:noFill/>
          </a:ln>
        </p:spPr>
      </p:pic>
      <p:pic>
        <p:nvPicPr>
          <p:cNvPr id="651" name="Google Shape;651;p75"/>
          <p:cNvPicPr preferRelativeResize="0"/>
          <p:nvPr/>
        </p:nvPicPr>
        <p:blipFill>
          <a:blip r:embed="rId4">
            <a:alphaModFix/>
          </a:blip>
          <a:stretch>
            <a:fillRect/>
          </a:stretch>
        </p:blipFill>
        <p:spPr>
          <a:xfrm>
            <a:off x="4280725" y="3985859"/>
            <a:ext cx="4152900" cy="71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6"/>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a:t>
            </a:r>
            <a:r>
              <a:rPr lang="en" sz="2700"/>
              <a:t>Worklife_Interference vs Calories</a:t>
            </a:r>
            <a:endParaRPr sz="2700"/>
          </a:p>
        </p:txBody>
      </p:sp>
      <p:sp>
        <p:nvSpPr>
          <p:cNvPr id="657" name="Google Shape;657;p76"/>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58" name="Google Shape;658;p76"/>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59" name="Google Shape;659;p76"/>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0.009</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0.921</a:t>
            </a:r>
            <a:endParaRPr>
              <a:solidFill>
                <a:schemeClr val="dk2"/>
              </a:solidFill>
              <a:latin typeface="Montserrat"/>
              <a:ea typeface="Montserrat"/>
              <a:cs typeface="Montserrat"/>
              <a:sym typeface="Montserrat"/>
            </a:endParaRPr>
          </a:p>
        </p:txBody>
      </p:sp>
      <p:sp>
        <p:nvSpPr>
          <p:cNvPr id="660" name="Google Shape;660;p76"/>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61" name="Google Shape;661;p76"/>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62" name="Google Shape;662;p76"/>
          <p:cNvPicPr preferRelativeResize="0"/>
          <p:nvPr/>
        </p:nvPicPr>
        <p:blipFill>
          <a:blip r:embed="rId3">
            <a:alphaModFix/>
          </a:blip>
          <a:stretch>
            <a:fillRect/>
          </a:stretch>
        </p:blipFill>
        <p:spPr>
          <a:xfrm>
            <a:off x="4171875" y="1005475"/>
            <a:ext cx="4374200" cy="2827975"/>
          </a:xfrm>
          <a:prstGeom prst="rect">
            <a:avLst/>
          </a:prstGeom>
          <a:noFill/>
          <a:ln>
            <a:noFill/>
          </a:ln>
        </p:spPr>
      </p:pic>
      <p:pic>
        <p:nvPicPr>
          <p:cNvPr id="663" name="Google Shape;663;p76"/>
          <p:cNvPicPr preferRelativeResize="0"/>
          <p:nvPr/>
        </p:nvPicPr>
        <p:blipFill>
          <a:blip r:embed="rId4">
            <a:alphaModFix/>
          </a:blip>
          <a:stretch>
            <a:fillRect/>
          </a:stretch>
        </p:blipFill>
        <p:spPr>
          <a:xfrm>
            <a:off x="4171863" y="3985850"/>
            <a:ext cx="4448175" cy="73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7"/>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a:t>
            </a:r>
            <a:r>
              <a:rPr lang="en" sz="2700"/>
              <a:t>Worklife_Interference vs Heart rate</a:t>
            </a:r>
            <a:endParaRPr sz="2700"/>
          </a:p>
        </p:txBody>
      </p:sp>
      <p:sp>
        <p:nvSpPr>
          <p:cNvPr id="669" name="Google Shape;669;p77"/>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70" name="Google Shape;670;p77"/>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71" name="Google Shape;671;p77"/>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0.026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0.864</a:t>
            </a:r>
            <a:endParaRPr>
              <a:solidFill>
                <a:schemeClr val="dk2"/>
              </a:solidFill>
              <a:latin typeface="Montserrat"/>
              <a:ea typeface="Montserrat"/>
              <a:cs typeface="Montserrat"/>
              <a:sym typeface="Montserrat"/>
            </a:endParaRPr>
          </a:p>
        </p:txBody>
      </p:sp>
      <p:sp>
        <p:nvSpPr>
          <p:cNvPr id="672" name="Google Shape;672;p77"/>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73" name="Google Shape;673;p77"/>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74" name="Google Shape;674;p77"/>
          <p:cNvPicPr preferRelativeResize="0"/>
          <p:nvPr/>
        </p:nvPicPr>
        <p:blipFill>
          <a:blip r:embed="rId3">
            <a:alphaModFix/>
          </a:blip>
          <a:stretch>
            <a:fillRect/>
          </a:stretch>
        </p:blipFill>
        <p:spPr>
          <a:xfrm>
            <a:off x="4171875" y="1119200"/>
            <a:ext cx="4168975" cy="2714250"/>
          </a:xfrm>
          <a:prstGeom prst="rect">
            <a:avLst/>
          </a:prstGeom>
          <a:noFill/>
          <a:ln>
            <a:noFill/>
          </a:ln>
        </p:spPr>
      </p:pic>
      <p:pic>
        <p:nvPicPr>
          <p:cNvPr id="675" name="Google Shape;675;p77"/>
          <p:cNvPicPr preferRelativeResize="0"/>
          <p:nvPr/>
        </p:nvPicPr>
        <p:blipFill>
          <a:blip r:embed="rId4">
            <a:alphaModFix/>
          </a:blip>
          <a:stretch>
            <a:fillRect/>
          </a:stretch>
        </p:blipFill>
        <p:spPr>
          <a:xfrm>
            <a:off x="4149850" y="4062800"/>
            <a:ext cx="4191000" cy="65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8"/>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a:t>
            </a:r>
            <a:r>
              <a:rPr lang="en" sz="2700"/>
              <a:t>Effectiveness_Productive</a:t>
            </a:r>
            <a:r>
              <a:rPr lang="en" sz="2700"/>
              <a:t> vs Heart rate</a:t>
            </a:r>
            <a:endParaRPr sz="2700"/>
          </a:p>
        </p:txBody>
      </p:sp>
      <p:sp>
        <p:nvSpPr>
          <p:cNvPr id="681" name="Google Shape;681;p78"/>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82" name="Google Shape;682;p78"/>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83" name="Google Shape;683;p78"/>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0.000</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0.988</a:t>
            </a:r>
            <a:endParaRPr>
              <a:solidFill>
                <a:schemeClr val="dk2"/>
              </a:solidFill>
              <a:latin typeface="Montserrat"/>
              <a:ea typeface="Montserrat"/>
              <a:cs typeface="Montserrat"/>
              <a:sym typeface="Montserrat"/>
            </a:endParaRPr>
          </a:p>
        </p:txBody>
      </p:sp>
      <p:sp>
        <p:nvSpPr>
          <p:cNvPr id="684" name="Google Shape;684;p78"/>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85" name="Google Shape;685;p78"/>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86" name="Google Shape;686;p78"/>
          <p:cNvPicPr preferRelativeResize="0"/>
          <p:nvPr/>
        </p:nvPicPr>
        <p:blipFill>
          <a:blip r:embed="rId3">
            <a:alphaModFix/>
          </a:blip>
          <a:stretch>
            <a:fillRect/>
          </a:stretch>
        </p:blipFill>
        <p:spPr>
          <a:xfrm>
            <a:off x="4160650" y="1147425"/>
            <a:ext cx="4401974" cy="2676475"/>
          </a:xfrm>
          <a:prstGeom prst="rect">
            <a:avLst/>
          </a:prstGeom>
          <a:noFill/>
          <a:ln>
            <a:noFill/>
          </a:ln>
        </p:spPr>
      </p:pic>
      <p:pic>
        <p:nvPicPr>
          <p:cNvPr id="687" name="Google Shape;687;p78"/>
          <p:cNvPicPr preferRelativeResize="0"/>
          <p:nvPr/>
        </p:nvPicPr>
        <p:blipFill>
          <a:blip r:embed="rId4">
            <a:alphaModFix/>
          </a:blip>
          <a:stretch>
            <a:fillRect/>
          </a:stretch>
        </p:blipFill>
        <p:spPr>
          <a:xfrm>
            <a:off x="4424075" y="3937125"/>
            <a:ext cx="3893209" cy="4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9"/>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a:t>
            </a:r>
            <a:r>
              <a:rPr lang="en" sz="2700"/>
              <a:t>E_Worklife_Scale vs Calories</a:t>
            </a:r>
            <a:endParaRPr sz="2700"/>
          </a:p>
        </p:txBody>
      </p:sp>
      <p:sp>
        <p:nvSpPr>
          <p:cNvPr id="693" name="Google Shape;693;p79"/>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694" name="Google Shape;694;p79"/>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695" name="Google Shape;695;p79"/>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0.038</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0.836</a:t>
            </a:r>
            <a:endParaRPr>
              <a:solidFill>
                <a:schemeClr val="dk2"/>
              </a:solidFill>
              <a:latin typeface="Montserrat"/>
              <a:ea typeface="Montserrat"/>
              <a:cs typeface="Montserrat"/>
              <a:sym typeface="Montserrat"/>
            </a:endParaRPr>
          </a:p>
        </p:txBody>
      </p:sp>
      <p:sp>
        <p:nvSpPr>
          <p:cNvPr id="696" name="Google Shape;696;p79"/>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697" name="Google Shape;697;p79"/>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698" name="Google Shape;698;p79"/>
          <p:cNvPicPr preferRelativeResize="0"/>
          <p:nvPr/>
        </p:nvPicPr>
        <p:blipFill>
          <a:blip r:embed="rId3">
            <a:alphaModFix/>
          </a:blip>
          <a:stretch>
            <a:fillRect/>
          </a:stretch>
        </p:blipFill>
        <p:spPr>
          <a:xfrm>
            <a:off x="4171875" y="1123925"/>
            <a:ext cx="4191000" cy="2709525"/>
          </a:xfrm>
          <a:prstGeom prst="rect">
            <a:avLst/>
          </a:prstGeom>
          <a:noFill/>
          <a:ln>
            <a:noFill/>
          </a:ln>
        </p:spPr>
      </p:pic>
      <p:pic>
        <p:nvPicPr>
          <p:cNvPr id="699" name="Google Shape;699;p79"/>
          <p:cNvPicPr preferRelativeResize="0"/>
          <p:nvPr/>
        </p:nvPicPr>
        <p:blipFill>
          <a:blip r:embed="rId4">
            <a:alphaModFix/>
          </a:blip>
          <a:stretch>
            <a:fillRect/>
          </a:stretch>
        </p:blipFill>
        <p:spPr>
          <a:xfrm>
            <a:off x="4099875" y="3985850"/>
            <a:ext cx="4371975" cy="67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0"/>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E-Work Life Scale:  E_Worklife_Scale vs Heart rate</a:t>
            </a:r>
            <a:endParaRPr sz="2700"/>
          </a:p>
        </p:txBody>
      </p:sp>
      <p:sp>
        <p:nvSpPr>
          <p:cNvPr id="705" name="Google Shape;705;p80"/>
          <p:cNvSpPr txBox="1"/>
          <p:nvPr/>
        </p:nvSpPr>
        <p:spPr>
          <a:xfrm>
            <a:off x="296775" y="13899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- 42</a:t>
            </a:r>
            <a:endParaRPr sz="2100">
              <a:solidFill>
                <a:schemeClr val="dk1"/>
              </a:solidFill>
              <a:latin typeface="Vidaloka"/>
              <a:ea typeface="Vidaloka"/>
              <a:cs typeface="Vidaloka"/>
              <a:sym typeface="Vidaloka"/>
            </a:endParaRPr>
          </a:p>
        </p:txBody>
      </p:sp>
      <p:sp>
        <p:nvSpPr>
          <p:cNvPr id="706" name="Google Shape;706;p80"/>
          <p:cNvSpPr txBox="1"/>
          <p:nvPr/>
        </p:nvSpPr>
        <p:spPr>
          <a:xfrm flipH="1">
            <a:off x="378975" y="30479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707" name="Google Shape;707;p80"/>
          <p:cNvSpPr txBox="1"/>
          <p:nvPr/>
        </p:nvSpPr>
        <p:spPr>
          <a:xfrm flipH="1">
            <a:off x="368775" y="35405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 = 0.002</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 0.960</a:t>
            </a:r>
            <a:endParaRPr>
              <a:solidFill>
                <a:schemeClr val="dk2"/>
              </a:solidFill>
              <a:latin typeface="Montserrat"/>
              <a:ea typeface="Montserrat"/>
              <a:cs typeface="Montserrat"/>
              <a:sym typeface="Montserrat"/>
            </a:endParaRPr>
          </a:p>
        </p:txBody>
      </p:sp>
      <p:sp>
        <p:nvSpPr>
          <p:cNvPr id="708" name="Google Shape;708;p80"/>
          <p:cNvSpPr txBox="1"/>
          <p:nvPr/>
        </p:nvSpPr>
        <p:spPr>
          <a:xfrm>
            <a:off x="378982" y="23885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00C3B1"/>
                </a:solidFill>
                <a:latin typeface="Montserrat"/>
                <a:ea typeface="Montserrat"/>
                <a:cs typeface="Montserrat"/>
                <a:sym typeface="Montserrat"/>
              </a:rPr>
              <a:t>positive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709" name="Google Shape;709;p80"/>
          <p:cNvSpPr txBox="1"/>
          <p:nvPr/>
        </p:nvSpPr>
        <p:spPr>
          <a:xfrm>
            <a:off x="368675" y="19685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710" name="Google Shape;710;p80"/>
          <p:cNvPicPr preferRelativeResize="0"/>
          <p:nvPr/>
        </p:nvPicPr>
        <p:blipFill>
          <a:blip r:embed="rId3">
            <a:alphaModFix/>
          </a:blip>
          <a:stretch>
            <a:fillRect/>
          </a:stretch>
        </p:blipFill>
        <p:spPr>
          <a:xfrm>
            <a:off x="4171875" y="1094175"/>
            <a:ext cx="4207450" cy="2739275"/>
          </a:xfrm>
          <a:prstGeom prst="rect">
            <a:avLst/>
          </a:prstGeom>
          <a:noFill/>
          <a:ln>
            <a:noFill/>
          </a:ln>
        </p:spPr>
      </p:pic>
      <p:pic>
        <p:nvPicPr>
          <p:cNvPr id="711" name="Google Shape;711;p80"/>
          <p:cNvPicPr preferRelativeResize="0"/>
          <p:nvPr/>
        </p:nvPicPr>
        <p:blipFill>
          <a:blip r:embed="rId4">
            <a:alphaModFix/>
          </a:blip>
          <a:stretch>
            <a:fillRect/>
          </a:stretch>
        </p:blipFill>
        <p:spPr>
          <a:xfrm>
            <a:off x="4099875" y="3985850"/>
            <a:ext cx="4572000" cy="70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t>E-Work Life Scale: Conclusion</a:t>
            </a:r>
            <a:endParaRPr/>
          </a:p>
        </p:txBody>
      </p:sp>
      <p:sp>
        <p:nvSpPr>
          <p:cNvPr id="717" name="Google Shape;717;p81"/>
          <p:cNvSpPr txBox="1"/>
          <p:nvPr/>
        </p:nvSpPr>
        <p:spPr>
          <a:xfrm>
            <a:off x="810250" y="1237150"/>
            <a:ext cx="76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718" name="Google Shape;718;p81"/>
          <p:cNvSpPr txBox="1"/>
          <p:nvPr/>
        </p:nvSpPr>
        <p:spPr>
          <a:xfrm>
            <a:off x="826600" y="1122950"/>
            <a:ext cx="7587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Positive </a:t>
            </a:r>
            <a:r>
              <a:rPr lang="en">
                <a:latin typeface="Montserrat"/>
                <a:ea typeface="Montserrat"/>
                <a:cs typeface="Montserrat"/>
                <a:sym typeface="Montserrat"/>
              </a:rPr>
              <a:t>correlation</a:t>
            </a:r>
            <a:r>
              <a:rPr lang="en">
                <a:latin typeface="Montserrat"/>
                <a:ea typeface="Montserrat"/>
                <a:cs typeface="Montserrat"/>
                <a:sym typeface="Montserrat"/>
              </a:rPr>
              <a:t>:</a:t>
            </a:r>
            <a:br>
              <a:rPr lang="en">
                <a:latin typeface="Montserrat"/>
                <a:ea typeface="Montserrat"/>
                <a:cs typeface="Montserrat"/>
                <a:sym typeface="Montserrat"/>
              </a:rPr>
            </a:br>
            <a:endParaRPr>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Vidaloka"/>
              <a:buChar char="●"/>
            </a:pPr>
            <a:r>
              <a:rPr lang="en" sz="2000">
                <a:solidFill>
                  <a:schemeClr val="dk1"/>
                </a:solidFill>
                <a:latin typeface="Vidaloka"/>
                <a:ea typeface="Vidaloka"/>
                <a:cs typeface="Vidaloka"/>
                <a:sym typeface="Vidaloka"/>
              </a:rPr>
              <a:t>Organisational Trust - calories, hr</a:t>
            </a:r>
            <a:br>
              <a:rPr lang="en" sz="2000">
                <a:solidFill>
                  <a:schemeClr val="dk1"/>
                </a:solidFill>
                <a:latin typeface="Vidaloka"/>
                <a:ea typeface="Vidaloka"/>
                <a:cs typeface="Vidaloka"/>
                <a:sym typeface="Vidaloka"/>
              </a:rPr>
            </a:br>
            <a:endParaRPr sz="2000">
              <a:solidFill>
                <a:schemeClr val="dk1"/>
              </a:solidFill>
              <a:latin typeface="Vidaloka"/>
              <a:ea typeface="Vidaloka"/>
              <a:cs typeface="Vidaloka"/>
              <a:sym typeface="Vidaloka"/>
            </a:endParaRPr>
          </a:p>
          <a:p>
            <a:pPr indent="-355600" lvl="0" marL="457200" rtl="0" algn="l">
              <a:spcBef>
                <a:spcPts val="0"/>
              </a:spcBef>
              <a:spcAft>
                <a:spcPts val="0"/>
              </a:spcAft>
              <a:buClr>
                <a:schemeClr val="dk1"/>
              </a:buClr>
              <a:buSzPts val="2000"/>
              <a:buFont typeface="Vidaloka"/>
              <a:buChar char="●"/>
            </a:pPr>
            <a:r>
              <a:rPr lang="en" sz="2000">
                <a:solidFill>
                  <a:schemeClr val="dk1"/>
                </a:solidFill>
                <a:latin typeface="Vidaloka"/>
                <a:ea typeface="Vidaloka"/>
                <a:cs typeface="Vidaloka"/>
                <a:sym typeface="Vidaloka"/>
              </a:rPr>
              <a:t>Flexibility - None</a:t>
            </a:r>
            <a:br>
              <a:rPr lang="en" sz="2000">
                <a:solidFill>
                  <a:schemeClr val="dk1"/>
                </a:solidFill>
                <a:latin typeface="Vidaloka"/>
                <a:ea typeface="Vidaloka"/>
                <a:cs typeface="Vidaloka"/>
                <a:sym typeface="Vidaloka"/>
              </a:rPr>
            </a:br>
            <a:endParaRPr sz="2000">
              <a:solidFill>
                <a:schemeClr val="dk1"/>
              </a:solidFill>
              <a:latin typeface="Vidaloka"/>
              <a:ea typeface="Vidaloka"/>
              <a:cs typeface="Vidaloka"/>
              <a:sym typeface="Vidaloka"/>
            </a:endParaRPr>
          </a:p>
          <a:p>
            <a:pPr indent="-355600" lvl="0" marL="457200" rtl="0" algn="l">
              <a:spcBef>
                <a:spcPts val="0"/>
              </a:spcBef>
              <a:spcAft>
                <a:spcPts val="0"/>
              </a:spcAft>
              <a:buClr>
                <a:schemeClr val="dk1"/>
              </a:buClr>
              <a:buSzPts val="2000"/>
              <a:buFont typeface="Vidaloka"/>
              <a:buChar char="●"/>
            </a:pPr>
            <a:r>
              <a:rPr lang="en" sz="2000">
                <a:solidFill>
                  <a:schemeClr val="dk1"/>
                </a:solidFill>
                <a:latin typeface="Vidaloka"/>
                <a:ea typeface="Vidaloka"/>
                <a:cs typeface="Vidaloka"/>
                <a:sym typeface="Vidaloka"/>
              </a:rPr>
              <a:t>Worklife_Interference -  calories, hr</a:t>
            </a:r>
            <a:br>
              <a:rPr lang="en" sz="2000">
                <a:solidFill>
                  <a:schemeClr val="dk1"/>
                </a:solidFill>
                <a:latin typeface="Vidaloka"/>
                <a:ea typeface="Vidaloka"/>
                <a:cs typeface="Vidaloka"/>
                <a:sym typeface="Vidaloka"/>
              </a:rPr>
            </a:br>
            <a:endParaRPr sz="2000">
              <a:solidFill>
                <a:schemeClr val="dk1"/>
              </a:solidFill>
              <a:latin typeface="Vidaloka"/>
              <a:ea typeface="Vidaloka"/>
              <a:cs typeface="Vidaloka"/>
              <a:sym typeface="Vidaloka"/>
            </a:endParaRPr>
          </a:p>
          <a:p>
            <a:pPr indent="-355600" lvl="0" marL="457200" rtl="0" algn="l">
              <a:spcBef>
                <a:spcPts val="0"/>
              </a:spcBef>
              <a:spcAft>
                <a:spcPts val="0"/>
              </a:spcAft>
              <a:buClr>
                <a:schemeClr val="dk1"/>
              </a:buClr>
              <a:buSzPts val="2000"/>
              <a:buFont typeface="Vidaloka"/>
              <a:buChar char="●"/>
            </a:pPr>
            <a:r>
              <a:rPr lang="en" sz="2000">
                <a:solidFill>
                  <a:schemeClr val="dk1"/>
                </a:solidFill>
                <a:latin typeface="Vidaloka"/>
                <a:ea typeface="Vidaloka"/>
                <a:cs typeface="Vidaloka"/>
                <a:sym typeface="Vidaloka"/>
              </a:rPr>
              <a:t>Effectiveness\Productive - hr</a:t>
            </a:r>
            <a:br>
              <a:rPr lang="en" sz="2000">
                <a:solidFill>
                  <a:schemeClr val="dk1"/>
                </a:solidFill>
                <a:latin typeface="Vidaloka"/>
                <a:ea typeface="Vidaloka"/>
                <a:cs typeface="Vidaloka"/>
                <a:sym typeface="Vidaloka"/>
              </a:rPr>
            </a:br>
            <a:endParaRPr sz="2000">
              <a:solidFill>
                <a:schemeClr val="dk1"/>
              </a:solidFill>
              <a:latin typeface="Vidaloka"/>
              <a:ea typeface="Vidaloka"/>
              <a:cs typeface="Vidaloka"/>
              <a:sym typeface="Vidaloka"/>
            </a:endParaRPr>
          </a:p>
          <a:p>
            <a:pPr indent="-355600" lvl="0" marL="457200" rtl="0" algn="l">
              <a:spcBef>
                <a:spcPts val="0"/>
              </a:spcBef>
              <a:spcAft>
                <a:spcPts val="0"/>
              </a:spcAft>
              <a:buClr>
                <a:schemeClr val="dk1"/>
              </a:buClr>
              <a:buSzPts val="2000"/>
              <a:buFont typeface="Vidaloka"/>
              <a:buChar char="●"/>
            </a:pPr>
            <a:r>
              <a:rPr lang="en" sz="2000">
                <a:solidFill>
                  <a:schemeClr val="dk1"/>
                </a:solidFill>
                <a:latin typeface="Vidaloka"/>
                <a:ea typeface="Vidaloka"/>
                <a:cs typeface="Vidaloka"/>
                <a:sym typeface="Vidaloka"/>
              </a:rPr>
              <a:t>E-Work Life Scale - calories, hr</a:t>
            </a:r>
            <a:endParaRPr sz="2000">
              <a:solidFill>
                <a:schemeClr val="dk1"/>
              </a:solidFill>
              <a:latin typeface="Vidaloka"/>
              <a:ea typeface="Vidaloka"/>
              <a:cs typeface="Vidaloka"/>
              <a:sym typeface="Vidalok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2"/>
          <p:cNvSpPr txBox="1"/>
          <p:nvPr>
            <p:ph type="title"/>
          </p:nvPr>
        </p:nvSpPr>
        <p:spPr>
          <a:xfrm>
            <a:off x="2325375" y="1428450"/>
            <a:ext cx="4730100" cy="228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Relationship between Computer Workstation Checklist and Garmin Data </a:t>
            </a:r>
            <a:endParaRPr sz="38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Garmin Data </a:t>
            </a:r>
            <a:endParaRPr/>
          </a:p>
        </p:txBody>
      </p:sp>
      <p:sp>
        <p:nvSpPr>
          <p:cNvPr id="484" name="Google Shape;484;p56"/>
          <p:cNvSpPr txBox="1"/>
          <p:nvPr>
            <p:ph idx="1" type="body"/>
          </p:nvPr>
        </p:nvSpPr>
        <p:spPr>
          <a:xfrm>
            <a:off x="596350" y="1102075"/>
            <a:ext cx="7717500" cy="3591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sz="1400">
                <a:solidFill>
                  <a:schemeClr val="dk1"/>
                </a:solidFill>
              </a:rPr>
              <a:t>Extracted one value for each data type per day</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rPr>
              <a:t>For </a:t>
            </a:r>
            <a:r>
              <a:rPr b="1" lang="en">
                <a:solidFill>
                  <a:schemeClr val="dk1"/>
                </a:solidFill>
              </a:rPr>
              <a:t>calories, steps, floorsClimbed, </a:t>
            </a:r>
            <a:r>
              <a:rPr lang="en">
                <a:solidFill>
                  <a:schemeClr val="dk1"/>
                </a:solidFill>
              </a:rPr>
              <a:t>and </a:t>
            </a:r>
            <a:r>
              <a:rPr b="1" lang="en">
                <a:solidFill>
                  <a:schemeClr val="dk1"/>
                </a:solidFill>
              </a:rPr>
              <a:t>intensityMinutes</a:t>
            </a:r>
            <a:r>
              <a:rPr lang="en">
                <a:solidFill>
                  <a:schemeClr val="dk1"/>
                </a:solidFill>
              </a:rPr>
              <a:t>: we took the max value for each day</a:t>
            </a:r>
            <a:endParaRPr>
              <a:solidFill>
                <a:schemeClr val="dk1"/>
              </a:solidFill>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rPr>
              <a:t>For </a:t>
            </a:r>
            <a:r>
              <a:rPr b="1" lang="en">
                <a:solidFill>
                  <a:schemeClr val="dk1"/>
                </a:solidFill>
              </a:rPr>
              <a:t>heart rate</a:t>
            </a:r>
            <a:r>
              <a:rPr lang="en">
                <a:solidFill>
                  <a:schemeClr val="dk1"/>
                </a:solidFill>
              </a:rPr>
              <a:t>: we had to replace the 0 values before taking the average, so we replaced them with a random value between 60-100, which is the normal </a:t>
            </a:r>
            <a:r>
              <a:rPr lang="en">
                <a:solidFill>
                  <a:schemeClr val="dk1"/>
                </a:solidFill>
              </a:rPr>
              <a:t>heart rate for adults (source: </a:t>
            </a:r>
            <a:r>
              <a:rPr lang="en" u="sng">
                <a:solidFill>
                  <a:srgbClr val="0000FF"/>
                </a:solidFill>
                <a:hlinkClick r:id="rId3">
                  <a:extLst>
                    <a:ext uri="{A12FA001-AC4F-418D-AE19-62706E023703}">
                      <ahyp:hlinkClr val="tx"/>
                    </a:ext>
                  </a:extLst>
                </a:hlinkClick>
              </a:rPr>
              <a:t>American Heart Association</a:t>
            </a:r>
            <a:r>
              <a:rPr lang="en">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rPr>
              <a:t>For </a:t>
            </a:r>
            <a:r>
              <a:rPr b="1" lang="en">
                <a:solidFill>
                  <a:schemeClr val="dk1"/>
                </a:solidFill>
              </a:rPr>
              <a:t>stress</a:t>
            </a:r>
            <a:r>
              <a:rPr lang="en">
                <a:solidFill>
                  <a:schemeClr val="dk1"/>
                </a:solidFill>
              </a:rPr>
              <a:t>: we found the average for each day</a:t>
            </a:r>
            <a:endParaRPr>
              <a:solidFill>
                <a:schemeClr val="dk1"/>
              </a:solidFill>
            </a:endParaRPr>
          </a:p>
          <a:p>
            <a:pPr indent="-317500" lvl="1" marL="914400" rtl="0" algn="l">
              <a:lnSpc>
                <a:spcPct val="115000"/>
              </a:lnSpc>
              <a:spcBef>
                <a:spcPts val="0"/>
              </a:spcBef>
              <a:spcAft>
                <a:spcPts val="0"/>
              </a:spcAft>
              <a:buSzPts val="1400"/>
              <a:buFont typeface="Montserrat"/>
              <a:buChar char="○"/>
            </a:pPr>
            <a:r>
              <a:rPr lang="en">
                <a:solidFill>
                  <a:schemeClr val="dk1"/>
                </a:solidFill>
              </a:rPr>
              <a:t>We did not include pulseOx and ibi in this process</a:t>
            </a:r>
            <a:endParaRPr>
              <a:solidFill>
                <a:schemeClr val="dk1"/>
              </a:solidFill>
            </a:endParaRPr>
          </a:p>
          <a:p>
            <a:pPr indent="-317500" lvl="0" marL="457200" rtl="0" algn="l">
              <a:lnSpc>
                <a:spcPct val="115000"/>
              </a:lnSpc>
              <a:spcBef>
                <a:spcPts val="0"/>
              </a:spcBef>
              <a:spcAft>
                <a:spcPts val="0"/>
              </a:spcAft>
              <a:buClr>
                <a:schemeClr val="dk1"/>
              </a:buClr>
              <a:buSzPts val="1400"/>
              <a:buFont typeface="Montserrat"/>
              <a:buChar char="●"/>
            </a:pPr>
            <a:r>
              <a:rPr lang="en" sz="1400">
                <a:solidFill>
                  <a:schemeClr val="dk1"/>
                </a:solidFill>
              </a:rPr>
              <a:t>We also filtered out the participants that did not have the correct amount of data in each folder</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rPr>
              <a:t>62 files in the 3 month folder - found 62 participants</a:t>
            </a:r>
            <a:endParaRPr>
              <a:solidFill>
                <a:schemeClr val="dk1"/>
              </a:solidFill>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rPr>
              <a:t>63 files in the 6 month folder - found 58 participants</a:t>
            </a:r>
            <a:endParaRPr>
              <a:solidFill>
                <a:schemeClr val="dk1"/>
              </a:solidFill>
            </a:endParaRPr>
          </a:p>
          <a:p>
            <a:pPr indent="-317500" lvl="0" marL="457200" rtl="0" algn="l">
              <a:lnSpc>
                <a:spcPct val="115000"/>
              </a:lnSpc>
              <a:spcBef>
                <a:spcPts val="0"/>
              </a:spcBef>
              <a:spcAft>
                <a:spcPts val="0"/>
              </a:spcAft>
              <a:buClr>
                <a:schemeClr val="dk1"/>
              </a:buClr>
              <a:buSzPts val="1400"/>
              <a:buFont typeface="Montserrat"/>
              <a:buChar char="●"/>
            </a:pPr>
            <a:r>
              <a:rPr lang="en" sz="1400">
                <a:solidFill>
                  <a:schemeClr val="dk1"/>
                </a:solidFill>
              </a:rPr>
              <a:t>T</a:t>
            </a:r>
            <a:r>
              <a:rPr lang="en" sz="1400">
                <a:solidFill>
                  <a:schemeClr val="dk1"/>
                </a:solidFill>
              </a:rPr>
              <a:t>he cleaned data can be found </a:t>
            </a:r>
            <a:r>
              <a:rPr lang="en" sz="1400" u="sng">
                <a:solidFill>
                  <a:srgbClr val="1155CC"/>
                </a:solidFill>
                <a:hlinkClick r:id="rId4">
                  <a:extLst>
                    <a:ext uri="{A12FA001-AC4F-418D-AE19-62706E023703}">
                      <ahyp:hlinkClr val="tx"/>
                    </a:ext>
                  </a:extLst>
                </a:hlinkClick>
              </a:rPr>
              <a:t>here</a:t>
            </a:r>
            <a:r>
              <a:rPr lang="en" sz="1400">
                <a:solidFill>
                  <a:schemeClr val="dk1"/>
                </a:solidFill>
              </a:rPr>
              <a:t>.</a:t>
            </a:r>
            <a:endParaRPr sz="1400">
              <a:solidFill>
                <a:schemeClr val="dk1"/>
              </a:solidFill>
            </a:endParaRPr>
          </a:p>
          <a:p>
            <a:pPr indent="0" lvl="0" marL="0" rtl="0" algn="l">
              <a:spcBef>
                <a:spcPts val="0"/>
              </a:spcBef>
              <a:spcAft>
                <a:spcPts val="1200"/>
              </a:spcAft>
              <a:buNone/>
            </a:pPr>
            <a:r>
              <a:t/>
            </a:r>
            <a:endParaRPr sz="1400">
              <a:solidFill>
                <a:schemeClr val="dk1"/>
              </a:solidFill>
              <a:latin typeface="Vidaloka"/>
              <a:ea typeface="Vidaloka"/>
              <a:cs typeface="Vidaloka"/>
              <a:sym typeface="Vidalok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Workstation Checklist Score vs Garmin Data</a:t>
            </a:r>
            <a:endParaRPr/>
          </a:p>
        </p:txBody>
      </p:sp>
      <p:sp>
        <p:nvSpPr>
          <p:cNvPr id="729" name="Google Shape;729;p83"/>
          <p:cNvSpPr txBox="1"/>
          <p:nvPr>
            <p:ph idx="4294967295" type="body"/>
          </p:nvPr>
        </p:nvSpPr>
        <p:spPr>
          <a:xfrm>
            <a:off x="713225" y="1459050"/>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Calculated the total score for all questions and checked the relationship with the garmin data</a:t>
            </a:r>
            <a:endParaRPr sz="1400"/>
          </a:p>
          <a:p>
            <a:pPr indent="-317500" lvl="0" marL="457200" rtl="0" algn="l">
              <a:spcBef>
                <a:spcPts val="1200"/>
              </a:spcBef>
              <a:spcAft>
                <a:spcPts val="0"/>
              </a:spcAft>
              <a:buSzPts val="1400"/>
              <a:buAutoNum type="arabicPeriod"/>
            </a:pPr>
            <a:r>
              <a:rPr lang="en" sz="1400"/>
              <a:t>Total Score vs Calories</a:t>
            </a:r>
            <a:endParaRPr sz="1400"/>
          </a:p>
          <a:p>
            <a:pPr indent="-317500" lvl="0" marL="457200" rtl="0" algn="l">
              <a:spcBef>
                <a:spcPts val="0"/>
              </a:spcBef>
              <a:spcAft>
                <a:spcPts val="0"/>
              </a:spcAft>
              <a:buSzPts val="1400"/>
              <a:buAutoNum type="arabicPeriod"/>
            </a:pPr>
            <a:r>
              <a:rPr lang="en" sz="1400">
                <a:solidFill>
                  <a:schemeClr val="dk1"/>
                </a:solidFill>
              </a:rPr>
              <a:t>Total Score vs Stress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Score vs Steps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Score vs Heart Rate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Score vs Intensity in Minutes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Score vs Floors Climbed</a:t>
            </a:r>
            <a:endParaRPr sz="1400"/>
          </a:p>
          <a:p>
            <a:pPr indent="0" lvl="0" marL="0" rtl="0" algn="l">
              <a:spcBef>
                <a:spcPts val="1200"/>
              </a:spcBef>
              <a:spcAft>
                <a:spcPts val="0"/>
              </a:spcAft>
              <a:buNone/>
            </a:pPr>
            <a:r>
              <a:rPr b="1" lang="en" sz="1500"/>
              <a:t>Results</a:t>
            </a:r>
            <a:endParaRPr b="1" sz="1500"/>
          </a:p>
          <a:p>
            <a:pPr indent="0" lvl="0" marL="0" rtl="0" algn="l">
              <a:spcBef>
                <a:spcPts val="1200"/>
              </a:spcBef>
              <a:spcAft>
                <a:spcPts val="1200"/>
              </a:spcAft>
              <a:buNone/>
            </a:pPr>
            <a:r>
              <a:rPr lang="en" sz="1400"/>
              <a:t>There were no correlations that are significantly correlated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Relationships</a:t>
            </a:r>
            <a:endParaRPr/>
          </a:p>
        </p:txBody>
      </p:sp>
      <p:sp>
        <p:nvSpPr>
          <p:cNvPr id="490" name="Google Shape;490;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visualize the </a:t>
            </a:r>
            <a:r>
              <a:rPr lang="en" sz="1400"/>
              <a:t>comparison, </a:t>
            </a:r>
            <a:r>
              <a:rPr lang="en" sz="1400"/>
              <a:t>we plotted the 6 month Garmin data and survey data onto a dual axis line graph. </a:t>
            </a:r>
            <a:endParaRPr sz="1400"/>
          </a:p>
          <a:p>
            <a:pPr indent="0" lvl="0" marL="0" rtl="0" algn="l">
              <a:spcBef>
                <a:spcPts val="1200"/>
              </a:spcBef>
              <a:spcAft>
                <a:spcPts val="0"/>
              </a:spcAft>
              <a:buNone/>
            </a:pPr>
            <a:r>
              <a:rPr lang="en" sz="1400"/>
              <a:t>We calculated the Pearson correlation coefficient between the Garmin data and the chosen survey data type, then did a p-test to determine whether or not the correlation was statistically significant.</a:t>
            </a:r>
            <a:endParaRPr sz="1400"/>
          </a:p>
          <a:p>
            <a:pPr indent="0" lvl="0" marL="0" rtl="0" algn="l">
              <a:spcBef>
                <a:spcPts val="1200"/>
              </a:spcBef>
              <a:spcAft>
                <a:spcPts val="1200"/>
              </a:spcAft>
              <a:buNone/>
            </a:pPr>
            <a:r>
              <a:t/>
            </a:r>
            <a:endParaRPr sz="1400"/>
          </a:p>
        </p:txBody>
      </p:sp>
      <p:pic>
        <p:nvPicPr>
          <p:cNvPr id="491" name="Google Shape;491;p57"/>
          <p:cNvPicPr preferRelativeResize="0"/>
          <p:nvPr/>
        </p:nvPicPr>
        <p:blipFill>
          <a:blip r:embed="rId3">
            <a:alphaModFix/>
          </a:blip>
          <a:stretch>
            <a:fillRect/>
          </a:stretch>
        </p:blipFill>
        <p:spPr>
          <a:xfrm>
            <a:off x="2668263" y="2738726"/>
            <a:ext cx="3807476" cy="195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8"/>
          <p:cNvSpPr txBox="1"/>
          <p:nvPr>
            <p:ph type="title"/>
          </p:nvPr>
        </p:nvSpPr>
        <p:spPr>
          <a:xfrm>
            <a:off x="2202000" y="1664900"/>
            <a:ext cx="4740000" cy="16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Relationship between Flourishing Scale and Garmin Data</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713225" y="445025"/>
            <a:ext cx="66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Flourishing Scale</a:t>
            </a:r>
            <a:r>
              <a:rPr lang="en" sz="3300"/>
              <a:t> - Domain</a:t>
            </a:r>
            <a:endParaRPr/>
          </a:p>
        </p:txBody>
      </p:sp>
      <p:sp>
        <p:nvSpPr>
          <p:cNvPr id="502" name="Google Shape;502;p5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Flourishing Scale Survey has 6 domains and for each domain there has 2 questions, and for each question there is score from 1-10</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42900" lvl="0" marL="457200" rtl="0" algn="l">
              <a:spcBef>
                <a:spcPts val="0"/>
              </a:spcBef>
              <a:spcAft>
                <a:spcPts val="0"/>
              </a:spcAft>
              <a:buSzPts val="1800"/>
              <a:buChar char="●"/>
            </a:pPr>
            <a:r>
              <a:rPr lang="en" sz="1446">
                <a:solidFill>
                  <a:schemeClr val="dk1"/>
                </a:solidFill>
              </a:rPr>
              <a:t>Happiness and Life Satisfaction.</a:t>
            </a:r>
            <a:r>
              <a:rPr lang="en" sz="2000">
                <a:solidFill>
                  <a:srgbClr val="000000"/>
                </a:solidFill>
              </a:rPr>
              <a:t> </a:t>
            </a:r>
            <a:endParaRPr sz="2000">
              <a:solidFill>
                <a:srgbClr val="000000"/>
              </a:solidFill>
            </a:endParaRPr>
          </a:p>
          <a:p>
            <a:pPr indent="-342900" lvl="0" marL="457200" rtl="0" algn="l">
              <a:spcBef>
                <a:spcPts val="0"/>
              </a:spcBef>
              <a:spcAft>
                <a:spcPts val="0"/>
              </a:spcAft>
              <a:buSzPts val="1800"/>
              <a:buChar char="●"/>
            </a:pPr>
            <a:r>
              <a:rPr lang="en" sz="1446">
                <a:solidFill>
                  <a:schemeClr val="dk1"/>
                </a:solidFill>
              </a:rPr>
              <a:t>Mental and Physical Health</a:t>
            </a:r>
            <a:endParaRPr sz="2000">
              <a:solidFill>
                <a:srgbClr val="000000"/>
              </a:solidFill>
            </a:endParaRPr>
          </a:p>
          <a:p>
            <a:pPr indent="-342900" lvl="0" marL="457200" rtl="0" algn="l">
              <a:spcBef>
                <a:spcPts val="0"/>
              </a:spcBef>
              <a:spcAft>
                <a:spcPts val="0"/>
              </a:spcAft>
              <a:buSzPts val="1800"/>
              <a:buChar char="●"/>
            </a:pPr>
            <a:r>
              <a:rPr lang="en" sz="1446">
                <a:solidFill>
                  <a:schemeClr val="dk1"/>
                </a:solidFill>
              </a:rPr>
              <a:t>Meaning and Purpose</a:t>
            </a:r>
            <a:endParaRPr sz="2000">
              <a:solidFill>
                <a:srgbClr val="000000"/>
              </a:solidFill>
            </a:endParaRPr>
          </a:p>
          <a:p>
            <a:pPr indent="-342900" lvl="0" marL="457200" rtl="0" algn="l">
              <a:spcBef>
                <a:spcPts val="0"/>
              </a:spcBef>
              <a:spcAft>
                <a:spcPts val="0"/>
              </a:spcAft>
              <a:buSzPts val="1800"/>
              <a:buChar char="●"/>
            </a:pPr>
            <a:r>
              <a:rPr lang="en" sz="1446">
                <a:solidFill>
                  <a:schemeClr val="dk1"/>
                </a:solidFill>
              </a:rPr>
              <a:t>Character and Virtue</a:t>
            </a:r>
            <a:endParaRPr sz="2000">
              <a:solidFill>
                <a:srgbClr val="000000"/>
              </a:solidFill>
            </a:endParaRPr>
          </a:p>
          <a:p>
            <a:pPr indent="-342900" lvl="0" marL="457200" rtl="0" algn="l">
              <a:spcBef>
                <a:spcPts val="0"/>
              </a:spcBef>
              <a:spcAft>
                <a:spcPts val="0"/>
              </a:spcAft>
              <a:buSzPts val="1800"/>
              <a:buChar char="●"/>
            </a:pPr>
            <a:r>
              <a:rPr lang="en" sz="1446">
                <a:solidFill>
                  <a:schemeClr val="dk1"/>
                </a:solidFill>
              </a:rPr>
              <a:t>Close Social Relationships</a:t>
            </a:r>
            <a:endParaRPr sz="1446">
              <a:solidFill>
                <a:schemeClr val="dk1"/>
              </a:solidFill>
            </a:endParaRPr>
          </a:p>
          <a:p>
            <a:pPr indent="-342900" lvl="0" marL="457200" rtl="0" algn="l">
              <a:spcBef>
                <a:spcPts val="0"/>
              </a:spcBef>
              <a:spcAft>
                <a:spcPts val="0"/>
              </a:spcAft>
              <a:buSzPts val="1800"/>
              <a:buChar char="●"/>
            </a:pPr>
            <a:r>
              <a:rPr lang="en" sz="1446">
                <a:solidFill>
                  <a:schemeClr val="dk1"/>
                </a:solidFill>
              </a:rPr>
              <a:t>Financial and Material Stability</a:t>
            </a:r>
            <a:endParaRPr sz="1446">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713225" y="445025"/>
            <a:ext cx="77175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Flourishing Scale Survey Data</a:t>
            </a:r>
            <a:endParaRPr/>
          </a:p>
        </p:txBody>
      </p:sp>
      <p:sp>
        <p:nvSpPr>
          <p:cNvPr id="508" name="Google Shape;508;p60"/>
          <p:cNvSpPr txBox="1"/>
          <p:nvPr>
            <p:ph idx="1" type="body"/>
          </p:nvPr>
        </p:nvSpPr>
        <p:spPr>
          <a:xfrm>
            <a:off x="713250" y="1339825"/>
            <a:ext cx="7717500" cy="30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The flourishing scale data was in Friday AM data.</a:t>
            </a:r>
            <a:endParaRPr sz="1500"/>
          </a:p>
          <a:p>
            <a:pPr indent="-323850" lvl="0" marL="457200" rtl="0" algn="l">
              <a:spcBef>
                <a:spcPts val="0"/>
              </a:spcBef>
              <a:spcAft>
                <a:spcPts val="0"/>
              </a:spcAft>
              <a:buSzPts val="1500"/>
              <a:buChar char="●"/>
            </a:pPr>
            <a:r>
              <a:rPr lang="en" sz="1500"/>
              <a:t>I</a:t>
            </a:r>
            <a:r>
              <a:rPr lang="en" sz="1500"/>
              <a:t> calculated the score for each domains. Then I calculated the</a:t>
            </a:r>
            <a:r>
              <a:rPr lang="en" sz="1500">
                <a:solidFill>
                  <a:schemeClr val="dk1"/>
                </a:solidFill>
              </a:rPr>
              <a:t> “Secure Flourish”  which is obtained by summing the scores from all six domains.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Merged the cleaned garmin data and this survey data. We filtered out the 6 month data from May to October.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Then I g</a:t>
            </a:r>
            <a:r>
              <a:rPr lang="en" sz="1500">
                <a:solidFill>
                  <a:schemeClr val="dk1"/>
                </a:solidFill>
              </a:rPr>
              <a:t>rouped the merged data by month and calculated the mean for each Garmin data type and domains</a:t>
            </a:r>
            <a:endParaRPr sz="15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t>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1"/>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Scale-Mental and Physical Health vs Heart Rate</a:t>
            </a:r>
            <a:endParaRPr sz="2700"/>
          </a:p>
        </p:txBody>
      </p:sp>
      <p:sp>
        <p:nvSpPr>
          <p:cNvPr id="514" name="Google Shape;514;p61"/>
          <p:cNvSpPr txBox="1"/>
          <p:nvPr/>
        </p:nvSpPr>
        <p:spPr>
          <a:xfrm>
            <a:off x="296775" y="16185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15" name="Google Shape;515;p61"/>
          <p:cNvSpPr txBox="1"/>
          <p:nvPr/>
        </p:nvSpPr>
        <p:spPr>
          <a:xfrm flipH="1">
            <a:off x="378975" y="32765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16" name="Google Shape;516;p61"/>
          <p:cNvSpPr txBox="1"/>
          <p:nvPr/>
        </p:nvSpPr>
        <p:spPr>
          <a:xfrm flipH="1">
            <a:off x="368775" y="37691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 = </a:t>
            </a:r>
            <a:r>
              <a:rPr lang="en">
                <a:solidFill>
                  <a:schemeClr val="dk1"/>
                </a:solidFill>
                <a:latin typeface="Montserrat"/>
                <a:ea typeface="Montserrat"/>
                <a:cs typeface="Montserrat"/>
                <a:sym typeface="Montserrat"/>
              </a:rPr>
              <a:t>0.05</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P-value = 0.050</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Correlation coefficient = -0.811</a:t>
            </a:r>
            <a:endParaRPr>
              <a:solidFill>
                <a:schemeClr val="dk1"/>
              </a:solidFill>
              <a:latin typeface="Montserrat"/>
              <a:ea typeface="Montserrat"/>
              <a:cs typeface="Montserrat"/>
              <a:sym typeface="Montserrat"/>
            </a:endParaRPr>
          </a:p>
        </p:txBody>
      </p:sp>
      <p:sp>
        <p:nvSpPr>
          <p:cNvPr id="517" name="Google Shape;517;p61"/>
          <p:cNvSpPr txBox="1"/>
          <p:nvPr/>
        </p:nvSpPr>
        <p:spPr>
          <a:xfrm>
            <a:off x="378982" y="26171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18" name="Google Shape;518;p61"/>
          <p:cNvSpPr txBox="1"/>
          <p:nvPr/>
        </p:nvSpPr>
        <p:spPr>
          <a:xfrm>
            <a:off x="368675" y="21971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19" name="Google Shape;519;p61"/>
          <p:cNvPicPr preferRelativeResize="0"/>
          <p:nvPr/>
        </p:nvPicPr>
        <p:blipFill>
          <a:blip r:embed="rId3">
            <a:alphaModFix/>
          </a:blip>
          <a:stretch>
            <a:fillRect/>
          </a:stretch>
        </p:blipFill>
        <p:spPr>
          <a:xfrm>
            <a:off x="4375550" y="1157438"/>
            <a:ext cx="4164375" cy="2828632"/>
          </a:xfrm>
          <a:prstGeom prst="rect">
            <a:avLst/>
          </a:prstGeom>
          <a:noFill/>
          <a:ln>
            <a:noFill/>
          </a:ln>
        </p:spPr>
      </p:pic>
      <p:pic>
        <p:nvPicPr>
          <p:cNvPr id="520" name="Google Shape;520;p61"/>
          <p:cNvPicPr preferRelativeResize="0"/>
          <p:nvPr/>
        </p:nvPicPr>
        <p:blipFill>
          <a:blip r:embed="rId4">
            <a:alphaModFix/>
          </a:blip>
          <a:stretch>
            <a:fillRect/>
          </a:stretch>
        </p:blipFill>
        <p:spPr>
          <a:xfrm>
            <a:off x="4375550" y="4130600"/>
            <a:ext cx="4164374" cy="6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2"/>
          <p:cNvSpPr txBox="1"/>
          <p:nvPr>
            <p:ph type="title"/>
          </p:nvPr>
        </p:nvSpPr>
        <p:spPr>
          <a:xfrm>
            <a:off x="368675" y="445025"/>
            <a:ext cx="87753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Flourishing Scale-Happiness and Life </a:t>
            </a:r>
            <a:r>
              <a:rPr lang="en" sz="2700"/>
              <a:t>Satisfaction </a:t>
            </a:r>
            <a:r>
              <a:rPr lang="en" sz="2700"/>
              <a:t>vs Calories</a:t>
            </a:r>
            <a:endParaRPr sz="2700"/>
          </a:p>
        </p:txBody>
      </p:sp>
      <p:sp>
        <p:nvSpPr>
          <p:cNvPr id="526" name="Google Shape;526;p62"/>
          <p:cNvSpPr txBox="1"/>
          <p:nvPr/>
        </p:nvSpPr>
        <p:spPr>
          <a:xfrm>
            <a:off x="296775" y="1618550"/>
            <a:ext cx="372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 Number of participants - 43</a:t>
            </a:r>
            <a:endParaRPr sz="2100">
              <a:solidFill>
                <a:schemeClr val="dk1"/>
              </a:solidFill>
              <a:latin typeface="Vidaloka"/>
              <a:ea typeface="Vidaloka"/>
              <a:cs typeface="Vidaloka"/>
              <a:sym typeface="Vidaloka"/>
            </a:endParaRPr>
          </a:p>
        </p:txBody>
      </p:sp>
      <p:sp>
        <p:nvSpPr>
          <p:cNvPr id="527" name="Google Shape;527;p62"/>
          <p:cNvSpPr txBox="1"/>
          <p:nvPr/>
        </p:nvSpPr>
        <p:spPr>
          <a:xfrm flipH="1">
            <a:off x="378975" y="3276500"/>
            <a:ext cx="313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Pearson Correlation Test</a:t>
            </a:r>
            <a:endParaRPr sz="2100">
              <a:solidFill>
                <a:schemeClr val="dk1"/>
              </a:solidFill>
              <a:latin typeface="Vidaloka"/>
              <a:ea typeface="Vidaloka"/>
              <a:cs typeface="Vidaloka"/>
              <a:sym typeface="Vidaloka"/>
            </a:endParaRPr>
          </a:p>
        </p:txBody>
      </p:sp>
      <p:sp>
        <p:nvSpPr>
          <p:cNvPr id="528" name="Google Shape;528;p62"/>
          <p:cNvSpPr txBox="1"/>
          <p:nvPr/>
        </p:nvSpPr>
        <p:spPr>
          <a:xfrm flipH="1">
            <a:off x="368775" y="3769100"/>
            <a:ext cx="35787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Significance value alpha</a:t>
            </a:r>
            <a:r>
              <a:rPr lang="en">
                <a:solidFill>
                  <a:schemeClr val="dk2"/>
                </a:solidFill>
                <a:latin typeface="Montserrat"/>
                <a:ea typeface="Montserrat"/>
                <a:cs typeface="Montserrat"/>
                <a:sym typeface="Montserrat"/>
              </a:rPr>
              <a:t> = 0.05</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P-value</a:t>
            </a:r>
            <a:r>
              <a:rPr lang="en">
                <a:solidFill>
                  <a:schemeClr val="dk2"/>
                </a:solidFill>
                <a:latin typeface="Montserrat"/>
                <a:ea typeface="Montserrat"/>
                <a:cs typeface="Montserrat"/>
                <a:sym typeface="Montserrat"/>
              </a:rPr>
              <a:t> = 0.021</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Correlation coefficient </a:t>
            </a:r>
            <a:r>
              <a:rPr lang="en">
                <a:solidFill>
                  <a:schemeClr val="dk2"/>
                </a:solidFill>
                <a:latin typeface="Montserrat"/>
                <a:ea typeface="Montserrat"/>
                <a:cs typeface="Montserrat"/>
                <a:sym typeface="Montserrat"/>
              </a:rPr>
              <a:t>= -0.880</a:t>
            </a:r>
            <a:endParaRPr>
              <a:solidFill>
                <a:schemeClr val="dk2"/>
              </a:solidFill>
              <a:latin typeface="Montserrat"/>
              <a:ea typeface="Montserrat"/>
              <a:cs typeface="Montserrat"/>
              <a:sym typeface="Montserrat"/>
            </a:endParaRPr>
          </a:p>
        </p:txBody>
      </p:sp>
      <p:sp>
        <p:nvSpPr>
          <p:cNvPr id="529" name="Google Shape;529;p62"/>
          <p:cNvSpPr txBox="1"/>
          <p:nvPr/>
        </p:nvSpPr>
        <p:spPr>
          <a:xfrm>
            <a:off x="378982" y="2617137"/>
            <a:ext cx="30945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The graph shows there is a </a:t>
            </a:r>
            <a:r>
              <a:rPr b="1" lang="en">
                <a:solidFill>
                  <a:srgbClr val="FF6B65"/>
                </a:solidFill>
                <a:latin typeface="Montserrat"/>
                <a:ea typeface="Montserrat"/>
                <a:cs typeface="Montserrat"/>
                <a:sym typeface="Montserrat"/>
              </a:rPr>
              <a:t>negative</a:t>
            </a:r>
            <a:r>
              <a:rPr lang="en">
                <a:solidFill>
                  <a:schemeClr val="dk2"/>
                </a:solidFill>
                <a:latin typeface="Montserrat"/>
                <a:ea typeface="Montserrat"/>
                <a:cs typeface="Montserrat"/>
                <a:sym typeface="Montserrat"/>
              </a:rPr>
              <a:t> correlation</a:t>
            </a:r>
            <a:endParaRPr>
              <a:solidFill>
                <a:schemeClr val="dk2"/>
              </a:solidFill>
              <a:latin typeface="Lato"/>
              <a:ea typeface="Lato"/>
              <a:cs typeface="Lato"/>
              <a:sym typeface="Lato"/>
            </a:endParaRPr>
          </a:p>
        </p:txBody>
      </p:sp>
      <p:sp>
        <p:nvSpPr>
          <p:cNvPr id="530" name="Google Shape;530;p62"/>
          <p:cNvSpPr txBox="1"/>
          <p:nvPr/>
        </p:nvSpPr>
        <p:spPr>
          <a:xfrm>
            <a:off x="368675" y="2197123"/>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Vidaloka"/>
                <a:ea typeface="Vidaloka"/>
                <a:cs typeface="Vidaloka"/>
                <a:sym typeface="Vidaloka"/>
              </a:rPr>
              <a:t>Correlation</a:t>
            </a:r>
            <a:endParaRPr sz="2100">
              <a:solidFill>
                <a:schemeClr val="dk1"/>
              </a:solidFill>
              <a:latin typeface="Vidaloka"/>
              <a:ea typeface="Vidaloka"/>
              <a:cs typeface="Vidaloka"/>
              <a:sym typeface="Vidaloka"/>
            </a:endParaRPr>
          </a:p>
        </p:txBody>
      </p:sp>
      <p:pic>
        <p:nvPicPr>
          <p:cNvPr id="531" name="Google Shape;531;p62"/>
          <p:cNvPicPr preferRelativeResize="0"/>
          <p:nvPr/>
        </p:nvPicPr>
        <p:blipFill>
          <a:blip r:embed="rId3">
            <a:alphaModFix/>
          </a:blip>
          <a:stretch>
            <a:fillRect/>
          </a:stretch>
        </p:blipFill>
        <p:spPr>
          <a:xfrm>
            <a:off x="4425850" y="1096024"/>
            <a:ext cx="4114075" cy="2802700"/>
          </a:xfrm>
          <a:prstGeom prst="rect">
            <a:avLst/>
          </a:prstGeom>
          <a:noFill/>
          <a:ln>
            <a:noFill/>
          </a:ln>
        </p:spPr>
      </p:pic>
      <p:pic>
        <p:nvPicPr>
          <p:cNvPr id="532" name="Google Shape;532;p62"/>
          <p:cNvPicPr preferRelativeResize="0"/>
          <p:nvPr/>
        </p:nvPicPr>
        <p:blipFill>
          <a:blip r:embed="rId4">
            <a:alphaModFix/>
          </a:blip>
          <a:stretch>
            <a:fillRect/>
          </a:stretch>
        </p:blipFill>
        <p:spPr>
          <a:xfrm>
            <a:off x="4441688" y="4006650"/>
            <a:ext cx="4082409" cy="59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