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8009daeb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8009daeb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Issue with asian data being above 100% is sample size - Chelsea asian population is 800, observed number of individuals fully vaccinated is 1000-1200.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stat=9.869,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stat=10.377,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stat=13.896,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stat=13.536,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stat=7.964,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3a6ca3d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3a6ca3d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in an additive manner</a:t>
            </a:r>
            <a:endParaRPr/>
          </a:p>
          <a:p>
            <a:pPr indent="0" lvl="0" marL="0" rtl="0" algn="l">
              <a:spcBef>
                <a:spcPts val="0"/>
              </a:spcBef>
              <a:spcAft>
                <a:spcPts val="0"/>
              </a:spcAft>
              <a:buNone/>
            </a:pPr>
            <a:r>
              <a:rPr lang="en"/>
              <a:t>Survival curves - each event is a step down, </a:t>
            </a:r>
            <a:endParaRPr/>
          </a:p>
          <a:p>
            <a:pPr indent="0" lvl="0" marL="0" rtl="0" algn="l">
              <a:spcBef>
                <a:spcPts val="0"/>
              </a:spcBef>
              <a:spcAft>
                <a:spcPts val="0"/>
              </a:spcAft>
              <a:buNone/>
            </a:pPr>
            <a:r>
              <a:rPr lang="en"/>
              <a:t>Cumulative proportion</a:t>
            </a:r>
            <a:endParaRPr/>
          </a:p>
          <a:p>
            <a:pPr indent="0" lvl="0" marL="0" rtl="0" algn="l">
              <a:spcBef>
                <a:spcPts val="0"/>
              </a:spcBef>
              <a:spcAft>
                <a:spcPts val="0"/>
              </a:spcAft>
              <a:buNone/>
            </a:pPr>
            <a:r>
              <a:rPr lang="en"/>
              <a:t>Kruskal wallis - survival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09daeb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09daeb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Hispanic</a:t>
            </a:r>
            <a:endParaRPr>
              <a:solidFill>
                <a:schemeClr val="dk1"/>
              </a:solidFill>
            </a:endParaRPr>
          </a:p>
          <a:p>
            <a:pPr indent="0" lvl="0" marL="0" rtl="0" algn="l">
              <a:spcBef>
                <a:spcPts val="0"/>
              </a:spcBef>
              <a:spcAft>
                <a:spcPts val="0"/>
              </a:spcAft>
              <a:buNone/>
            </a:pPr>
            <a:r>
              <a:rPr lang="en">
                <a:solidFill>
                  <a:schemeClr val="dk1"/>
                </a:solidFill>
              </a:rPr>
              <a:t>stat=-0.504, p=0.61484125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Hispanic</a:t>
            </a:r>
            <a:endParaRPr>
              <a:solidFill>
                <a:schemeClr val="dk1"/>
              </a:solidFill>
            </a:endParaRPr>
          </a:p>
          <a:p>
            <a:pPr indent="0" lvl="0" marL="0" rtl="0" algn="l">
              <a:spcBef>
                <a:spcPts val="0"/>
              </a:spcBef>
              <a:spcAft>
                <a:spcPts val="0"/>
              </a:spcAft>
              <a:buNone/>
            </a:pPr>
            <a:r>
              <a:rPr lang="en">
                <a:solidFill>
                  <a:schemeClr val="dk1"/>
                </a:solidFill>
              </a:rPr>
              <a:t>stat=-0.256, p=0.79806534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Hispanic</a:t>
            </a:r>
            <a:endParaRPr>
              <a:solidFill>
                <a:schemeClr val="dk1"/>
              </a:solidFill>
            </a:endParaRPr>
          </a:p>
          <a:p>
            <a:pPr indent="0" lvl="0" marL="0" rtl="0" algn="l">
              <a:spcBef>
                <a:spcPts val="0"/>
              </a:spcBef>
              <a:spcAft>
                <a:spcPts val="0"/>
              </a:spcAft>
              <a:buNone/>
            </a:pPr>
            <a:r>
              <a:rPr lang="en">
                <a:solidFill>
                  <a:schemeClr val="dk1"/>
                </a:solidFill>
              </a:rPr>
              <a:t>stat=1.255, p=0.21145199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Hispanic</a:t>
            </a:r>
            <a:endParaRPr>
              <a:solidFill>
                <a:schemeClr val="dk1"/>
              </a:solidFill>
            </a:endParaRPr>
          </a:p>
          <a:p>
            <a:pPr indent="0" lvl="0" marL="0" rtl="0" algn="l">
              <a:spcBef>
                <a:spcPts val="0"/>
              </a:spcBef>
              <a:spcAft>
                <a:spcPts val="0"/>
              </a:spcAft>
              <a:buNone/>
            </a:pPr>
            <a:r>
              <a:rPr lang="en">
                <a:solidFill>
                  <a:schemeClr val="dk1"/>
                </a:solidFill>
              </a:rPr>
              <a:t>stat=1.704, p=0.09118182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Hispanic</a:t>
            </a:r>
            <a:endParaRPr>
              <a:solidFill>
                <a:schemeClr val="dk1"/>
              </a:solidFill>
            </a:endParaRPr>
          </a:p>
          <a:p>
            <a:pPr indent="0" lvl="0" marL="0" rtl="0" algn="l">
              <a:spcBef>
                <a:spcPts val="0"/>
              </a:spcBef>
              <a:spcAft>
                <a:spcPts val="0"/>
              </a:spcAft>
              <a:buNone/>
            </a:pPr>
            <a:r>
              <a:rPr lang="en">
                <a:solidFill>
                  <a:schemeClr val="dk1"/>
                </a:solidFill>
              </a:rPr>
              <a:t>stat=0.015, p=0.98783136</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009daeb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009daeb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stat=-0.848, p=0.39819699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stat=0.344, p=0.73133018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stat=0.760, p=0.44888363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stat=0.313, p=0.75467528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stat=-0.219, p=0.82672146</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8009daeb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8009daeb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stat=-0.577, p=0.56468331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stat=0.088, p=0.93027658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stat=-0.397, p=0.69213862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stat=0.054, p=0.95672988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stat=0.028, p=0.97758631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009daeb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009daeb0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stat=-0.065, p=0.94816446</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stat=-0.015, p=0.98801333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stat=0.112, p=0.91115461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stat=0.029, p=0.97710721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Asian</a:t>
            </a:r>
            <a:endParaRPr>
              <a:solidFill>
                <a:schemeClr val="dk1"/>
              </a:solidFill>
            </a:endParaRPr>
          </a:p>
          <a:p>
            <a:pPr indent="0" lvl="0" marL="0" rtl="0" algn="l">
              <a:spcBef>
                <a:spcPts val="0"/>
              </a:spcBef>
              <a:spcAft>
                <a:spcPts val="0"/>
              </a:spcAft>
              <a:buNone/>
            </a:pPr>
            <a:r>
              <a:rPr lang="en">
                <a:solidFill>
                  <a:schemeClr val="dk1"/>
                </a:solidFill>
              </a:rPr>
              <a:t>stat=0.060, p=0.95228361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009daeb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009daeb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in an additive manner</a:t>
            </a:r>
            <a:endParaRPr/>
          </a:p>
          <a:p>
            <a:pPr indent="0" lvl="0" marL="0" rtl="0" algn="l">
              <a:spcBef>
                <a:spcPts val="0"/>
              </a:spcBef>
              <a:spcAft>
                <a:spcPts val="0"/>
              </a:spcAft>
              <a:buNone/>
            </a:pPr>
            <a:r>
              <a:rPr lang="en"/>
              <a:t>Survival curves - each event is a step down, </a:t>
            </a:r>
            <a:endParaRPr/>
          </a:p>
          <a:p>
            <a:pPr indent="0" lvl="0" marL="0" rtl="0" algn="l">
              <a:spcBef>
                <a:spcPts val="0"/>
              </a:spcBef>
              <a:spcAft>
                <a:spcPts val="0"/>
              </a:spcAft>
              <a:buNone/>
            </a:pPr>
            <a:r>
              <a:rPr lang="en"/>
              <a:t>Cumulative proportion</a:t>
            </a:r>
            <a:endParaRPr/>
          </a:p>
          <a:p>
            <a:pPr indent="0" lvl="0" marL="0" rtl="0" algn="l">
              <a:spcBef>
                <a:spcPts val="0"/>
              </a:spcBef>
              <a:spcAft>
                <a:spcPts val="0"/>
              </a:spcAft>
              <a:buNone/>
            </a:pPr>
            <a:r>
              <a:rPr lang="en"/>
              <a:t>Kruskal wallis - survival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8009daeb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8009daeb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8009daeb0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8009daeb0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8009daeb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8009daeb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c38341e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c38341e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8009daeb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8009daeb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09daeb0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09daeb0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09daeb0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09daeb0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8009daeb0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8009daeb0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8009daeb0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8009daeb0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8009daeb0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8009daeb0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8009daeb0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8009daeb0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836ae683a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836ae683a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acb0283f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acb0283f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ac16b81b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ac16b81b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cb0283f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acb0283f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83551375d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83551375d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b2d89f8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b2d89f8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applied the T-test to compare each and every city’s racial data. Hypothesis was that the data distributions were similar, and null hypothesis was that they are dissimilar. If the p value was above 0.05, then we reject the hypothesis and state that the distributions are the same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8009daeb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8009daeb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009daeb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009daeb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07/2022 is the time point when booster two rollout begins</a:t>
            </a:r>
            <a:endParaRPr/>
          </a:p>
          <a:p>
            <a:pPr indent="0" lvl="0" marL="0" rtl="0" algn="l">
              <a:spcBef>
                <a:spcPts val="0"/>
              </a:spcBef>
              <a:spcAft>
                <a:spcPts val="0"/>
              </a:spcAft>
              <a:buNone/>
            </a:pPr>
            <a:r>
              <a:rPr lang="en"/>
              <a:t>Chelsea vs. Newton</a:t>
            </a:r>
            <a:endParaRPr/>
          </a:p>
          <a:p>
            <a:pPr indent="0" lvl="0" marL="0" rtl="0" algn="l">
              <a:spcBef>
                <a:spcPts val="0"/>
              </a:spcBef>
              <a:spcAft>
                <a:spcPts val="0"/>
              </a:spcAft>
              <a:buClr>
                <a:schemeClr val="dk1"/>
              </a:buClr>
              <a:buSzPts val="1100"/>
              <a:buFont typeface="Arial"/>
              <a:buNone/>
            </a:pPr>
            <a:r>
              <a:rPr lang="en"/>
              <a:t>Hispanic</a:t>
            </a:r>
            <a:endParaRPr/>
          </a:p>
          <a:p>
            <a:pPr indent="0" lvl="0" marL="0" rtl="0" algn="l">
              <a:spcBef>
                <a:spcPts val="0"/>
              </a:spcBef>
              <a:spcAft>
                <a:spcPts val="0"/>
              </a:spcAft>
              <a:buClr>
                <a:schemeClr val="dk1"/>
              </a:buClr>
              <a:buSzPts val="1100"/>
              <a:buFont typeface="Arial"/>
              <a:buNone/>
            </a:pPr>
            <a:r>
              <a:rPr lang="en"/>
              <a:t>stat=-0.113, p=0.91052820</a:t>
            </a:r>
            <a:endParaRPr/>
          </a:p>
          <a:p>
            <a:pPr indent="0" lvl="0" marL="0" rtl="0" algn="l">
              <a:spcBef>
                <a:spcPts val="0"/>
              </a:spcBef>
              <a:spcAft>
                <a:spcPts val="0"/>
              </a:spcAft>
              <a:buClr>
                <a:schemeClr val="dk1"/>
              </a:buClr>
              <a:buSzPts val="1100"/>
              <a:buFont typeface="Arial"/>
              <a:buNone/>
            </a:pPr>
            <a:r>
              <a:rPr lang="en"/>
              <a:t>Probably the same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Chelsea vs. revere</a:t>
            </a:r>
            <a:endParaRPr/>
          </a:p>
          <a:p>
            <a:pPr indent="0" lvl="0" marL="0" rtl="0" algn="l">
              <a:spcBef>
                <a:spcPts val="0"/>
              </a:spcBef>
              <a:spcAft>
                <a:spcPts val="0"/>
              </a:spcAft>
              <a:buClr>
                <a:schemeClr val="dk1"/>
              </a:buClr>
              <a:buSzPts val="1100"/>
              <a:buFont typeface="Arial"/>
              <a:buNone/>
            </a:pPr>
            <a:r>
              <a:rPr lang="en"/>
              <a:t>Hispanic</a:t>
            </a:r>
            <a:endParaRPr/>
          </a:p>
          <a:p>
            <a:pPr indent="0" lvl="0" marL="0" rtl="0" algn="l">
              <a:spcBef>
                <a:spcPts val="0"/>
              </a:spcBef>
              <a:spcAft>
                <a:spcPts val="0"/>
              </a:spcAft>
              <a:buClr>
                <a:schemeClr val="dk1"/>
              </a:buClr>
              <a:buSzPts val="1100"/>
              <a:buFont typeface="Arial"/>
              <a:buNone/>
            </a:pPr>
            <a:r>
              <a:rPr lang="en"/>
              <a:t>stat=0.622, p=0.53475560</a:t>
            </a:r>
            <a:endParaRPr/>
          </a:p>
          <a:p>
            <a:pPr indent="0" lvl="0" marL="0" rtl="0" algn="l">
              <a:spcBef>
                <a:spcPts val="0"/>
              </a:spcBef>
              <a:spcAft>
                <a:spcPts val="0"/>
              </a:spcAft>
              <a:buClr>
                <a:schemeClr val="dk1"/>
              </a:buClr>
              <a:buSzPts val="1100"/>
              <a:buFont typeface="Arial"/>
              <a:buNone/>
            </a:pPr>
            <a:r>
              <a:rPr lang="en"/>
              <a:t>Probably the same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Chelsea vs. wellesley</a:t>
            </a:r>
            <a:endParaRPr/>
          </a:p>
          <a:p>
            <a:pPr indent="0" lvl="0" marL="0" rtl="0" algn="l">
              <a:spcBef>
                <a:spcPts val="0"/>
              </a:spcBef>
              <a:spcAft>
                <a:spcPts val="0"/>
              </a:spcAft>
              <a:buClr>
                <a:schemeClr val="dk1"/>
              </a:buClr>
              <a:buSzPts val="1100"/>
              <a:buFont typeface="Arial"/>
              <a:buNone/>
            </a:pPr>
            <a:r>
              <a:rPr lang="en"/>
              <a:t>Hispanic</a:t>
            </a:r>
            <a:endParaRPr/>
          </a:p>
          <a:p>
            <a:pPr indent="0" lvl="0" marL="0" rtl="0" algn="l">
              <a:spcBef>
                <a:spcPts val="0"/>
              </a:spcBef>
              <a:spcAft>
                <a:spcPts val="0"/>
              </a:spcAft>
              <a:buClr>
                <a:schemeClr val="dk1"/>
              </a:buClr>
              <a:buSzPts val="1100"/>
              <a:buFont typeface="Arial"/>
              <a:buNone/>
            </a:pPr>
            <a:r>
              <a:rPr lang="en"/>
              <a:t>stat=7.462, p=0.00000000</a:t>
            </a:r>
            <a:endParaRPr/>
          </a:p>
          <a:p>
            <a:pPr indent="0" lvl="0" marL="0" rtl="0" algn="l">
              <a:spcBef>
                <a:spcPts val="0"/>
              </a:spcBef>
              <a:spcAft>
                <a:spcPts val="0"/>
              </a:spcAft>
              <a:buClr>
                <a:schemeClr val="dk1"/>
              </a:buClr>
              <a:buSzPts val="1100"/>
              <a:buFont typeface="Arial"/>
              <a:buNone/>
            </a:pPr>
            <a:r>
              <a:rPr lang="en"/>
              <a:t>Probably different distributions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Chelsea vs. springfield</a:t>
            </a:r>
            <a:endParaRPr/>
          </a:p>
          <a:p>
            <a:pPr indent="0" lvl="0" marL="0" rtl="0" algn="l">
              <a:spcBef>
                <a:spcPts val="0"/>
              </a:spcBef>
              <a:spcAft>
                <a:spcPts val="0"/>
              </a:spcAft>
              <a:buClr>
                <a:schemeClr val="dk1"/>
              </a:buClr>
              <a:buSzPts val="1100"/>
              <a:buFont typeface="Arial"/>
              <a:buNone/>
            </a:pPr>
            <a:r>
              <a:rPr lang="en"/>
              <a:t>Hispanic</a:t>
            </a:r>
            <a:endParaRPr/>
          </a:p>
          <a:p>
            <a:pPr indent="0" lvl="0" marL="0" rtl="0" algn="l">
              <a:spcBef>
                <a:spcPts val="0"/>
              </a:spcBef>
              <a:spcAft>
                <a:spcPts val="0"/>
              </a:spcAft>
              <a:buClr>
                <a:schemeClr val="dk1"/>
              </a:buClr>
              <a:buSzPts val="1100"/>
              <a:buFont typeface="Arial"/>
              <a:buNone/>
            </a:pPr>
            <a:r>
              <a:rPr lang="en"/>
              <a:t>stat=9.148, p=0.00000000</a:t>
            </a:r>
            <a:endParaRPr/>
          </a:p>
          <a:p>
            <a:pPr indent="0" lvl="0" marL="0" rtl="0" algn="l">
              <a:spcBef>
                <a:spcPts val="0"/>
              </a:spcBef>
              <a:spcAft>
                <a:spcPts val="0"/>
              </a:spcAft>
              <a:buClr>
                <a:schemeClr val="dk1"/>
              </a:buClr>
              <a:buSzPts val="1100"/>
              <a:buFont typeface="Arial"/>
              <a:buNone/>
            </a:pPr>
            <a:r>
              <a:rPr lang="en"/>
              <a:t>Probably different distributions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Chelsea vs. everett</a:t>
            </a:r>
            <a:endParaRPr/>
          </a:p>
          <a:p>
            <a:pPr indent="0" lvl="0" marL="0" rtl="0" algn="l">
              <a:spcBef>
                <a:spcPts val="0"/>
              </a:spcBef>
              <a:spcAft>
                <a:spcPts val="0"/>
              </a:spcAft>
              <a:buClr>
                <a:schemeClr val="dk1"/>
              </a:buClr>
              <a:buSzPts val="1100"/>
              <a:buFont typeface="Arial"/>
              <a:buNone/>
            </a:pPr>
            <a:r>
              <a:rPr lang="en"/>
              <a:t>Hispanic</a:t>
            </a:r>
            <a:endParaRPr/>
          </a:p>
          <a:p>
            <a:pPr indent="0" lvl="0" marL="0" rtl="0" algn="l">
              <a:spcBef>
                <a:spcPts val="0"/>
              </a:spcBef>
              <a:spcAft>
                <a:spcPts val="0"/>
              </a:spcAft>
              <a:buClr>
                <a:schemeClr val="dk1"/>
              </a:buClr>
              <a:buSzPts val="1100"/>
              <a:buFont typeface="Arial"/>
              <a:buNone/>
            </a:pPr>
            <a:r>
              <a:rPr lang="en"/>
              <a:t>stat=2.951, p=0.00363799</a:t>
            </a:r>
            <a:endParaRPr/>
          </a:p>
          <a:p>
            <a:pPr indent="0" lvl="0" marL="0" rtl="0" algn="l">
              <a:spcBef>
                <a:spcPts val="0"/>
              </a:spcBef>
              <a:spcAft>
                <a:spcPts val="0"/>
              </a:spcAft>
              <a:buClr>
                <a:schemeClr val="dk1"/>
              </a:buClr>
              <a:buSzPts val="1100"/>
              <a:buFont typeface="Arial"/>
              <a:buNone/>
            </a:pPr>
            <a:r>
              <a:rPr lang="en"/>
              <a:t>Probably different distributions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009dae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009dae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stat=-10.864, p=0.00000000</a:t>
            </a:r>
            <a:endParaRPr>
              <a:solidFill>
                <a:schemeClr val="dk1"/>
              </a:solidFill>
            </a:endParaRPr>
          </a:p>
          <a:p>
            <a:pPr indent="0" lvl="0" marL="0" rtl="0" algn="l">
              <a:spcBef>
                <a:spcPts val="0"/>
              </a:spcBef>
              <a:spcAft>
                <a:spcPts val="0"/>
              </a:spcAft>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stat=-0.725, p=0.46959120</a:t>
            </a:r>
            <a:endParaRPr>
              <a:solidFill>
                <a:schemeClr val="dk1"/>
              </a:solidFill>
            </a:endParaRPr>
          </a:p>
          <a:p>
            <a:pPr indent="0" lvl="0" marL="0" rtl="0" algn="l">
              <a:spcBef>
                <a:spcPts val="0"/>
              </a:spcBef>
              <a:spcAft>
                <a:spcPts val="0"/>
              </a:spcAft>
              <a:buNone/>
            </a:pPr>
            <a:r>
              <a:rPr lang="en">
                <a:solidFill>
                  <a:schemeClr val="dk1"/>
                </a:solidFill>
              </a:rPr>
              <a:t>Probably the same distribution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stat=-2.779, p=0.00611275</a:t>
            </a:r>
            <a:endParaRPr>
              <a:solidFill>
                <a:schemeClr val="dk1"/>
              </a:solidFill>
            </a:endParaRPr>
          </a:p>
          <a:p>
            <a:pPr indent="0" lvl="0" marL="0" rtl="0" algn="l">
              <a:spcBef>
                <a:spcPts val="0"/>
              </a:spcBef>
              <a:spcAft>
                <a:spcPts val="0"/>
              </a:spcAft>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stat=1.593, p=0.11317241</a:t>
            </a:r>
            <a:endParaRPr>
              <a:solidFill>
                <a:schemeClr val="dk1"/>
              </a:solidFill>
            </a:endParaRPr>
          </a:p>
          <a:p>
            <a:pPr indent="0" lvl="0" marL="0" rtl="0" algn="l">
              <a:spcBef>
                <a:spcPts val="0"/>
              </a:spcBef>
              <a:spcAft>
                <a:spcPts val="0"/>
              </a:spcAft>
              <a:buNone/>
            </a:pPr>
            <a:r>
              <a:rPr lang="en">
                <a:solidFill>
                  <a:schemeClr val="dk1"/>
                </a:solidFill>
              </a:rPr>
              <a:t>Probably the same distribution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Black</a:t>
            </a:r>
            <a:endParaRPr>
              <a:solidFill>
                <a:schemeClr val="dk1"/>
              </a:solidFill>
            </a:endParaRPr>
          </a:p>
          <a:p>
            <a:pPr indent="0" lvl="0" marL="0" rtl="0" algn="l">
              <a:spcBef>
                <a:spcPts val="0"/>
              </a:spcBef>
              <a:spcAft>
                <a:spcPts val="0"/>
              </a:spcAft>
              <a:buNone/>
            </a:pPr>
            <a:r>
              <a:rPr lang="en">
                <a:solidFill>
                  <a:schemeClr val="dk1"/>
                </a:solidFill>
              </a:rPr>
              <a:t>stat=3.943, p=0.00011944</a:t>
            </a:r>
            <a:endParaRPr>
              <a:solidFill>
                <a:schemeClr val="dk1"/>
              </a:solidFill>
            </a:endParaRPr>
          </a:p>
          <a:p>
            <a:pPr indent="0" lvl="0" marL="0" rtl="0" algn="l">
              <a:spcBef>
                <a:spcPts val="0"/>
              </a:spcBef>
              <a:spcAft>
                <a:spcPts val="0"/>
              </a:spcAft>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009daeb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009daeb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Chelsea vs. Newton</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stat=1.601, p=0.11119134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the same distribution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revere</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stat=7.675, p=0.00000000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wellesley</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stat=4.463, p=0.00001497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springfield</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stat=6.618, p=0.00000000</a:t>
            </a:r>
            <a:endParaRPr>
              <a:solidFill>
                <a:schemeClr val="dk1"/>
              </a:solidFill>
            </a:endParaRPr>
          </a:p>
          <a:p>
            <a:pPr indent="0" lvl="0" marL="0" rtl="0" algn="l">
              <a:spcBef>
                <a:spcPts val="0"/>
              </a:spcBef>
              <a:spcAft>
                <a:spcPts val="0"/>
              </a:spcAft>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Chelsea vs. everett</a:t>
            </a:r>
            <a:endParaRPr>
              <a:solidFill>
                <a:schemeClr val="dk1"/>
              </a:solidFill>
            </a:endParaRPr>
          </a:p>
          <a:p>
            <a:pPr indent="0" lvl="0" marL="0" rtl="0" algn="l">
              <a:spcBef>
                <a:spcPts val="0"/>
              </a:spcBef>
              <a:spcAft>
                <a:spcPts val="0"/>
              </a:spcAft>
              <a:buNone/>
            </a:pPr>
            <a:r>
              <a:rPr lang="en">
                <a:solidFill>
                  <a:schemeClr val="dk1"/>
                </a:solidFill>
              </a:rPr>
              <a:t>White</a:t>
            </a:r>
            <a:endParaRPr>
              <a:solidFill>
                <a:schemeClr val="dk1"/>
              </a:solidFill>
            </a:endParaRPr>
          </a:p>
          <a:p>
            <a:pPr indent="0" lvl="0" marL="0" rtl="0" algn="l">
              <a:spcBef>
                <a:spcPts val="0"/>
              </a:spcBef>
              <a:spcAft>
                <a:spcPts val="0"/>
              </a:spcAft>
              <a:buNone/>
            </a:pPr>
            <a:r>
              <a:rPr lang="en">
                <a:solidFill>
                  <a:schemeClr val="dk1"/>
                </a:solidFill>
              </a:rPr>
              <a:t>stat=7.226, p=0.00000000</a:t>
            </a:r>
            <a:endParaRPr>
              <a:solidFill>
                <a:schemeClr val="dk1"/>
              </a:solidFill>
            </a:endParaRPr>
          </a:p>
          <a:p>
            <a:pPr indent="0" lvl="0" marL="0" rtl="0" algn="l">
              <a:spcBef>
                <a:spcPts val="0"/>
              </a:spcBef>
              <a:spcAft>
                <a:spcPts val="0"/>
              </a:spcAft>
              <a:buNone/>
            </a:pPr>
            <a:r>
              <a:rPr lang="en">
                <a:solidFill>
                  <a:schemeClr val="dk1"/>
                </a:solidFill>
              </a:rPr>
              <a:t>Probably different distributions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bcm.edu/departments/molecular-virology-and-microbiology/emerging-infections-and-biodefense/specific-agents/sars-mers" TargetMode="External"/><Relationship Id="rId4" Type="http://schemas.openxmlformats.org/officeDocument/2006/relationships/hyperlink" Target="https://docs.google.com/spreadsheets/d/1FaXay9eNR48sZ2rdeivH8vldMBZsuWagdbF3ub9y-tU/edit#gid=1069676523" TargetMode="External"/><Relationship Id="rId5" Type="http://schemas.openxmlformats.org/officeDocument/2006/relationships/hyperlink" Target="https://docs.google.com/spreadsheets/d/1MbJO8Va82DHuzvxtNSwEWju8ZUhiZJgzZblrSVrD4Yk/edit#gid=1096893525" TargetMode="External"/><Relationship Id="rId6" Type="http://schemas.openxmlformats.org/officeDocument/2006/relationships/hyperlink" Target="https://la-colaborativa.org/2021/10/07/from-covid-hotspot-to-1-in-vaccinat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61575" y="1583650"/>
            <a:ext cx="5763300" cy="62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540"/>
              <a:t>Vaccine Equity Group 1</a:t>
            </a:r>
            <a:endParaRPr sz="3540"/>
          </a:p>
        </p:txBody>
      </p:sp>
      <p:sp>
        <p:nvSpPr>
          <p:cNvPr id="278" name="Google Shape;278;p13"/>
          <p:cNvSpPr txBox="1"/>
          <p:nvPr>
            <p:ph idx="1" type="subTitle"/>
          </p:nvPr>
        </p:nvSpPr>
        <p:spPr>
          <a:xfrm>
            <a:off x="861575" y="38649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Leland Ling, Kristi Li, Brian Tao, Yu Yan</a:t>
            </a:r>
            <a:endParaRPr/>
          </a:p>
        </p:txBody>
      </p:sp>
      <p:sp>
        <p:nvSpPr>
          <p:cNvPr id="279" name="Google Shape;279;p13"/>
          <p:cNvSpPr txBox="1"/>
          <p:nvPr>
            <p:ph idx="1" type="subTitle"/>
          </p:nvPr>
        </p:nvSpPr>
        <p:spPr>
          <a:xfrm>
            <a:off x="899150" y="2364875"/>
            <a:ext cx="2965500" cy="695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Sponsor: </a:t>
            </a:r>
            <a:r>
              <a:rPr lang="en"/>
              <a:t>BU Spark!</a:t>
            </a:r>
            <a:endParaRPr/>
          </a:p>
          <a:p>
            <a:pPr indent="0" lvl="0" marL="0" rtl="0" algn="l">
              <a:lnSpc>
                <a:spcPct val="150000"/>
              </a:lnSpc>
              <a:spcBef>
                <a:spcPts val="0"/>
              </a:spcBef>
              <a:spcAft>
                <a:spcPts val="0"/>
              </a:spcAft>
              <a:buNone/>
            </a:pPr>
            <a:r>
              <a:rPr b="1" lang="en"/>
              <a:t>Client: </a:t>
            </a:r>
            <a:r>
              <a:rPr lang="en"/>
              <a:t>Dr. Julia Koehler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pic>
        <p:nvPicPr>
          <p:cNvPr id="346" name="Google Shape;346;p22"/>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50" name="Shape 350"/>
        <p:cNvGrpSpPr/>
        <p:nvPr/>
      </p:nvGrpSpPr>
      <p:grpSpPr>
        <a:xfrm>
          <a:off x="0" y="0"/>
          <a:ext cx="0" cy="0"/>
          <a:chOff x="0" y="0"/>
          <a:chExt cx="0" cy="0"/>
        </a:xfrm>
      </p:grpSpPr>
      <p:sp>
        <p:nvSpPr>
          <p:cNvPr id="351" name="Google Shape;351;p23"/>
          <p:cNvSpPr txBox="1"/>
          <p:nvPr>
            <p:ph type="title"/>
          </p:nvPr>
        </p:nvSpPr>
        <p:spPr>
          <a:xfrm>
            <a:off x="816550" y="1234550"/>
            <a:ext cx="5307000" cy="223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City </a:t>
            </a:r>
            <a:r>
              <a:rPr lang="en" sz="2800"/>
              <a:t>Data vs. R</a:t>
            </a:r>
            <a:r>
              <a:rPr lang="en" sz="2800"/>
              <a:t>ate of Change in Percentage of Individuals Fully Vaccinated </a:t>
            </a:r>
            <a:endParaRPr sz="2800"/>
          </a:p>
        </p:txBody>
      </p:sp>
      <p:sp>
        <p:nvSpPr>
          <p:cNvPr id="352" name="Google Shape;352;p23"/>
          <p:cNvSpPr txBox="1"/>
          <p:nvPr>
            <p:ph type="title"/>
          </p:nvPr>
        </p:nvSpPr>
        <p:spPr>
          <a:xfrm>
            <a:off x="816550" y="3144100"/>
            <a:ext cx="4336500" cy="75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500"/>
              <a:t>Each line corresponds to a region, and each graph corresponds to a race.</a:t>
            </a:r>
            <a:endParaRPr b="0"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pic>
        <p:nvPicPr>
          <p:cNvPr id="357" name="Google Shape;357;p24"/>
          <p:cNvPicPr preferRelativeResize="0"/>
          <p:nvPr/>
        </p:nvPicPr>
        <p:blipFill>
          <a:blip r:embed="rId3">
            <a:alphaModFix/>
          </a:blip>
          <a:stretch>
            <a:fillRect/>
          </a:stretch>
        </p:blipFill>
        <p:spPr>
          <a:xfrm>
            <a:off x="0" y="0"/>
            <a:ext cx="9144003" cy="5147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pic>
        <p:nvPicPr>
          <p:cNvPr id="362" name="Google Shape;362;p25"/>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pic>
        <p:nvPicPr>
          <p:cNvPr id="367" name="Google Shape;367;p26"/>
          <p:cNvPicPr preferRelativeResize="0"/>
          <p:nvPr/>
        </p:nvPicPr>
        <p:blipFill>
          <a:blip r:embed="rId3">
            <a:alphaModFix/>
          </a:blip>
          <a:stretch>
            <a:fillRect/>
          </a:stretch>
        </p:blipFill>
        <p:spPr>
          <a:xfrm>
            <a:off x="0" y="0"/>
            <a:ext cx="9144003" cy="5147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pic>
        <p:nvPicPr>
          <p:cNvPr id="372" name="Google Shape;372;p27"/>
          <p:cNvPicPr preferRelativeResize="0"/>
          <p:nvPr/>
        </p:nvPicPr>
        <p:blipFill>
          <a:blip r:embed="rId3">
            <a:alphaModFix/>
          </a:blip>
          <a:stretch>
            <a:fillRect/>
          </a:stretch>
        </p:blipFill>
        <p:spPr>
          <a:xfrm>
            <a:off x="0" y="0"/>
            <a:ext cx="9144003" cy="5147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76" name="Shape 376"/>
        <p:cNvGrpSpPr/>
        <p:nvPr/>
      </p:nvGrpSpPr>
      <p:grpSpPr>
        <a:xfrm>
          <a:off x="0" y="0"/>
          <a:ext cx="0" cy="0"/>
          <a:chOff x="0" y="0"/>
          <a:chExt cx="0" cy="0"/>
        </a:xfrm>
      </p:grpSpPr>
      <p:sp>
        <p:nvSpPr>
          <p:cNvPr id="377" name="Google Shape;377;p28"/>
          <p:cNvSpPr txBox="1"/>
          <p:nvPr>
            <p:ph type="title"/>
          </p:nvPr>
        </p:nvSpPr>
        <p:spPr>
          <a:xfrm>
            <a:off x="816550" y="930125"/>
            <a:ext cx="5307000" cy="223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City Data vs. Rate of Change in Percentage of Individuals Fully Vaccinated </a:t>
            </a:r>
            <a:endParaRPr sz="2800"/>
          </a:p>
        </p:txBody>
      </p:sp>
      <p:sp>
        <p:nvSpPr>
          <p:cNvPr id="378" name="Google Shape;378;p28"/>
          <p:cNvSpPr txBox="1"/>
          <p:nvPr>
            <p:ph type="title"/>
          </p:nvPr>
        </p:nvSpPr>
        <p:spPr>
          <a:xfrm>
            <a:off x="816550" y="3807100"/>
            <a:ext cx="4336500" cy="75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500"/>
              <a:t>Each line corresponds to a region, and each graph corresponds to a race.</a:t>
            </a:r>
            <a:endParaRPr b="0" sz="1500"/>
          </a:p>
        </p:txBody>
      </p:sp>
      <p:sp>
        <p:nvSpPr>
          <p:cNvPr id="379" name="Google Shape;379;p28"/>
          <p:cNvSpPr/>
          <p:nvPr/>
        </p:nvSpPr>
        <p:spPr>
          <a:xfrm>
            <a:off x="913250" y="2846000"/>
            <a:ext cx="2706900" cy="3885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txBox="1"/>
          <p:nvPr>
            <p:ph type="title"/>
          </p:nvPr>
        </p:nvSpPr>
        <p:spPr>
          <a:xfrm>
            <a:off x="1151225" y="2661800"/>
            <a:ext cx="2610000" cy="75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00"/>
              <a:t>2021-11-01 to 2022-02-15</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pic>
        <p:nvPicPr>
          <p:cNvPr id="385" name="Google Shape;385;p29"/>
          <p:cNvPicPr preferRelativeResize="0"/>
          <p:nvPr/>
        </p:nvPicPr>
        <p:blipFill>
          <a:blip r:embed="rId3">
            <a:alphaModFix/>
          </a:blip>
          <a:stretch>
            <a:fillRect/>
          </a:stretch>
        </p:blipFill>
        <p:spPr>
          <a:xfrm>
            <a:off x="0" y="0"/>
            <a:ext cx="9144003" cy="51479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pic>
        <p:nvPicPr>
          <p:cNvPr id="390" name="Google Shape;390;p30"/>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pic>
        <p:nvPicPr>
          <p:cNvPr id="395" name="Google Shape;395;p31"/>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700" y="607975"/>
            <a:ext cx="70305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Background &amp; Motivation</a:t>
            </a:r>
            <a:endParaRPr sz="3000"/>
          </a:p>
        </p:txBody>
      </p:sp>
      <p:sp>
        <p:nvSpPr>
          <p:cNvPr id="285" name="Google Shape;285;p14"/>
          <p:cNvSpPr txBox="1"/>
          <p:nvPr/>
        </p:nvSpPr>
        <p:spPr>
          <a:xfrm>
            <a:off x="604550" y="1603400"/>
            <a:ext cx="70683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Less represented minority groups generally get the shorthand of the stick.</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La Colaborativa has been working in Chelsea since the beginning of Covid.</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We focused on </a:t>
            </a:r>
            <a:r>
              <a:rPr b="1" lang="en">
                <a:latin typeface="Nunito"/>
                <a:ea typeface="Nunito"/>
                <a:cs typeface="Nunito"/>
                <a:sym typeface="Nunito"/>
              </a:rPr>
              <a:t>racial data </a:t>
            </a:r>
            <a:r>
              <a:rPr lang="en">
                <a:latin typeface="Nunito"/>
                <a:ea typeface="Nunito"/>
                <a:cs typeface="Nunito"/>
                <a:sym typeface="Nunito"/>
              </a:rPr>
              <a:t>because the scope of looking at both age data and racial data is too large.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Group 2 looked at age data.</a:t>
            </a:r>
            <a:endParaRPr>
              <a:latin typeface="Nunito"/>
              <a:ea typeface="Nunito"/>
              <a:cs typeface="Nunito"/>
              <a:sym typeface="Nunito"/>
            </a:endParaRPr>
          </a:p>
        </p:txBody>
      </p:sp>
      <p:sp>
        <p:nvSpPr>
          <p:cNvPr id="286" name="Google Shape;286;p14"/>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pic>
        <p:nvPicPr>
          <p:cNvPr id="400" name="Google Shape;400;p32"/>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4" name="Shape 404"/>
        <p:cNvGrpSpPr/>
        <p:nvPr/>
      </p:nvGrpSpPr>
      <p:grpSpPr>
        <a:xfrm>
          <a:off x="0" y="0"/>
          <a:ext cx="0" cy="0"/>
          <a:chOff x="0" y="0"/>
          <a:chExt cx="0" cy="0"/>
        </a:xfrm>
      </p:grpSpPr>
      <p:sp>
        <p:nvSpPr>
          <p:cNvPr id="405" name="Google Shape;405;p33"/>
          <p:cNvSpPr txBox="1"/>
          <p:nvPr/>
        </p:nvSpPr>
        <p:spPr>
          <a:xfrm>
            <a:off x="662100" y="1879950"/>
            <a:ext cx="78198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Do grassroots organizations have a statistically significant effect on vaccination rollout?</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What are the factors that affect vaccination rates in the data that we are seeing?</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Does the rate of vaccination change as La Colaborativa was able to do more work in the community?</a:t>
            </a:r>
            <a:endParaRPr>
              <a:solidFill>
                <a:schemeClr val="lt1"/>
              </a:solidFill>
              <a:latin typeface="Nunito"/>
              <a:ea typeface="Nunito"/>
              <a:cs typeface="Nunito"/>
              <a:sym typeface="Nunito"/>
            </a:endParaRPr>
          </a:p>
          <a:p>
            <a:pPr indent="-317500" lvl="0" marL="457200" rtl="0" algn="l">
              <a:lnSpc>
                <a:spcPct val="150000"/>
              </a:lnSpc>
              <a:spcBef>
                <a:spcPts val="0"/>
              </a:spcBef>
              <a:spcAft>
                <a:spcPts val="1000"/>
              </a:spcAft>
              <a:buClr>
                <a:schemeClr val="lt1"/>
              </a:buClr>
              <a:buSzPts val="1400"/>
              <a:buFont typeface="Nunito"/>
              <a:buAutoNum type="arabicPeriod"/>
            </a:pPr>
            <a:r>
              <a:rPr lang="en">
                <a:solidFill>
                  <a:schemeClr val="lt1"/>
                </a:solidFill>
                <a:latin typeface="Nunito"/>
                <a:ea typeface="Nunito"/>
                <a:cs typeface="Nunito"/>
                <a:sym typeface="Nunito"/>
              </a:rPr>
              <a:t>Are there changes in the vaccination rate resulting from La Colaborativa’s efforts? </a:t>
            </a:r>
            <a:endParaRPr>
              <a:solidFill>
                <a:schemeClr val="lt1"/>
              </a:solidFill>
              <a:latin typeface="Nunito"/>
              <a:ea typeface="Nunito"/>
              <a:cs typeface="Nunito"/>
              <a:sym typeface="Nunito"/>
            </a:endParaRPr>
          </a:p>
        </p:txBody>
      </p:sp>
      <p:sp>
        <p:nvSpPr>
          <p:cNvPr id="406" name="Google Shape;406;p33"/>
          <p:cNvSpPr txBox="1"/>
          <p:nvPr>
            <p:ph type="title"/>
          </p:nvPr>
        </p:nvSpPr>
        <p:spPr>
          <a:xfrm>
            <a:off x="718525" y="824250"/>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Questions Answered</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nvSpPr>
        <p:spPr>
          <a:xfrm>
            <a:off x="1647625" y="742725"/>
            <a:ext cx="55647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latin typeface="Maven Pro"/>
                <a:ea typeface="Maven Pro"/>
                <a:cs typeface="Maven Pro"/>
                <a:sym typeface="Maven Pro"/>
              </a:rPr>
              <a:t>Do grassroots organizations have a statistically significant effect on vaccination rollout?</a:t>
            </a:r>
            <a:endParaRPr b="1" sz="1800">
              <a:solidFill>
                <a:schemeClr val="dk2"/>
              </a:solidFill>
              <a:latin typeface="Maven Pro"/>
              <a:ea typeface="Maven Pro"/>
              <a:cs typeface="Maven Pro"/>
              <a:sym typeface="Maven Pro"/>
            </a:endParaRPr>
          </a:p>
        </p:txBody>
      </p:sp>
      <p:sp>
        <p:nvSpPr>
          <p:cNvPr id="412" name="Google Shape;412;p34"/>
          <p:cNvSpPr txBox="1"/>
          <p:nvPr/>
        </p:nvSpPr>
        <p:spPr>
          <a:xfrm>
            <a:off x="857650" y="673575"/>
            <a:ext cx="7431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4500">
                <a:solidFill>
                  <a:schemeClr val="accent3"/>
                </a:solidFill>
                <a:highlight>
                  <a:srgbClr val="FFFFFF"/>
                </a:highlight>
                <a:latin typeface="Impact"/>
                <a:ea typeface="Impact"/>
                <a:cs typeface="Impact"/>
                <a:sym typeface="Impact"/>
              </a:rPr>
              <a:t>01</a:t>
            </a:r>
            <a:endParaRPr b="1" sz="4500">
              <a:solidFill>
                <a:schemeClr val="accent3"/>
              </a:solidFill>
              <a:highlight>
                <a:srgbClr val="FFFFFF"/>
              </a:highlight>
              <a:latin typeface="Impact"/>
              <a:ea typeface="Impact"/>
              <a:cs typeface="Impact"/>
              <a:sym typeface="Impact"/>
            </a:endParaRPr>
          </a:p>
        </p:txBody>
      </p:sp>
      <p:sp>
        <p:nvSpPr>
          <p:cNvPr id="413" name="Google Shape;413;p34"/>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txBox="1"/>
          <p:nvPr/>
        </p:nvSpPr>
        <p:spPr>
          <a:xfrm>
            <a:off x="1647625" y="1623800"/>
            <a:ext cx="52920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highlight>
                  <a:srgbClr val="FFFFFF"/>
                </a:highlight>
                <a:latin typeface="Nunito"/>
                <a:ea typeface="Nunito"/>
                <a:cs typeface="Nunito"/>
                <a:sym typeface="Nunito"/>
              </a:rPr>
              <a:t>Chelsea’s distribution of data matches Newton’s more than the other cities, possibly due to La Colaborativa’s efforts. However, correlation is not causation and we must not err to assume that La Colaborativa is the reason that this similarity exists. </a:t>
            </a:r>
            <a:endParaRPr sz="15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nvSpPr>
        <p:spPr>
          <a:xfrm>
            <a:off x="1647625" y="742725"/>
            <a:ext cx="55647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highlight>
                  <a:srgbClr val="FFFFFF"/>
                </a:highlight>
                <a:latin typeface="Maven Pro"/>
                <a:ea typeface="Maven Pro"/>
                <a:cs typeface="Maven Pro"/>
                <a:sym typeface="Maven Pro"/>
              </a:rPr>
              <a:t>What are the factors that affect vaccination rates in the data that we are seeing?</a:t>
            </a:r>
            <a:endParaRPr b="1" sz="1800">
              <a:solidFill>
                <a:schemeClr val="dk2"/>
              </a:solidFill>
              <a:latin typeface="Maven Pro"/>
              <a:ea typeface="Maven Pro"/>
              <a:cs typeface="Maven Pro"/>
              <a:sym typeface="Maven Pro"/>
            </a:endParaRPr>
          </a:p>
        </p:txBody>
      </p:sp>
      <p:sp>
        <p:nvSpPr>
          <p:cNvPr id="420" name="Google Shape;420;p35"/>
          <p:cNvSpPr txBox="1"/>
          <p:nvPr/>
        </p:nvSpPr>
        <p:spPr>
          <a:xfrm>
            <a:off x="857650" y="673575"/>
            <a:ext cx="919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4500">
                <a:solidFill>
                  <a:schemeClr val="accent3"/>
                </a:solidFill>
                <a:highlight>
                  <a:srgbClr val="FFFFFF"/>
                </a:highlight>
                <a:latin typeface="Impact"/>
                <a:ea typeface="Impact"/>
                <a:cs typeface="Impact"/>
                <a:sym typeface="Impact"/>
              </a:rPr>
              <a:t>02</a:t>
            </a:r>
            <a:endParaRPr sz="4500">
              <a:solidFill>
                <a:schemeClr val="accent3"/>
              </a:solidFill>
              <a:highlight>
                <a:srgbClr val="FFFFFF"/>
              </a:highlight>
              <a:latin typeface="Impact"/>
              <a:ea typeface="Impact"/>
              <a:cs typeface="Impact"/>
              <a:sym typeface="Impact"/>
            </a:endParaRPr>
          </a:p>
        </p:txBody>
      </p:sp>
      <p:sp>
        <p:nvSpPr>
          <p:cNvPr id="421" name="Google Shape;421;p35"/>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txBox="1"/>
          <p:nvPr/>
        </p:nvSpPr>
        <p:spPr>
          <a:xfrm>
            <a:off x="1647625" y="1623800"/>
            <a:ext cx="52920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highlight>
                  <a:srgbClr val="FFFFFF"/>
                </a:highlight>
                <a:latin typeface="Nunito"/>
                <a:ea typeface="Nunito"/>
                <a:cs typeface="Nunito"/>
                <a:sym typeface="Nunito"/>
              </a:rPr>
              <a:t>R</a:t>
            </a:r>
            <a:r>
              <a:rPr lang="en" sz="1500">
                <a:highlight>
                  <a:srgbClr val="FFFFFF"/>
                </a:highlight>
                <a:latin typeface="Nunito"/>
                <a:ea typeface="Nunito"/>
                <a:cs typeface="Nunito"/>
                <a:sym typeface="Nunito"/>
              </a:rPr>
              <a:t>ace is a factor that heavily influences vaccination rates. We found that Hispanic demographics between Chelsea and Newton have similar distributions when comparing the rate of change in percentage of population that is fully vaccinated.</a:t>
            </a:r>
            <a:endParaRPr sz="15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nvSpPr>
        <p:spPr>
          <a:xfrm>
            <a:off x="1647625" y="742725"/>
            <a:ext cx="63732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highlight>
                  <a:srgbClr val="FFFFFF"/>
                </a:highlight>
                <a:latin typeface="Maven Pro"/>
                <a:ea typeface="Maven Pro"/>
                <a:cs typeface="Maven Pro"/>
                <a:sym typeface="Maven Pro"/>
              </a:rPr>
              <a:t>Does the rate of vaccination change as La Colaborativa was able to do more work in the community?</a:t>
            </a:r>
            <a:endParaRPr b="1" sz="1800">
              <a:solidFill>
                <a:schemeClr val="dk2"/>
              </a:solidFill>
              <a:latin typeface="Maven Pro"/>
              <a:ea typeface="Maven Pro"/>
              <a:cs typeface="Maven Pro"/>
              <a:sym typeface="Maven Pro"/>
            </a:endParaRPr>
          </a:p>
        </p:txBody>
      </p:sp>
      <p:sp>
        <p:nvSpPr>
          <p:cNvPr id="428" name="Google Shape;428;p36"/>
          <p:cNvSpPr txBox="1"/>
          <p:nvPr/>
        </p:nvSpPr>
        <p:spPr>
          <a:xfrm>
            <a:off x="857650" y="673575"/>
            <a:ext cx="919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4500">
                <a:solidFill>
                  <a:schemeClr val="accent3"/>
                </a:solidFill>
                <a:highlight>
                  <a:srgbClr val="FFFFFF"/>
                </a:highlight>
                <a:latin typeface="Impact"/>
                <a:ea typeface="Impact"/>
                <a:cs typeface="Impact"/>
                <a:sym typeface="Impact"/>
              </a:rPr>
              <a:t>03</a:t>
            </a:r>
            <a:endParaRPr sz="4500">
              <a:solidFill>
                <a:schemeClr val="accent3"/>
              </a:solidFill>
              <a:highlight>
                <a:srgbClr val="FFFFFF"/>
              </a:highlight>
              <a:latin typeface="Impact"/>
              <a:ea typeface="Impact"/>
              <a:cs typeface="Impact"/>
              <a:sym typeface="Impact"/>
            </a:endParaRPr>
          </a:p>
        </p:txBody>
      </p:sp>
      <p:sp>
        <p:nvSpPr>
          <p:cNvPr id="429" name="Google Shape;429;p36"/>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txBox="1"/>
          <p:nvPr/>
        </p:nvSpPr>
        <p:spPr>
          <a:xfrm>
            <a:off x="1647625" y="1623800"/>
            <a:ext cx="5292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highlight>
                  <a:srgbClr val="FFFFFF"/>
                </a:highlight>
                <a:latin typeface="Nunito"/>
                <a:ea typeface="Nunito"/>
                <a:cs typeface="Nunito"/>
                <a:sym typeface="Nunito"/>
              </a:rPr>
              <a:t>Couldn’t be answered without knowing a clear timeline of La Colaborativa’s efforts. </a:t>
            </a:r>
            <a:endParaRPr sz="15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nvSpPr>
        <p:spPr>
          <a:xfrm>
            <a:off x="1647625" y="742725"/>
            <a:ext cx="55647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highlight>
                  <a:srgbClr val="FFFFFF"/>
                </a:highlight>
                <a:latin typeface="Maven Pro"/>
                <a:ea typeface="Maven Pro"/>
                <a:cs typeface="Maven Pro"/>
                <a:sym typeface="Maven Pro"/>
              </a:rPr>
              <a:t>Are there changes in the vaccination rate resulting from La Colaborativa’s efforts? </a:t>
            </a:r>
            <a:endParaRPr b="1" sz="1800">
              <a:solidFill>
                <a:schemeClr val="dk2"/>
              </a:solidFill>
              <a:latin typeface="Maven Pro"/>
              <a:ea typeface="Maven Pro"/>
              <a:cs typeface="Maven Pro"/>
              <a:sym typeface="Maven Pro"/>
            </a:endParaRPr>
          </a:p>
        </p:txBody>
      </p:sp>
      <p:sp>
        <p:nvSpPr>
          <p:cNvPr id="436" name="Google Shape;436;p37"/>
          <p:cNvSpPr txBox="1"/>
          <p:nvPr/>
        </p:nvSpPr>
        <p:spPr>
          <a:xfrm>
            <a:off x="857650" y="673575"/>
            <a:ext cx="919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4500">
                <a:solidFill>
                  <a:schemeClr val="accent3"/>
                </a:solidFill>
                <a:highlight>
                  <a:srgbClr val="FFFFFF"/>
                </a:highlight>
                <a:latin typeface="Impact"/>
                <a:ea typeface="Impact"/>
                <a:cs typeface="Impact"/>
                <a:sym typeface="Impact"/>
              </a:rPr>
              <a:t>04</a:t>
            </a:r>
            <a:endParaRPr sz="4500">
              <a:solidFill>
                <a:schemeClr val="accent3"/>
              </a:solidFill>
              <a:highlight>
                <a:srgbClr val="FFFFFF"/>
              </a:highlight>
              <a:latin typeface="Impact"/>
              <a:ea typeface="Impact"/>
              <a:cs typeface="Impact"/>
              <a:sym typeface="Impact"/>
            </a:endParaRPr>
          </a:p>
        </p:txBody>
      </p:sp>
      <p:sp>
        <p:nvSpPr>
          <p:cNvPr id="437" name="Google Shape;437;p37"/>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txBox="1"/>
          <p:nvPr/>
        </p:nvSpPr>
        <p:spPr>
          <a:xfrm>
            <a:off x="1647625" y="1623800"/>
            <a:ext cx="5292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highlight>
                  <a:srgbClr val="FFFFFF"/>
                </a:highlight>
                <a:latin typeface="Nunito"/>
                <a:ea typeface="Nunito"/>
                <a:cs typeface="Nunito"/>
                <a:sym typeface="Nunito"/>
              </a:rPr>
              <a:t>Couldn’t be answered without knowing a clear timeline of La Colaborativa’s efforts. </a:t>
            </a:r>
            <a:endParaRPr sz="15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1303800" y="609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Challenges Faced</a:t>
            </a:r>
            <a:endParaRPr sz="3000"/>
          </a:p>
        </p:txBody>
      </p:sp>
      <p:sp>
        <p:nvSpPr>
          <p:cNvPr id="444" name="Google Shape;444;p38"/>
          <p:cNvSpPr txBox="1"/>
          <p:nvPr/>
        </p:nvSpPr>
        <p:spPr>
          <a:xfrm>
            <a:off x="564950" y="2130800"/>
            <a:ext cx="79542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The data collection error could be an issue for all demographics – however, there is no easy way to fix this for all data points as we </a:t>
            </a:r>
            <a:r>
              <a:rPr b="1" lang="en">
                <a:latin typeface="Nunito"/>
                <a:ea typeface="Nunito"/>
                <a:cs typeface="Nunito"/>
                <a:sym typeface="Nunito"/>
              </a:rPr>
              <a:t>don’t know what to use as ground truth</a:t>
            </a:r>
            <a:r>
              <a:rPr lang="en">
                <a:latin typeface="Nunito"/>
                <a:ea typeface="Nunito"/>
                <a:cs typeface="Nunito"/>
                <a:sym typeface="Nunito"/>
              </a:rPr>
              <a:t> for the population.</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While we can discern that there is a qualitative and quantitative difference between Chelsea and the other graphs, </a:t>
            </a:r>
            <a:r>
              <a:rPr b="1" lang="en">
                <a:latin typeface="Nunito"/>
                <a:ea typeface="Nunito"/>
                <a:cs typeface="Nunito"/>
                <a:sym typeface="Nunito"/>
              </a:rPr>
              <a:t>without a timeline to La Colaborativa’s efforts,</a:t>
            </a:r>
            <a:r>
              <a:rPr lang="en">
                <a:latin typeface="Nunito"/>
                <a:ea typeface="Nunito"/>
                <a:cs typeface="Nunito"/>
                <a:sym typeface="Nunito"/>
              </a:rPr>
              <a:t> we cannot pin these differences to specific events in the timeline we observed.</a:t>
            </a:r>
            <a:endParaRPr>
              <a:latin typeface="Nunito"/>
              <a:ea typeface="Nunito"/>
              <a:cs typeface="Nunito"/>
              <a:sym typeface="Nunito"/>
            </a:endParaRPr>
          </a:p>
        </p:txBody>
      </p:sp>
      <p:sp>
        <p:nvSpPr>
          <p:cNvPr id="445" name="Google Shape;445;p38"/>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txBox="1"/>
          <p:nvPr>
            <p:ph type="title"/>
          </p:nvPr>
        </p:nvSpPr>
        <p:spPr>
          <a:xfrm>
            <a:off x="659000" y="1503225"/>
            <a:ext cx="16071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3"/>
                </a:solidFill>
              </a:rPr>
              <a:t>2 Issues</a:t>
            </a:r>
            <a:endParaRPr sz="2400">
              <a:solidFill>
                <a:schemeClr val="accent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Next steps</a:t>
            </a:r>
            <a:endParaRPr sz="3000"/>
          </a:p>
        </p:txBody>
      </p:sp>
      <p:sp>
        <p:nvSpPr>
          <p:cNvPr id="452" name="Google Shape;452;p39"/>
          <p:cNvSpPr txBox="1"/>
          <p:nvPr/>
        </p:nvSpPr>
        <p:spPr>
          <a:xfrm>
            <a:off x="666900" y="1528975"/>
            <a:ext cx="7667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Hypothesis testing on smaller time intervals</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Analysis on La Colaborativa's timeline and its effects upon Chelsea’s populations</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Perform same analysis on the zipcode dataset</a:t>
            </a:r>
            <a:endParaRPr>
              <a:latin typeface="Nunito"/>
              <a:ea typeface="Nunito"/>
              <a:cs typeface="Nunito"/>
              <a:sym typeface="Nunito"/>
            </a:endParaRPr>
          </a:p>
        </p:txBody>
      </p:sp>
      <p:sp>
        <p:nvSpPr>
          <p:cNvPr id="453" name="Google Shape;453;p39"/>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Works Cited</a:t>
            </a:r>
            <a:endParaRPr sz="3000"/>
          </a:p>
        </p:txBody>
      </p:sp>
      <p:sp>
        <p:nvSpPr>
          <p:cNvPr id="459" name="Google Shape;459;p40"/>
          <p:cNvSpPr txBox="1"/>
          <p:nvPr/>
        </p:nvSpPr>
        <p:spPr>
          <a:xfrm>
            <a:off x="486025" y="1597875"/>
            <a:ext cx="8172000" cy="29553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0"/>
              </a:spcBef>
              <a:spcAft>
                <a:spcPts val="0"/>
              </a:spcAft>
              <a:buSzPts val="1000"/>
              <a:buFont typeface="Nunito"/>
              <a:buChar char="●"/>
            </a:pPr>
            <a:r>
              <a:rPr lang="en" sz="1000">
                <a:latin typeface="Nunito"/>
                <a:ea typeface="Nunito"/>
                <a:cs typeface="Nunito"/>
                <a:sym typeface="Nunito"/>
              </a:rPr>
              <a:t>“SARS and MERS”, </a:t>
            </a:r>
            <a:r>
              <a:rPr i="1" lang="en" sz="1000">
                <a:latin typeface="Nunito"/>
                <a:ea typeface="Nunito"/>
                <a:cs typeface="Nunito"/>
                <a:sym typeface="Nunito"/>
              </a:rPr>
              <a:t>Baylor College of Medicine: Department of Molecular Virology and Microbiology</a:t>
            </a:r>
            <a:r>
              <a:rPr lang="en" sz="1000">
                <a:latin typeface="Nunito"/>
                <a:ea typeface="Nunito"/>
                <a:cs typeface="Nunito"/>
                <a:sym typeface="Nunito"/>
              </a:rPr>
              <a:t>,</a:t>
            </a:r>
            <a:r>
              <a:rPr lang="en" sz="1000">
                <a:uFill>
                  <a:noFill/>
                </a:uFill>
                <a:latin typeface="Nunito"/>
                <a:ea typeface="Nunito"/>
                <a:cs typeface="Nunito"/>
                <a:sym typeface="Nunito"/>
                <a:hlinkClick r:id="rId3"/>
              </a:rPr>
              <a:t>https://www.bcm.edu/departments/molecular-virology-and-microbiology/emerging-infections-and-biodefense/specific-agents/sars-mers</a:t>
            </a:r>
            <a:r>
              <a:rPr lang="en" sz="1000">
                <a:latin typeface="Nunito"/>
                <a:ea typeface="Nunito"/>
                <a:cs typeface="Nunito"/>
                <a:sym typeface="Nunito"/>
              </a:rPr>
              <a:t> </a:t>
            </a:r>
            <a:endParaRPr sz="1000">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highlight>
                  <a:srgbClr val="FFFFFF"/>
                </a:highlight>
                <a:latin typeface="Nunito"/>
                <a:ea typeface="Nunito"/>
                <a:cs typeface="Nunito"/>
                <a:sym typeface="Nunito"/>
              </a:rPr>
              <a:t>Health, Department of Public, and Executive Office of Health and Human Services. “Covid-19 Response Reporting.” </a:t>
            </a:r>
            <a:r>
              <a:rPr i="1" lang="en" sz="1000">
                <a:highlight>
                  <a:srgbClr val="FFFFFF"/>
                </a:highlight>
                <a:latin typeface="Nunito"/>
                <a:ea typeface="Nunito"/>
                <a:cs typeface="Nunito"/>
                <a:sym typeface="Nunito"/>
              </a:rPr>
              <a:t>Mass.gov</a:t>
            </a:r>
            <a:r>
              <a:rPr lang="en" sz="1000">
                <a:highlight>
                  <a:srgbClr val="FFFFFF"/>
                </a:highlight>
                <a:latin typeface="Nunito"/>
                <a:ea typeface="Nunito"/>
                <a:cs typeface="Nunito"/>
                <a:sym typeface="Nunito"/>
              </a:rPr>
              <a:t>, https://www.mass.gov/info-details/covid-19-response-reporting. </a:t>
            </a:r>
            <a:endParaRPr sz="1000">
              <a:highlight>
                <a:srgbClr val="FFFFFF"/>
              </a:highlight>
              <a:latin typeface="Nunito"/>
              <a:ea typeface="Nunito"/>
              <a:cs typeface="Nunito"/>
              <a:sym typeface="Nunito"/>
            </a:endParaRPr>
          </a:p>
          <a:p>
            <a:pPr indent="-292100" lvl="1" marL="914400" rtl="0" algn="l">
              <a:lnSpc>
                <a:spcPct val="100000"/>
              </a:lnSpc>
              <a:spcBef>
                <a:spcPts val="0"/>
              </a:spcBef>
              <a:spcAft>
                <a:spcPts val="0"/>
              </a:spcAft>
              <a:buSzPts val="1000"/>
              <a:buFont typeface="Nunito"/>
              <a:buChar char="○"/>
            </a:pPr>
            <a:r>
              <a:rPr lang="en" sz="1000">
                <a:highlight>
                  <a:srgbClr val="FFFFFF"/>
                </a:highlight>
                <a:latin typeface="Nunito"/>
                <a:ea typeface="Nunito"/>
                <a:cs typeface="Nunito"/>
                <a:sym typeface="Nunito"/>
              </a:rPr>
              <a:t>COVID-data_Massachusetts-vaccines,</a:t>
            </a:r>
            <a:r>
              <a:rPr lang="en" sz="1000">
                <a:highlight>
                  <a:srgbClr val="FFFFFF"/>
                </a:highlight>
                <a:uFill>
                  <a:noFill/>
                </a:uFill>
                <a:latin typeface="Nunito"/>
                <a:ea typeface="Nunito"/>
                <a:cs typeface="Nunito"/>
                <a:sym typeface="Nunito"/>
                <a:hlinkClick r:id="rId4"/>
              </a:rPr>
              <a:t>https://docs.google.com/spreadsheets/d/1FaXay9eNR48sZ2rdeivH8vldMBZsuWagdbF3ub9y-tU/edit#gid=1069676523</a:t>
            </a:r>
            <a:endParaRPr sz="1000">
              <a:highlight>
                <a:srgbClr val="FFFFFF"/>
              </a:highlight>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highlight>
                  <a:srgbClr val="FFFFFF"/>
                </a:highlight>
                <a:latin typeface="Nunito"/>
                <a:ea typeface="Nunito"/>
                <a:cs typeface="Nunito"/>
                <a:sym typeface="Nunito"/>
              </a:rPr>
              <a:t>Health, Department of Public. “Massachusetts Covid-19 Vaccination Data and Updates.” </a:t>
            </a:r>
            <a:r>
              <a:rPr i="1" lang="en" sz="1000">
                <a:highlight>
                  <a:srgbClr val="FFFFFF"/>
                </a:highlight>
                <a:latin typeface="Nunito"/>
                <a:ea typeface="Nunito"/>
                <a:cs typeface="Nunito"/>
                <a:sym typeface="Nunito"/>
              </a:rPr>
              <a:t>Mass.gov</a:t>
            </a:r>
            <a:r>
              <a:rPr lang="en" sz="1000">
                <a:highlight>
                  <a:srgbClr val="FFFFFF"/>
                </a:highlight>
                <a:latin typeface="Nunito"/>
                <a:ea typeface="Nunito"/>
                <a:cs typeface="Nunito"/>
                <a:sym typeface="Nunito"/>
              </a:rPr>
              <a:t>, https://www.mass.gov/info-details/massachusetts-covid-19-vaccination-data-and-updates. </a:t>
            </a:r>
            <a:endParaRPr sz="1000">
              <a:highlight>
                <a:srgbClr val="FFFFFF"/>
              </a:highlight>
              <a:latin typeface="Nunito"/>
              <a:ea typeface="Nunito"/>
              <a:cs typeface="Nunito"/>
              <a:sym typeface="Nunito"/>
            </a:endParaRPr>
          </a:p>
          <a:p>
            <a:pPr indent="-292100" lvl="1" marL="914400" rtl="0" algn="l">
              <a:lnSpc>
                <a:spcPct val="100000"/>
              </a:lnSpc>
              <a:spcBef>
                <a:spcPts val="0"/>
              </a:spcBef>
              <a:spcAft>
                <a:spcPts val="0"/>
              </a:spcAft>
              <a:buSzPts val="1000"/>
              <a:buFont typeface="Nunito"/>
              <a:buChar char="○"/>
            </a:pPr>
            <a:r>
              <a:rPr lang="en" sz="1000">
                <a:highlight>
                  <a:srgbClr val="FFFFFF"/>
                </a:highlight>
                <a:latin typeface="Nunito"/>
                <a:ea typeface="Nunito"/>
                <a:cs typeface="Nunito"/>
                <a:sym typeface="Nunito"/>
              </a:rPr>
              <a:t>COVID-data_Massachusetts-vaccines_zipcodes, </a:t>
            </a:r>
            <a:r>
              <a:rPr lang="en" sz="1000" u="sng">
                <a:solidFill>
                  <a:srgbClr val="1155CC"/>
                </a:solidFill>
                <a:highlight>
                  <a:srgbClr val="FFFFFF"/>
                </a:highlight>
                <a:latin typeface="Nunito"/>
                <a:ea typeface="Nunito"/>
                <a:cs typeface="Nunito"/>
                <a:sym typeface="Nunito"/>
                <a:hlinkClick r:id="rId5">
                  <a:extLst>
                    <a:ext uri="{A12FA001-AC4F-418D-AE19-62706E023703}">
                      <ahyp:hlinkClr val="tx"/>
                    </a:ext>
                  </a:extLst>
                </a:hlinkClick>
              </a:rPr>
              <a:t>https://docs.google.com/spreadsheets/d/1MbJO8Va82DHuzvxtNSwEWju8ZUhiZJgzZblrSVrD4Yk/edit#gid=1096893525</a:t>
            </a:r>
            <a:r>
              <a:rPr lang="en" sz="1000">
                <a:highlight>
                  <a:srgbClr val="FFFFFF"/>
                </a:highlight>
                <a:latin typeface="Nunito"/>
                <a:ea typeface="Nunito"/>
                <a:cs typeface="Nunito"/>
                <a:sym typeface="Nunito"/>
              </a:rPr>
              <a:t> </a:t>
            </a:r>
            <a:endParaRPr sz="1000">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solidFill>
                  <a:srgbClr val="212121"/>
                </a:solidFill>
                <a:highlight>
                  <a:srgbClr val="FFFFFF"/>
                </a:highlight>
                <a:latin typeface="Nunito"/>
                <a:ea typeface="Nunito"/>
                <a:cs typeface="Nunito"/>
                <a:sym typeface="Nunito"/>
              </a:rPr>
              <a:t>Pearson, Helen. “Caution raised over SARS vaccine.” </a:t>
            </a:r>
            <a:r>
              <a:rPr i="1" lang="en" sz="1000">
                <a:solidFill>
                  <a:srgbClr val="212121"/>
                </a:solidFill>
                <a:highlight>
                  <a:srgbClr val="FFFFFF"/>
                </a:highlight>
                <a:latin typeface="Nunito"/>
                <a:ea typeface="Nunito"/>
                <a:cs typeface="Nunito"/>
                <a:sym typeface="Nunito"/>
              </a:rPr>
              <a:t>Nature</a:t>
            </a:r>
            <a:r>
              <a:rPr lang="en" sz="1000">
                <a:solidFill>
                  <a:srgbClr val="212121"/>
                </a:solidFill>
                <a:highlight>
                  <a:srgbClr val="FFFFFF"/>
                </a:highlight>
                <a:latin typeface="Nunito"/>
                <a:ea typeface="Nunito"/>
                <a:cs typeface="Nunito"/>
                <a:sym typeface="Nunito"/>
              </a:rPr>
              <a:t>, 10 Jan. 2005, doi:10.1038/news050110-3</a:t>
            </a:r>
            <a:endParaRPr sz="1000">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latin typeface="Nunito"/>
                <a:ea typeface="Nunito"/>
                <a:cs typeface="Nunito"/>
                <a:sym typeface="Nunito"/>
              </a:rPr>
              <a:t>BU-Spark. “DS-Vaccine-Equity/hypothesistesting_consolidated.Ipynb at Dev · Bu-Spark/DS-Vaccine-Equity.” </a:t>
            </a:r>
            <a:r>
              <a:rPr i="1" lang="en" sz="1000">
                <a:latin typeface="Nunito"/>
                <a:ea typeface="Nunito"/>
                <a:cs typeface="Nunito"/>
                <a:sym typeface="Nunito"/>
              </a:rPr>
              <a:t>GitHub</a:t>
            </a:r>
            <a:r>
              <a:rPr lang="en" sz="1000">
                <a:latin typeface="Nunito"/>
                <a:ea typeface="Nunito"/>
                <a:cs typeface="Nunito"/>
                <a:sym typeface="Nunito"/>
              </a:rPr>
              <a:t>, https://github.com/BU-Spark/ds-vaccine-equity/blob/dev/fall22-team-1/Deliverable%204/hypothesisTesting_Consolidated.ipynb.  </a:t>
            </a:r>
            <a:endParaRPr sz="1000">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latin typeface="Nunito"/>
                <a:ea typeface="Nunito"/>
                <a:cs typeface="Nunito"/>
                <a:sym typeface="Nunito"/>
              </a:rPr>
              <a:t>“From COVID ‘Hotspot’ to #1 in Vaccinations” </a:t>
            </a:r>
            <a:r>
              <a:rPr i="1" lang="en" sz="1000">
                <a:latin typeface="Nunito"/>
                <a:ea typeface="Nunito"/>
                <a:cs typeface="Nunito"/>
                <a:sym typeface="Nunito"/>
              </a:rPr>
              <a:t>La Colaborativa</a:t>
            </a:r>
            <a:r>
              <a:rPr lang="en" sz="1000">
                <a:latin typeface="Nunito"/>
                <a:ea typeface="Nunito"/>
                <a:cs typeface="Nunito"/>
                <a:sym typeface="Nunito"/>
              </a:rPr>
              <a:t> 7 Oct. 2021, </a:t>
            </a:r>
            <a:r>
              <a:rPr lang="en" sz="1000">
                <a:uFill>
                  <a:noFill/>
                </a:uFill>
                <a:latin typeface="Nunito"/>
                <a:ea typeface="Nunito"/>
                <a:cs typeface="Nunito"/>
                <a:sym typeface="Nunito"/>
                <a:hlinkClick r:id="rId6"/>
              </a:rPr>
              <a:t>https://la-colaborativa.org/2021/10/07/from-covid-hotspot-to-1-in-vaccinations/</a:t>
            </a:r>
            <a:r>
              <a:rPr lang="en" sz="1000">
                <a:latin typeface="Nunito"/>
                <a:ea typeface="Nunito"/>
                <a:cs typeface="Nunito"/>
                <a:sym typeface="Nunito"/>
              </a:rPr>
              <a:t> </a:t>
            </a:r>
            <a:endParaRPr sz="1000">
              <a:latin typeface="Nunito"/>
              <a:ea typeface="Nunito"/>
              <a:cs typeface="Nunito"/>
              <a:sym typeface="Nunito"/>
            </a:endParaRPr>
          </a:p>
          <a:p>
            <a:pPr indent="-292100" lvl="0" marL="457200" rtl="0" algn="l">
              <a:lnSpc>
                <a:spcPct val="100000"/>
              </a:lnSpc>
              <a:spcBef>
                <a:spcPts val="0"/>
              </a:spcBef>
              <a:spcAft>
                <a:spcPts val="0"/>
              </a:spcAft>
              <a:buSzPts val="1000"/>
              <a:buFont typeface="Nunito"/>
              <a:buChar char="●"/>
            </a:pPr>
            <a:r>
              <a:rPr lang="en" sz="1000">
                <a:latin typeface="Nunito"/>
                <a:ea typeface="Nunito"/>
                <a:cs typeface="Nunito"/>
                <a:sym typeface="Nunito"/>
              </a:rPr>
              <a:t>“Opening Our Doors: Covid Vaccines Now Available at La Colaborativa.” </a:t>
            </a:r>
            <a:r>
              <a:rPr i="1" lang="en" sz="1000">
                <a:latin typeface="Nunito"/>
                <a:ea typeface="Nunito"/>
                <a:cs typeface="Nunito"/>
                <a:sym typeface="Nunito"/>
              </a:rPr>
              <a:t>La Colaborativa</a:t>
            </a:r>
            <a:r>
              <a:rPr lang="en" sz="1000">
                <a:latin typeface="Nunito"/>
                <a:ea typeface="Nunito"/>
                <a:cs typeface="Nunito"/>
                <a:sym typeface="Nunito"/>
              </a:rPr>
              <a:t>, 4 Feb. 2021, https://la-colaborativa.org/2021/02/04/opening-our-doors-covid-vaccines-now-available-at-la-colaborativa/. </a:t>
            </a:r>
            <a:endParaRPr sz="1000">
              <a:solidFill>
                <a:srgbClr val="212121"/>
              </a:solidFill>
              <a:latin typeface="Nunito"/>
              <a:ea typeface="Nunito"/>
              <a:cs typeface="Nunito"/>
              <a:sym typeface="Nunito"/>
            </a:endParaRPr>
          </a:p>
        </p:txBody>
      </p:sp>
      <p:sp>
        <p:nvSpPr>
          <p:cNvPr id="460" name="Google Shape;460;p40"/>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1"/>
          <p:cNvSpPr txBox="1"/>
          <p:nvPr>
            <p:ph type="ctrTitle"/>
          </p:nvPr>
        </p:nvSpPr>
        <p:spPr>
          <a:xfrm>
            <a:off x="3018900" y="1632300"/>
            <a:ext cx="3106200" cy="187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700" y="607975"/>
            <a:ext cx="70305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Goals</a:t>
            </a:r>
            <a:endParaRPr sz="3000"/>
          </a:p>
        </p:txBody>
      </p:sp>
      <p:sp>
        <p:nvSpPr>
          <p:cNvPr id="292" name="Google Shape;292;p15"/>
          <p:cNvSpPr txBox="1"/>
          <p:nvPr/>
        </p:nvSpPr>
        <p:spPr>
          <a:xfrm>
            <a:off x="668400" y="1612800"/>
            <a:ext cx="75030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To find disparities within vaccination rollout in </a:t>
            </a:r>
            <a:r>
              <a:rPr b="1" lang="en">
                <a:latin typeface="Nunito"/>
                <a:ea typeface="Nunito"/>
                <a:cs typeface="Nunito"/>
                <a:sym typeface="Nunito"/>
              </a:rPr>
              <a:t>Everett, Springfield, Newton, Wellesley, Chelsea, and Revere.</a:t>
            </a:r>
            <a:endParaRPr b="1">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To </a:t>
            </a:r>
            <a:r>
              <a:rPr lang="en">
                <a:highlight>
                  <a:srgbClr val="FFFFFF"/>
                </a:highlight>
                <a:latin typeface="Nunito"/>
                <a:ea typeface="Nunito"/>
                <a:cs typeface="Nunito"/>
                <a:sym typeface="Nunito"/>
              </a:rPr>
              <a:t>visualize the effects of La Colaborativa on Chelsea and to discern a qualitative difference between the communities that have grassroots support and those that do not.</a:t>
            </a:r>
            <a:endParaRPr>
              <a:latin typeface="Nunito"/>
              <a:ea typeface="Nunito"/>
              <a:cs typeface="Nunito"/>
              <a:sym typeface="Nunito"/>
            </a:endParaRPr>
          </a:p>
        </p:txBody>
      </p:sp>
      <p:sp>
        <p:nvSpPr>
          <p:cNvPr id="293" name="Google Shape;293;p15"/>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883875" y="3291100"/>
            <a:ext cx="2143800" cy="2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txBox="1"/>
          <p:nvPr/>
        </p:nvSpPr>
        <p:spPr>
          <a:xfrm>
            <a:off x="850875" y="3242800"/>
            <a:ext cx="220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1200">
                <a:solidFill>
                  <a:schemeClr val="lt1"/>
                </a:solidFill>
                <a:latin typeface="Nunito"/>
                <a:ea typeface="Nunito"/>
                <a:cs typeface="Nunito"/>
                <a:sym typeface="Nunito"/>
              </a:rPr>
              <a:t>Underserved Communities</a:t>
            </a:r>
            <a:endParaRPr>
              <a:solidFill>
                <a:schemeClr val="lt1"/>
              </a:solidFill>
              <a:latin typeface="Nunito"/>
              <a:ea typeface="Nunito"/>
              <a:cs typeface="Nunito"/>
              <a:sym typeface="Nunito"/>
            </a:endParaRPr>
          </a:p>
        </p:txBody>
      </p:sp>
      <p:sp>
        <p:nvSpPr>
          <p:cNvPr id="296" name="Google Shape;296;p15"/>
          <p:cNvSpPr/>
          <p:nvPr/>
        </p:nvSpPr>
        <p:spPr>
          <a:xfrm>
            <a:off x="3500125" y="3181600"/>
            <a:ext cx="2143800" cy="4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txBox="1"/>
          <p:nvPr/>
        </p:nvSpPr>
        <p:spPr>
          <a:xfrm>
            <a:off x="3467100" y="3215500"/>
            <a:ext cx="2209800" cy="423900"/>
          </a:xfrm>
          <a:prstGeom prst="rect">
            <a:avLst/>
          </a:prstGeom>
          <a:noFill/>
          <a:ln>
            <a:noFill/>
          </a:ln>
        </p:spPr>
        <p:txBody>
          <a:bodyPr anchorCtr="0" anchor="t" bIns="91425" lIns="91425" spcFirstLastPara="1" rIns="91425" wrap="square" tIns="91425">
            <a:spAutoFit/>
          </a:bodyPr>
          <a:lstStyle/>
          <a:p>
            <a:pPr indent="0" lvl="0" marL="0" rtl="0" algn="ctr">
              <a:lnSpc>
                <a:spcPct val="30000"/>
              </a:lnSpc>
              <a:spcBef>
                <a:spcPts val="0"/>
              </a:spcBef>
              <a:spcAft>
                <a:spcPts val="0"/>
              </a:spcAft>
              <a:buNone/>
            </a:pPr>
            <a:r>
              <a:rPr b="1" lang="en" sz="1200">
                <a:solidFill>
                  <a:schemeClr val="lt1"/>
                </a:solidFill>
                <a:latin typeface="Nunito"/>
                <a:ea typeface="Nunito"/>
                <a:cs typeface="Nunito"/>
                <a:sym typeface="Nunito"/>
              </a:rPr>
              <a:t>Underserved Communities</a:t>
            </a:r>
            <a:endParaRPr b="1" sz="1200">
              <a:solidFill>
                <a:schemeClr val="lt1"/>
              </a:solidFill>
              <a:latin typeface="Nunito"/>
              <a:ea typeface="Nunito"/>
              <a:cs typeface="Nunito"/>
              <a:sym typeface="Nunito"/>
            </a:endParaRPr>
          </a:p>
          <a:p>
            <a:pPr indent="0" lvl="0" marL="0" rtl="0" algn="ctr">
              <a:lnSpc>
                <a:spcPct val="30000"/>
              </a:lnSpc>
              <a:spcBef>
                <a:spcPts val="1000"/>
              </a:spcBef>
              <a:spcAft>
                <a:spcPts val="1000"/>
              </a:spcAft>
              <a:buNone/>
            </a:pPr>
            <a:r>
              <a:rPr b="1" lang="en" sz="1200">
                <a:solidFill>
                  <a:schemeClr val="lt1"/>
                </a:solidFill>
                <a:latin typeface="Nunito"/>
                <a:ea typeface="Nunito"/>
                <a:cs typeface="Nunito"/>
                <a:sym typeface="Nunito"/>
              </a:rPr>
              <a:t>with Grassroot Support</a:t>
            </a:r>
            <a:endParaRPr b="1" sz="1200">
              <a:solidFill>
                <a:schemeClr val="lt1"/>
              </a:solidFill>
              <a:latin typeface="Nunito"/>
              <a:ea typeface="Nunito"/>
              <a:cs typeface="Nunito"/>
              <a:sym typeface="Nunito"/>
            </a:endParaRPr>
          </a:p>
        </p:txBody>
      </p:sp>
      <p:sp>
        <p:nvSpPr>
          <p:cNvPr id="298" name="Google Shape;298;p15"/>
          <p:cNvSpPr/>
          <p:nvPr/>
        </p:nvSpPr>
        <p:spPr>
          <a:xfrm>
            <a:off x="6116325" y="3257200"/>
            <a:ext cx="2143800" cy="27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txBox="1"/>
          <p:nvPr/>
        </p:nvSpPr>
        <p:spPr>
          <a:xfrm>
            <a:off x="6083325" y="3208900"/>
            <a:ext cx="225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1200">
                <a:solidFill>
                  <a:schemeClr val="lt1"/>
                </a:solidFill>
                <a:latin typeface="Nunito"/>
                <a:ea typeface="Nunito"/>
                <a:cs typeface="Nunito"/>
                <a:sym typeface="Nunito"/>
              </a:rPr>
              <a:t>Better-</a:t>
            </a:r>
            <a:r>
              <a:rPr b="1" lang="en" sz="1200">
                <a:solidFill>
                  <a:schemeClr val="lt1"/>
                </a:solidFill>
                <a:latin typeface="Nunito"/>
                <a:ea typeface="Nunito"/>
                <a:cs typeface="Nunito"/>
                <a:sym typeface="Nunito"/>
              </a:rPr>
              <a:t>served Communities</a:t>
            </a:r>
            <a:endParaRPr>
              <a:solidFill>
                <a:schemeClr val="lt1"/>
              </a:solidFill>
              <a:latin typeface="Nunito"/>
              <a:ea typeface="Nunito"/>
              <a:cs typeface="Nunito"/>
              <a:sym typeface="Nunito"/>
            </a:endParaRPr>
          </a:p>
        </p:txBody>
      </p:sp>
      <p:pic>
        <p:nvPicPr>
          <p:cNvPr id="300" name="Google Shape;300;p15"/>
          <p:cNvPicPr preferRelativeResize="0"/>
          <p:nvPr/>
        </p:nvPicPr>
        <p:blipFill>
          <a:blip r:embed="rId3">
            <a:alphaModFix/>
          </a:blip>
          <a:stretch>
            <a:fillRect/>
          </a:stretch>
        </p:blipFill>
        <p:spPr>
          <a:xfrm>
            <a:off x="4172688" y="3782899"/>
            <a:ext cx="798674" cy="761643"/>
          </a:xfrm>
          <a:prstGeom prst="rect">
            <a:avLst/>
          </a:prstGeom>
          <a:noFill/>
          <a:ln>
            <a:noFill/>
          </a:ln>
        </p:spPr>
      </p:pic>
      <p:pic>
        <p:nvPicPr>
          <p:cNvPr id="301" name="Google Shape;301;p15"/>
          <p:cNvPicPr preferRelativeResize="0"/>
          <p:nvPr/>
        </p:nvPicPr>
        <p:blipFill>
          <a:blip r:embed="rId4">
            <a:alphaModFix/>
          </a:blip>
          <a:stretch>
            <a:fillRect/>
          </a:stretch>
        </p:blipFill>
        <p:spPr>
          <a:xfrm>
            <a:off x="780425" y="3718375"/>
            <a:ext cx="798671" cy="895699"/>
          </a:xfrm>
          <a:prstGeom prst="rect">
            <a:avLst/>
          </a:prstGeom>
          <a:noFill/>
          <a:ln>
            <a:noFill/>
          </a:ln>
        </p:spPr>
      </p:pic>
      <p:pic>
        <p:nvPicPr>
          <p:cNvPr id="302" name="Google Shape;302;p15"/>
          <p:cNvPicPr preferRelativeResize="0"/>
          <p:nvPr/>
        </p:nvPicPr>
        <p:blipFill>
          <a:blip r:embed="rId5">
            <a:alphaModFix/>
          </a:blip>
          <a:stretch>
            <a:fillRect/>
          </a:stretch>
        </p:blipFill>
        <p:spPr>
          <a:xfrm>
            <a:off x="6263363" y="3767863"/>
            <a:ext cx="811261" cy="791725"/>
          </a:xfrm>
          <a:prstGeom prst="rect">
            <a:avLst/>
          </a:prstGeom>
          <a:noFill/>
          <a:ln>
            <a:noFill/>
          </a:ln>
        </p:spPr>
      </p:pic>
      <p:pic>
        <p:nvPicPr>
          <p:cNvPr id="303" name="Google Shape;303;p15"/>
          <p:cNvPicPr preferRelativeResize="0"/>
          <p:nvPr/>
        </p:nvPicPr>
        <p:blipFill>
          <a:blip r:embed="rId6">
            <a:alphaModFix/>
          </a:blip>
          <a:stretch>
            <a:fillRect/>
          </a:stretch>
        </p:blipFill>
        <p:spPr>
          <a:xfrm>
            <a:off x="7219319" y="3838273"/>
            <a:ext cx="893769" cy="650895"/>
          </a:xfrm>
          <a:prstGeom prst="rect">
            <a:avLst/>
          </a:prstGeom>
          <a:noFill/>
          <a:ln>
            <a:noFill/>
          </a:ln>
        </p:spPr>
      </p:pic>
      <p:pic>
        <p:nvPicPr>
          <p:cNvPr id="304" name="Google Shape;304;p15"/>
          <p:cNvPicPr preferRelativeResize="0"/>
          <p:nvPr/>
        </p:nvPicPr>
        <p:blipFill>
          <a:blip r:embed="rId7">
            <a:alphaModFix/>
          </a:blip>
          <a:stretch>
            <a:fillRect/>
          </a:stretch>
        </p:blipFill>
        <p:spPr>
          <a:xfrm>
            <a:off x="1579096" y="3809445"/>
            <a:ext cx="730296" cy="713563"/>
          </a:xfrm>
          <a:prstGeom prst="rect">
            <a:avLst/>
          </a:prstGeom>
          <a:noFill/>
          <a:ln>
            <a:noFill/>
          </a:ln>
        </p:spPr>
      </p:pic>
      <p:pic>
        <p:nvPicPr>
          <p:cNvPr id="305" name="Google Shape;305;p15"/>
          <p:cNvPicPr preferRelativeResize="0"/>
          <p:nvPr/>
        </p:nvPicPr>
        <p:blipFill>
          <a:blip r:embed="rId8">
            <a:alphaModFix/>
          </a:blip>
          <a:stretch>
            <a:fillRect/>
          </a:stretch>
        </p:blipFill>
        <p:spPr>
          <a:xfrm>
            <a:off x="2332455" y="3858330"/>
            <a:ext cx="798669" cy="705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1275600" y="635225"/>
            <a:ext cx="73377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a:t>
            </a:r>
            <a:endParaRPr/>
          </a:p>
        </p:txBody>
      </p:sp>
      <p:sp>
        <p:nvSpPr>
          <p:cNvPr id="311" name="Google Shape;311;p16"/>
          <p:cNvSpPr txBox="1"/>
          <p:nvPr/>
        </p:nvSpPr>
        <p:spPr>
          <a:xfrm>
            <a:off x="630900" y="1590525"/>
            <a:ext cx="78822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a:buChar char="●"/>
            </a:pPr>
            <a:r>
              <a:rPr b="1" lang="en">
                <a:latin typeface="Nunito"/>
                <a:ea typeface="Nunito"/>
                <a:cs typeface="Nunito"/>
                <a:sym typeface="Nunito"/>
              </a:rPr>
              <a:t>Earlier times are missing 2 booster vaccinations</a:t>
            </a:r>
            <a:endParaRPr b="1">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
                <a:latin typeface="Nunito"/>
                <a:ea typeface="Nunito"/>
                <a:cs typeface="Nunito"/>
                <a:sym typeface="Nunito"/>
              </a:rPr>
              <a:t>Booster was not out yet. We didn’t make any changes and considered these time periods as completely separate.</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b="1" lang="en">
                <a:latin typeface="Nunito"/>
                <a:ea typeface="Nunito"/>
                <a:cs typeface="Nunito"/>
                <a:sym typeface="Nunito"/>
              </a:rPr>
              <a:t>Older times: missing partially vaccinated</a:t>
            </a:r>
            <a:endParaRPr b="1">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
                <a:latin typeface="Nunito"/>
                <a:ea typeface="Nunito"/>
                <a:cs typeface="Nunito"/>
                <a:sym typeface="Nunito"/>
              </a:rPr>
              <a:t>Filled out with one dose - fully vaccinated</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b="1" lang="en">
                <a:latin typeface="Nunito"/>
                <a:ea typeface="Nunito"/>
                <a:cs typeface="Nunito"/>
                <a:sym typeface="Nunito"/>
              </a:rPr>
              <a:t>Missing infant data for most times</a:t>
            </a:r>
            <a:endParaRPr b="1">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lang="en">
                <a:latin typeface="Nunito"/>
                <a:ea typeface="Nunito"/>
                <a:cs typeface="Nunito"/>
                <a:sym typeface="Nunito"/>
              </a:rPr>
              <a:t>Filled out missing data as 0</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a:latin typeface="Nunito"/>
                <a:ea typeface="Nunito"/>
                <a:cs typeface="Nunito"/>
                <a:sym typeface="Nunito"/>
              </a:rPr>
              <a:t>In the County/City Age, the partially_vaccinated data of Wellesley city from line 2396 to 2403 were shifted up by one row, so we shifted them down by one row.</a:t>
            </a:r>
            <a:endParaRPr>
              <a:latin typeface="Nunito"/>
              <a:ea typeface="Nunito"/>
              <a:cs typeface="Nunito"/>
              <a:sym typeface="Nunito"/>
            </a:endParaRPr>
          </a:p>
          <a:p>
            <a:pPr indent="0" lvl="0" marL="457200" rtl="0" algn="l">
              <a:lnSpc>
                <a:spcPct val="115000"/>
              </a:lnSpc>
              <a:spcBef>
                <a:spcPts val="0"/>
              </a:spcBef>
              <a:spcAft>
                <a:spcPts val="0"/>
              </a:spcAft>
              <a:buNone/>
            </a:pPr>
            <a:r>
              <a:t/>
            </a:r>
            <a:endParaRPr>
              <a:latin typeface="Nunito"/>
              <a:ea typeface="Nunito"/>
              <a:cs typeface="Nunito"/>
              <a:sym typeface="Nunito"/>
            </a:endParaRPr>
          </a:p>
        </p:txBody>
      </p:sp>
      <p:sp>
        <p:nvSpPr>
          <p:cNvPr id="312" name="Google Shape;312;p16"/>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nvSpPr>
        <p:spPr>
          <a:xfrm>
            <a:off x="613500" y="1513038"/>
            <a:ext cx="79170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b="1" lang="en">
                <a:latin typeface="Nunito"/>
                <a:ea typeface="Nunito"/>
                <a:cs typeface="Nunito"/>
                <a:sym typeface="Nunito"/>
              </a:rPr>
              <a:t>Rule: </a:t>
            </a:r>
            <a:r>
              <a:rPr lang="en">
                <a:latin typeface="Nunito"/>
                <a:ea typeface="Nunito"/>
                <a:cs typeface="Nunito"/>
                <a:sym typeface="Nunito"/>
              </a:rPr>
              <a:t>if the result p-value is greater than 0.05, we can say that the data distributions being compared are statistically similar and reject hypothesis.</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b="1" lang="en">
                <a:latin typeface="Nunito"/>
                <a:ea typeface="Nunito"/>
                <a:cs typeface="Nunito"/>
                <a:sym typeface="Nunito"/>
              </a:rPr>
              <a:t>Findings:</a:t>
            </a:r>
            <a:endParaRPr b="1">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
                <a:latin typeface="Nunito"/>
                <a:ea typeface="Nunito"/>
                <a:cs typeface="Nunito"/>
                <a:sym typeface="Nunito"/>
              </a:rPr>
              <a:t>Percentage of vaccinated population:</a:t>
            </a:r>
            <a:endParaRPr b="1">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
                <a:latin typeface="Nunito"/>
                <a:ea typeface="Nunito"/>
                <a:cs typeface="Nunito"/>
                <a:sym typeface="Nunito"/>
              </a:rPr>
              <a:t>Hispanic and White data of Chelsea and Newton</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
                <a:latin typeface="Nunito"/>
                <a:ea typeface="Nunito"/>
                <a:cs typeface="Nunito"/>
                <a:sym typeface="Nunito"/>
              </a:rPr>
              <a:t>Black and Hispanic data of Chelsea and Revere</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
                <a:latin typeface="Nunito"/>
                <a:ea typeface="Nunito"/>
                <a:cs typeface="Nunito"/>
                <a:sym typeface="Nunito"/>
              </a:rPr>
              <a:t>Black data of Chelsea and Springfield</a:t>
            </a:r>
            <a:endParaRPr>
              <a:latin typeface="Nunito"/>
              <a:ea typeface="Nunito"/>
              <a:cs typeface="Nunito"/>
              <a:sym typeface="Nunito"/>
            </a:endParaRPr>
          </a:p>
          <a:p>
            <a:pPr indent="-317500" lvl="1" marL="914400" rtl="0" algn="l">
              <a:lnSpc>
                <a:spcPct val="115000"/>
              </a:lnSpc>
              <a:spcBef>
                <a:spcPts val="0"/>
              </a:spcBef>
              <a:spcAft>
                <a:spcPts val="0"/>
              </a:spcAft>
              <a:buSzPts val="1400"/>
              <a:buFont typeface="Nunito"/>
              <a:buChar char="○"/>
            </a:pPr>
            <a:r>
              <a:rPr b="1" lang="en">
                <a:latin typeface="Nunito"/>
                <a:ea typeface="Nunito"/>
                <a:cs typeface="Nunito"/>
                <a:sym typeface="Nunito"/>
              </a:rPr>
              <a:t>Rate of changes of percentage of fully vaccinated data</a:t>
            </a:r>
            <a:endParaRPr b="1">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
                <a:latin typeface="Nunito"/>
                <a:ea typeface="Nunito"/>
                <a:cs typeface="Nunito"/>
                <a:sym typeface="Nunito"/>
              </a:rPr>
              <a:t>p-values are all above 0.05, ranging from 0.21 to 0.98</a:t>
            </a:r>
            <a:endParaRPr>
              <a:latin typeface="Nunito"/>
              <a:ea typeface="Nunito"/>
              <a:cs typeface="Nunito"/>
              <a:sym typeface="Nunito"/>
            </a:endParaRPr>
          </a:p>
          <a:p>
            <a:pPr indent="-317500" lvl="2" marL="1371600" rtl="0" algn="l">
              <a:lnSpc>
                <a:spcPct val="115000"/>
              </a:lnSpc>
              <a:spcBef>
                <a:spcPts val="0"/>
              </a:spcBef>
              <a:spcAft>
                <a:spcPts val="0"/>
              </a:spcAft>
              <a:buSzPts val="1400"/>
              <a:buFont typeface="Nunito"/>
              <a:buChar char="■"/>
            </a:pPr>
            <a:r>
              <a:rPr lang="en">
                <a:latin typeface="Nunito"/>
                <a:ea typeface="Nunito"/>
                <a:cs typeface="Nunito"/>
                <a:sym typeface="Nunito"/>
              </a:rPr>
              <a:t>No significant differences</a:t>
            </a:r>
            <a:endParaRPr>
              <a:latin typeface="Nunito"/>
              <a:ea typeface="Nunito"/>
              <a:cs typeface="Nunito"/>
              <a:sym typeface="Nunito"/>
            </a:endParaRPr>
          </a:p>
        </p:txBody>
      </p:sp>
      <p:sp>
        <p:nvSpPr>
          <p:cNvPr id="318" name="Google Shape;318;p17"/>
          <p:cNvSpPr txBox="1"/>
          <p:nvPr>
            <p:ph type="title"/>
          </p:nvPr>
        </p:nvSpPr>
        <p:spPr>
          <a:xfrm>
            <a:off x="1275600" y="1049350"/>
            <a:ext cx="7337700" cy="3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solidFill>
                  <a:schemeClr val="accent3"/>
                </a:solidFill>
                <a:latin typeface="Nunito"/>
                <a:ea typeface="Nunito"/>
                <a:cs typeface="Nunito"/>
                <a:sym typeface="Nunito"/>
              </a:rPr>
              <a:t>We used </a:t>
            </a:r>
            <a:r>
              <a:rPr lang="en" sz="1400">
                <a:solidFill>
                  <a:schemeClr val="accent3"/>
                </a:solidFill>
                <a:latin typeface="Nunito"/>
                <a:ea typeface="Nunito"/>
                <a:cs typeface="Nunito"/>
                <a:sym typeface="Nunito"/>
              </a:rPr>
              <a:t>T-test</a:t>
            </a:r>
            <a:r>
              <a:rPr b="0" lang="en" sz="1400">
                <a:solidFill>
                  <a:schemeClr val="accent3"/>
                </a:solidFill>
                <a:latin typeface="Nunito"/>
                <a:ea typeface="Nunito"/>
                <a:cs typeface="Nunito"/>
                <a:sym typeface="Nunito"/>
              </a:rPr>
              <a:t> to explore the similarities and differences of each city’s vaccination data.</a:t>
            </a:r>
            <a:endParaRPr b="0" sz="1400">
              <a:solidFill>
                <a:schemeClr val="accent3"/>
              </a:solidFill>
              <a:latin typeface="Nunito"/>
              <a:ea typeface="Nunito"/>
              <a:cs typeface="Nunito"/>
              <a:sym typeface="Nunito"/>
            </a:endParaRPr>
          </a:p>
        </p:txBody>
      </p:sp>
      <p:sp>
        <p:nvSpPr>
          <p:cNvPr id="319" name="Google Shape;319;p17"/>
          <p:cNvSpPr txBox="1"/>
          <p:nvPr>
            <p:ph type="title"/>
          </p:nvPr>
        </p:nvSpPr>
        <p:spPr>
          <a:xfrm>
            <a:off x="1275600" y="635225"/>
            <a:ext cx="73377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Preliminary Analysis </a:t>
            </a:r>
            <a:endParaRPr/>
          </a:p>
        </p:txBody>
      </p:sp>
      <p:sp>
        <p:nvSpPr>
          <p:cNvPr id="320" name="Google Shape;320;p17"/>
          <p:cNvSpPr/>
          <p:nvPr/>
        </p:nvSpPr>
        <p:spPr>
          <a:xfrm>
            <a:off x="25" y="5002450"/>
            <a:ext cx="9144000" cy="14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24" name="Shape 324"/>
        <p:cNvGrpSpPr/>
        <p:nvPr/>
      </p:nvGrpSpPr>
      <p:grpSpPr>
        <a:xfrm>
          <a:off x="0" y="0"/>
          <a:ext cx="0" cy="0"/>
          <a:chOff x="0" y="0"/>
          <a:chExt cx="0" cy="0"/>
        </a:xfrm>
      </p:grpSpPr>
      <p:sp>
        <p:nvSpPr>
          <p:cNvPr id="325" name="Google Shape;325;p18"/>
          <p:cNvSpPr txBox="1"/>
          <p:nvPr>
            <p:ph type="title"/>
          </p:nvPr>
        </p:nvSpPr>
        <p:spPr>
          <a:xfrm>
            <a:off x="816550" y="1234550"/>
            <a:ext cx="5307000" cy="223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City Data vs. </a:t>
            </a:r>
            <a:r>
              <a:rPr lang="en" sz="2800"/>
              <a:t>% of Individuals Fully Vaccinated</a:t>
            </a:r>
            <a:r>
              <a:rPr lang="en" sz="2800"/>
              <a:t> </a:t>
            </a:r>
            <a:endParaRPr sz="2800"/>
          </a:p>
        </p:txBody>
      </p:sp>
      <p:sp>
        <p:nvSpPr>
          <p:cNvPr id="326" name="Google Shape;326;p18"/>
          <p:cNvSpPr txBox="1"/>
          <p:nvPr>
            <p:ph type="title"/>
          </p:nvPr>
        </p:nvSpPr>
        <p:spPr>
          <a:xfrm>
            <a:off x="816550" y="3144100"/>
            <a:ext cx="4336500" cy="75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500"/>
              <a:t>Each line corresponds to a region, and each graph corresponds to a race.</a:t>
            </a:r>
            <a:endParaRPr b="0"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pic>
        <p:nvPicPr>
          <p:cNvPr id="331" name="Google Shape;331;p19"/>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pic>
        <p:nvPicPr>
          <p:cNvPr id="336" name="Google Shape;336;p20"/>
          <p:cNvPicPr preferRelativeResize="0"/>
          <p:nvPr/>
        </p:nvPicPr>
        <p:blipFill>
          <a:blip r:embed="rId3">
            <a:alphaModFix/>
          </a:blip>
          <a:stretch>
            <a:fillRect/>
          </a:stretch>
        </p:blipFill>
        <p:spPr>
          <a:xfrm>
            <a:off x="0" y="0"/>
            <a:ext cx="9143997" cy="5147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pic>
        <p:nvPicPr>
          <p:cNvPr id="341" name="Google Shape;341;p21"/>
          <p:cNvPicPr preferRelativeResize="0"/>
          <p:nvPr/>
        </p:nvPicPr>
        <p:blipFill>
          <a:blip r:embed="rId3">
            <a:alphaModFix/>
          </a:blip>
          <a:stretch>
            <a:fillRect/>
          </a:stretch>
        </p:blipFill>
        <p:spPr>
          <a:xfrm>
            <a:off x="0" y="0"/>
            <a:ext cx="9136072"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