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tang0508/Coursera_Capstone/blob/master/Cousera_Capstone%20(3).ipynb" TargetMode="External"/><Relationship Id="rId2" Type="http://schemas.openxmlformats.org/officeDocument/2006/relationships/hyperlink" Target="mailto:tangjay5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.nyu.edu/catalog/nyu_2451_34572" TargetMode="External"/><Relationship Id="rId2" Type="http://schemas.openxmlformats.org/officeDocument/2006/relationships/hyperlink" Target="https://www.renthop.com/study/assets/new-york-city-cost-of-living-2017/nyc-2br-median-rent-and-income-tab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Presentation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848872" cy="1752600"/>
          </a:xfrm>
        </p:spPr>
        <p:txBody>
          <a:bodyPr>
            <a:normAutofit fontScale="32500" lnSpcReduction="20000"/>
          </a:bodyPr>
          <a:lstStyle/>
          <a:p>
            <a:r>
              <a:rPr lang="en-US" sz="7000" dirty="0" smtClean="0"/>
              <a:t>Name: Tang </a:t>
            </a:r>
            <a:r>
              <a:rPr lang="en-US" sz="7000" dirty="0" err="1" smtClean="0"/>
              <a:t>Ka</a:t>
            </a:r>
            <a:r>
              <a:rPr lang="en-US" sz="7000" dirty="0" smtClean="0"/>
              <a:t> Kit</a:t>
            </a:r>
          </a:p>
          <a:p>
            <a:r>
              <a:rPr lang="en-US" sz="7000" dirty="0" smtClean="0"/>
              <a:t>Contact: </a:t>
            </a:r>
            <a:r>
              <a:rPr lang="en-US" sz="7000" dirty="0" smtClean="0">
                <a:hlinkClick r:id="rId2"/>
              </a:rPr>
              <a:t>tangjay58@gmail.com</a:t>
            </a:r>
            <a:endParaRPr lang="en-GB" sz="7000" u="sng" dirty="0">
              <a:hlinkClick r:id="rId3"/>
            </a:endParaRPr>
          </a:p>
          <a:p>
            <a:endParaRPr lang="en-GB" u="sng" dirty="0">
              <a:hlinkClick r:id="rId3"/>
            </a:endParaRPr>
          </a:p>
          <a:p>
            <a:endParaRPr lang="en-GB" u="sng" dirty="0" smtClean="0">
              <a:hlinkClick r:id="rId3"/>
            </a:endParaRPr>
          </a:p>
          <a:p>
            <a:endParaRPr lang="en-GB" u="sng" dirty="0">
              <a:hlinkClick r:id="rId3"/>
            </a:endParaRPr>
          </a:p>
          <a:p>
            <a:endParaRPr lang="en-GB" u="sng" dirty="0" smtClean="0">
              <a:hlinkClick r:id="rId3"/>
            </a:endParaRPr>
          </a:p>
          <a:p>
            <a:endParaRPr lang="en-GB" u="sng" dirty="0">
              <a:hlinkClick r:id="rId3"/>
            </a:endParaRPr>
          </a:p>
          <a:p>
            <a:r>
              <a:rPr lang="en-GB" u="sng" dirty="0" smtClean="0">
                <a:hlinkClick r:id="rId3"/>
              </a:rPr>
              <a:t>Link: https</a:t>
            </a:r>
            <a:r>
              <a:rPr lang="en-GB" u="sng" dirty="0">
                <a:hlinkClick r:id="rId3"/>
              </a:rPr>
              <a:t>://github.com/jaytang0508/Coursera_Capstone/blob/master/Cousera_Capstone%20(3).ipynb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30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– inter-group comparison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Answers </a:t>
            </a:r>
            <a:r>
              <a:rPr lang="en-GB" sz="2400" dirty="0"/>
              <a:t>the </a:t>
            </a:r>
            <a:r>
              <a:rPr lang="en-GB" sz="2400" dirty="0" smtClean="0"/>
              <a:t>question: </a:t>
            </a:r>
            <a:r>
              <a:rPr lang="en-GB" sz="2400" dirty="0"/>
              <a:t>‘which income group one should target’ </a:t>
            </a:r>
            <a:endParaRPr lang="en-GB" sz="2400" dirty="0" smtClean="0"/>
          </a:p>
          <a:p>
            <a:r>
              <a:rPr lang="en-US" sz="2400" b="1" dirty="0" smtClean="0"/>
              <a:t>Formula</a:t>
            </a:r>
            <a:endParaRPr lang="en-GB" sz="2400" b="1" dirty="0" smtClean="0"/>
          </a:p>
          <a:p>
            <a:r>
              <a:rPr lang="en-GB" sz="1800" dirty="0" smtClean="0"/>
              <a:t>A </a:t>
            </a:r>
            <a:r>
              <a:rPr lang="en-GB" sz="1800" dirty="0" err="1"/>
              <a:t>color</a:t>
            </a:r>
            <a:r>
              <a:rPr lang="en-GB" sz="1800" dirty="0"/>
              <a:t> bar appears </a:t>
            </a:r>
            <a:r>
              <a:rPr lang="en-GB" sz="1800" dirty="0" smtClean="0"/>
              <a:t>once = must do business targeting that group</a:t>
            </a:r>
          </a:p>
          <a:p>
            <a:r>
              <a:rPr lang="en-GB" sz="1800" dirty="0" smtClean="0"/>
              <a:t>A </a:t>
            </a:r>
            <a:r>
              <a:rPr lang="en-GB" sz="1800" dirty="0" err="1"/>
              <a:t>color</a:t>
            </a:r>
            <a:r>
              <a:rPr lang="en-GB" sz="1800" dirty="0"/>
              <a:t> bar appears twice or above </a:t>
            </a:r>
            <a:r>
              <a:rPr lang="en-GB" sz="1800" dirty="0" smtClean="0"/>
              <a:t>= choose group with higher % at first, expand to the second group or the third later</a:t>
            </a:r>
            <a:endParaRPr lang="en-GB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8026"/>
            <a:ext cx="194232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861265"/>
            <a:ext cx="5904656" cy="28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8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tool: </a:t>
            </a:r>
            <a:r>
              <a:rPr lang="en-GB" i="1" dirty="0" err="1"/>
              <a:t>search_fame</a:t>
            </a:r>
            <a:r>
              <a:rPr lang="en-GB" i="1" dirty="0"/>
              <a:t>(‘venue name’)</a:t>
            </a:r>
            <a:r>
              <a:rPr lang="en-GB" dirty="0"/>
              <a:t> 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show </a:t>
            </a:r>
            <a:r>
              <a:rPr lang="en-GB" sz="2000" dirty="0"/>
              <a:t>the </a:t>
            </a:r>
            <a:r>
              <a:rPr lang="en-GB" sz="2000" dirty="0" err="1"/>
              <a:t>neighborhood</a:t>
            </a:r>
            <a:r>
              <a:rPr lang="en-GB" sz="2000" dirty="0"/>
              <a:t> </a:t>
            </a:r>
            <a:r>
              <a:rPr lang="en-GB" sz="2000" dirty="0" smtClean="0"/>
              <a:t>and income </a:t>
            </a:r>
            <a:r>
              <a:rPr lang="en-GB" sz="2000" dirty="0"/>
              <a:t>group </a:t>
            </a:r>
            <a:r>
              <a:rPr lang="en-GB" sz="2000" dirty="0" smtClean="0"/>
              <a:t>being </a:t>
            </a:r>
            <a:r>
              <a:rPr lang="en-GB" sz="2000" dirty="0"/>
              <a:t>a top 5 common </a:t>
            </a:r>
            <a:r>
              <a:rPr lang="en-GB" sz="2000" dirty="0" smtClean="0"/>
              <a:t>venue</a:t>
            </a:r>
          </a:p>
          <a:p>
            <a:endParaRPr lang="en-GB" sz="20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6660515" cy="42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5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improve?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Enlarge the data set for the high income </a:t>
            </a:r>
            <a:r>
              <a:rPr lang="en-GB" dirty="0" smtClean="0"/>
              <a:t>group</a:t>
            </a:r>
          </a:p>
          <a:p>
            <a:r>
              <a:rPr lang="en-GB" dirty="0"/>
              <a:t>Append the data set for the turnover of all </a:t>
            </a:r>
            <a:r>
              <a:rPr lang="en-GB" dirty="0" smtClean="0"/>
              <a:t>venues</a:t>
            </a:r>
          </a:p>
          <a:p>
            <a:r>
              <a:rPr lang="en-GB" dirty="0"/>
              <a:t>Apply logistic regression for the part of inter-group 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92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Understand the</a:t>
            </a:r>
            <a:r>
              <a:rPr lang="en-GB" sz="2400" dirty="0" smtClean="0"/>
              <a:t> </a:t>
            </a:r>
            <a:r>
              <a:rPr lang="en-GB" sz="2400" dirty="0"/>
              <a:t>market situation in </a:t>
            </a:r>
            <a:r>
              <a:rPr lang="en-GB" sz="2400" dirty="0" smtClean="0"/>
              <a:t>NYC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Earn </a:t>
            </a:r>
            <a:r>
              <a:rPr lang="en-GB" sz="2400" dirty="0"/>
              <a:t>insights about the consuming properties </a:t>
            </a:r>
            <a:r>
              <a:rPr lang="en-GB" sz="2400" dirty="0" smtClean="0"/>
              <a:t>of different income groups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Helps entrepreneurs </a:t>
            </a:r>
            <a:r>
              <a:rPr lang="en-GB" sz="2400" dirty="0"/>
              <a:t>to target the places and groups they should start or expand their businesses</a:t>
            </a:r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70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Acquitsition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Methodology</a:t>
            </a:r>
          </a:p>
          <a:p>
            <a:pPr marL="514350" indent="-514350">
              <a:buAutoNum type="arabicPeriod"/>
            </a:pPr>
            <a:r>
              <a:rPr lang="en-US" dirty="0" smtClean="0"/>
              <a:t>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can be done further?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0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/>
              <a:t>Introduction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/>
              <a:t>Target: </a:t>
            </a:r>
            <a:r>
              <a:rPr lang="en-GB" sz="2400" dirty="0" smtClean="0"/>
              <a:t>compares </a:t>
            </a:r>
            <a:r>
              <a:rPr lang="en-GB" sz="2400" dirty="0"/>
              <a:t>the consumer </a:t>
            </a:r>
            <a:r>
              <a:rPr lang="en-GB" sz="2400" dirty="0" smtClean="0"/>
              <a:t>behaviours </a:t>
            </a:r>
            <a:r>
              <a:rPr lang="en-GB" sz="2400" dirty="0"/>
              <a:t>among </a:t>
            </a:r>
            <a:r>
              <a:rPr lang="en-GB" sz="2400" dirty="0" smtClean="0"/>
              <a:t>income groups in New York City (NYC)</a:t>
            </a:r>
          </a:p>
          <a:p>
            <a:r>
              <a:rPr lang="en-US" sz="2400" b="1" dirty="0" smtClean="0"/>
              <a:t>Method: </a:t>
            </a:r>
            <a:r>
              <a:rPr lang="en-US" sz="2400" dirty="0" smtClean="0"/>
              <a:t>observing</a:t>
            </a:r>
            <a:r>
              <a:rPr lang="en-GB" sz="2400" dirty="0" smtClean="0"/>
              <a:t> the citizens’ favourite types of venues</a:t>
            </a:r>
          </a:p>
          <a:p>
            <a:r>
              <a:rPr lang="en-US" sz="2400" b="1" dirty="0" smtClean="0"/>
              <a:t>Beneficiaries: </a:t>
            </a:r>
            <a:r>
              <a:rPr lang="en-US" sz="2400" dirty="0" smtClean="0"/>
              <a:t>Entrepreneurs</a:t>
            </a:r>
          </a:p>
          <a:p>
            <a:pPr marL="0" indent="0">
              <a:buNone/>
            </a:pPr>
            <a:r>
              <a:rPr lang="en-US" sz="2400" dirty="0" smtClean="0"/>
              <a:t>-------------------------------------------------------------------------------------</a:t>
            </a:r>
            <a:endParaRPr lang="en-US" sz="2400" dirty="0"/>
          </a:p>
          <a:p>
            <a:r>
              <a:rPr lang="en-US" sz="2400" dirty="0" smtClean="0"/>
              <a:t>At the end, you will know:</a:t>
            </a:r>
          </a:p>
          <a:p>
            <a:pPr marL="457200" indent="-457200">
              <a:buAutoNum type="arabicPeriod"/>
            </a:pPr>
            <a:r>
              <a:rPr lang="en-GB" sz="2400" dirty="0" smtClean="0"/>
              <a:t>What </a:t>
            </a:r>
            <a:r>
              <a:rPr lang="en-GB" sz="2400" dirty="0"/>
              <a:t>kind of business should we establish</a:t>
            </a:r>
            <a:r>
              <a:rPr lang="en-GB" sz="2400" dirty="0" smtClean="0"/>
              <a:t>?</a:t>
            </a:r>
          </a:p>
          <a:p>
            <a:pPr marL="457200" indent="-457200">
              <a:buAutoNum type="arabicPeriod"/>
            </a:pPr>
            <a:r>
              <a:rPr lang="en-GB" sz="2400" dirty="0"/>
              <a:t>Which income group should we target</a:t>
            </a:r>
            <a:r>
              <a:rPr lang="en-GB" sz="2400" dirty="0" smtClean="0"/>
              <a:t>?</a:t>
            </a:r>
          </a:p>
          <a:p>
            <a:pPr marL="457200" indent="-457200">
              <a:buAutoNum type="arabicPeriod"/>
            </a:pPr>
            <a:r>
              <a:rPr lang="en-US" altLang="zh-TW" sz="2400" dirty="0" smtClean="0"/>
              <a:t>S</a:t>
            </a:r>
            <a:r>
              <a:rPr lang="en-GB" sz="2400" dirty="0" err="1" smtClean="0"/>
              <a:t>imple</a:t>
            </a:r>
            <a:r>
              <a:rPr lang="en-GB" sz="2400" dirty="0" smtClean="0"/>
              <a:t> </a:t>
            </a:r>
            <a:r>
              <a:rPr lang="en-GB" sz="2400" dirty="0"/>
              <a:t>program designed for </a:t>
            </a:r>
            <a:r>
              <a:rPr lang="en-GB" sz="2400" dirty="0" smtClean="0"/>
              <a:t>letting you know </a:t>
            </a:r>
            <a:r>
              <a:rPr lang="en-GB" sz="2400" dirty="0"/>
              <a:t>which exact </a:t>
            </a:r>
            <a:r>
              <a:rPr lang="en-GB" sz="2400" dirty="0" err="1"/>
              <a:t>neighborhoods</a:t>
            </a:r>
            <a:r>
              <a:rPr lang="en-GB" sz="2400" dirty="0"/>
              <a:t> </a:t>
            </a:r>
            <a:r>
              <a:rPr lang="en-GB" sz="2400" dirty="0" smtClean="0"/>
              <a:t>to </a:t>
            </a:r>
            <a:r>
              <a:rPr lang="en-GB" sz="2400" dirty="0"/>
              <a:t>set up the business</a:t>
            </a:r>
            <a:endParaRPr lang="en-US" sz="2400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83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Median Income of the </a:t>
            </a:r>
            <a:r>
              <a:rPr lang="en-GB" sz="2400" dirty="0" err="1"/>
              <a:t>neighborhoods</a:t>
            </a:r>
            <a:r>
              <a:rPr lang="en-GB" sz="2400" dirty="0"/>
              <a:t> in NYC 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 - </a:t>
            </a:r>
            <a:r>
              <a:rPr lang="en-GB" sz="2400" dirty="0"/>
              <a:t> </a:t>
            </a:r>
            <a:r>
              <a:rPr lang="en-GB" sz="1100" u="sng" dirty="0">
                <a:hlinkClick r:id="rId2"/>
              </a:rPr>
              <a:t>https://www.renthop.com/study/assets/new-york-city-cost-of-living-2017/nyc-2br-median-rent-and-income-table.html</a:t>
            </a:r>
            <a:r>
              <a:rPr lang="en-GB" sz="1100" dirty="0"/>
              <a:t> </a:t>
            </a:r>
            <a:endParaRPr lang="en-GB" sz="2400" dirty="0" smtClean="0"/>
          </a:p>
          <a:p>
            <a:r>
              <a:rPr lang="en-GB" sz="2400" dirty="0"/>
              <a:t>Longitude &amp; Latitude data of the </a:t>
            </a:r>
            <a:r>
              <a:rPr lang="en-GB" sz="2400" dirty="0" err="1"/>
              <a:t>neighborhoods</a:t>
            </a:r>
            <a:r>
              <a:rPr lang="en-GB" sz="2400" dirty="0"/>
              <a:t> in NYC 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</a:t>
            </a:r>
            <a:r>
              <a:rPr lang="en-GB" sz="1200" u="sng" dirty="0">
                <a:hlinkClick r:id="rId3"/>
              </a:rPr>
              <a:t>https://</a:t>
            </a:r>
            <a:r>
              <a:rPr lang="en-GB" sz="1200" u="sng" dirty="0" smtClean="0">
                <a:hlinkClick r:id="rId3"/>
              </a:rPr>
              <a:t>geo.nyu.edu/catalog/nyu_2451_34572</a:t>
            </a:r>
            <a:endParaRPr lang="en-GB" sz="2400" dirty="0" smtClean="0"/>
          </a:p>
          <a:p>
            <a:r>
              <a:rPr lang="en-GB" sz="2400" dirty="0"/>
              <a:t>Common Venue data of the </a:t>
            </a:r>
            <a:r>
              <a:rPr lang="en-GB" sz="2400" dirty="0" err="1"/>
              <a:t>neighborhoods</a:t>
            </a:r>
            <a:r>
              <a:rPr lang="en-GB" sz="2400" dirty="0"/>
              <a:t> in NYC 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 smtClean="0"/>
              <a:t>     - </a:t>
            </a:r>
            <a:r>
              <a:rPr lang="en-US" sz="1200" dirty="0" smtClean="0"/>
              <a:t>Foursquare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0172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Divided into 4 parts…</a:t>
            </a:r>
            <a:endParaRPr lang="en-GB" sz="2400" dirty="0" smtClean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GB" sz="2400" dirty="0" smtClean="0"/>
              <a:t>Import </a:t>
            </a:r>
            <a:r>
              <a:rPr lang="en-GB" sz="2400" dirty="0"/>
              <a:t>and Clean </a:t>
            </a:r>
            <a:r>
              <a:rPr lang="en-GB" sz="2400" dirty="0" smtClean="0"/>
              <a:t>data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Explore the Neighborhood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GB" sz="2400" dirty="0" err="1"/>
              <a:t>Analyze</a:t>
            </a:r>
            <a:r>
              <a:rPr lang="en-GB" sz="2400" dirty="0"/>
              <a:t> the relationship between income group and common </a:t>
            </a:r>
            <a:r>
              <a:rPr lang="en-GB" sz="2400" dirty="0" smtClean="0"/>
              <a:t>venues </a:t>
            </a:r>
            <a:endParaRPr lang="en-GB" sz="240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GB" sz="2400" dirty="0"/>
              <a:t>Create a tool to display where the venues are famous to visit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0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 and </a:t>
            </a:r>
            <a:r>
              <a:rPr lang="en-US" dirty="0"/>
              <a:t>c</a:t>
            </a:r>
            <a:r>
              <a:rPr lang="en-US" dirty="0" smtClean="0"/>
              <a:t>lean data and explore the neighborhood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 are merged into a </a:t>
            </a:r>
            <a:r>
              <a:rPr lang="en-US" dirty="0" err="1" smtClean="0"/>
              <a:t>dataframe</a:t>
            </a:r>
            <a:r>
              <a:rPr lang="en-US" dirty="0" smtClean="0"/>
              <a:t> from the mentioned sources</a:t>
            </a:r>
          </a:p>
          <a:p>
            <a:r>
              <a:rPr lang="en-US" dirty="0" smtClean="0"/>
              <a:t>Result:</a:t>
            </a:r>
          </a:p>
          <a:p>
            <a:endParaRPr lang="en-GB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3" y="3573016"/>
            <a:ext cx="7992888" cy="22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8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divide the group? (1)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seems impossible</a:t>
            </a:r>
          </a:p>
          <a:p>
            <a:endParaRPr lang="en-GB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11" y="2415006"/>
            <a:ext cx="6618605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divide the group</a:t>
            </a:r>
            <a:r>
              <a:rPr lang="en-US" dirty="0" smtClean="0"/>
              <a:t>? (2)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K means clustering on their median income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Result (USD per year):</a:t>
            </a:r>
          </a:p>
          <a:p>
            <a:r>
              <a:rPr lang="en-US" sz="2400" dirty="0" smtClean="0"/>
              <a:t>Low Income (20334 ~ 52696): 12 Neighborhoods</a:t>
            </a:r>
          </a:p>
          <a:p>
            <a:r>
              <a:rPr lang="en-US" sz="2400" dirty="0" smtClean="0"/>
              <a:t>Moderate Income (53836 ~ 85496): 45 Neighborhoods</a:t>
            </a:r>
          </a:p>
          <a:p>
            <a:r>
              <a:rPr lang="en-US" sz="2400" dirty="0" smtClean="0"/>
              <a:t>High Income (88868 ~ 155213)</a:t>
            </a:r>
            <a:r>
              <a:rPr lang="en-US" altLang="zh-TW" sz="2400" dirty="0" smtClean="0"/>
              <a:t>: 45 Neighborhoods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872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intra-group comparison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Answers </a:t>
            </a:r>
            <a:r>
              <a:rPr lang="en-GB" sz="2400" dirty="0" smtClean="0"/>
              <a:t>the question: ‘what </a:t>
            </a:r>
            <a:r>
              <a:rPr lang="en-GB" sz="2400" dirty="0"/>
              <a:t>kind of business should one establish in each of the income group</a:t>
            </a:r>
            <a:r>
              <a:rPr lang="en-GB" sz="2400" dirty="0" smtClean="0"/>
              <a:t>’</a:t>
            </a:r>
          </a:p>
          <a:p>
            <a:r>
              <a:rPr lang="en-GB" sz="2400" dirty="0" smtClean="0"/>
              <a:t>Outstanding venue in each group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GB" sz="1600" dirty="0"/>
              <a:t>{High: Italian Restaurant, Moderate: Pizza Place, Low: Deli/ Bodega and Pizza Place</a:t>
            </a:r>
            <a:r>
              <a:rPr lang="en-GB" sz="1600" dirty="0" smtClean="0"/>
              <a:t>}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2" y="3550154"/>
            <a:ext cx="448712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00517"/>
            <a:ext cx="3725960" cy="365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15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417</Words>
  <Application>Microsoft Office PowerPoint</Application>
  <PresentationFormat>如螢幕大小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Capstone Presentation</vt:lpstr>
      <vt:lpstr>Table of Content</vt:lpstr>
      <vt:lpstr>Introduction </vt:lpstr>
      <vt:lpstr>Data </vt:lpstr>
      <vt:lpstr>Methodology</vt:lpstr>
      <vt:lpstr>Import and clean data and explore the neighborhood</vt:lpstr>
      <vt:lpstr>How to divide the group? (1)</vt:lpstr>
      <vt:lpstr>How to divide the group? (2)</vt:lpstr>
      <vt:lpstr>Result – intra-group comparison</vt:lpstr>
      <vt:lpstr>Result – inter-group comparison</vt:lpstr>
      <vt:lpstr>The tool: search_fame(‘venue name’) </vt:lpstr>
      <vt:lpstr>How to improve?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dc:creator>JT</dc:creator>
  <cp:lastModifiedBy>A S U S</cp:lastModifiedBy>
  <cp:revision>5</cp:revision>
  <dcterms:created xsi:type="dcterms:W3CDTF">2019-07-27T06:24:27Z</dcterms:created>
  <dcterms:modified xsi:type="dcterms:W3CDTF">2019-07-27T07:17:33Z</dcterms:modified>
</cp:coreProperties>
</file>