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2" r:id="rId6"/>
    <p:sldId id="263" r:id="rId7"/>
    <p:sldId id="271" r:id="rId8"/>
    <p:sldId id="264" r:id="rId9"/>
    <p:sldId id="274" r:id="rId10"/>
    <p:sldId id="268" r:id="rId11"/>
    <p:sldId id="269" r:id="rId12"/>
    <p:sldId id="270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/book/authentication-and-authorization" TargetMode="External"/><Relationship Id="rId2" Type="http://schemas.openxmlformats.org/officeDocument/2006/relationships/hyperlink" Target="https://www.scss.tcd.ie/Stephen.Barrett/lectures/cs7009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phadej/github" TargetMode="External"/><Relationship Id="rId4" Type="http://schemas.openxmlformats.org/officeDocument/2006/relationships/hyperlink" Target="https://hackage.haskell.org/package/github-0.13.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GitHub OAUth2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smtClean="0"/>
              <a:t>Haskell’s </a:t>
            </a:r>
            <a:r>
              <a:rPr lang="en-IE" dirty="0" err="1" smtClean="0"/>
              <a:t>Yesod</a:t>
            </a:r>
            <a:r>
              <a:rPr lang="en-IE" dirty="0" smtClean="0"/>
              <a:t>-Stack</a:t>
            </a:r>
          </a:p>
          <a:p>
            <a:endParaRPr lang="en-IE" dirty="0"/>
          </a:p>
          <a:p>
            <a:r>
              <a:rPr lang="en-IE" dirty="0" smtClean="0"/>
              <a:t>By Jared Magrath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182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632743" y="20558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Protocol Flow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43" y="1593057"/>
            <a:ext cx="63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AutoShape 6"/>
          <p:cNvCxnSpPr>
            <a:cxnSpLocks noChangeShapeType="1"/>
          </p:cNvCxnSpPr>
          <p:nvPr/>
        </p:nvCxnSpPr>
        <p:spPr bwMode="auto">
          <a:xfrm>
            <a:off x="1632743" y="5588794"/>
            <a:ext cx="1081088" cy="3175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94706" y="2972594"/>
            <a:ext cx="1671637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sz="18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Web Application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743" y="2972594"/>
            <a:ext cx="1671638" cy="1019984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sz="1800" dirty="0" smtClean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sz="1800" dirty="0" smtClean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E" altLang="en-US" sz="18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Authorization 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Manager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728743" y="1593057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Authentication Service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28743" y="5007769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Resource Server</a:t>
            </a:r>
          </a:p>
        </p:txBody>
      </p:sp>
      <p:cxnSp>
        <p:nvCxnSpPr>
          <p:cNvPr id="15" name="AutoShape 11"/>
          <p:cNvCxnSpPr>
            <a:cxnSpLocks noChangeShapeType="1"/>
          </p:cNvCxnSpPr>
          <p:nvPr/>
        </p:nvCxnSpPr>
        <p:spPr bwMode="auto">
          <a:xfrm>
            <a:off x="1632743" y="5930107"/>
            <a:ext cx="1081088" cy="3175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1632743" y="6287294"/>
            <a:ext cx="1081088" cy="1588"/>
          </a:xfrm>
          <a:prstGeom prst="straightConnector1">
            <a:avLst/>
          </a:prstGeom>
          <a:noFill/>
          <a:ln w="25560" cap="sq">
            <a:solidFill>
              <a:srgbClr val="9BBB59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16"/>
          <p:cNvSpPr>
            <a:spLocks/>
          </p:cNvSpPr>
          <p:nvPr/>
        </p:nvSpPr>
        <p:spPr bwMode="auto">
          <a:xfrm>
            <a:off x="3766343" y="2769394"/>
            <a:ext cx="3944938" cy="527050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527050 h 664204"/>
              <a:gd name="T2" fmla="*/ 1910507 w 3944116"/>
              <a:gd name="T3" fmla="*/ 2730 h 664204"/>
              <a:gd name="T4" fmla="*/ 3944938 w 3944116"/>
              <a:gd name="T5" fmla="*/ 510666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4F81BD"/>
            </a:solidFill>
            <a:round/>
            <a:headEnd/>
            <a:tailEnd type="arrow" w="med" len="med"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IE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rot="16200000">
            <a:off x="6597649" y="1917701"/>
            <a:ext cx="1203325" cy="1023938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1023938 h 664204"/>
              <a:gd name="T2" fmla="*/ 582762 w 3944116"/>
              <a:gd name="T3" fmla="*/ 5305 h 664204"/>
              <a:gd name="T4" fmla="*/ 1203325 w 3944116"/>
              <a:gd name="T5" fmla="*/ 992107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C0504D"/>
            </a:solidFill>
            <a:round/>
            <a:headEnd type="arrow" w="med" len="med"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IE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899568" y="5404644"/>
            <a:ext cx="1384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Anonymous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899568" y="5741194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Authenticated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890043" y="6104732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Token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632743" y="3788569"/>
            <a:ext cx="527505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 smtClean="0"/>
              <a:t>Redirect the </a:t>
            </a:r>
            <a:r>
              <a:rPr lang="en-US" altLang="en-US" sz="1800" dirty="0"/>
              <a:t>user/browser </a:t>
            </a:r>
            <a:r>
              <a:rPr lang="en-US" altLang="en-US" sz="1800" dirty="0" smtClean="0"/>
              <a:t>to the </a:t>
            </a:r>
            <a:r>
              <a:rPr lang="en-US" altLang="en-US" sz="1800" dirty="0" err="1" smtClean="0"/>
              <a:t>Github</a:t>
            </a:r>
            <a:r>
              <a:rPr lang="en-US" altLang="en-US" sz="1800" dirty="0" smtClean="0"/>
              <a:t> OAuth manager </a:t>
            </a:r>
            <a:r>
              <a:rPr lang="en-US" altLang="en-US" sz="1800" dirty="0"/>
              <a:t>with </a:t>
            </a:r>
            <a:r>
              <a:rPr lang="en-US" altLang="en-US" sz="1800" dirty="0" smtClean="0"/>
              <a:t>the </a:t>
            </a:r>
            <a:r>
              <a:rPr lang="en-US" altLang="en-US" sz="1800" dirty="0" err="1" smtClean="0"/>
              <a:t>client_id</a:t>
            </a:r>
            <a:r>
              <a:rPr lang="en-US" altLang="en-US" sz="1800" dirty="0" smtClean="0"/>
              <a:t> and </a:t>
            </a:r>
            <a:r>
              <a:rPr lang="en-IE" sz="1800" dirty="0" err="1" smtClean="0"/>
              <a:t>clientSecret</a:t>
            </a:r>
            <a:r>
              <a:rPr lang="en-US" sz="1800" dirty="0" smtClean="0"/>
              <a:t>. The webpage is then redirected to the server’s (</a:t>
            </a:r>
            <a:r>
              <a:rPr lang="en-US" sz="1800" dirty="0" err="1" smtClean="0"/>
              <a:t>Github’s</a:t>
            </a:r>
            <a:r>
              <a:rPr lang="en-US" sz="1800" dirty="0" smtClean="0"/>
              <a:t> Authentication service).</a:t>
            </a:r>
            <a:endParaRPr lang="en-US" altLang="en-US" sz="1800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534943" y="1745457"/>
            <a:ext cx="4024313" cy="1349375"/>
            <a:chOff x="3376" y="1143"/>
            <a:chExt cx="2535" cy="850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 rot="16200000">
              <a:off x="3321" y="1198"/>
              <a:ext cx="850" cy="740"/>
            </a:xfrm>
            <a:custGeom>
              <a:avLst/>
              <a:gdLst>
                <a:gd name="G0" fmla="+- 8834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3944116"/>
                <a:gd name="T1" fmla="*/ 1176503 h 664204"/>
                <a:gd name="T2" fmla="*/ 654278 w 3944116"/>
                <a:gd name="T3" fmla="*/ 6095 h 664204"/>
                <a:gd name="T4" fmla="*/ 1350995 w 3944116"/>
                <a:gd name="T5" fmla="*/ 1139929 h 664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44116" h="664204">
                  <a:moveTo>
                    <a:pt x="0" y="664204"/>
                  </a:moveTo>
                  <a:cubicBezTo>
                    <a:pt x="626378" y="335543"/>
                    <a:pt x="1252756" y="6882"/>
                    <a:pt x="1910109" y="3441"/>
                  </a:cubicBezTo>
                  <a:cubicBezTo>
                    <a:pt x="2567462" y="0"/>
                    <a:pt x="3611998" y="533429"/>
                    <a:pt x="3944116" y="643556"/>
                  </a:cubicBezTo>
                </a:path>
              </a:pathLst>
            </a:custGeom>
            <a:noFill/>
            <a:ln w="25560" cap="flat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0160" dir="5400000" algn="ctr" rotWithShape="0">
                <a:srgbClr val="000000">
                  <a:alpha val="3803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809" y="1535"/>
              <a:ext cx="2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AM triggers user 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7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632743" y="20558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Protocol Flow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662113"/>
            <a:ext cx="63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8" name="AutoShape 6"/>
          <p:cNvCxnSpPr>
            <a:cxnSpLocks noChangeShapeType="1"/>
          </p:cNvCxnSpPr>
          <p:nvPr/>
        </p:nvCxnSpPr>
        <p:spPr bwMode="auto">
          <a:xfrm>
            <a:off x="457200" y="5657850"/>
            <a:ext cx="1081088" cy="3175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919163" y="3041650"/>
            <a:ext cx="1671637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 Web Application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553200" y="3041650"/>
            <a:ext cx="1671638" cy="946944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Authorization Manager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553200" y="1662113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Authentication Service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553200" y="5076825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Resource Server</a:t>
            </a:r>
          </a:p>
        </p:txBody>
      </p:sp>
      <p:cxnSp>
        <p:nvCxnSpPr>
          <p:cNvPr id="33" name="AutoShape 11"/>
          <p:cNvCxnSpPr>
            <a:cxnSpLocks noChangeShapeType="1"/>
          </p:cNvCxnSpPr>
          <p:nvPr/>
        </p:nvCxnSpPr>
        <p:spPr bwMode="auto">
          <a:xfrm>
            <a:off x="457200" y="5999163"/>
            <a:ext cx="1081088" cy="3175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</p:cNvCxnSpPr>
          <p:nvPr/>
        </p:nvCxnSpPr>
        <p:spPr bwMode="auto">
          <a:xfrm>
            <a:off x="457200" y="6356350"/>
            <a:ext cx="1081088" cy="1588"/>
          </a:xfrm>
          <a:prstGeom prst="straightConnector1">
            <a:avLst/>
          </a:prstGeom>
          <a:noFill/>
          <a:ln w="25560" cap="sq">
            <a:solidFill>
              <a:srgbClr val="9BBB59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Freeform 13"/>
          <p:cNvSpPr>
            <a:spLocks/>
          </p:cNvSpPr>
          <p:nvPr/>
        </p:nvSpPr>
        <p:spPr bwMode="auto">
          <a:xfrm>
            <a:off x="2590800" y="2838450"/>
            <a:ext cx="3944938" cy="527050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527050 h 664204"/>
              <a:gd name="T2" fmla="*/ 1910507 w 3944116"/>
              <a:gd name="T3" fmla="*/ 2730 h 664204"/>
              <a:gd name="T4" fmla="*/ 3944938 w 3944116"/>
              <a:gd name="T5" fmla="*/ 510666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4F81BD"/>
            </a:solidFill>
            <a:round/>
            <a:headEnd/>
            <a:tailEnd type="arrow" w="med" len="med"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 rot="16200000">
            <a:off x="5272088" y="1901825"/>
            <a:ext cx="1350962" cy="1176338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1176338 h 664204"/>
              <a:gd name="T2" fmla="*/ 654262 w 3944116"/>
              <a:gd name="T3" fmla="*/ 6094 h 664204"/>
              <a:gd name="T4" fmla="*/ 1350962 w 3944116"/>
              <a:gd name="T5" fmla="*/ 1139769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4F81BD"/>
            </a:solidFill>
            <a:round/>
            <a:headEnd/>
            <a:tailEnd type="arrow" w="med" len="med"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 rot="16200000">
            <a:off x="5422106" y="1986757"/>
            <a:ext cx="1203325" cy="1023938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1023938 h 664204"/>
              <a:gd name="T2" fmla="*/ 582762 w 3944116"/>
              <a:gd name="T3" fmla="*/ 5305 h 664204"/>
              <a:gd name="T4" fmla="*/ 1203325 w 3944116"/>
              <a:gd name="T5" fmla="*/ 992107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C0504D"/>
            </a:solidFill>
            <a:round/>
            <a:headEnd type="arrow" w="med" len="med"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1724025" y="5473700"/>
            <a:ext cx="1384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Anonymous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1724025" y="5810250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Authenticated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714500" y="6173788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Token</a:t>
            </a:r>
          </a:p>
        </p:txBody>
      </p:sp>
      <p:cxnSp>
        <p:nvCxnSpPr>
          <p:cNvPr id="41" name="AutoShape 19"/>
          <p:cNvCxnSpPr>
            <a:cxnSpLocks noChangeShapeType="1"/>
          </p:cNvCxnSpPr>
          <p:nvPr/>
        </p:nvCxnSpPr>
        <p:spPr bwMode="auto">
          <a:xfrm flipH="1" flipV="1">
            <a:off x="4889500" y="2530475"/>
            <a:ext cx="1646238" cy="728663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 type="arrow" w="med" len="med"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709738" y="2189163"/>
            <a:ext cx="2757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AM asks user for consent</a:t>
            </a:r>
          </a:p>
        </p:txBody>
      </p:sp>
      <p:pic>
        <p:nvPicPr>
          <p:cNvPr id="43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1" b="10611"/>
          <a:stretch>
            <a:fillRect/>
          </a:stretch>
        </p:blipFill>
        <p:spPr>
          <a:xfrm>
            <a:off x="8691756" y="432523"/>
            <a:ext cx="32809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Protocol Flow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662113"/>
            <a:ext cx="63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457200" y="5657850"/>
            <a:ext cx="1081088" cy="3175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9163" y="3041650"/>
            <a:ext cx="1671637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 Web Application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01350" y="5028942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Resource Server</a:t>
            </a: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457200" y="5999163"/>
            <a:ext cx="1081088" cy="3175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457200" y="6356350"/>
            <a:ext cx="1081088" cy="1588"/>
          </a:xfrm>
          <a:prstGeom prst="straightConnector1">
            <a:avLst/>
          </a:prstGeom>
          <a:noFill/>
          <a:ln w="25560" cap="sq">
            <a:solidFill>
              <a:srgbClr val="9BBB59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13"/>
          <p:cNvSpPr>
            <a:spLocks/>
          </p:cNvSpPr>
          <p:nvPr/>
        </p:nvSpPr>
        <p:spPr bwMode="auto">
          <a:xfrm>
            <a:off x="2590800" y="2838450"/>
            <a:ext cx="3944938" cy="527050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527050 h 664204"/>
              <a:gd name="T2" fmla="*/ 1910507 w 3944116"/>
              <a:gd name="T3" fmla="*/ 2730 h 664204"/>
              <a:gd name="T4" fmla="*/ 3944938 w 3944116"/>
              <a:gd name="T5" fmla="*/ 510666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4F81BD"/>
            </a:solidFill>
            <a:round/>
            <a:headEnd/>
            <a:tailEnd type="arrow" w="med" len="med"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609850" y="2990850"/>
            <a:ext cx="3943350" cy="527050"/>
          </a:xfrm>
          <a:custGeom>
            <a:avLst/>
            <a:gdLst>
              <a:gd name="G0" fmla="+- 8834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T0" fmla="*/ 0 w 3944116"/>
              <a:gd name="T1" fmla="*/ 527050 h 664204"/>
              <a:gd name="T2" fmla="*/ 1909738 w 3944116"/>
              <a:gd name="T3" fmla="*/ 2730 h 664204"/>
              <a:gd name="T4" fmla="*/ 3943350 w 3944116"/>
              <a:gd name="T5" fmla="*/ 510666 h 664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4116" h="664204">
                <a:moveTo>
                  <a:pt x="0" y="664204"/>
                </a:moveTo>
                <a:cubicBezTo>
                  <a:pt x="626378" y="335543"/>
                  <a:pt x="1252756" y="6882"/>
                  <a:pt x="1910109" y="3441"/>
                </a:cubicBezTo>
                <a:cubicBezTo>
                  <a:pt x="2567462" y="0"/>
                  <a:pt x="3611998" y="533429"/>
                  <a:pt x="3944116" y="643556"/>
                </a:cubicBezTo>
              </a:path>
            </a:pathLst>
          </a:custGeom>
          <a:noFill/>
          <a:ln w="25560" cap="flat">
            <a:solidFill>
              <a:srgbClr val="4F81BD"/>
            </a:solidFill>
            <a:round/>
            <a:headEnd type="arrow" w="med" len="med"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24025" y="5473700"/>
            <a:ext cx="1384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Anonymous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24025" y="5810250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Authenticated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14500" y="6173788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Token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16288" y="3294063"/>
            <a:ext cx="278765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/>
              <a:t>Response is returned with grant code to </a:t>
            </a:r>
            <a:r>
              <a:rPr lang="en-US" altLang="en-US" sz="1800" dirty="0" smtClean="0"/>
              <a:t>localhost:3000/</a:t>
            </a:r>
            <a:endParaRPr lang="en-US" alt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3200" y="1662113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Authentication Service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3200" y="2906235"/>
            <a:ext cx="1671638" cy="9779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Authorization Manager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5432"/>
          <a:stretch>
            <a:fillRect/>
          </a:stretch>
        </p:blipFill>
        <p:spPr>
          <a:xfrm>
            <a:off x="7840301" y="4098478"/>
            <a:ext cx="4261164" cy="27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6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760897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Protocol Flow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97" y="1662113"/>
            <a:ext cx="63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1760897" y="5657850"/>
            <a:ext cx="1081088" cy="3175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2860" y="2942376"/>
            <a:ext cx="1671637" cy="873974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 Web Application</a:t>
            </a:r>
          </a:p>
          <a:p>
            <a:pPr algn="ctr">
              <a:buClrTx/>
              <a:buFontTx/>
              <a:buNone/>
            </a:pPr>
            <a:r>
              <a:rPr lang="en-IE" altLang="en-US" sz="18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App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56897" y="3041650"/>
            <a:ext cx="1671638" cy="10160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Authorization Manager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56897" y="1662113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Authentication Service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56897" y="5076825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Resource Server</a:t>
            </a: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1760897" y="5999163"/>
            <a:ext cx="1081088" cy="3175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1760897" y="6356350"/>
            <a:ext cx="1081088" cy="1588"/>
          </a:xfrm>
          <a:prstGeom prst="straightConnector1">
            <a:avLst/>
          </a:prstGeom>
          <a:noFill/>
          <a:ln w="25560" cap="sq">
            <a:solidFill>
              <a:srgbClr val="9BBB59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27722" y="5473700"/>
            <a:ext cx="1384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Anonymous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27722" y="5810250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Authenticated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18197" y="6173788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Token</a:t>
            </a: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3913547" y="3665538"/>
            <a:ext cx="3925888" cy="1587"/>
          </a:xfrm>
          <a:prstGeom prst="straightConnector1">
            <a:avLst/>
          </a:prstGeom>
          <a:noFill/>
          <a:ln w="28440" cap="sq">
            <a:solidFill>
              <a:srgbClr val="C0504D"/>
            </a:solidFill>
            <a:miter lim="800000"/>
            <a:headEnd type="triangle" w="med" len="med"/>
            <a:tailEnd type="triangle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161197" y="3738563"/>
            <a:ext cx="3429000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/>
              <a:t>In background (non-browser) using the authentication cred of the </a:t>
            </a:r>
            <a:r>
              <a:rPr lang="en-US" altLang="en-US" sz="1800" u="sng" dirty="0"/>
              <a:t>client </a:t>
            </a:r>
            <a:r>
              <a:rPr lang="en-US" altLang="en-US" sz="1800" u="sng" dirty="0" smtClean="0"/>
              <a:t>app (the </a:t>
            </a:r>
            <a:r>
              <a:rPr lang="en-US" altLang="en-US" sz="1800" u="sng" dirty="0" err="1" smtClean="0"/>
              <a:t>Yesod</a:t>
            </a:r>
            <a:r>
              <a:rPr lang="en-US" altLang="en-US" sz="1800" u="sng" dirty="0" smtClean="0"/>
              <a:t> web application)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code, and </a:t>
            </a:r>
            <a:r>
              <a:rPr lang="en-US" altLang="en-US" sz="1800" dirty="0" err="1"/>
              <a:t>client_id</a:t>
            </a:r>
            <a:r>
              <a:rPr lang="en-US" altLang="en-US" sz="1800" dirty="0"/>
              <a:t> are exchanged for an access token via HTTP POST*</a:t>
            </a:r>
          </a:p>
        </p:txBody>
      </p:sp>
    </p:spTree>
    <p:extLst>
      <p:ext uri="{BB962C8B-B14F-4D97-AF65-F5344CB8AC3E}">
        <p14:creationId xmlns:p14="http://schemas.microsoft.com/office/powerpoint/2010/main" val="182420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67077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Protocol Flow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02" y="1656194"/>
            <a:ext cx="63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267077" y="5657850"/>
            <a:ext cx="1081088" cy="3175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9040" y="2974975"/>
            <a:ext cx="1671637" cy="841375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 Web Application</a:t>
            </a:r>
          </a:p>
          <a:p>
            <a:pPr algn="ctr">
              <a:buClrTx/>
              <a:buFontTx/>
              <a:buNone/>
            </a:pP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App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77073" y="2974974"/>
            <a:ext cx="1671638" cy="926285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Authorization Manager</a:t>
            </a:r>
            <a:endParaRPr lang="en-IE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77073" y="1644650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Authentication Service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77073" y="5219700"/>
            <a:ext cx="1671638" cy="7747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Resource Server</a:t>
            </a: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267077" y="5999163"/>
            <a:ext cx="1081088" cy="3175"/>
          </a:xfrm>
          <a:prstGeom prst="straightConnector1">
            <a:avLst/>
          </a:prstGeom>
          <a:noFill/>
          <a:ln w="25560" cap="sq">
            <a:solidFill>
              <a:srgbClr val="C0504D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267077" y="6356350"/>
            <a:ext cx="1081088" cy="1588"/>
          </a:xfrm>
          <a:prstGeom prst="straightConnector1">
            <a:avLst/>
          </a:prstGeom>
          <a:noFill/>
          <a:ln w="25560" cap="sq">
            <a:solidFill>
              <a:srgbClr val="9BBB59"/>
            </a:solidFill>
            <a:miter lim="800000"/>
            <a:headEnd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33902" y="5473700"/>
            <a:ext cx="1384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Anonymous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33902" y="5810250"/>
            <a:ext cx="157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Authenticated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524377" y="6173788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Token</a:t>
            </a:r>
          </a:p>
        </p:txBody>
      </p:sp>
      <p:cxnSp>
        <p:nvCxnSpPr>
          <p:cNvPr id="17" name="AutoShape 16"/>
          <p:cNvCxnSpPr>
            <a:cxnSpLocks noChangeShapeType="1"/>
            <a:stCxn id="8" idx="2"/>
            <a:endCxn id="11" idx="1"/>
          </p:cNvCxnSpPr>
          <p:nvPr/>
        </p:nvCxnSpPr>
        <p:spPr bwMode="auto">
          <a:xfrm rot="16200000" flipH="1">
            <a:off x="2475616" y="2905593"/>
            <a:ext cx="1790700" cy="3612214"/>
          </a:xfrm>
          <a:prstGeom prst="curvedConnector2">
            <a:avLst/>
          </a:prstGeom>
          <a:noFill/>
          <a:ln w="25560" cap="sq">
            <a:solidFill>
              <a:srgbClr val="9BBB59"/>
            </a:solidFill>
            <a:miter lim="800000"/>
            <a:headEnd type="arrow" w="med" len="med"/>
            <a:tailEnd type="arrow" w="med" len="med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18202" y="4067990"/>
            <a:ext cx="3567112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/>
              <a:t>Yesod</a:t>
            </a:r>
            <a:r>
              <a:rPr lang="en-US" altLang="en-US" sz="1800" dirty="0" smtClean="0"/>
              <a:t> Web application now has access to </a:t>
            </a:r>
            <a:r>
              <a:rPr lang="en-US" altLang="en-US" sz="1800" dirty="0" err="1" smtClean="0"/>
              <a:t>Github</a:t>
            </a:r>
            <a:r>
              <a:rPr lang="en-US" altLang="en-US" sz="1800" dirty="0" smtClean="0"/>
              <a:t> resource </a:t>
            </a:r>
            <a:r>
              <a:rPr lang="en-US" altLang="en-US" sz="1800" dirty="0"/>
              <a:t>using OAuth token in </a:t>
            </a:r>
            <a:r>
              <a:rPr lang="en-US" altLang="en-US" sz="1800" dirty="0" smtClean="0"/>
              <a:t>Authorization </a:t>
            </a:r>
            <a:r>
              <a:rPr lang="en-US" altLang="en-US" sz="1800" dirty="0"/>
              <a:t>header</a:t>
            </a:r>
          </a:p>
        </p:txBody>
      </p:sp>
      <p:pic>
        <p:nvPicPr>
          <p:cNvPr id="19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62" y="91119"/>
            <a:ext cx="5129462" cy="3598482"/>
          </a:xfrm>
        </p:spPr>
      </p:pic>
    </p:spTree>
    <p:extLst>
      <p:ext uri="{BB962C8B-B14F-4D97-AF65-F5344CB8AC3E}">
        <p14:creationId xmlns:p14="http://schemas.microsoft.com/office/powerpoint/2010/main" val="28715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64515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1850315"/>
            <a:ext cx="8535988" cy="4144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Barrett, S. (2017). </a:t>
            </a:r>
            <a:r>
              <a:rPr lang="en-IE" i="1" dirty="0"/>
              <a:t>CS7009</a:t>
            </a:r>
            <a:r>
              <a:rPr lang="en-IE" dirty="0"/>
              <a:t>. [online] Scss.tcd.ie. Available at: </a:t>
            </a:r>
            <a:r>
              <a:rPr lang="en-IE" dirty="0">
                <a:hlinkClick r:id="rId2"/>
              </a:rPr>
              <a:t>https://www.scss.tcd.ie/Stephen.Barrett/lectures/cs7009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b="1" dirty="0"/>
              <a:t> </a:t>
            </a:r>
            <a:r>
              <a:rPr lang="en-IE" dirty="0"/>
              <a:t>Yesodweb.com. (2017). </a:t>
            </a:r>
            <a:r>
              <a:rPr lang="en-IE" i="1" dirty="0"/>
              <a:t>Authentication and Authorization :: </a:t>
            </a:r>
            <a:r>
              <a:rPr lang="en-IE" i="1" dirty="0" err="1"/>
              <a:t>Yesod</a:t>
            </a:r>
            <a:r>
              <a:rPr lang="en-IE" i="1" dirty="0"/>
              <a:t> Web Framework Book- Version 1.4</a:t>
            </a:r>
            <a:r>
              <a:rPr lang="en-IE" dirty="0"/>
              <a:t>. [online] Available at: </a:t>
            </a:r>
            <a:r>
              <a:rPr lang="en-IE" dirty="0">
                <a:hlinkClick r:id="rId3"/>
              </a:rPr>
              <a:t>http://www.yesodweb.com/book/authentication-and-authorization</a:t>
            </a:r>
            <a:r>
              <a:rPr lang="en-I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hlinkClick r:id="rId4"/>
              </a:rPr>
              <a:t>https://</a:t>
            </a:r>
            <a:r>
              <a:rPr lang="en-IE" dirty="0" smtClean="0">
                <a:hlinkClick r:id="rId4"/>
              </a:rPr>
              <a:t>hackage.haskell.org/package/github-0.13.2</a:t>
            </a:r>
            <a:endParaRPr lang="en-I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github.com/phadej/github</a:t>
            </a:r>
            <a:endParaRPr 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Introduction to OAuth2z. Phil Hunt. Oracle Corporation. March 2016. @</a:t>
            </a:r>
            <a:r>
              <a:rPr lang="en-IE" dirty="0" err="1"/>
              <a:t>independentid</a:t>
            </a:r>
            <a:r>
              <a:rPr lang="en-IE" dirty="0"/>
              <a:t>. phil.hunt@oracle.com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9865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07" y="872065"/>
            <a:ext cx="8534400" cy="1507067"/>
          </a:xfrm>
        </p:spPr>
        <p:txBody>
          <a:bodyPr/>
          <a:lstStyle/>
          <a:p>
            <a:r>
              <a:rPr lang="en-IE" dirty="0" smtClean="0"/>
              <a:t>GitHub OAuth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9132"/>
            <a:ext cx="8534400" cy="3615267"/>
          </a:xfrm>
        </p:spPr>
        <p:txBody>
          <a:bodyPr/>
          <a:lstStyle/>
          <a:p>
            <a:r>
              <a:rPr lang="en-IE" dirty="0" smtClean="0"/>
              <a:t>The aim of these slides is to illustrate how to incorporate OAuth into web applications, provide a perspective as a client OAuth receiving an access token and lastly to highlight the sort of information that can be obtained once an access token has been received by a client application.</a:t>
            </a:r>
          </a:p>
          <a:p>
            <a:r>
              <a:rPr lang="en-IE" dirty="0"/>
              <a:t>OAuth stands for Open Authentication protocol and allow for secure data sharing. </a:t>
            </a:r>
            <a:r>
              <a:rPr lang="en-IE" dirty="0" smtClean="0"/>
              <a:t>The slides will demonstrate </a:t>
            </a:r>
            <a:r>
              <a:rPr lang="en-IE" dirty="0"/>
              <a:t>how </a:t>
            </a:r>
            <a:r>
              <a:rPr lang="en-IE" dirty="0" smtClean="0"/>
              <a:t>to </a:t>
            </a:r>
            <a:r>
              <a:rPr lang="en-IE" dirty="0"/>
              <a:t>set up an </a:t>
            </a:r>
            <a:r>
              <a:rPr lang="en-IE" dirty="0" err="1"/>
              <a:t>OAuthentication</a:t>
            </a:r>
            <a:r>
              <a:rPr lang="en-IE" dirty="0"/>
              <a:t> using Haskell’s </a:t>
            </a:r>
            <a:r>
              <a:rPr lang="en-IE" dirty="0" err="1"/>
              <a:t>yesod</a:t>
            </a:r>
            <a:r>
              <a:rPr lang="en-IE" dirty="0"/>
              <a:t> web </a:t>
            </a:r>
            <a:r>
              <a:rPr lang="en-IE" dirty="0" smtClean="0"/>
              <a:t>framework for </a:t>
            </a:r>
            <a:r>
              <a:rPr lang="en-IE" dirty="0" err="1" smtClean="0"/>
              <a:t>Githubs</a:t>
            </a:r>
            <a:r>
              <a:rPr lang="en-IE" dirty="0" smtClean="0"/>
              <a:t> API.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8108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Yesod</a:t>
            </a:r>
            <a:r>
              <a:rPr lang="en-IE" dirty="0" smtClean="0"/>
              <a:t> web framework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Yesod</a:t>
            </a:r>
            <a:r>
              <a:rPr lang="en-IE" dirty="0" smtClean="0"/>
              <a:t> web framework allows for an easier web frame setup when using Haskell. </a:t>
            </a:r>
          </a:p>
          <a:p>
            <a:endParaRPr lang="en-IE" dirty="0"/>
          </a:p>
          <a:p>
            <a:r>
              <a:rPr lang="en-IE" dirty="0" smtClean="0"/>
              <a:t>The Stack-</a:t>
            </a:r>
            <a:r>
              <a:rPr lang="en-IE" dirty="0" err="1" smtClean="0"/>
              <a:t>Yesod</a:t>
            </a:r>
            <a:r>
              <a:rPr lang="en-IE" dirty="0" smtClean="0"/>
              <a:t> framework enables for templates of projects to be easily altered for one’s use. </a:t>
            </a:r>
            <a:endParaRPr lang="en-IE" dirty="0"/>
          </a:p>
        </p:txBody>
      </p:sp>
      <p:pic>
        <p:nvPicPr>
          <p:cNvPr id="5" name="Picture 2" descr="Developing Web Applications with Haskell and Yesod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29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1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-251829"/>
            <a:ext cx="6019800" cy="1143000"/>
          </a:xfrm>
        </p:spPr>
        <p:txBody>
          <a:bodyPr/>
          <a:lstStyle/>
          <a:p>
            <a:r>
              <a:rPr lang="en-IE" dirty="0" err="1"/>
              <a:t>yesod-sqlite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0616" y="4763933"/>
            <a:ext cx="9100970" cy="1641736"/>
          </a:xfrm>
        </p:spPr>
        <p:txBody>
          <a:bodyPr>
            <a:normAutofit/>
          </a:bodyPr>
          <a:lstStyle/>
          <a:p>
            <a:r>
              <a:rPr lang="en-IE" dirty="0" smtClean="0"/>
              <a:t>For purposes of this </a:t>
            </a:r>
            <a:r>
              <a:rPr lang="en-IE" dirty="0" smtClean="0"/>
              <a:t>demonstration, </a:t>
            </a:r>
            <a:r>
              <a:rPr lang="en-IE" dirty="0" smtClean="0"/>
              <a:t>the </a:t>
            </a:r>
            <a:r>
              <a:rPr lang="en-IE" dirty="0" err="1" smtClean="0"/>
              <a:t>Yesod-sqlite</a:t>
            </a:r>
            <a:r>
              <a:rPr lang="en-IE" dirty="0" smtClean="0"/>
              <a:t> </a:t>
            </a:r>
            <a:r>
              <a:rPr lang="en-IE" dirty="0" smtClean="0"/>
              <a:t>project template was chosen.</a:t>
            </a:r>
          </a:p>
          <a:p>
            <a:r>
              <a:rPr lang="en-IE" dirty="0" smtClean="0"/>
              <a:t>The project template comes with a number of extra components to enable basic </a:t>
            </a:r>
            <a:r>
              <a:rPr lang="en-IE" dirty="0" smtClean="0"/>
              <a:t>OA</a:t>
            </a:r>
            <a:r>
              <a:rPr lang="en-IE" dirty="0" smtClean="0"/>
              <a:t>uth </a:t>
            </a:r>
            <a:r>
              <a:rPr lang="en-IE" dirty="0" smtClean="0"/>
              <a:t>with a dummy website.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891171"/>
            <a:ext cx="10578353" cy="3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51" y="215900"/>
            <a:ext cx="10811435" cy="784561"/>
          </a:xfrm>
        </p:spPr>
        <p:txBody>
          <a:bodyPr>
            <a:noAutofit/>
          </a:bodyPr>
          <a:lstStyle/>
          <a:p>
            <a:r>
              <a:rPr lang="en-IE" sz="3200" dirty="0" smtClean="0"/>
              <a:t>Getting Your Client ID and Secrets from GitHub</a:t>
            </a:r>
            <a:endParaRPr lang="en-IE" sz="320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half" idx="2"/>
          </p:nvPr>
        </p:nvSpPr>
        <p:spPr>
          <a:xfrm>
            <a:off x="6127750" y="1515283"/>
            <a:ext cx="5740999" cy="3971117"/>
          </a:xfrm>
        </p:spPr>
        <p:txBody>
          <a:bodyPr>
            <a:normAutofit/>
          </a:bodyPr>
          <a:lstStyle/>
          <a:p>
            <a:r>
              <a:rPr lang="en-IE" dirty="0" smtClean="0"/>
              <a:t>In your GitHub settings you can set-up a </a:t>
            </a:r>
            <a:r>
              <a:rPr lang="en-IE" dirty="0"/>
              <a:t>Developer </a:t>
            </a:r>
            <a:r>
              <a:rPr lang="en-IE" dirty="0" smtClean="0"/>
              <a:t>application for OAuth, and obtain a client ID and client secret</a:t>
            </a:r>
            <a:r>
              <a:rPr lang="en-IE" dirty="0" smtClean="0"/>
              <a:t>. This allows the API to verify who the application belongs to (which client application is asking for an access token).</a:t>
            </a:r>
            <a:endParaRPr lang="en-IE" dirty="0" smtClean="0"/>
          </a:p>
          <a:p>
            <a:endParaRPr lang="en-IE" dirty="0"/>
          </a:p>
          <a:p>
            <a:r>
              <a:rPr lang="en-IE" dirty="0" err="1"/>
              <a:t>clientId</a:t>
            </a:r>
            <a:r>
              <a:rPr lang="en-IE" dirty="0"/>
              <a:t> :: Text</a:t>
            </a:r>
          </a:p>
          <a:p>
            <a:r>
              <a:rPr lang="en-IE" dirty="0" err="1"/>
              <a:t>clientId</a:t>
            </a:r>
            <a:r>
              <a:rPr lang="en-IE" dirty="0"/>
              <a:t> = </a:t>
            </a:r>
            <a:r>
              <a:rPr lang="en-IE" dirty="0" smtClean="0"/>
              <a:t>“XXXXXXXXXXXXXXXXXXXXX"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clientSecret</a:t>
            </a:r>
            <a:r>
              <a:rPr lang="en-IE" dirty="0"/>
              <a:t> :: Text</a:t>
            </a:r>
          </a:p>
          <a:p>
            <a:r>
              <a:rPr lang="en-IE" dirty="0" err="1"/>
              <a:t>clientSecret</a:t>
            </a:r>
            <a:r>
              <a:rPr lang="en-IE" dirty="0"/>
              <a:t> = </a:t>
            </a:r>
            <a:r>
              <a:rPr lang="en-IE" dirty="0" smtClean="0"/>
              <a:t>“XXXXXXXXXXXXXXXXXXXXXXXXX"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9" y="1515283"/>
            <a:ext cx="5413322" cy="3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Inserting Your Client ID and Secret into and enabling </a:t>
            </a:r>
            <a:r>
              <a:rPr lang="en-IE" dirty="0" err="1" smtClean="0"/>
              <a:t>Github</a:t>
            </a:r>
            <a:r>
              <a:rPr lang="en-IE" dirty="0" smtClean="0"/>
              <a:t> </a:t>
            </a:r>
            <a:r>
              <a:rPr lang="en-IE" dirty="0" err="1" smtClean="0"/>
              <a:t>Oauth</a:t>
            </a:r>
            <a:r>
              <a:rPr lang="en-IE" dirty="0" smtClean="0"/>
              <a:t> in Stack	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738875" cy="3406451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Using the Foundation file in stack you can paste in your client Id and Secret. </a:t>
            </a:r>
            <a:r>
              <a:rPr lang="en-IE" dirty="0" smtClean="0"/>
              <a:t>Similarly</a:t>
            </a:r>
            <a:r>
              <a:rPr lang="en-IE" dirty="0" smtClean="0"/>
              <a:t>, </a:t>
            </a:r>
            <a:r>
              <a:rPr lang="en-IE" dirty="0"/>
              <a:t>by editing </a:t>
            </a:r>
            <a:r>
              <a:rPr lang="en-IE" dirty="0" err="1" smtClean="0"/>
              <a:t>authPlugins</a:t>
            </a:r>
            <a:r>
              <a:rPr lang="en-IE" dirty="0" smtClean="0"/>
              <a:t> app to use the </a:t>
            </a:r>
            <a:r>
              <a:rPr lang="en-IE" dirty="0" err="1" smtClean="0"/>
              <a:t>Github</a:t>
            </a:r>
            <a:r>
              <a:rPr lang="en-IE" dirty="0" smtClean="0"/>
              <a:t> Oauth2 package </a:t>
            </a:r>
            <a:r>
              <a:rPr lang="en-IE" dirty="0" smtClean="0"/>
              <a:t>to take </a:t>
            </a:r>
            <a:r>
              <a:rPr lang="en-IE" dirty="0" smtClean="0"/>
              <a:t>in your </a:t>
            </a:r>
            <a:r>
              <a:rPr lang="en-IE" dirty="0" err="1" smtClean="0"/>
              <a:t>clientID</a:t>
            </a:r>
            <a:r>
              <a:rPr lang="en-IE" dirty="0" smtClean="0"/>
              <a:t> and </a:t>
            </a:r>
            <a:r>
              <a:rPr lang="en-IE" dirty="0" err="1" smtClean="0"/>
              <a:t>ClientScret</a:t>
            </a:r>
            <a:r>
              <a:rPr lang="en-IE" dirty="0" smtClean="0"/>
              <a:t>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After adding the external dependencies you should be able to access the </a:t>
            </a:r>
            <a:r>
              <a:rPr lang="en-IE" dirty="0" err="1" smtClean="0"/>
              <a:t>Github</a:t>
            </a:r>
            <a:r>
              <a:rPr lang="en-IE" dirty="0" smtClean="0"/>
              <a:t> OAuth </a:t>
            </a:r>
            <a:r>
              <a:rPr lang="en-IE" dirty="0" smtClean="0"/>
              <a:t>service when running </a:t>
            </a:r>
            <a:r>
              <a:rPr lang="en-IE" dirty="0" smtClean="0"/>
              <a:t>stack</a:t>
            </a:r>
            <a:r>
              <a:rPr lang="en-IE" dirty="0"/>
              <a:t> </a:t>
            </a:r>
            <a:r>
              <a:rPr lang="en-IE" dirty="0" smtClean="0"/>
              <a:t>and going to localhost:3000/profile. This will load the </a:t>
            </a:r>
            <a:r>
              <a:rPr lang="en-IE" dirty="0" err="1" smtClean="0"/>
              <a:t>Github</a:t>
            </a:r>
            <a:r>
              <a:rPr lang="en-IE" dirty="0" smtClean="0"/>
              <a:t> OAuth API and prompt any user of the application to input their security details.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1" b="1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3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53" y="207474"/>
            <a:ext cx="8012316" cy="1485523"/>
          </a:xfrm>
        </p:spPr>
        <p:txBody>
          <a:bodyPr/>
          <a:lstStyle/>
          <a:p>
            <a:r>
              <a:rPr lang="en-IE" altLang="en-US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GitHUb</a:t>
            </a:r>
            <a:r>
              <a:rPr lang="en-IE" alt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 Redirect To the </a:t>
            </a:r>
            <a:r>
              <a:rPr lang="en-IE" altLang="en-US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yesod</a:t>
            </a:r>
            <a:r>
              <a:rPr lang="en-IE" alt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 application</a:t>
            </a:r>
            <a:r>
              <a:rPr lang="en-IE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IE" altLang="en-US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endParaRPr lang="en-IE" dirty="0"/>
          </a:p>
        </p:txBody>
      </p:sp>
      <p:pic>
        <p:nvPicPr>
          <p:cNvPr id="10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5432"/>
          <a:stretch>
            <a:fillRect/>
          </a:stretch>
        </p:blipFill>
        <p:spPr>
          <a:xfrm>
            <a:off x="128933" y="1973655"/>
            <a:ext cx="7132637" cy="4572000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half" idx="2"/>
          </p:nvPr>
        </p:nvSpPr>
        <p:spPr>
          <a:xfrm>
            <a:off x="7407741" y="2381061"/>
            <a:ext cx="4393398" cy="3340728"/>
          </a:xfrm>
        </p:spPr>
        <p:txBody>
          <a:bodyPr>
            <a:normAutofit/>
          </a:bodyPr>
          <a:lstStyle/>
          <a:p>
            <a:r>
              <a:rPr lang="en-IE" dirty="0" smtClean="0"/>
              <a:t>After an user has logged into the </a:t>
            </a:r>
            <a:r>
              <a:rPr lang="en-IE" dirty="0" err="1" smtClean="0"/>
              <a:t>Yesod</a:t>
            </a:r>
            <a:r>
              <a:rPr lang="en-IE" dirty="0" smtClean="0"/>
              <a:t> Web application, the </a:t>
            </a:r>
            <a:r>
              <a:rPr lang="en-IE" dirty="0" err="1" smtClean="0"/>
              <a:t>Github</a:t>
            </a:r>
            <a:r>
              <a:rPr lang="en-IE" dirty="0" smtClean="0"/>
              <a:t> authentication manager will the redirect him/her to the </a:t>
            </a:r>
            <a:r>
              <a:rPr lang="en-IE" dirty="0" err="1" smtClean="0"/>
              <a:t>callback</a:t>
            </a:r>
            <a:r>
              <a:rPr lang="en-IE" dirty="0" smtClean="0"/>
              <a:t> URL defined by the developer (in this case http://localhost:3000/).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799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5958" y="188058"/>
            <a:ext cx="4582758" cy="1371600"/>
          </a:xfrm>
        </p:spPr>
        <p:txBody>
          <a:bodyPr/>
          <a:lstStyle/>
          <a:p>
            <a:r>
              <a:rPr lang="en-IE" dirty="0" smtClean="0"/>
              <a:t>Getting user Information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407741" y="1682674"/>
            <a:ext cx="4393398" cy="4039115"/>
          </a:xfrm>
        </p:spPr>
        <p:txBody>
          <a:bodyPr>
            <a:normAutofit/>
          </a:bodyPr>
          <a:lstStyle/>
          <a:p>
            <a:r>
              <a:rPr lang="en-IE" dirty="0" smtClean="0"/>
              <a:t>Thereafter, the access token will be returned to the application. The application can now use to access the users information.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By </a:t>
            </a:r>
            <a:r>
              <a:rPr lang="en-IE" dirty="0" smtClean="0"/>
              <a:t>editing the profile file in the handler folder of your stack project, you should be able to retrieve information from </a:t>
            </a:r>
            <a:r>
              <a:rPr lang="en-IE" dirty="0" smtClean="0"/>
              <a:t>other </a:t>
            </a:r>
            <a:r>
              <a:rPr lang="en-IE" dirty="0" err="1" smtClean="0"/>
              <a:t>Github</a:t>
            </a:r>
            <a:r>
              <a:rPr lang="en-IE" dirty="0" smtClean="0"/>
              <a:t> API using </a:t>
            </a:r>
            <a:r>
              <a:rPr lang="en-IE" dirty="0" smtClean="0"/>
              <a:t>the user’s </a:t>
            </a:r>
            <a:r>
              <a:rPr lang="en-IE" dirty="0" smtClean="0"/>
              <a:t>access token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 smtClean="0"/>
              <a:t>As seen on the left, where my </a:t>
            </a:r>
            <a:r>
              <a:rPr lang="en-IE" dirty="0" smtClean="0"/>
              <a:t>repository </a:t>
            </a:r>
            <a:r>
              <a:rPr lang="en-IE" dirty="0" smtClean="0"/>
              <a:t>data was displayed after the login </a:t>
            </a:r>
            <a:r>
              <a:rPr lang="en-IE" dirty="0" smtClean="0"/>
              <a:t>and access </a:t>
            </a:r>
            <a:r>
              <a:rPr lang="en-IE" dirty="0" smtClean="0"/>
              <a:t>token stages </a:t>
            </a:r>
            <a:r>
              <a:rPr lang="en-IE" dirty="0" smtClean="0"/>
              <a:t>had been </a:t>
            </a:r>
            <a:r>
              <a:rPr lang="en-IE" dirty="0" smtClean="0"/>
              <a:t>completed. </a:t>
            </a:r>
            <a:endParaRPr lang="en-IE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3" y="944329"/>
            <a:ext cx="6869858" cy="4819426"/>
          </a:xfrm>
        </p:spPr>
      </p:pic>
    </p:spTree>
    <p:extLst>
      <p:ext uri="{BB962C8B-B14F-4D97-AF65-F5344CB8AC3E}">
        <p14:creationId xmlns:p14="http://schemas.microsoft.com/office/powerpoint/2010/main" val="181852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452" y="215020"/>
            <a:ext cx="8660315" cy="13716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Understanding the Steps</a:t>
            </a:r>
            <a:endParaRPr lang="en-IE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011" y="2617204"/>
            <a:ext cx="8410668" cy="25794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000" dirty="0" smtClean="0"/>
              <a:t>To understand the different steps performed by the </a:t>
            </a:r>
            <a:r>
              <a:rPr lang="en-IE" sz="2000" dirty="0" err="1" smtClean="0"/>
              <a:t>Yesod</a:t>
            </a:r>
            <a:r>
              <a:rPr lang="en-IE" sz="2000" dirty="0" smtClean="0"/>
              <a:t>-Web application (using OAuth), the slides by  Phil Hunt have been edited.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8862590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637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GitHub OAUth2</vt:lpstr>
      <vt:lpstr>GitHub OAuth</vt:lpstr>
      <vt:lpstr>Yesod web framework</vt:lpstr>
      <vt:lpstr>yesod-sqlite</vt:lpstr>
      <vt:lpstr>Getting Your Client ID and Secrets from GitHub</vt:lpstr>
      <vt:lpstr>Inserting Your Client ID and Secret into and enabling Github Oauth in Stack </vt:lpstr>
      <vt:lpstr>GitHUb Redirect To the yesod application </vt:lpstr>
      <vt:lpstr>Getting user Information</vt:lpstr>
      <vt:lpstr>Understanding the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EE, TCD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OAUth2</dc:title>
  <dc:creator>Magrath, Jared</dc:creator>
  <cp:lastModifiedBy>Magrath, Jared</cp:lastModifiedBy>
  <cp:revision>16</cp:revision>
  <dcterms:created xsi:type="dcterms:W3CDTF">2017-02-25T14:11:39Z</dcterms:created>
  <dcterms:modified xsi:type="dcterms:W3CDTF">2017-04-14T14:00:19Z</dcterms:modified>
</cp:coreProperties>
</file>