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handoutMasterIdLst>
    <p:handoutMasterId r:id="rId53"/>
  </p:handoutMasterIdLst>
  <p:sldIdLst>
    <p:sldId id="277" r:id="rId2"/>
    <p:sldId id="292" r:id="rId3"/>
    <p:sldId id="293"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264" r:id="rId18"/>
    <p:sldId id="296" r:id="rId19"/>
    <p:sldId id="274" r:id="rId20"/>
    <p:sldId id="313" r:id="rId21"/>
    <p:sldId id="295" r:id="rId22"/>
    <p:sldId id="312" r:id="rId23"/>
    <p:sldId id="311" r:id="rId24"/>
    <p:sldId id="285" r:id="rId25"/>
    <p:sldId id="310" r:id="rId26"/>
    <p:sldId id="286" r:id="rId27"/>
    <p:sldId id="294" r:id="rId28"/>
    <p:sldId id="314" r:id="rId29"/>
    <p:sldId id="315" r:id="rId30"/>
    <p:sldId id="316" r:id="rId31"/>
    <p:sldId id="33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2" autoAdjust="0"/>
    <p:restoredTop sz="94660"/>
  </p:normalViewPr>
  <p:slideViewPr>
    <p:cSldViewPr>
      <p:cViewPr varScale="1">
        <p:scale>
          <a:sx n="45" d="100"/>
          <a:sy n="45" d="100"/>
        </p:scale>
        <p:origin x="29" y="922"/>
      </p:cViewPr>
      <p:guideLst>
        <p:guide orient="horz" pos="2160"/>
        <p:guide pos="3840"/>
      </p:guideLst>
    </p:cSldViewPr>
  </p:slideViewPr>
  <p:notesTextViewPr>
    <p:cViewPr>
      <p:scale>
        <a:sx n="1" d="1"/>
        <a:sy n="1" d="1"/>
      </p:scale>
      <p:origin x="0" y="0"/>
    </p:cViewPr>
  </p:notesTextViewPr>
  <p:notesViewPr>
    <p:cSldViewPr>
      <p:cViewPr varScale="1">
        <p:scale>
          <a:sx n="69" d="100"/>
          <a:sy n="69" d="100"/>
        </p:scale>
        <p:origin x="2568" y="3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spPr>
            <a:solidFill>
              <a:schemeClr val="accent3"/>
            </a:solidFill>
          </c:spPr>
          <c:dPt>
            <c:idx val="0"/>
            <c:bubble3D val="0"/>
            <c:spPr>
              <a:solidFill>
                <a:schemeClr val="tx1">
                  <a:lumMod val="50000"/>
                  <a:lumOff val="5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1-92F1-439C-BB32-D8D8B68260E3}"/>
              </c:ext>
            </c:extLst>
          </c:dPt>
          <c:dPt>
            <c:idx val="1"/>
            <c:bubble3D val="0"/>
            <c:spPr>
              <a:solidFill>
                <a:srgbClr val="0070C0"/>
              </a:solidFill>
              <a:ln w="19050">
                <a:solidFill>
                  <a:schemeClr val="lt1"/>
                </a:solidFill>
              </a:ln>
              <a:effectLst/>
            </c:spPr>
            <c:extLst xmlns:c16r2="http://schemas.microsoft.com/office/drawing/2015/06/chart">
              <c:ext xmlns:c16="http://schemas.microsoft.com/office/drawing/2014/chart" uri="{C3380CC4-5D6E-409C-BE32-E72D297353CC}">
                <c16:uniqueId val="{00000003-92F1-439C-BB32-D8D8B68260E3}"/>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Sheet1!$A$2:$A$3</c:f>
              <c:strCache>
                <c:ptCount val="2"/>
                <c:pt idx="0">
                  <c:v>Sentence Scoring Algorithm</c:v>
                </c:pt>
                <c:pt idx="1">
                  <c:v>TF-IDF Algorithm</c:v>
                </c:pt>
              </c:strCache>
            </c:strRef>
          </c:cat>
          <c:val>
            <c:numRef>
              <c:f>Sheet1!$B$2:$B$3</c:f>
              <c:numCache>
                <c:formatCode>General</c:formatCode>
                <c:ptCount val="2"/>
                <c:pt idx="0">
                  <c:v>9</c:v>
                </c:pt>
                <c:pt idx="1">
                  <c:v>36</c:v>
                </c:pt>
              </c:numCache>
            </c:numRef>
          </c:val>
          <c:extLst xmlns:c16r2="http://schemas.microsoft.com/office/drawing/2015/06/chart">
            <c:ext xmlns:c16="http://schemas.microsoft.com/office/drawing/2014/chart" uri="{C3380CC4-5D6E-409C-BE32-E72D297353CC}">
              <c16:uniqueId val="{00000004-92F1-439C-BB32-D8D8B68260E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85000"/>
                  <a:lumOff val="1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BAAE38-79BE-4082-9A4D-2BEC47341C04}" type="datetimeFigureOut">
              <a:rPr lang="en-US" smtClean="0"/>
              <a:t>2020-09-24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15613-D24F-46B4-9010-BD7B318E3C30}" type="slidenum">
              <a:rPr lang="en-US" smtClean="0"/>
              <a:t>‹#›</a:t>
            </a:fld>
            <a:endParaRPr lang="en-US"/>
          </a:p>
        </p:txBody>
      </p:sp>
    </p:spTree>
    <p:extLst>
      <p:ext uri="{BB962C8B-B14F-4D97-AF65-F5344CB8AC3E}">
        <p14:creationId xmlns:p14="http://schemas.microsoft.com/office/powerpoint/2010/main" val="2864050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BCF22-2D75-4779-9C8B-6270AA3FA919}" type="datetimeFigureOut">
              <a:rPr lang="en-US" smtClean="0"/>
              <a:t>2020-09-24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B8AC8-E212-48B2-9917-7448FC83DD17}" type="slidenum">
              <a:rPr lang="en-US" smtClean="0"/>
              <a:t>‹#›</a:t>
            </a:fld>
            <a:endParaRPr lang="en-US"/>
          </a:p>
        </p:txBody>
      </p:sp>
    </p:spTree>
    <p:extLst>
      <p:ext uri="{BB962C8B-B14F-4D97-AF65-F5344CB8AC3E}">
        <p14:creationId xmlns:p14="http://schemas.microsoft.com/office/powerpoint/2010/main" val="1786590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oject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762000"/>
            <a:ext cx="10363200" cy="1470025"/>
          </a:xfrm>
        </p:spPr>
        <p:txBody>
          <a:bodyPr/>
          <a:lstStyle>
            <a:lvl1pPr>
              <a:defRPr/>
            </a:lvl1pPr>
          </a:lstStyle>
          <a:p>
            <a:r>
              <a:rPr lang="en-US" dirty="0"/>
              <a:t>Add the Project Title</a:t>
            </a:r>
          </a:p>
        </p:txBody>
      </p:sp>
      <p:sp>
        <p:nvSpPr>
          <p:cNvPr id="3" name="Subtitle 2"/>
          <p:cNvSpPr>
            <a:spLocks noGrp="1"/>
          </p:cNvSpPr>
          <p:nvPr>
            <p:ph type="subTitle" idx="1" hasCustomPrompt="1"/>
          </p:nvPr>
        </p:nvSpPr>
        <p:spPr>
          <a:xfrm>
            <a:off x="1828800" y="25146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Project ID</a:t>
            </a:r>
          </a:p>
        </p:txBody>
      </p:sp>
      <p:pic>
        <p:nvPicPr>
          <p:cNvPr id="20" name="Picture 19" descr="A picture containing photo, table, person, monitor&#10;&#10;Description automatically generated">
            <a:extLst>
              <a:ext uri="{FF2B5EF4-FFF2-40B4-BE49-F238E27FC236}">
                <a16:creationId xmlns="" xmlns:a16="http://schemas.microsoft.com/office/drawing/2014/main" id="{C4A8CD1C-223D-4C87-9519-FDBD49BC597A}"/>
              </a:ext>
            </a:extLst>
          </p:cNvPr>
          <p:cNvPicPr>
            <a:picLocks noChangeAspect="1"/>
          </p:cNvPicPr>
          <p:nvPr userDrawn="1"/>
        </p:nvPicPr>
        <p:blipFill rotWithShape="1">
          <a:blip r:embed="rId2"/>
          <a:srcRect t="90286" r="71976"/>
          <a:stretch/>
        </p:blipFill>
        <p:spPr>
          <a:xfrm>
            <a:off x="0" y="6373302"/>
            <a:ext cx="2514600" cy="490308"/>
          </a:xfrm>
          <a:prstGeom prst="rect">
            <a:avLst/>
          </a:prstGeom>
        </p:spPr>
      </p:pic>
    </p:spTree>
    <p:extLst>
      <p:ext uri="{BB962C8B-B14F-4D97-AF65-F5344CB8AC3E}">
        <p14:creationId xmlns:p14="http://schemas.microsoft.com/office/powerpoint/2010/main" val="85644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1"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2" name="Slide Number Placeholder 5">
            <a:extLst>
              <a:ext uri="{FF2B5EF4-FFF2-40B4-BE49-F238E27FC236}">
                <a16:creationId xmlns="" xmlns:a16="http://schemas.microsoft.com/office/drawing/2014/main" id="{A75490AD-C6C9-4021-8C34-1F6444AB48BF}"/>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dirty="0"/>
          </a:p>
        </p:txBody>
      </p:sp>
      <p:sp>
        <p:nvSpPr>
          <p:cNvPr id="2" name="Rectangle 1">
            <a:extLst>
              <a:ext uri="{FF2B5EF4-FFF2-40B4-BE49-F238E27FC236}">
                <a16:creationId xmlns="" xmlns:a16="http://schemas.microsoft.com/office/drawing/2014/main" id="{9995AFC4-FEBC-4486-9080-805BFBB56CD8}"/>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ITXXXXXXXX</a:t>
            </a:r>
            <a:r>
              <a:rPr lang="en-US" sz="1800" dirty="0">
                <a:solidFill>
                  <a:schemeClr val="tx1"/>
                </a:solidFill>
              </a:rPr>
              <a:t>   |   &lt;</a:t>
            </a:r>
            <a:r>
              <a:rPr lang="en-US" sz="1800" b="1" dirty="0">
                <a:solidFill>
                  <a:schemeClr val="tx1"/>
                </a:solidFill>
              </a:rPr>
              <a:t>&lt;Student Name&gt;&gt;   </a:t>
            </a:r>
            <a:r>
              <a:rPr lang="en-US" sz="1800" dirty="0">
                <a:solidFill>
                  <a:schemeClr val="tx1"/>
                </a:solidFill>
              </a:rPr>
              <a:t>|   </a:t>
            </a:r>
            <a:r>
              <a:rPr lang="en-US" sz="1800" b="0" dirty="0">
                <a:solidFill>
                  <a:schemeClr val="tx1"/>
                </a:solidFill>
              </a:rPr>
              <a:t>&lt;&lt;Project ID&gt;&gt;</a:t>
            </a:r>
          </a:p>
        </p:txBody>
      </p:sp>
    </p:spTree>
    <p:extLst>
      <p:ext uri="{BB962C8B-B14F-4D97-AF65-F5344CB8AC3E}">
        <p14:creationId xmlns:p14="http://schemas.microsoft.com/office/powerpoint/2010/main" val="33522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二等辺三角形 11"/>
          <p:cNvSpPr/>
          <p:nvPr userDrawn="1"/>
        </p:nvSpPr>
        <p:spPr>
          <a:xfrm>
            <a:off x="0" y="6406010"/>
            <a:ext cx="12192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3"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4"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5" name="Rectangle 4">
            <a:extLst>
              <a:ext uri="{FF2B5EF4-FFF2-40B4-BE49-F238E27FC236}">
                <a16:creationId xmlns="" xmlns:a16="http://schemas.microsoft.com/office/drawing/2014/main" id="{23964ECD-AF15-46E0-ABBC-A3B75EC2C54C}"/>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ITXXXXXXXX</a:t>
            </a:r>
            <a:r>
              <a:rPr lang="en-US" sz="1800" dirty="0">
                <a:solidFill>
                  <a:schemeClr val="tx1"/>
                </a:solidFill>
              </a:rPr>
              <a:t>   |   &lt;</a:t>
            </a:r>
            <a:r>
              <a:rPr lang="en-US" sz="1800" b="1" dirty="0">
                <a:solidFill>
                  <a:schemeClr val="tx1"/>
                </a:solidFill>
              </a:rPr>
              <a:t>&lt;Student Name&gt;&gt;   </a:t>
            </a:r>
            <a:r>
              <a:rPr lang="en-US" sz="1800" dirty="0">
                <a:solidFill>
                  <a:schemeClr val="tx1"/>
                </a:solidFill>
              </a:rPr>
              <a:t>|   </a:t>
            </a:r>
            <a:r>
              <a:rPr lang="en-US" sz="1800" b="0" dirty="0">
                <a:solidFill>
                  <a:schemeClr val="tx1"/>
                </a:solidFill>
              </a:rPr>
              <a:t>&lt;&lt;Project ID&gt;&gt;</a:t>
            </a:r>
          </a:p>
        </p:txBody>
      </p:sp>
    </p:spTree>
    <p:extLst>
      <p:ext uri="{BB962C8B-B14F-4D97-AF65-F5344CB8AC3E}">
        <p14:creationId xmlns:p14="http://schemas.microsoft.com/office/powerpoint/2010/main" val="557430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5" name="Rectangle 4">
            <a:extLst>
              <a:ext uri="{FF2B5EF4-FFF2-40B4-BE49-F238E27FC236}">
                <a16:creationId xmlns="" xmlns:a16="http://schemas.microsoft.com/office/drawing/2014/main" id="{792CF3CE-5C9E-4EC8-AF0D-F844FF5991F9}"/>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ITXXXXXXXX</a:t>
            </a:r>
            <a:r>
              <a:rPr lang="en-US" sz="1800" dirty="0">
                <a:solidFill>
                  <a:schemeClr val="tx1"/>
                </a:solidFill>
              </a:rPr>
              <a:t>   |   &lt;</a:t>
            </a:r>
            <a:r>
              <a:rPr lang="en-US" sz="1800" b="1" dirty="0">
                <a:solidFill>
                  <a:schemeClr val="tx1"/>
                </a:solidFill>
              </a:rPr>
              <a:t>&lt;Student Name&gt;&gt;   </a:t>
            </a:r>
            <a:r>
              <a:rPr lang="en-US" sz="1800" dirty="0">
                <a:solidFill>
                  <a:schemeClr val="tx1"/>
                </a:solidFill>
              </a:rPr>
              <a:t>|   </a:t>
            </a:r>
            <a:r>
              <a:rPr lang="en-US" sz="1800" b="0" dirty="0">
                <a:solidFill>
                  <a:schemeClr val="tx1"/>
                </a:solidFill>
              </a:rPr>
              <a:t>&lt;&lt;Project ID&gt;&gt;</a:t>
            </a:r>
          </a:p>
        </p:txBody>
      </p:sp>
    </p:spTree>
    <p:extLst>
      <p:ext uri="{BB962C8B-B14F-4D97-AF65-F5344CB8AC3E}">
        <p14:creationId xmlns:p14="http://schemas.microsoft.com/office/powerpoint/2010/main" val="752404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 name="Rectangle 3">
            <a:extLst>
              <a:ext uri="{FF2B5EF4-FFF2-40B4-BE49-F238E27FC236}">
                <a16:creationId xmlns="" xmlns:a16="http://schemas.microsoft.com/office/drawing/2014/main" id="{4155889D-3F48-4D97-AA1C-C9DFDEB5BFB5}"/>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ITXXXXXXXX</a:t>
            </a:r>
            <a:r>
              <a:rPr lang="en-US" sz="1800" dirty="0">
                <a:solidFill>
                  <a:schemeClr val="tx1"/>
                </a:solidFill>
              </a:rPr>
              <a:t>   |   &lt;</a:t>
            </a:r>
            <a:r>
              <a:rPr lang="en-US" sz="1800" b="1" dirty="0">
                <a:solidFill>
                  <a:schemeClr val="tx1"/>
                </a:solidFill>
              </a:rPr>
              <a:t>&lt;Student Name&gt;&gt;   </a:t>
            </a:r>
            <a:r>
              <a:rPr lang="en-US" sz="1800" dirty="0">
                <a:solidFill>
                  <a:schemeClr val="tx1"/>
                </a:solidFill>
              </a:rPr>
              <a:t>|   </a:t>
            </a:r>
            <a:r>
              <a:rPr lang="en-US" sz="1800" b="0" dirty="0">
                <a:solidFill>
                  <a:schemeClr val="tx1"/>
                </a:solidFill>
              </a:rPr>
              <a:t>&lt;&lt;Project ID&gt;&gt;</a:t>
            </a:r>
          </a:p>
        </p:txBody>
      </p:sp>
    </p:spTree>
    <p:extLst>
      <p:ext uri="{BB962C8B-B14F-4D97-AF65-F5344CB8AC3E}">
        <p14:creationId xmlns:p14="http://schemas.microsoft.com/office/powerpoint/2010/main" val="3612078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 name="Rectangle 3">
            <a:extLst>
              <a:ext uri="{FF2B5EF4-FFF2-40B4-BE49-F238E27FC236}">
                <a16:creationId xmlns="" xmlns:a16="http://schemas.microsoft.com/office/drawing/2014/main" id="{7F1C46A4-93B4-4071-8810-BCD5CBE8C1D1}"/>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ITXXXXXXXX</a:t>
            </a:r>
            <a:r>
              <a:rPr lang="en-US" sz="1800" dirty="0">
                <a:solidFill>
                  <a:schemeClr val="tx1"/>
                </a:solidFill>
              </a:rPr>
              <a:t>   |   &lt;</a:t>
            </a:r>
            <a:r>
              <a:rPr lang="en-US" sz="1800" b="1" dirty="0">
                <a:solidFill>
                  <a:schemeClr val="tx1"/>
                </a:solidFill>
              </a:rPr>
              <a:t>&lt;Student Name&gt;&gt;   </a:t>
            </a:r>
            <a:r>
              <a:rPr lang="en-US" sz="1800" dirty="0">
                <a:solidFill>
                  <a:schemeClr val="tx1"/>
                </a:solidFill>
              </a:rPr>
              <a:t>|   </a:t>
            </a:r>
            <a:r>
              <a:rPr lang="en-US" sz="1800" b="0" dirty="0">
                <a:solidFill>
                  <a:schemeClr val="tx1"/>
                </a:solidFill>
              </a:rPr>
              <a:t>&lt;&lt;Project ID&gt;&gt;</a:t>
            </a:r>
          </a:p>
        </p:txBody>
      </p:sp>
    </p:spTree>
    <p:extLst>
      <p:ext uri="{BB962C8B-B14F-4D97-AF65-F5344CB8AC3E}">
        <p14:creationId xmlns:p14="http://schemas.microsoft.com/office/powerpoint/2010/main" val="331085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20" name="Picture 19" descr="A picture containing photo, table, person, monitor&#10;&#10;Description automatically generated">
            <a:extLst>
              <a:ext uri="{FF2B5EF4-FFF2-40B4-BE49-F238E27FC236}">
                <a16:creationId xmlns="" xmlns:a16="http://schemas.microsoft.com/office/drawing/2014/main" id="{C4A8CD1C-223D-4C87-9519-FDBD49BC597A}"/>
              </a:ext>
            </a:extLst>
          </p:cNvPr>
          <p:cNvPicPr>
            <a:picLocks noChangeAspect="1"/>
          </p:cNvPicPr>
          <p:nvPr userDrawn="1"/>
        </p:nvPicPr>
        <p:blipFill rotWithShape="1">
          <a:blip r:embed="rId2"/>
          <a:srcRect t="90286" r="71976"/>
          <a:stretch/>
        </p:blipFill>
        <p:spPr>
          <a:xfrm>
            <a:off x="0" y="6373302"/>
            <a:ext cx="2514600" cy="490308"/>
          </a:xfrm>
          <a:prstGeom prst="rect">
            <a:avLst/>
          </a:prstGeom>
        </p:spPr>
      </p:pic>
    </p:spTree>
    <p:extLst>
      <p:ext uri="{BB962C8B-B14F-4D97-AF65-F5344CB8AC3E}">
        <p14:creationId xmlns:p14="http://schemas.microsoft.com/office/powerpoint/2010/main" val="244708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dividual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188891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all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023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2837087"/>
            <a:ext cx="10363200" cy="1362075"/>
          </a:xfrm>
        </p:spPr>
        <p:txBody>
          <a:bodyPr anchor="t"/>
          <a:lstStyle>
            <a:lvl1pPr algn="l">
              <a:defRPr sz="4000" b="1" cap="all"/>
            </a:lvl1pPr>
          </a:lstStyle>
          <a:p>
            <a:r>
              <a:rPr lang="en-US" dirty="0"/>
              <a:t>Section Title</a:t>
            </a:r>
          </a:p>
        </p:txBody>
      </p:sp>
      <p:sp>
        <p:nvSpPr>
          <p:cNvPr id="3" name="Text Placeholder 2"/>
          <p:cNvSpPr>
            <a:spLocks noGrp="1"/>
          </p:cNvSpPr>
          <p:nvPr>
            <p:ph type="body" idx="1" hasCustomPrompt="1"/>
          </p:nvPr>
        </p:nvSpPr>
        <p:spPr>
          <a:xfrm>
            <a:off x="963084" y="423726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Section Sub-Titles</a:t>
            </a:r>
          </a:p>
        </p:txBody>
      </p:sp>
    </p:spTree>
    <p:extLst>
      <p:ext uri="{BB962C8B-B14F-4D97-AF65-F5344CB8AC3E}">
        <p14:creationId xmlns:p14="http://schemas.microsoft.com/office/powerpoint/2010/main" val="329333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tudent Information 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2837087"/>
            <a:ext cx="10363200" cy="1362075"/>
          </a:xfrm>
        </p:spPr>
        <p:txBody>
          <a:bodyPr anchor="t"/>
          <a:lstStyle>
            <a:lvl1pPr algn="l">
              <a:defRPr sz="4000" b="1" cap="all"/>
            </a:lvl1pPr>
          </a:lstStyle>
          <a:p>
            <a:r>
              <a:rPr lang="en-US" dirty="0" smtClean="0"/>
              <a:t>IT17407458 | </a:t>
            </a:r>
            <a:r>
              <a:rPr lang="en-US" dirty="0" err="1" smtClean="0"/>
              <a:t>P.D.gallage</a:t>
            </a:r>
            <a:endParaRPr lang="en-US" dirty="0"/>
          </a:p>
        </p:txBody>
      </p:sp>
      <p:sp>
        <p:nvSpPr>
          <p:cNvPr id="3" name="Text Placeholder 2"/>
          <p:cNvSpPr>
            <a:spLocks noGrp="1"/>
          </p:cNvSpPr>
          <p:nvPr>
            <p:ph type="body" idx="1" hasCustomPrompt="1"/>
          </p:nvPr>
        </p:nvSpPr>
        <p:spPr>
          <a:xfrm>
            <a:off x="963084" y="4237261"/>
            <a:ext cx="10363200" cy="494851"/>
          </a:xfrm>
        </p:spPr>
        <p:txBody>
          <a:bodyPr anchor="b"/>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Specializing in Information Technology</a:t>
            </a:r>
            <a:endParaRPr lang="en-US" dirty="0"/>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 name="Rectangle 3">
            <a:extLst>
              <a:ext uri="{FF2B5EF4-FFF2-40B4-BE49-F238E27FC236}">
                <a16:creationId xmlns="" xmlns:a16="http://schemas.microsoft.com/office/drawing/2014/main" id="{0A8789F7-2DE1-4BD0-98A0-4D627E8C7924}"/>
              </a:ext>
            </a:extLst>
          </p:cNvPr>
          <p:cNvSpPr/>
          <p:nvPr userDrawn="1"/>
        </p:nvSpPr>
        <p:spPr>
          <a:xfrm>
            <a:off x="10134600" y="152400"/>
            <a:ext cx="1981200" cy="2286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 Must add a professional photo to this cage</a:t>
            </a:r>
          </a:p>
        </p:txBody>
      </p:sp>
    </p:spTree>
    <p:extLst>
      <p:ext uri="{BB962C8B-B14F-4D97-AF65-F5344CB8AC3E}">
        <p14:creationId xmlns:p14="http://schemas.microsoft.com/office/powerpoint/2010/main" val="2008593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a:extLst>
              <a:ext uri="{FF2B5EF4-FFF2-40B4-BE49-F238E27FC236}">
                <a16:creationId xmlns="" xmlns:a16="http://schemas.microsoft.com/office/drawing/2014/main" id="{C33085FE-2A9E-4348-AD72-C4CEBAEF2C42}"/>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tx1"/>
                </a:solidFill>
              </a:rPr>
              <a:t>IT17407458</a:t>
            </a:r>
            <a:r>
              <a:rPr lang="en-US" sz="1800" dirty="0" smtClean="0">
                <a:solidFill>
                  <a:schemeClr val="tx1"/>
                </a:solidFill>
              </a:rPr>
              <a:t>   |  P.D.GALLAGE</a:t>
            </a:r>
            <a:r>
              <a:rPr lang="en-US" sz="1800" b="1" dirty="0" smtClean="0">
                <a:solidFill>
                  <a:schemeClr val="tx1"/>
                </a:solidFill>
              </a:rPr>
              <a:t>   </a:t>
            </a:r>
            <a:r>
              <a:rPr lang="en-US" sz="1800" dirty="0" smtClean="0">
                <a:solidFill>
                  <a:schemeClr val="tx1"/>
                </a:solidFill>
              </a:rPr>
              <a:t>|   </a:t>
            </a:r>
            <a:r>
              <a:rPr lang="en-US" sz="1800" b="0" dirty="0" smtClean="0">
                <a:solidFill>
                  <a:schemeClr val="tx1"/>
                </a:solidFill>
              </a:rPr>
              <a:t>2020-009</a:t>
            </a:r>
            <a:endParaRPr lang="en-US" sz="1800" b="0" dirty="0">
              <a:solidFill>
                <a:schemeClr val="tx1"/>
              </a:solidFill>
            </a:endParaRPr>
          </a:p>
        </p:txBody>
      </p:sp>
    </p:spTree>
    <p:extLst>
      <p:ext uri="{BB962C8B-B14F-4D97-AF65-F5344CB8AC3E}">
        <p14:creationId xmlns:p14="http://schemas.microsoft.com/office/powerpoint/2010/main" val="183035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7">
            <a:extLst>
              <a:ext uri="{FF2B5EF4-FFF2-40B4-BE49-F238E27FC236}">
                <a16:creationId xmlns="" xmlns:a16="http://schemas.microsoft.com/office/drawing/2014/main" id="{59B99494-E65C-486D-81A1-A756064A0602}"/>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ITXXXXXXXX</a:t>
            </a:r>
            <a:r>
              <a:rPr lang="en-US" sz="1800" dirty="0">
                <a:solidFill>
                  <a:schemeClr val="tx1"/>
                </a:solidFill>
              </a:rPr>
              <a:t>   |   &lt;</a:t>
            </a:r>
            <a:r>
              <a:rPr lang="en-US" sz="1800" b="1" dirty="0">
                <a:solidFill>
                  <a:schemeClr val="tx1"/>
                </a:solidFill>
              </a:rPr>
              <a:t>&lt;Student Name&gt;&gt;   </a:t>
            </a:r>
            <a:r>
              <a:rPr lang="en-US" sz="1800" dirty="0">
                <a:solidFill>
                  <a:schemeClr val="tx1"/>
                </a:solidFill>
              </a:rPr>
              <a:t>|   </a:t>
            </a:r>
            <a:r>
              <a:rPr lang="en-US" sz="1800" b="0" dirty="0">
                <a:solidFill>
                  <a:schemeClr val="tx1"/>
                </a:solidFill>
              </a:rPr>
              <a:t>&lt;&lt;Project ID&gt;&gt;</a:t>
            </a:r>
          </a:p>
        </p:txBody>
      </p:sp>
    </p:spTree>
    <p:extLst>
      <p:ext uri="{BB962C8B-B14F-4D97-AF65-F5344CB8AC3E}">
        <p14:creationId xmlns:p14="http://schemas.microsoft.com/office/powerpoint/2010/main" val="325708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3">
            <a:extLst>
              <a:ext uri="{FF2B5EF4-FFF2-40B4-BE49-F238E27FC236}">
                <a16:creationId xmlns="" xmlns:a16="http://schemas.microsoft.com/office/drawing/2014/main" id="{66748527-CF5B-4547-A3EB-0CA41CC2CB1E}"/>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tx1"/>
                </a:solidFill>
              </a:rPr>
              <a:t>IT17407458</a:t>
            </a:r>
            <a:r>
              <a:rPr lang="en-US" sz="1800" dirty="0" smtClean="0">
                <a:solidFill>
                  <a:schemeClr val="tx1"/>
                </a:solidFill>
              </a:rPr>
              <a:t>   |  P.D.GALLAGE</a:t>
            </a:r>
            <a:r>
              <a:rPr lang="en-US" sz="1800" b="1" dirty="0" smtClean="0">
                <a:solidFill>
                  <a:schemeClr val="tx1"/>
                </a:solidFill>
              </a:rPr>
              <a:t>   </a:t>
            </a:r>
            <a:r>
              <a:rPr lang="en-US" sz="1800" dirty="0" smtClean="0">
                <a:solidFill>
                  <a:schemeClr val="tx1"/>
                </a:solidFill>
              </a:rPr>
              <a:t>|   </a:t>
            </a:r>
            <a:r>
              <a:rPr lang="en-US" sz="1800" b="0" dirty="0" smtClean="0">
                <a:solidFill>
                  <a:schemeClr val="tx1"/>
                </a:solidFill>
              </a:rPr>
              <a:t>2020-009</a:t>
            </a:r>
            <a:endParaRPr lang="en-US" sz="1800" b="0" dirty="0">
              <a:solidFill>
                <a:schemeClr val="tx1"/>
              </a:solidFill>
            </a:endParaRPr>
          </a:p>
        </p:txBody>
      </p:sp>
    </p:spTree>
    <p:extLst>
      <p:ext uri="{BB962C8B-B14F-4D97-AF65-F5344CB8AC3E}">
        <p14:creationId xmlns:p14="http://schemas.microsoft.com/office/powerpoint/2010/main" val="2265089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304800"/>
            <a:ext cx="11684000" cy="7921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1143000"/>
            <a:ext cx="11684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a:extLst>
              <a:ext uri="{FF2B5EF4-FFF2-40B4-BE49-F238E27FC236}">
                <a16:creationId xmlns="" xmlns:a16="http://schemas.microsoft.com/office/drawing/2014/main" id="{C064364F-1F37-4C7B-B31F-2D4F671B2CB9}"/>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dirty="0"/>
          </a:p>
        </p:txBody>
      </p:sp>
      <p:pic>
        <p:nvPicPr>
          <p:cNvPr id="7" name="Picture 6" descr="A picture containing photo, table, person, monitor&#10;&#10;Description automatically generated">
            <a:extLst>
              <a:ext uri="{FF2B5EF4-FFF2-40B4-BE49-F238E27FC236}">
                <a16:creationId xmlns="" xmlns:a16="http://schemas.microsoft.com/office/drawing/2014/main" id="{0503738D-67F6-4FC8-88E8-C0D768AD3312}"/>
              </a:ext>
            </a:extLst>
          </p:cNvPr>
          <p:cNvPicPr>
            <a:picLocks noChangeAspect="1"/>
          </p:cNvPicPr>
          <p:nvPr userDrawn="1"/>
        </p:nvPicPr>
        <p:blipFill rotWithShape="1">
          <a:blip r:embed="rId16"/>
          <a:srcRect t="90286" r="71976"/>
          <a:stretch/>
        </p:blipFill>
        <p:spPr>
          <a:xfrm>
            <a:off x="0" y="6373302"/>
            <a:ext cx="2514600" cy="490308"/>
          </a:xfrm>
          <a:prstGeom prst="rect">
            <a:avLst/>
          </a:prstGeom>
        </p:spPr>
      </p:pic>
      <p:sp>
        <p:nvSpPr>
          <p:cNvPr id="4" name="TextBox 3">
            <a:extLst>
              <a:ext uri="{FF2B5EF4-FFF2-40B4-BE49-F238E27FC236}">
                <a16:creationId xmlns="" xmlns:a16="http://schemas.microsoft.com/office/drawing/2014/main" id="{A16EC11E-4ADA-413C-92B1-C0871F068AF1}"/>
              </a:ext>
            </a:extLst>
          </p:cNvPr>
          <p:cNvSpPr txBox="1"/>
          <p:nvPr userDrawn="1"/>
        </p:nvSpPr>
        <p:spPr>
          <a:xfrm>
            <a:off x="10287000" y="6536937"/>
            <a:ext cx="1066800" cy="276999"/>
          </a:xfrm>
          <a:prstGeom prst="rect">
            <a:avLst/>
          </a:prstGeom>
          <a:noFill/>
        </p:spPr>
        <p:txBody>
          <a:bodyPr wrap="square" rtlCol="0">
            <a:spAutoFit/>
          </a:bodyPr>
          <a:lstStyle/>
          <a:p>
            <a:fld id="{98C4007C-554A-4B16-A31C-089CB53EF86F}" type="datetime1">
              <a:rPr lang="en-US" sz="1200" b="1" smtClean="0"/>
              <a:t>2020-09-24</a:t>
            </a:fld>
            <a:endParaRPr lang="en-US" sz="1200" b="1" dirty="0"/>
          </a:p>
        </p:txBody>
      </p:sp>
    </p:spTree>
    <p:extLst>
      <p:ext uri="{BB962C8B-B14F-4D97-AF65-F5344CB8AC3E}">
        <p14:creationId xmlns:p14="http://schemas.microsoft.com/office/powerpoint/2010/main" val="4137453564"/>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50" r:id="rId3"/>
    <p:sldLayoutId id="2147483662" r:id="rId4"/>
    <p:sldLayoutId id="2147483651" r:id="rId5"/>
    <p:sldLayoutId id="2147483660"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hdr="0" ftr="0"/>
  <p:txStyles>
    <p:title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www.ellucian.com/emea-ap/insights/pioneering-smart-learning"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www.amazon.com/gp/search?index=books&amp;linkCode=qs&amp;keywords=9781782164371" TargetMode="External"/><Relationship Id="rId2" Type="http://schemas.openxmlformats.org/officeDocument/2006/relationships/hyperlink" Target="https://www.ellucian.com/emea-ap/insights/pioneering-smart-learning" TargetMode="External"/><Relationship Id="rId1" Type="http://schemas.openxmlformats.org/officeDocument/2006/relationships/slideLayout" Target="../slideLayouts/slideLayout5.xml"/><Relationship Id="rId5" Type="http://schemas.openxmlformats.org/officeDocument/2006/relationships/hyperlink" Target="https://towardsdatascience.com/calculating-string-similarity-in-python-276e18a7d33a" TargetMode="External"/><Relationship Id="rId4" Type="http://schemas.openxmlformats.org/officeDocument/2006/relationships/hyperlink" Target="https://www.crummy.com/software/BeautifulSoup/bs4/doc/"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hyperlink" Target="https://medium.com/@adriensieg/text-similarities-da019229c894"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475E098-F3D0-453C-BBF5-A7C840F21FD8}"/>
              </a:ext>
            </a:extLst>
          </p:cNvPr>
          <p:cNvSpPr>
            <a:spLocks noGrp="1"/>
          </p:cNvSpPr>
          <p:nvPr>
            <p:ph type="ctrTitle"/>
          </p:nvPr>
        </p:nvSpPr>
        <p:spPr>
          <a:xfrm>
            <a:off x="914400" y="2026033"/>
            <a:ext cx="10363200" cy="1470025"/>
          </a:xfrm>
        </p:spPr>
        <p:txBody>
          <a:bodyPr/>
          <a:lstStyle/>
          <a:p>
            <a:r>
              <a:rPr lang="en-SG" dirty="0"/>
              <a:t>EduEasy </a:t>
            </a:r>
            <a:br>
              <a:rPr lang="en-SG" dirty="0"/>
            </a:br>
            <a:r>
              <a:rPr lang="en-SG" dirty="0"/>
              <a:t>Smart Learning Assistance System</a:t>
            </a:r>
            <a:endParaRPr lang="en-US" dirty="0"/>
          </a:p>
        </p:txBody>
      </p:sp>
      <p:sp>
        <p:nvSpPr>
          <p:cNvPr id="5" name="Subtitle 4">
            <a:extLst>
              <a:ext uri="{FF2B5EF4-FFF2-40B4-BE49-F238E27FC236}">
                <a16:creationId xmlns="" xmlns:a16="http://schemas.microsoft.com/office/drawing/2014/main" id="{288F3F03-40A0-499D-BDCC-A8E886D9D7C4}"/>
              </a:ext>
            </a:extLst>
          </p:cNvPr>
          <p:cNvSpPr>
            <a:spLocks noGrp="1"/>
          </p:cNvSpPr>
          <p:nvPr>
            <p:ph type="subTitle" idx="1"/>
          </p:nvPr>
        </p:nvSpPr>
        <p:spPr>
          <a:xfrm>
            <a:off x="1828800" y="3778633"/>
            <a:ext cx="8534400" cy="1752600"/>
          </a:xfrm>
        </p:spPr>
        <p:txBody>
          <a:bodyPr/>
          <a:lstStyle/>
          <a:p>
            <a:r>
              <a:rPr lang="en-SG" dirty="0">
                <a:solidFill>
                  <a:schemeClr val="tx1"/>
                </a:solidFill>
              </a:rPr>
              <a:t>2020-009</a:t>
            </a:r>
            <a:endParaRPr lang="en-US" dirty="0">
              <a:solidFill>
                <a:schemeClr val="tx1"/>
              </a:solidFill>
            </a:endParaRPr>
          </a:p>
          <a:p>
            <a:endParaRPr lang="en-US" dirty="0"/>
          </a:p>
        </p:txBody>
      </p:sp>
    </p:spTree>
    <p:extLst>
      <p:ext uri="{BB962C8B-B14F-4D97-AF65-F5344CB8AC3E}">
        <p14:creationId xmlns:p14="http://schemas.microsoft.com/office/powerpoint/2010/main" val="3813887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2F6FBBB-4C77-4A4B-BE54-96D3B0DF3BB7}"/>
              </a:ext>
            </a:extLst>
          </p:cNvPr>
          <p:cNvSpPr>
            <a:spLocks noGrp="1"/>
          </p:cNvSpPr>
          <p:nvPr>
            <p:ph type="title"/>
          </p:nvPr>
        </p:nvSpPr>
        <p:spPr/>
        <p:txBody>
          <a:bodyPr>
            <a:normAutofit/>
          </a:bodyPr>
          <a:lstStyle/>
          <a:p>
            <a:r>
              <a:rPr lang="en-US" b="1" dirty="0" smtClean="0"/>
              <a:t>Research Question cont.</a:t>
            </a:r>
            <a:endParaRPr lang="en-US" b="1" dirty="0"/>
          </a:p>
        </p:txBody>
      </p:sp>
      <p:sp>
        <p:nvSpPr>
          <p:cNvPr id="6" name="Content Placeholder 5">
            <a:extLst>
              <a:ext uri="{FF2B5EF4-FFF2-40B4-BE49-F238E27FC236}">
                <a16:creationId xmlns:a16="http://schemas.microsoft.com/office/drawing/2014/main" xmlns="" id="{F7E461F4-E6D8-4801-94AA-9B72FC99FFED}"/>
              </a:ext>
            </a:extLst>
          </p:cNvPr>
          <p:cNvSpPr>
            <a:spLocks noGrp="1"/>
          </p:cNvSpPr>
          <p:nvPr>
            <p:ph idx="1"/>
          </p:nvPr>
        </p:nvSpPr>
        <p:spPr>
          <a:xfrm>
            <a:off x="304800" y="1219200"/>
            <a:ext cx="10744200" cy="5181600"/>
          </a:xfrm>
        </p:spPr>
        <p:txBody>
          <a:bodyPr>
            <a:normAutofit/>
          </a:bodyPr>
          <a:lstStyle/>
          <a:p>
            <a:pPr algn="just"/>
            <a:r>
              <a:rPr lang="en-US" sz="3000" dirty="0"/>
              <a:t>The Note Taker component is designed to provide a solution for this </a:t>
            </a:r>
            <a:r>
              <a:rPr lang="en-US" sz="3000" dirty="0" smtClean="0"/>
              <a:t>problem.</a:t>
            </a:r>
          </a:p>
          <a:p>
            <a:pPr algn="just"/>
            <a:endParaRPr lang="en-US" sz="500" dirty="0" smtClean="0"/>
          </a:p>
          <a:p>
            <a:pPr algn="just"/>
            <a:r>
              <a:rPr lang="en-US" sz="3000" dirty="0" smtClean="0"/>
              <a:t>This </a:t>
            </a:r>
            <a:r>
              <a:rPr lang="en-US" sz="3000" dirty="0"/>
              <a:t>application generates a summarized note using a transcription of the lecturer’s </a:t>
            </a:r>
            <a:r>
              <a:rPr lang="en-US" sz="3000" dirty="0" smtClean="0"/>
              <a:t>voice.</a:t>
            </a:r>
          </a:p>
          <a:p>
            <a:pPr algn="just"/>
            <a:endParaRPr lang="en-US" sz="500" dirty="0" smtClean="0"/>
          </a:p>
          <a:p>
            <a:pPr algn="just"/>
            <a:r>
              <a:rPr lang="en-US" sz="3000" dirty="0" smtClean="0"/>
              <a:t>Speech-to-Text </a:t>
            </a:r>
            <a:r>
              <a:rPr lang="en-US" sz="3000" dirty="0"/>
              <a:t>converting facility is also </a:t>
            </a:r>
            <a:r>
              <a:rPr lang="en-US" sz="3000" dirty="0" smtClean="0"/>
              <a:t>provided.</a:t>
            </a:r>
          </a:p>
          <a:p>
            <a:pPr algn="just"/>
            <a:endParaRPr lang="en-US" sz="500" dirty="0" smtClean="0"/>
          </a:p>
          <a:p>
            <a:pPr algn="just"/>
            <a:r>
              <a:rPr lang="en-US" sz="3000" dirty="0" smtClean="0"/>
              <a:t>After </a:t>
            </a:r>
            <a:r>
              <a:rPr lang="en-US" sz="3000" dirty="0"/>
              <a:t>that, students are able to revise the </a:t>
            </a:r>
            <a:r>
              <a:rPr lang="en-US" sz="3000" dirty="0" smtClean="0"/>
              <a:t>notes.</a:t>
            </a:r>
            <a:endParaRPr lang="en-US" sz="3000" dirty="0"/>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3064422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2F6FBBB-4C77-4A4B-BE54-96D3B0DF3BB7}"/>
              </a:ext>
            </a:extLst>
          </p:cNvPr>
          <p:cNvSpPr>
            <a:spLocks noGrp="1"/>
          </p:cNvSpPr>
          <p:nvPr>
            <p:ph type="title"/>
          </p:nvPr>
        </p:nvSpPr>
        <p:spPr/>
        <p:txBody>
          <a:bodyPr>
            <a:normAutofit/>
          </a:bodyPr>
          <a:lstStyle/>
          <a:p>
            <a:r>
              <a:rPr lang="en-US" b="1" dirty="0" smtClean="0"/>
              <a:t>Objectives</a:t>
            </a:r>
            <a:endParaRPr lang="en-US" b="1" dirty="0"/>
          </a:p>
        </p:txBody>
      </p:sp>
      <p:sp>
        <p:nvSpPr>
          <p:cNvPr id="6" name="Content Placeholder 5">
            <a:extLst>
              <a:ext uri="{FF2B5EF4-FFF2-40B4-BE49-F238E27FC236}">
                <a16:creationId xmlns:a16="http://schemas.microsoft.com/office/drawing/2014/main" xmlns="" id="{F7E461F4-E6D8-4801-94AA-9B72FC99FFED}"/>
              </a:ext>
            </a:extLst>
          </p:cNvPr>
          <p:cNvSpPr>
            <a:spLocks noGrp="1"/>
          </p:cNvSpPr>
          <p:nvPr>
            <p:ph idx="1"/>
          </p:nvPr>
        </p:nvSpPr>
        <p:spPr>
          <a:xfrm>
            <a:off x="304800" y="1219200"/>
            <a:ext cx="11277600" cy="5181600"/>
          </a:xfrm>
        </p:spPr>
        <p:txBody>
          <a:bodyPr>
            <a:normAutofit/>
          </a:bodyPr>
          <a:lstStyle/>
          <a:p>
            <a:pPr lvl="0" algn="just"/>
            <a:r>
              <a:rPr lang="en-US" sz="3000" dirty="0"/>
              <a:t>Capture the lecturer’s voice using microphone and voice recorder</a:t>
            </a:r>
            <a:r>
              <a:rPr lang="en-US" sz="3000" dirty="0" smtClean="0"/>
              <a:t>.</a:t>
            </a:r>
          </a:p>
          <a:p>
            <a:pPr lvl="0" algn="just"/>
            <a:endParaRPr lang="en-US" sz="500" dirty="0"/>
          </a:p>
          <a:p>
            <a:pPr lvl="0" algn="just"/>
            <a:r>
              <a:rPr lang="en-US" sz="3000" dirty="0"/>
              <a:t>Develop a speech-to-text converter to transcribe lectures into text</a:t>
            </a:r>
            <a:r>
              <a:rPr lang="en-US" sz="3000" dirty="0" smtClean="0"/>
              <a:t>.</a:t>
            </a:r>
          </a:p>
          <a:p>
            <a:pPr lvl="0" algn="just"/>
            <a:endParaRPr lang="en-US" sz="500" dirty="0"/>
          </a:p>
          <a:p>
            <a:pPr lvl="0" algn="just"/>
            <a:r>
              <a:rPr lang="en-US" sz="3000" dirty="0"/>
              <a:t>Develop a text summarizer to summarize the transcription</a:t>
            </a:r>
            <a:r>
              <a:rPr lang="en-US" sz="3000" dirty="0" smtClean="0"/>
              <a:t>.</a:t>
            </a:r>
          </a:p>
          <a:p>
            <a:pPr lvl="0" algn="just"/>
            <a:endParaRPr lang="en-US" sz="500" dirty="0"/>
          </a:p>
          <a:p>
            <a:pPr algn="just"/>
            <a:r>
              <a:rPr lang="en-US" sz="3000" dirty="0"/>
              <a:t>Conduct a research/survey to find out the most effective text summarization algorithm among popular </a:t>
            </a:r>
            <a:r>
              <a:rPr lang="en-US" sz="3000" dirty="0" smtClean="0"/>
              <a:t>algorithms.</a:t>
            </a:r>
          </a:p>
          <a:p>
            <a:pPr algn="just"/>
            <a:endParaRPr lang="en-US" sz="500" dirty="0" smtClean="0"/>
          </a:p>
          <a:p>
            <a:pPr lvl="0" algn="just"/>
            <a:r>
              <a:rPr lang="en-US" sz="3000" dirty="0"/>
              <a:t>Develop an attractive and easy to use user interface for the speech-to-text converter and the text summarizer.</a:t>
            </a:r>
          </a:p>
          <a:p>
            <a:endParaRPr lang="en-US" sz="3000" dirty="0"/>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4142910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2F6FBBB-4C77-4A4B-BE54-96D3B0DF3BB7}"/>
              </a:ext>
            </a:extLst>
          </p:cNvPr>
          <p:cNvSpPr>
            <a:spLocks noGrp="1"/>
          </p:cNvSpPr>
          <p:nvPr>
            <p:ph type="title"/>
          </p:nvPr>
        </p:nvSpPr>
        <p:spPr/>
        <p:txBody>
          <a:bodyPr>
            <a:normAutofit/>
          </a:bodyPr>
          <a:lstStyle/>
          <a:p>
            <a:r>
              <a:rPr lang="en-US" b="1" dirty="0"/>
              <a:t>M</a:t>
            </a:r>
            <a:r>
              <a:rPr lang="en-US" b="1" dirty="0" smtClean="0"/>
              <a:t>ethodology</a:t>
            </a:r>
            <a:endParaRPr lang="en-US" b="1" dirty="0"/>
          </a:p>
        </p:txBody>
      </p:sp>
      <p:grpSp>
        <p:nvGrpSpPr>
          <p:cNvPr id="9" name="Group 8"/>
          <p:cNvGrpSpPr/>
          <p:nvPr/>
        </p:nvGrpSpPr>
        <p:grpSpPr>
          <a:xfrm>
            <a:off x="1139760" y="1616093"/>
            <a:ext cx="2042198" cy="1608565"/>
            <a:chOff x="2349778" y="1659131"/>
            <a:chExt cx="2042198" cy="1608565"/>
          </a:xfrm>
        </p:grpSpPr>
        <p:grpSp>
          <p:nvGrpSpPr>
            <p:cNvPr id="10" name="Group 9">
              <a:extLst>
                <a:ext uri="{FF2B5EF4-FFF2-40B4-BE49-F238E27FC236}">
                  <a16:creationId xmlns:a16="http://schemas.microsoft.com/office/drawing/2014/main" xmlns="" id="{50DACCF5-4277-4D47-9260-9B231285526D}"/>
                </a:ext>
              </a:extLst>
            </p:cNvPr>
            <p:cNvGrpSpPr/>
            <p:nvPr/>
          </p:nvGrpSpPr>
          <p:grpSpPr>
            <a:xfrm>
              <a:off x="2777988" y="1659131"/>
              <a:ext cx="1480504" cy="891570"/>
              <a:chOff x="4098364" y="1571764"/>
              <a:chExt cx="7301609" cy="4397082"/>
            </a:xfrm>
          </p:grpSpPr>
          <p:grpSp>
            <p:nvGrpSpPr>
              <p:cNvPr id="13" name="Graphic 55">
                <a:extLst>
                  <a:ext uri="{FF2B5EF4-FFF2-40B4-BE49-F238E27FC236}">
                    <a16:creationId xmlns:a16="http://schemas.microsoft.com/office/drawing/2014/main" xmlns="" id="{C6A348CC-87AE-4B00-B02A-4EBC469E30DD}"/>
                  </a:ext>
                </a:extLst>
              </p:cNvPr>
              <p:cNvGrpSpPr/>
              <p:nvPr/>
            </p:nvGrpSpPr>
            <p:grpSpPr>
              <a:xfrm>
                <a:off x="4910815" y="1571764"/>
                <a:ext cx="5616422" cy="3644404"/>
                <a:chOff x="5769768" y="3217068"/>
                <a:chExt cx="651510" cy="422754"/>
              </a:xfrm>
            </p:grpSpPr>
            <p:sp>
              <p:nvSpPr>
                <p:cNvPr id="38" name="Freeform: Shape 78">
                  <a:extLst>
                    <a:ext uri="{FF2B5EF4-FFF2-40B4-BE49-F238E27FC236}">
                      <a16:creationId xmlns:a16="http://schemas.microsoft.com/office/drawing/2014/main" xmlns="" id="{FB8C5B08-A7D9-4BC0-857B-C820C9C1DE1F}"/>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39" name="Freeform: Shape 79">
                  <a:extLst>
                    <a:ext uri="{FF2B5EF4-FFF2-40B4-BE49-F238E27FC236}">
                      <a16:creationId xmlns:a16="http://schemas.microsoft.com/office/drawing/2014/main" xmlns="" id="{4D2D3122-C7DF-4A62-A10C-044AC1064A0C}"/>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14" name="Freeform: Shape 54">
                <a:extLst>
                  <a:ext uri="{FF2B5EF4-FFF2-40B4-BE49-F238E27FC236}">
                    <a16:creationId xmlns:a16="http://schemas.microsoft.com/office/drawing/2014/main" xmlns="" id="{55F9786C-03AA-4361-B8B3-A9DD55FE4994}"/>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a:p>
            </p:txBody>
          </p:sp>
          <p:sp>
            <p:nvSpPr>
              <p:cNvPr id="15" name="Freeform: Shape 55">
                <a:extLst>
                  <a:ext uri="{FF2B5EF4-FFF2-40B4-BE49-F238E27FC236}">
                    <a16:creationId xmlns:a16="http://schemas.microsoft.com/office/drawing/2014/main" xmlns="" id="{D99AD6E9-3B71-41E1-A14E-21F2F9BB05F4}"/>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16" name="Freeform: Shape 56">
                <a:extLst>
                  <a:ext uri="{FF2B5EF4-FFF2-40B4-BE49-F238E27FC236}">
                    <a16:creationId xmlns:a16="http://schemas.microsoft.com/office/drawing/2014/main" xmlns="" id="{A7EBC20B-908C-46DC-A95C-F92F52C0053B}"/>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17" name="Freeform: Shape 57">
                <a:extLst>
                  <a:ext uri="{FF2B5EF4-FFF2-40B4-BE49-F238E27FC236}">
                    <a16:creationId xmlns:a16="http://schemas.microsoft.com/office/drawing/2014/main" xmlns="" id="{1D279F42-D5D2-46CA-A806-C298791DA5D0}"/>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18" name="Freeform: Shape 58">
                <a:extLst>
                  <a:ext uri="{FF2B5EF4-FFF2-40B4-BE49-F238E27FC236}">
                    <a16:creationId xmlns:a16="http://schemas.microsoft.com/office/drawing/2014/main" xmlns="" id="{CD650435-A068-4599-8E8B-A866D64B195F}"/>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19" name="Freeform: Shape 59">
                <a:extLst>
                  <a:ext uri="{FF2B5EF4-FFF2-40B4-BE49-F238E27FC236}">
                    <a16:creationId xmlns:a16="http://schemas.microsoft.com/office/drawing/2014/main" xmlns="" id="{3DA23AEF-39D8-4943-90D7-DB2A3259F6E6}"/>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20" name="Freeform: Shape 60">
                <a:extLst>
                  <a:ext uri="{FF2B5EF4-FFF2-40B4-BE49-F238E27FC236}">
                    <a16:creationId xmlns:a16="http://schemas.microsoft.com/office/drawing/2014/main" xmlns="" id="{CC220AE7-9254-4918-8929-74AE4072CF90}"/>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21" name="Freeform: Shape 61">
                <a:extLst>
                  <a:ext uri="{FF2B5EF4-FFF2-40B4-BE49-F238E27FC236}">
                    <a16:creationId xmlns:a16="http://schemas.microsoft.com/office/drawing/2014/main" xmlns="" id="{8610B451-8D01-4DE1-AABE-5BAB6D216453}"/>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22" name="Freeform: Shape 62">
                <a:extLst>
                  <a:ext uri="{FF2B5EF4-FFF2-40B4-BE49-F238E27FC236}">
                    <a16:creationId xmlns:a16="http://schemas.microsoft.com/office/drawing/2014/main" xmlns="" id="{0CD663B3-3FAF-428B-900D-128AFD56A199}"/>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23" name="Freeform: Shape 63">
                <a:extLst>
                  <a:ext uri="{FF2B5EF4-FFF2-40B4-BE49-F238E27FC236}">
                    <a16:creationId xmlns:a16="http://schemas.microsoft.com/office/drawing/2014/main" xmlns="" id="{985A6280-62ED-4C4E-9AE5-231E0F58025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24" name="Freeform: Shape 64">
                <a:extLst>
                  <a:ext uri="{FF2B5EF4-FFF2-40B4-BE49-F238E27FC236}">
                    <a16:creationId xmlns:a16="http://schemas.microsoft.com/office/drawing/2014/main" xmlns="" id="{9FCA755E-20F2-4E5F-97EF-A0D29504C1AB}"/>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25" name="Freeform: Shape 65">
                <a:extLst>
                  <a:ext uri="{FF2B5EF4-FFF2-40B4-BE49-F238E27FC236}">
                    <a16:creationId xmlns:a16="http://schemas.microsoft.com/office/drawing/2014/main" xmlns="" id="{7D9BF787-E9FD-45C2-8699-CC4D18319623}"/>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26" name="Freeform: Shape 66">
                <a:extLst>
                  <a:ext uri="{FF2B5EF4-FFF2-40B4-BE49-F238E27FC236}">
                    <a16:creationId xmlns:a16="http://schemas.microsoft.com/office/drawing/2014/main" xmlns="" id="{E59007C5-F4E6-4624-B28D-97D41596E091}"/>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nvGrpSpPr>
              <p:cNvPr id="27" name="Group 26">
                <a:extLst>
                  <a:ext uri="{FF2B5EF4-FFF2-40B4-BE49-F238E27FC236}">
                    <a16:creationId xmlns:a16="http://schemas.microsoft.com/office/drawing/2014/main" xmlns="" id="{0EF9EC2D-32F5-4BF5-A6D8-4A3F22B801C2}"/>
                  </a:ext>
                </a:extLst>
              </p:cNvPr>
              <p:cNvGrpSpPr/>
              <p:nvPr/>
            </p:nvGrpSpPr>
            <p:grpSpPr>
              <a:xfrm>
                <a:off x="5370712" y="5206368"/>
                <a:ext cx="4572000" cy="149296"/>
                <a:chOff x="5370712" y="5206368"/>
                <a:chExt cx="4572000" cy="149296"/>
              </a:xfrm>
            </p:grpSpPr>
            <p:sp>
              <p:nvSpPr>
                <p:cNvPr id="34" name="Rectangle 33">
                  <a:extLst>
                    <a:ext uri="{FF2B5EF4-FFF2-40B4-BE49-F238E27FC236}">
                      <a16:creationId xmlns:a16="http://schemas.microsoft.com/office/drawing/2014/main" xmlns="" id="{DF627FD7-DCD0-4CEC-8EDE-BD7067A7092D}"/>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2BA0887E-096F-479F-B84F-EFA556DF7E28}"/>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2957B547-4369-4DC0-A571-749E1113011E}"/>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xmlns="" id="{5898A6EC-8DA0-47B2-8DB9-4739DC7E0469}"/>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xmlns="" id="{14A24662-B87D-4D7B-9347-0B24CE6A565B}"/>
                  </a:ext>
                </a:extLst>
              </p:cNvPr>
              <p:cNvGrpSpPr/>
              <p:nvPr/>
            </p:nvGrpSpPr>
            <p:grpSpPr>
              <a:xfrm>
                <a:off x="7661590" y="1698465"/>
                <a:ext cx="114873" cy="114873"/>
                <a:chOff x="7627525" y="1132589"/>
                <a:chExt cx="234846" cy="234846"/>
              </a:xfrm>
            </p:grpSpPr>
            <p:sp>
              <p:nvSpPr>
                <p:cNvPr id="31" name="Oval 30">
                  <a:extLst>
                    <a:ext uri="{FF2B5EF4-FFF2-40B4-BE49-F238E27FC236}">
                      <a16:creationId xmlns:a16="http://schemas.microsoft.com/office/drawing/2014/main" xmlns="" id="{447A7C6C-B436-4F62-B65F-741320C6F540}"/>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xmlns="" id="{AFE8597B-1569-4162-A310-912D853129F4}"/>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xmlns="" id="{069C863A-B1AD-4F76-9B56-493EE3BD2786}"/>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Rounded Corners 69">
                <a:extLst>
                  <a:ext uri="{FF2B5EF4-FFF2-40B4-BE49-F238E27FC236}">
                    <a16:creationId xmlns:a16="http://schemas.microsoft.com/office/drawing/2014/main" xmlns="" id="{C839B9FA-B992-4054-9CE7-BC17EA366412}"/>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xmlns="" id="{BCA96942-089B-49FE-85D6-10C6D6B6F8C3}"/>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Chord 15">
              <a:extLst>
                <a:ext uri="{FF2B5EF4-FFF2-40B4-BE49-F238E27FC236}">
                  <a16:creationId xmlns:a16="http://schemas.microsoft.com/office/drawing/2014/main" xmlns="" id="{42E9D490-3DD3-4F66-B124-FE910E0FACBF}"/>
                </a:ext>
              </a:extLst>
            </p:cNvPr>
            <p:cNvSpPr/>
            <p:nvPr/>
          </p:nvSpPr>
          <p:spPr>
            <a:xfrm>
              <a:off x="2423123" y="1927171"/>
              <a:ext cx="283580" cy="618280"/>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TextBox 11"/>
            <p:cNvSpPr txBox="1"/>
            <p:nvPr/>
          </p:nvSpPr>
          <p:spPr>
            <a:xfrm>
              <a:off x="2349778" y="2621365"/>
              <a:ext cx="2042198" cy="646331"/>
            </a:xfrm>
            <a:prstGeom prst="rect">
              <a:avLst/>
            </a:prstGeom>
            <a:noFill/>
          </p:spPr>
          <p:txBody>
            <a:bodyPr wrap="square" rtlCol="0">
              <a:spAutoFit/>
            </a:bodyPr>
            <a:lstStyle/>
            <a:p>
              <a:pPr algn="ctr"/>
              <a:r>
                <a:rPr lang="en-SG" dirty="0" smtClean="0"/>
                <a:t>Voice is recorded to the computer</a:t>
              </a:r>
              <a:endParaRPr lang="en-US" dirty="0"/>
            </a:p>
          </p:txBody>
        </p:sp>
      </p:grpSp>
      <p:grpSp>
        <p:nvGrpSpPr>
          <p:cNvPr id="40" name="Group 39"/>
          <p:cNvGrpSpPr/>
          <p:nvPr/>
        </p:nvGrpSpPr>
        <p:grpSpPr>
          <a:xfrm>
            <a:off x="8707753" y="1661765"/>
            <a:ext cx="2529229" cy="923330"/>
            <a:chOff x="7810992" y="1928090"/>
            <a:chExt cx="2529229" cy="923330"/>
          </a:xfrm>
        </p:grpSpPr>
        <p:sp>
          <p:nvSpPr>
            <p:cNvPr id="41" name="Rectangle 30">
              <a:extLst>
                <a:ext uri="{FF2B5EF4-FFF2-40B4-BE49-F238E27FC236}">
                  <a16:creationId xmlns:a16="http://schemas.microsoft.com/office/drawing/2014/main" xmlns="" id="{3BFEE74E-183A-4C32-9BDF-AC2573B061E0}"/>
                </a:ext>
              </a:extLst>
            </p:cNvPr>
            <p:cNvSpPr/>
            <p:nvPr/>
          </p:nvSpPr>
          <p:spPr>
            <a:xfrm>
              <a:off x="7810992" y="1960012"/>
              <a:ext cx="740837" cy="82075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2" name="TextBox 41"/>
            <p:cNvSpPr txBox="1"/>
            <p:nvPr/>
          </p:nvSpPr>
          <p:spPr>
            <a:xfrm>
              <a:off x="8419010" y="1928090"/>
              <a:ext cx="1921211" cy="923330"/>
            </a:xfrm>
            <a:prstGeom prst="rect">
              <a:avLst/>
            </a:prstGeom>
            <a:noFill/>
          </p:spPr>
          <p:txBody>
            <a:bodyPr wrap="square" rtlCol="0">
              <a:spAutoFit/>
            </a:bodyPr>
            <a:lstStyle/>
            <a:p>
              <a:pPr algn="ctr"/>
              <a:r>
                <a:rPr lang="en-SG" dirty="0" smtClean="0"/>
                <a:t>Create a summarized</a:t>
              </a:r>
            </a:p>
            <a:p>
              <a:pPr algn="ctr"/>
              <a:r>
                <a:rPr lang="en-SG" dirty="0" smtClean="0"/>
                <a:t>note</a:t>
              </a:r>
              <a:endParaRPr lang="en-US" dirty="0"/>
            </a:p>
          </p:txBody>
        </p:sp>
      </p:grpSp>
      <p:grpSp>
        <p:nvGrpSpPr>
          <p:cNvPr id="43" name="Group 42"/>
          <p:cNvGrpSpPr/>
          <p:nvPr/>
        </p:nvGrpSpPr>
        <p:grpSpPr>
          <a:xfrm>
            <a:off x="4940678" y="1616093"/>
            <a:ext cx="1931382" cy="1592988"/>
            <a:chOff x="5486396" y="3213925"/>
            <a:chExt cx="1931382" cy="1592988"/>
          </a:xfrm>
        </p:grpSpPr>
        <p:sp>
          <p:nvSpPr>
            <p:cNvPr id="44" name="Rectangle 9">
              <a:extLst>
                <a:ext uri="{FF2B5EF4-FFF2-40B4-BE49-F238E27FC236}">
                  <a16:creationId xmlns:a16="http://schemas.microsoft.com/office/drawing/2014/main" xmlns="" id="{444E6227-4972-4DE6-BEB0-C3FC42991182}"/>
                </a:ext>
              </a:extLst>
            </p:cNvPr>
            <p:cNvSpPr/>
            <p:nvPr/>
          </p:nvSpPr>
          <p:spPr>
            <a:xfrm>
              <a:off x="5984867" y="3213925"/>
              <a:ext cx="938448" cy="878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TextBox 44"/>
            <p:cNvSpPr txBox="1"/>
            <p:nvPr/>
          </p:nvSpPr>
          <p:spPr>
            <a:xfrm>
              <a:off x="5486396" y="4160582"/>
              <a:ext cx="1931382" cy="646331"/>
            </a:xfrm>
            <a:prstGeom prst="rect">
              <a:avLst/>
            </a:prstGeom>
            <a:noFill/>
          </p:spPr>
          <p:txBody>
            <a:bodyPr wrap="square" rtlCol="0">
              <a:spAutoFit/>
            </a:bodyPr>
            <a:lstStyle/>
            <a:p>
              <a:pPr algn="ctr"/>
              <a:r>
                <a:rPr lang="en-SG" dirty="0" smtClean="0"/>
                <a:t>Transcribe audio into text format</a:t>
              </a:r>
              <a:endParaRPr lang="en-US" dirty="0"/>
            </a:p>
          </p:txBody>
        </p:sp>
      </p:grpSp>
      <p:grpSp>
        <p:nvGrpSpPr>
          <p:cNvPr id="46" name="Group 45"/>
          <p:cNvGrpSpPr/>
          <p:nvPr/>
        </p:nvGrpSpPr>
        <p:grpSpPr>
          <a:xfrm>
            <a:off x="2492496" y="4256079"/>
            <a:ext cx="3212714" cy="1535121"/>
            <a:chOff x="2706703" y="4435220"/>
            <a:chExt cx="3212714" cy="1535121"/>
          </a:xfrm>
        </p:grpSpPr>
        <p:pic>
          <p:nvPicPr>
            <p:cNvPr id="47" name="Picture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4296" y="4435220"/>
              <a:ext cx="1535121" cy="1535121"/>
            </a:xfrm>
            <a:prstGeom prst="rect">
              <a:avLst/>
            </a:prstGeom>
          </p:spPr>
        </p:pic>
        <p:sp>
          <p:nvSpPr>
            <p:cNvPr id="48" name="TextBox 47"/>
            <p:cNvSpPr txBox="1"/>
            <p:nvPr/>
          </p:nvSpPr>
          <p:spPr>
            <a:xfrm>
              <a:off x="2706703" y="4626026"/>
              <a:ext cx="1826805" cy="1200329"/>
            </a:xfrm>
            <a:prstGeom prst="rect">
              <a:avLst/>
            </a:prstGeom>
            <a:noFill/>
          </p:spPr>
          <p:txBody>
            <a:bodyPr wrap="square" rtlCol="0">
              <a:spAutoFit/>
            </a:bodyPr>
            <a:lstStyle/>
            <a:p>
              <a:pPr algn="ctr"/>
              <a:r>
                <a:rPr lang="en-SG" dirty="0" smtClean="0"/>
                <a:t>Student can refer the summarized note</a:t>
              </a:r>
              <a:endParaRPr lang="en-US" dirty="0"/>
            </a:p>
          </p:txBody>
        </p:sp>
      </p:grpSp>
      <p:sp>
        <p:nvSpPr>
          <p:cNvPr id="49" name="Right Arrow 48"/>
          <p:cNvSpPr/>
          <p:nvPr/>
        </p:nvSpPr>
        <p:spPr>
          <a:xfrm>
            <a:off x="3370498" y="1926409"/>
            <a:ext cx="1460048" cy="3553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Right Arrow 49"/>
          <p:cNvSpPr/>
          <p:nvPr/>
        </p:nvSpPr>
        <p:spPr>
          <a:xfrm>
            <a:off x="6986200" y="1926409"/>
            <a:ext cx="1350447" cy="3553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Right Arrow 50"/>
          <p:cNvSpPr/>
          <p:nvPr/>
        </p:nvSpPr>
        <p:spPr>
          <a:xfrm rot="5400000">
            <a:off x="8452135" y="3270536"/>
            <a:ext cx="1180823" cy="3553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3" name="Group 52"/>
          <p:cNvGrpSpPr/>
          <p:nvPr/>
        </p:nvGrpSpPr>
        <p:grpSpPr>
          <a:xfrm>
            <a:off x="8124448" y="4419600"/>
            <a:ext cx="1857752" cy="1513616"/>
            <a:chOff x="8856842" y="4576565"/>
            <a:chExt cx="1857752" cy="1513616"/>
          </a:xfrm>
        </p:grpSpPr>
        <p:sp>
          <p:nvSpPr>
            <p:cNvPr id="54" name="Rectangle 18">
              <a:extLst>
                <a:ext uri="{FF2B5EF4-FFF2-40B4-BE49-F238E27FC236}">
                  <a16:creationId xmlns:a16="http://schemas.microsoft.com/office/drawing/2014/main" xmlns="" id="{D8BFBE69-EC90-491A-A905-789398F4B3A8}"/>
                </a:ext>
              </a:extLst>
            </p:cNvPr>
            <p:cNvSpPr/>
            <p:nvPr/>
          </p:nvSpPr>
          <p:spPr>
            <a:xfrm>
              <a:off x="9130272" y="4576565"/>
              <a:ext cx="1310893" cy="104153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1">
                <a:lumMod val="75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TextBox 54"/>
            <p:cNvSpPr txBox="1"/>
            <p:nvPr/>
          </p:nvSpPr>
          <p:spPr>
            <a:xfrm>
              <a:off x="8856842" y="5720849"/>
              <a:ext cx="1857752" cy="369332"/>
            </a:xfrm>
            <a:prstGeom prst="rect">
              <a:avLst/>
            </a:prstGeom>
            <a:noFill/>
          </p:spPr>
          <p:txBody>
            <a:bodyPr wrap="square" rtlCol="0">
              <a:spAutoFit/>
            </a:bodyPr>
            <a:lstStyle/>
            <a:p>
              <a:r>
                <a:rPr lang="en-SG" dirty="0" smtClean="0"/>
                <a:t>Edit and Submit</a:t>
              </a:r>
              <a:endParaRPr lang="en-US" dirty="0"/>
            </a:p>
          </p:txBody>
        </p:sp>
      </p:grpSp>
      <p:sp>
        <p:nvSpPr>
          <p:cNvPr id="56" name="Right Arrow 55"/>
          <p:cNvSpPr/>
          <p:nvPr/>
        </p:nvSpPr>
        <p:spPr>
          <a:xfrm rot="10800000">
            <a:off x="6284104" y="4750094"/>
            <a:ext cx="1455729" cy="3553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TextBox 51"/>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337794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2F6FBBB-4C77-4A4B-BE54-96D3B0DF3BB7}"/>
              </a:ext>
            </a:extLst>
          </p:cNvPr>
          <p:cNvSpPr>
            <a:spLocks noGrp="1"/>
          </p:cNvSpPr>
          <p:nvPr>
            <p:ph type="title"/>
          </p:nvPr>
        </p:nvSpPr>
        <p:spPr/>
        <p:txBody>
          <a:bodyPr>
            <a:normAutofit/>
          </a:bodyPr>
          <a:lstStyle/>
          <a:p>
            <a:r>
              <a:rPr lang="en-US" b="1" dirty="0" smtClean="0"/>
              <a:t>Methodology cont.</a:t>
            </a:r>
            <a:endParaRPr lang="en-US" b="1" dirty="0"/>
          </a:p>
        </p:txBody>
      </p:sp>
      <p:sp>
        <p:nvSpPr>
          <p:cNvPr id="6" name="Content Placeholder 5">
            <a:extLst>
              <a:ext uri="{FF2B5EF4-FFF2-40B4-BE49-F238E27FC236}">
                <a16:creationId xmlns:a16="http://schemas.microsoft.com/office/drawing/2014/main" xmlns="" id="{F7E461F4-E6D8-4801-94AA-9B72FC99FFED}"/>
              </a:ext>
            </a:extLst>
          </p:cNvPr>
          <p:cNvSpPr>
            <a:spLocks noGrp="1"/>
          </p:cNvSpPr>
          <p:nvPr>
            <p:ph idx="1"/>
          </p:nvPr>
        </p:nvSpPr>
        <p:spPr>
          <a:xfrm>
            <a:off x="304800" y="1143000"/>
            <a:ext cx="10992249" cy="5181600"/>
          </a:xfrm>
        </p:spPr>
        <p:txBody>
          <a:bodyPr/>
          <a:lstStyle/>
          <a:p>
            <a:r>
              <a:rPr lang="en-US" sz="3000" dirty="0"/>
              <a:t>A</a:t>
            </a:r>
            <a:r>
              <a:rPr lang="en-US" sz="3000" dirty="0" smtClean="0"/>
              <a:t>udio </a:t>
            </a:r>
            <a:r>
              <a:rPr lang="en-US" sz="3000" dirty="0"/>
              <a:t>is converted to text using </a:t>
            </a:r>
            <a:r>
              <a:rPr lang="en-US" sz="3000" dirty="0" smtClean="0"/>
              <a:t>the SpeechRecognition interface of the JavaScript </a:t>
            </a:r>
            <a:r>
              <a:rPr lang="en-US" sz="3000" dirty="0"/>
              <a:t>Web Speech </a:t>
            </a:r>
            <a:r>
              <a:rPr lang="en-US" sz="3000" dirty="0" smtClean="0"/>
              <a:t>API.</a:t>
            </a:r>
          </a:p>
          <a:p>
            <a:endParaRPr lang="en-US" sz="500" dirty="0" smtClean="0"/>
          </a:p>
          <a:p>
            <a:pPr algn="just"/>
            <a:r>
              <a:rPr lang="en-US" sz="3000" dirty="0" smtClean="0"/>
              <a:t>Transcribed </a:t>
            </a:r>
            <a:r>
              <a:rPr lang="en-US" sz="3000" dirty="0"/>
              <a:t>text is converted into a summarized </a:t>
            </a:r>
            <a:r>
              <a:rPr lang="en-US" sz="3000" dirty="0" smtClean="0"/>
              <a:t>note using    TF-IDF </a:t>
            </a:r>
            <a:r>
              <a:rPr lang="en-US" sz="3000" dirty="0"/>
              <a:t>text summarization </a:t>
            </a:r>
            <a:r>
              <a:rPr lang="en-US" sz="3000" dirty="0" smtClean="0"/>
              <a:t>algorithm.</a:t>
            </a:r>
          </a:p>
          <a:p>
            <a:pPr algn="just"/>
            <a:endParaRPr lang="en-US" dirty="0" smtClean="0"/>
          </a:p>
          <a:p>
            <a:pPr algn="just"/>
            <a:endParaRPr lang="en-US" sz="2400" dirty="0" smtClean="0"/>
          </a:p>
          <a:p>
            <a:pPr algn="just"/>
            <a:r>
              <a:rPr lang="en-US" sz="3000" dirty="0" smtClean="0"/>
              <a:t>Python 3.6, Anaconda </a:t>
            </a:r>
            <a:r>
              <a:rPr lang="en-US" sz="3000" dirty="0" err="1" smtClean="0"/>
              <a:t>Spyder</a:t>
            </a:r>
            <a:r>
              <a:rPr lang="en-US" sz="3000" dirty="0" smtClean="0"/>
              <a:t>, Flask etc. used as tool and technologies. </a:t>
            </a:r>
            <a:endParaRPr lang="en-US" sz="3000" dirty="0"/>
          </a:p>
        </p:txBody>
      </p:sp>
      <p:pic>
        <p:nvPicPr>
          <p:cNvPr id="7" name="Picture 6" descr="C:\Users\Tharindu\Documents\draw.io\RP NLP.png"/>
          <p:cNvPicPr/>
          <p:nvPr/>
        </p:nvPicPr>
        <p:blipFill>
          <a:blip r:embed="rId2">
            <a:extLst>
              <a:ext uri="{28A0092B-C50C-407E-A947-70E740481C1C}">
                <a14:useLocalDpi xmlns:a14="http://schemas.microsoft.com/office/drawing/2010/main" val="0"/>
              </a:ext>
            </a:extLst>
          </a:blip>
          <a:srcRect/>
          <a:stretch>
            <a:fillRect/>
          </a:stretch>
        </p:blipFill>
        <p:spPr bwMode="auto">
          <a:xfrm>
            <a:off x="2289615" y="3195637"/>
            <a:ext cx="7714370" cy="919163"/>
          </a:xfrm>
          <a:prstGeom prst="rect">
            <a:avLst/>
          </a:prstGeom>
          <a:noFill/>
          <a:ln>
            <a:noFill/>
          </a:ln>
        </p:spPr>
      </p:pic>
      <p:pic>
        <p:nvPicPr>
          <p:cNvPr id="8" name="Picture 7" descr="C:\Users\Tharindu\Downloads\python-logo.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7068" y="5256078"/>
            <a:ext cx="2507932" cy="687522"/>
          </a:xfrm>
          <a:prstGeom prst="rect">
            <a:avLst/>
          </a:prstGeom>
          <a:noFill/>
          <a:ln>
            <a:noFill/>
          </a:ln>
        </p:spPr>
      </p:pic>
      <p:pic>
        <p:nvPicPr>
          <p:cNvPr id="9" name="Picture 8" descr="C:\Users\Tharindu\Downloads\flask.jpg"/>
          <p:cNvPicPr/>
          <p:nvPr/>
        </p:nvPicPr>
        <p:blipFill rotWithShape="1">
          <a:blip r:embed="rId4" cstate="print">
            <a:extLst>
              <a:ext uri="{28A0092B-C50C-407E-A947-70E740481C1C}">
                <a14:useLocalDpi xmlns:a14="http://schemas.microsoft.com/office/drawing/2010/main" val="0"/>
              </a:ext>
            </a:extLst>
          </a:blip>
          <a:srcRect t="5310" b="3538"/>
          <a:stretch/>
        </p:blipFill>
        <p:spPr bwMode="auto">
          <a:xfrm>
            <a:off x="6019800" y="5302424"/>
            <a:ext cx="1927860" cy="717376"/>
          </a:xfrm>
          <a:prstGeom prst="rect">
            <a:avLst/>
          </a:prstGeom>
          <a:noFill/>
          <a:ln>
            <a:noFill/>
          </a:ln>
          <a:extLst>
            <a:ext uri="{53640926-AAD7-44D8-BBD7-CCE9431645EC}">
              <a14:shadowObscured xmlns:a14="http://schemas.microsoft.com/office/drawing/2010/main"/>
            </a:ext>
          </a:extLst>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38751" y="5233888"/>
            <a:ext cx="2838849" cy="709712"/>
          </a:xfrm>
          <a:prstGeom prst="rect">
            <a:avLst/>
          </a:prstGeom>
        </p:spPr>
      </p:pic>
      <p:sp>
        <p:nvSpPr>
          <p:cNvPr id="10" name="TextBox 9"/>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516008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2F6FBBB-4C77-4A4B-BE54-96D3B0DF3BB7}"/>
              </a:ext>
            </a:extLst>
          </p:cNvPr>
          <p:cNvSpPr>
            <a:spLocks noGrp="1"/>
          </p:cNvSpPr>
          <p:nvPr>
            <p:ph type="title"/>
          </p:nvPr>
        </p:nvSpPr>
        <p:spPr/>
        <p:txBody>
          <a:bodyPr>
            <a:normAutofit/>
          </a:bodyPr>
          <a:lstStyle/>
          <a:p>
            <a:r>
              <a:rPr lang="en-US" b="1" dirty="0" smtClean="0"/>
              <a:t>Achievements</a:t>
            </a:r>
            <a:endParaRPr lang="en-US" b="1" dirty="0"/>
          </a:p>
        </p:txBody>
      </p:sp>
      <p:sp>
        <p:nvSpPr>
          <p:cNvPr id="6" name="Content Placeholder 5">
            <a:extLst>
              <a:ext uri="{FF2B5EF4-FFF2-40B4-BE49-F238E27FC236}">
                <a16:creationId xmlns:a16="http://schemas.microsoft.com/office/drawing/2014/main" xmlns="" id="{F7E461F4-E6D8-4801-94AA-9B72FC99FFED}"/>
              </a:ext>
            </a:extLst>
          </p:cNvPr>
          <p:cNvSpPr>
            <a:spLocks noGrp="1"/>
          </p:cNvSpPr>
          <p:nvPr>
            <p:ph idx="1"/>
          </p:nvPr>
        </p:nvSpPr>
        <p:spPr>
          <a:xfrm>
            <a:off x="304800" y="1219200"/>
            <a:ext cx="11684000" cy="5181600"/>
          </a:xfrm>
        </p:spPr>
        <p:txBody>
          <a:bodyPr>
            <a:normAutofit/>
          </a:bodyPr>
          <a:lstStyle/>
          <a:p>
            <a:r>
              <a:rPr lang="en-US" sz="3000" dirty="0"/>
              <a:t>C</a:t>
            </a:r>
            <a:r>
              <a:rPr lang="en-US" sz="3000" dirty="0" smtClean="0"/>
              <a:t>onverting </a:t>
            </a:r>
            <a:r>
              <a:rPr lang="en-US" sz="3000" dirty="0"/>
              <a:t>a long voice record </a:t>
            </a:r>
            <a:r>
              <a:rPr lang="en-US" sz="3000" dirty="0" smtClean="0"/>
              <a:t>into </a:t>
            </a:r>
            <a:r>
              <a:rPr lang="en-US" sz="3000" dirty="0"/>
              <a:t>text takes a lot of time to </a:t>
            </a:r>
            <a:r>
              <a:rPr lang="en-US" sz="3000" dirty="0" smtClean="0"/>
              <a:t>process than </a:t>
            </a:r>
            <a:r>
              <a:rPr lang="en-US" sz="3000" dirty="0"/>
              <a:t>converting speech-to-text real time</a:t>
            </a:r>
            <a:r>
              <a:rPr lang="en-US" sz="3000" dirty="0" smtClean="0"/>
              <a:t> </a:t>
            </a:r>
            <a:r>
              <a:rPr lang="en-US" sz="3000" dirty="0"/>
              <a:t>using the SpeechRecognition API</a:t>
            </a:r>
            <a:r>
              <a:rPr lang="en-US" sz="3000" dirty="0" smtClean="0"/>
              <a:t>.</a:t>
            </a:r>
          </a:p>
          <a:p>
            <a:endParaRPr lang="en-US" sz="500" dirty="0" smtClean="0"/>
          </a:p>
          <a:p>
            <a:r>
              <a:rPr lang="en-US" sz="3000" dirty="0" smtClean="0"/>
              <a:t>Word </a:t>
            </a:r>
            <a:r>
              <a:rPr lang="en-US" sz="3000" dirty="0"/>
              <a:t>Error Rate (WER) of the transcriptions are around 30-35</a:t>
            </a:r>
            <a:r>
              <a:rPr lang="en-US" sz="3000" dirty="0" smtClean="0"/>
              <a:t>% in the speech-to-text converter.</a:t>
            </a:r>
          </a:p>
          <a:p>
            <a:endParaRPr lang="en-US" sz="500" dirty="0" smtClean="0"/>
          </a:p>
          <a:p>
            <a:r>
              <a:rPr lang="en-US" sz="3000" dirty="0" smtClean="0"/>
              <a:t>80% of the respondents selected the summary of TF-IDF algorithm than Sentence Scoring algorithm.</a:t>
            </a:r>
            <a:endParaRPr lang="en-US" sz="3000" dirty="0"/>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4242190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2F6FBBB-4C77-4A4B-BE54-96D3B0DF3BB7}"/>
              </a:ext>
            </a:extLst>
          </p:cNvPr>
          <p:cNvSpPr>
            <a:spLocks noGrp="1"/>
          </p:cNvSpPr>
          <p:nvPr>
            <p:ph type="title"/>
          </p:nvPr>
        </p:nvSpPr>
        <p:spPr/>
        <p:txBody>
          <a:bodyPr>
            <a:normAutofit/>
          </a:bodyPr>
          <a:lstStyle/>
          <a:p>
            <a:r>
              <a:rPr lang="en-US" b="1" dirty="0" smtClean="0"/>
              <a:t>Achievements cont.</a:t>
            </a:r>
            <a:endParaRPr lang="en-US" b="1" dirty="0"/>
          </a:p>
        </p:txBody>
      </p:sp>
      <p:sp>
        <p:nvSpPr>
          <p:cNvPr id="6" name="Content Placeholder 5">
            <a:extLst>
              <a:ext uri="{FF2B5EF4-FFF2-40B4-BE49-F238E27FC236}">
                <a16:creationId xmlns:a16="http://schemas.microsoft.com/office/drawing/2014/main" xmlns="" id="{F7E461F4-E6D8-4801-94AA-9B72FC99FFED}"/>
              </a:ext>
            </a:extLst>
          </p:cNvPr>
          <p:cNvSpPr>
            <a:spLocks noGrp="1"/>
          </p:cNvSpPr>
          <p:nvPr>
            <p:ph idx="1"/>
          </p:nvPr>
        </p:nvSpPr>
        <p:spPr>
          <a:xfrm>
            <a:off x="304800" y="1219200"/>
            <a:ext cx="11684000" cy="5181600"/>
          </a:xfrm>
        </p:spPr>
        <p:txBody>
          <a:bodyPr>
            <a:normAutofit/>
          </a:bodyPr>
          <a:lstStyle/>
          <a:p>
            <a:r>
              <a:rPr lang="en-US" sz="3000" dirty="0" smtClean="0"/>
              <a:t>Results of the survey.</a:t>
            </a:r>
            <a:endParaRPr lang="en-US" sz="3000" dirty="0"/>
          </a:p>
        </p:txBody>
      </p:sp>
      <p:graphicFrame>
        <p:nvGraphicFramePr>
          <p:cNvPr id="4" name="Chart 3"/>
          <p:cNvGraphicFramePr/>
          <p:nvPr>
            <p:extLst/>
          </p:nvPr>
        </p:nvGraphicFramePr>
        <p:xfrm>
          <a:off x="3310761" y="1600200"/>
          <a:ext cx="5672078" cy="424843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190863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6F25A2-0ABA-476F-93A9-CAE8E1CC4A08}"/>
              </a:ext>
            </a:extLst>
          </p:cNvPr>
          <p:cNvSpPr>
            <a:spLocks noGrp="1"/>
          </p:cNvSpPr>
          <p:nvPr>
            <p:ph type="title"/>
          </p:nvPr>
        </p:nvSpPr>
        <p:spPr>
          <a:xfrm>
            <a:off x="0" y="228600"/>
            <a:ext cx="10363200" cy="1362075"/>
          </a:xfrm>
        </p:spPr>
        <p:txBody>
          <a:bodyPr/>
          <a:lstStyle/>
          <a:p>
            <a:r>
              <a:rPr lang="en-US" dirty="0" smtClean="0"/>
              <a:t>  References</a:t>
            </a:r>
            <a:endParaRPr lang="en-US" dirty="0"/>
          </a:p>
        </p:txBody>
      </p:sp>
      <p:sp>
        <p:nvSpPr>
          <p:cNvPr id="3" name="Text Placeholder 2">
            <a:extLst>
              <a:ext uri="{FF2B5EF4-FFF2-40B4-BE49-F238E27FC236}">
                <a16:creationId xmlns:a16="http://schemas.microsoft.com/office/drawing/2014/main" xmlns="" id="{BEF3D551-122C-4719-815B-4B734524ED38}"/>
              </a:ext>
            </a:extLst>
          </p:cNvPr>
          <p:cNvSpPr>
            <a:spLocks noGrp="1"/>
          </p:cNvSpPr>
          <p:nvPr>
            <p:ph type="body" idx="1"/>
          </p:nvPr>
        </p:nvSpPr>
        <p:spPr>
          <a:xfrm>
            <a:off x="228600" y="739552"/>
            <a:ext cx="11250084" cy="5127848"/>
          </a:xfrm>
        </p:spPr>
        <p:txBody>
          <a:bodyPr>
            <a:normAutofit/>
          </a:bodyPr>
          <a:lstStyle/>
          <a:p>
            <a:pPr lvl="0"/>
            <a:r>
              <a:rPr lang="en-US" sz="1800" dirty="0" smtClean="0">
                <a:solidFill>
                  <a:schemeClr val="tx1">
                    <a:lumMod val="95000"/>
                    <a:lumOff val="5000"/>
                  </a:schemeClr>
                </a:solidFill>
              </a:rPr>
              <a:t>[1] M</a:t>
            </a:r>
            <a:r>
              <a:rPr lang="en-US" sz="1800" dirty="0">
                <a:solidFill>
                  <a:schemeClr val="tx1">
                    <a:lumMod val="95000"/>
                    <a:lumOff val="5000"/>
                  </a:schemeClr>
                </a:solidFill>
              </a:rPr>
              <a:t>. A. </a:t>
            </a:r>
            <a:r>
              <a:rPr lang="en-US" sz="1800" dirty="0" err="1">
                <a:solidFill>
                  <a:schemeClr val="tx1">
                    <a:lumMod val="95000"/>
                    <a:lumOff val="5000"/>
                  </a:schemeClr>
                </a:solidFill>
              </a:rPr>
              <a:t>Awar</a:t>
            </a:r>
            <a:r>
              <a:rPr lang="en-US" sz="1800" dirty="0">
                <a:solidFill>
                  <a:schemeClr val="tx1">
                    <a:lumMod val="95000"/>
                    <a:lumOff val="5000"/>
                  </a:schemeClr>
                </a:solidFill>
              </a:rPr>
              <a:t>, “Pioneering smart learning”. [Online]. Available: </a:t>
            </a:r>
            <a:r>
              <a:rPr lang="en-US" sz="1800" u="sng" dirty="0">
                <a:solidFill>
                  <a:schemeClr val="tx1">
                    <a:lumMod val="95000"/>
                    <a:lumOff val="5000"/>
                  </a:schemeClr>
                </a:solidFill>
                <a:hlinkClick r:id="rId2"/>
              </a:rPr>
              <a:t>https://</a:t>
            </a:r>
            <a:r>
              <a:rPr lang="en-US" sz="1800" u="sng" dirty="0" smtClean="0">
                <a:solidFill>
                  <a:schemeClr val="tx1">
                    <a:lumMod val="95000"/>
                    <a:lumOff val="5000"/>
                  </a:schemeClr>
                </a:solidFill>
                <a:hlinkClick r:id="rId2"/>
              </a:rPr>
              <a:t>www.ellucian.com/emea-ap/insights/pioneering-smart-learning</a:t>
            </a:r>
            <a:r>
              <a:rPr lang="en-US" sz="1800" dirty="0">
                <a:solidFill>
                  <a:schemeClr val="tx1">
                    <a:lumMod val="95000"/>
                    <a:lumOff val="5000"/>
                  </a:schemeClr>
                </a:solidFill>
              </a:rPr>
              <a:t>. [Accessed May 4, 2020</a:t>
            </a:r>
            <a:r>
              <a:rPr lang="en-US" sz="1800" dirty="0" smtClean="0">
                <a:solidFill>
                  <a:schemeClr val="tx1">
                    <a:lumMod val="95000"/>
                    <a:lumOff val="5000"/>
                  </a:schemeClr>
                </a:solidFill>
              </a:rPr>
              <a:t>].</a:t>
            </a:r>
          </a:p>
          <a:p>
            <a:pPr lvl="0"/>
            <a:endParaRPr lang="en-US" sz="800" dirty="0" smtClean="0">
              <a:solidFill>
                <a:schemeClr val="tx1">
                  <a:lumMod val="95000"/>
                  <a:lumOff val="5000"/>
                </a:schemeClr>
              </a:solidFill>
            </a:endParaRPr>
          </a:p>
          <a:p>
            <a:pPr lvl="0"/>
            <a:r>
              <a:rPr lang="en-US" sz="1800" dirty="0" smtClean="0">
                <a:solidFill>
                  <a:schemeClr val="tx1">
                    <a:lumMod val="95000"/>
                    <a:lumOff val="5000"/>
                  </a:schemeClr>
                </a:solidFill>
              </a:rPr>
              <a:t>[2] T</a:t>
            </a:r>
            <a:r>
              <a:rPr lang="en-US" sz="1800" dirty="0">
                <a:solidFill>
                  <a:schemeClr val="tx1">
                    <a:lumMod val="95000"/>
                    <a:lumOff val="5000"/>
                  </a:schemeClr>
                </a:solidFill>
              </a:rPr>
              <a:t>. Kawahara, </a:t>
            </a:r>
            <a:r>
              <a:rPr lang="en-US" sz="1800" dirty="0" err="1">
                <a:solidFill>
                  <a:schemeClr val="tx1">
                    <a:lumMod val="95000"/>
                    <a:lumOff val="5000"/>
                  </a:schemeClr>
                </a:solidFill>
              </a:rPr>
              <a:t>H.Nanjo</a:t>
            </a:r>
            <a:r>
              <a:rPr lang="en-US" sz="1800" dirty="0">
                <a:solidFill>
                  <a:schemeClr val="tx1">
                    <a:lumMod val="95000"/>
                    <a:lumOff val="5000"/>
                  </a:schemeClr>
                </a:solidFill>
              </a:rPr>
              <a:t> and S. </a:t>
            </a:r>
            <a:r>
              <a:rPr lang="en-US" sz="1800" dirty="0" err="1">
                <a:solidFill>
                  <a:schemeClr val="tx1">
                    <a:lumMod val="95000"/>
                    <a:lumOff val="5000"/>
                  </a:schemeClr>
                </a:solidFill>
              </a:rPr>
              <a:t>Furui</a:t>
            </a:r>
            <a:r>
              <a:rPr lang="en-US" sz="1800" dirty="0">
                <a:solidFill>
                  <a:schemeClr val="tx1">
                    <a:lumMod val="95000"/>
                    <a:lumOff val="5000"/>
                  </a:schemeClr>
                </a:solidFill>
              </a:rPr>
              <a:t>, “Automatic transcription of spontaneous lecture </a:t>
            </a:r>
            <a:r>
              <a:rPr lang="en-US" sz="1800" dirty="0" err="1">
                <a:solidFill>
                  <a:schemeClr val="tx1">
                    <a:lumMod val="95000"/>
                    <a:lumOff val="5000"/>
                  </a:schemeClr>
                </a:solidFill>
              </a:rPr>
              <a:t>speech,”in</a:t>
            </a:r>
            <a:r>
              <a:rPr lang="en-US" sz="1800" dirty="0">
                <a:solidFill>
                  <a:schemeClr val="tx1">
                    <a:lumMod val="95000"/>
                    <a:lumOff val="5000"/>
                  </a:schemeClr>
                </a:solidFill>
              </a:rPr>
              <a:t> </a:t>
            </a:r>
            <a:r>
              <a:rPr lang="en-US" sz="1800" i="1" dirty="0">
                <a:solidFill>
                  <a:schemeClr val="tx1">
                    <a:lumMod val="95000"/>
                    <a:lumOff val="5000"/>
                  </a:schemeClr>
                </a:solidFill>
              </a:rPr>
              <a:t>IEEE Workshop on Automatic Speech Recognition and Understanding, 2001, ASRU '01.</a:t>
            </a:r>
            <a:r>
              <a:rPr lang="en-US" sz="1800" dirty="0">
                <a:solidFill>
                  <a:schemeClr val="tx1">
                    <a:lumMod val="95000"/>
                    <a:lumOff val="5000"/>
                  </a:schemeClr>
                </a:solidFill>
              </a:rPr>
              <a:t>, </a:t>
            </a:r>
            <a:r>
              <a:rPr lang="en-US" sz="1800" i="1" dirty="0">
                <a:solidFill>
                  <a:schemeClr val="tx1">
                    <a:lumMod val="95000"/>
                    <a:lumOff val="5000"/>
                  </a:schemeClr>
                </a:solidFill>
              </a:rPr>
              <a:t>Madonna di Campiglio, Italy, </a:t>
            </a:r>
            <a:r>
              <a:rPr lang="en-US" sz="1800" dirty="0">
                <a:solidFill>
                  <a:schemeClr val="tx1">
                    <a:lumMod val="95000"/>
                    <a:lumOff val="5000"/>
                  </a:schemeClr>
                </a:solidFill>
              </a:rPr>
              <a:t>2001, pp. 186-189</a:t>
            </a:r>
            <a:r>
              <a:rPr lang="en-US" sz="1800" dirty="0" smtClean="0">
                <a:solidFill>
                  <a:schemeClr val="tx1">
                    <a:lumMod val="95000"/>
                    <a:lumOff val="5000"/>
                  </a:schemeClr>
                </a:solidFill>
              </a:rPr>
              <a:t>.</a:t>
            </a:r>
          </a:p>
          <a:p>
            <a:pPr lvl="0"/>
            <a:endParaRPr lang="en-US" sz="800" dirty="0">
              <a:solidFill>
                <a:schemeClr val="tx1">
                  <a:lumMod val="95000"/>
                  <a:lumOff val="5000"/>
                </a:schemeClr>
              </a:solidFill>
            </a:endParaRPr>
          </a:p>
          <a:p>
            <a:pPr lvl="0"/>
            <a:r>
              <a:rPr lang="en-US" sz="1800" dirty="0" smtClean="0">
                <a:solidFill>
                  <a:schemeClr val="tx1">
                    <a:lumMod val="95000"/>
                    <a:lumOff val="5000"/>
                  </a:schemeClr>
                </a:solidFill>
              </a:rPr>
              <a:t>[3] C</a:t>
            </a:r>
            <a:r>
              <a:rPr lang="en-US" sz="1800" dirty="0">
                <a:solidFill>
                  <a:schemeClr val="tx1">
                    <a:lumMod val="95000"/>
                    <a:lumOff val="5000"/>
                  </a:schemeClr>
                </a:solidFill>
              </a:rPr>
              <a:t>. </a:t>
            </a:r>
            <a:r>
              <a:rPr lang="en-US" sz="1800" dirty="0" err="1">
                <a:solidFill>
                  <a:schemeClr val="tx1">
                    <a:lumMod val="95000"/>
                    <a:lumOff val="5000"/>
                  </a:schemeClr>
                </a:solidFill>
              </a:rPr>
              <a:t>Munteanu</a:t>
            </a:r>
            <a:r>
              <a:rPr lang="en-US" sz="1800" dirty="0">
                <a:solidFill>
                  <a:schemeClr val="tx1">
                    <a:lumMod val="95000"/>
                    <a:lumOff val="5000"/>
                  </a:schemeClr>
                </a:solidFill>
              </a:rPr>
              <a:t>, G. Penn, and R. </a:t>
            </a:r>
            <a:r>
              <a:rPr lang="en-US" sz="1800" dirty="0" err="1">
                <a:solidFill>
                  <a:schemeClr val="tx1">
                    <a:lumMod val="95000"/>
                    <a:lumOff val="5000"/>
                  </a:schemeClr>
                </a:solidFill>
              </a:rPr>
              <a:t>Baecker</a:t>
            </a:r>
            <a:r>
              <a:rPr lang="en-US" sz="1800" dirty="0">
                <a:solidFill>
                  <a:schemeClr val="tx1">
                    <a:lumMod val="95000"/>
                    <a:lumOff val="5000"/>
                  </a:schemeClr>
                </a:solidFill>
              </a:rPr>
              <a:t>, “Web-Based Language Modeling for Automatic Lecture Transcription,” in </a:t>
            </a:r>
            <a:r>
              <a:rPr lang="en-US" sz="1800" i="1" dirty="0">
                <a:solidFill>
                  <a:schemeClr val="tx1">
                    <a:lumMod val="95000"/>
                    <a:lumOff val="5000"/>
                  </a:schemeClr>
                </a:solidFill>
              </a:rPr>
              <a:t>8</a:t>
            </a:r>
            <a:r>
              <a:rPr lang="en-US" sz="1800" i="1" baseline="30000" dirty="0">
                <a:solidFill>
                  <a:schemeClr val="tx1">
                    <a:lumMod val="95000"/>
                    <a:lumOff val="5000"/>
                  </a:schemeClr>
                </a:solidFill>
              </a:rPr>
              <a:t>th</a:t>
            </a:r>
            <a:r>
              <a:rPr lang="en-US" sz="1800" i="1" dirty="0">
                <a:solidFill>
                  <a:schemeClr val="tx1">
                    <a:lumMod val="95000"/>
                    <a:lumOff val="5000"/>
                  </a:schemeClr>
                </a:solidFill>
              </a:rPr>
              <a:t> Annual Conference of the International Speech Communication Association, Antwerp, Belgium, </a:t>
            </a:r>
            <a:r>
              <a:rPr lang="en-US" sz="1800" dirty="0">
                <a:solidFill>
                  <a:schemeClr val="tx1">
                    <a:lumMod val="95000"/>
                    <a:lumOff val="5000"/>
                  </a:schemeClr>
                </a:solidFill>
              </a:rPr>
              <a:t>August, 2007, pp. 2353-2356</a:t>
            </a:r>
            <a:r>
              <a:rPr lang="en-US" sz="1800" dirty="0" smtClean="0">
                <a:solidFill>
                  <a:schemeClr val="tx1">
                    <a:lumMod val="95000"/>
                    <a:lumOff val="5000"/>
                  </a:schemeClr>
                </a:solidFill>
              </a:rPr>
              <a:t>.</a:t>
            </a:r>
          </a:p>
          <a:p>
            <a:pPr lvl="0"/>
            <a:endParaRPr lang="en-US" sz="800" dirty="0">
              <a:solidFill>
                <a:schemeClr val="tx1">
                  <a:lumMod val="95000"/>
                  <a:lumOff val="5000"/>
                </a:schemeClr>
              </a:solidFill>
            </a:endParaRPr>
          </a:p>
          <a:p>
            <a:pPr lvl="0"/>
            <a:r>
              <a:rPr lang="en-US" sz="1800" dirty="0" smtClean="0">
                <a:solidFill>
                  <a:schemeClr val="tx1">
                    <a:lumMod val="95000"/>
                    <a:lumOff val="5000"/>
                  </a:schemeClr>
                </a:solidFill>
              </a:rPr>
              <a:t>[4] K</a:t>
            </a:r>
            <a:r>
              <a:rPr lang="en-US" sz="1800" dirty="0">
                <a:solidFill>
                  <a:schemeClr val="tx1">
                    <a:lumMod val="95000"/>
                    <a:lumOff val="5000"/>
                  </a:schemeClr>
                </a:solidFill>
              </a:rPr>
              <a:t>. S. Thakkar, R. V. </a:t>
            </a:r>
            <a:r>
              <a:rPr lang="en-US" sz="1800" dirty="0" err="1">
                <a:solidFill>
                  <a:schemeClr val="tx1">
                    <a:lumMod val="95000"/>
                    <a:lumOff val="5000"/>
                  </a:schemeClr>
                </a:solidFill>
              </a:rPr>
              <a:t>Dharaskar</a:t>
            </a:r>
            <a:r>
              <a:rPr lang="en-US" sz="1800" dirty="0">
                <a:solidFill>
                  <a:schemeClr val="tx1">
                    <a:lumMod val="95000"/>
                    <a:lumOff val="5000"/>
                  </a:schemeClr>
                </a:solidFill>
              </a:rPr>
              <a:t>, and M. B. </a:t>
            </a:r>
            <a:r>
              <a:rPr lang="en-US" sz="1800" dirty="0" err="1">
                <a:solidFill>
                  <a:schemeClr val="tx1">
                    <a:lumMod val="95000"/>
                    <a:lumOff val="5000"/>
                  </a:schemeClr>
                </a:solidFill>
              </a:rPr>
              <a:t>Chandak</a:t>
            </a:r>
            <a:r>
              <a:rPr lang="en-US" sz="1800" dirty="0">
                <a:solidFill>
                  <a:schemeClr val="tx1">
                    <a:lumMod val="95000"/>
                    <a:lumOff val="5000"/>
                  </a:schemeClr>
                </a:solidFill>
              </a:rPr>
              <a:t>, “Graph-Based Algorithms for Text Summarization,” in </a:t>
            </a:r>
            <a:r>
              <a:rPr lang="en-US" sz="1800" i="1" dirty="0">
                <a:solidFill>
                  <a:schemeClr val="tx1">
                    <a:lumMod val="95000"/>
                    <a:lumOff val="5000"/>
                  </a:schemeClr>
                </a:solidFill>
              </a:rPr>
              <a:t>3rd International Conference on Emerging Trends in Engineering and Technology, Goa</a:t>
            </a:r>
            <a:r>
              <a:rPr lang="en-US" sz="1800" dirty="0">
                <a:solidFill>
                  <a:schemeClr val="tx1">
                    <a:lumMod val="95000"/>
                    <a:lumOff val="5000"/>
                  </a:schemeClr>
                </a:solidFill>
              </a:rPr>
              <a:t>, </a:t>
            </a:r>
            <a:r>
              <a:rPr lang="en-US" sz="1800" i="1" dirty="0">
                <a:solidFill>
                  <a:schemeClr val="tx1">
                    <a:lumMod val="95000"/>
                    <a:lumOff val="5000"/>
                  </a:schemeClr>
                </a:solidFill>
              </a:rPr>
              <a:t>India</a:t>
            </a:r>
            <a:r>
              <a:rPr lang="en-US" sz="1800" dirty="0">
                <a:solidFill>
                  <a:schemeClr val="tx1">
                    <a:lumMod val="95000"/>
                    <a:lumOff val="5000"/>
                  </a:schemeClr>
                </a:solidFill>
              </a:rPr>
              <a:t>, 2010, pp. 516-519. </a:t>
            </a:r>
            <a:endParaRPr lang="en-US" sz="1800" dirty="0" smtClean="0">
              <a:solidFill>
                <a:schemeClr val="tx1">
                  <a:lumMod val="95000"/>
                  <a:lumOff val="5000"/>
                </a:schemeClr>
              </a:solidFill>
            </a:endParaRPr>
          </a:p>
          <a:p>
            <a:pPr lvl="0"/>
            <a:endParaRPr lang="en-US" sz="800" dirty="0">
              <a:solidFill>
                <a:schemeClr val="tx1">
                  <a:lumMod val="95000"/>
                  <a:lumOff val="5000"/>
                </a:schemeClr>
              </a:solidFill>
            </a:endParaRPr>
          </a:p>
          <a:p>
            <a:pPr lvl="0"/>
            <a:r>
              <a:rPr lang="en-US" sz="1800" dirty="0" smtClean="0">
                <a:solidFill>
                  <a:schemeClr val="tx1">
                    <a:lumMod val="95000"/>
                    <a:lumOff val="5000"/>
                  </a:schemeClr>
                </a:solidFill>
              </a:rPr>
              <a:t>[5] N</a:t>
            </a:r>
            <a:r>
              <a:rPr lang="en-US" sz="1800" dirty="0">
                <a:solidFill>
                  <a:schemeClr val="tx1">
                    <a:lumMod val="95000"/>
                    <a:lumOff val="5000"/>
                  </a:schemeClr>
                </a:solidFill>
              </a:rPr>
              <a:t>. K. </a:t>
            </a:r>
            <a:r>
              <a:rPr lang="en-US" sz="1800" dirty="0" err="1">
                <a:solidFill>
                  <a:schemeClr val="tx1">
                    <a:lumMod val="95000"/>
                    <a:lumOff val="5000"/>
                  </a:schemeClr>
                </a:solidFill>
              </a:rPr>
              <a:t>Nagwani</a:t>
            </a:r>
            <a:r>
              <a:rPr lang="en-US" sz="1800" dirty="0">
                <a:solidFill>
                  <a:schemeClr val="tx1">
                    <a:lumMod val="95000"/>
                    <a:lumOff val="5000"/>
                  </a:schemeClr>
                </a:solidFill>
              </a:rPr>
              <a:t>, S. </a:t>
            </a:r>
            <a:r>
              <a:rPr lang="en-US" sz="1800" dirty="0" err="1">
                <a:solidFill>
                  <a:schemeClr val="tx1">
                    <a:lumMod val="95000"/>
                    <a:lumOff val="5000"/>
                  </a:schemeClr>
                </a:solidFill>
              </a:rPr>
              <a:t>Verma</a:t>
            </a:r>
            <a:r>
              <a:rPr lang="en-US" sz="1800" dirty="0">
                <a:solidFill>
                  <a:schemeClr val="tx1">
                    <a:lumMod val="95000"/>
                    <a:lumOff val="5000"/>
                  </a:schemeClr>
                </a:solidFill>
              </a:rPr>
              <a:t>, “A Frequent Term and Semantic Similarity based Single Document Text Summarization Algorithm,” in </a:t>
            </a:r>
            <a:r>
              <a:rPr lang="en-US" sz="1800" i="1" dirty="0">
                <a:solidFill>
                  <a:schemeClr val="tx1">
                    <a:lumMod val="95000"/>
                    <a:lumOff val="5000"/>
                  </a:schemeClr>
                </a:solidFill>
              </a:rPr>
              <a:t>International Journal of Computer Applications, </a:t>
            </a:r>
            <a:r>
              <a:rPr lang="en-US" sz="1800" dirty="0">
                <a:solidFill>
                  <a:schemeClr val="tx1">
                    <a:lumMod val="95000"/>
                    <a:lumOff val="5000"/>
                  </a:schemeClr>
                </a:solidFill>
              </a:rPr>
              <a:t>March, 2011, vol. 17, no. 2</a:t>
            </a:r>
            <a:r>
              <a:rPr lang="en-US" sz="1800" dirty="0" smtClean="0">
                <a:solidFill>
                  <a:schemeClr val="tx1">
                    <a:lumMod val="95000"/>
                    <a:lumOff val="5000"/>
                  </a:schemeClr>
                </a:solidFill>
              </a:rPr>
              <a:t>.</a:t>
            </a:r>
          </a:p>
          <a:p>
            <a:pPr lvl="0"/>
            <a:endParaRPr lang="en-US" sz="800" dirty="0">
              <a:solidFill>
                <a:schemeClr val="tx1">
                  <a:lumMod val="95000"/>
                  <a:lumOff val="5000"/>
                </a:schemeClr>
              </a:solidFill>
            </a:endParaRPr>
          </a:p>
          <a:p>
            <a:pPr lvl="0"/>
            <a:r>
              <a:rPr lang="en-US" sz="1800" dirty="0" smtClean="0">
                <a:solidFill>
                  <a:schemeClr val="tx1">
                    <a:lumMod val="95000"/>
                    <a:lumOff val="5000"/>
                  </a:schemeClr>
                </a:solidFill>
              </a:rPr>
              <a:t>[6] J</a:t>
            </a:r>
            <a:r>
              <a:rPr lang="en-US" sz="1800" dirty="0">
                <a:solidFill>
                  <a:schemeClr val="tx1">
                    <a:lumMod val="95000"/>
                    <a:lumOff val="5000"/>
                  </a:schemeClr>
                </a:solidFill>
              </a:rPr>
              <a:t>. N. </a:t>
            </a:r>
            <a:r>
              <a:rPr lang="en-US" sz="1800" dirty="0" err="1">
                <a:solidFill>
                  <a:schemeClr val="tx1">
                    <a:lumMod val="95000"/>
                    <a:lumOff val="5000"/>
                  </a:schemeClr>
                </a:solidFill>
              </a:rPr>
              <a:t>Madhuri</a:t>
            </a:r>
            <a:r>
              <a:rPr lang="en-US" sz="1800" dirty="0">
                <a:solidFill>
                  <a:schemeClr val="tx1">
                    <a:lumMod val="95000"/>
                    <a:lumOff val="5000"/>
                  </a:schemeClr>
                </a:solidFill>
              </a:rPr>
              <a:t>, R. Ganesh Kumar, "Extractive Text Summarization Using Sentence Ranking," in </a:t>
            </a:r>
            <a:r>
              <a:rPr lang="en-US" sz="1800" i="1" dirty="0">
                <a:solidFill>
                  <a:schemeClr val="tx1">
                    <a:lumMod val="95000"/>
                    <a:lumOff val="5000"/>
                  </a:schemeClr>
                </a:solidFill>
              </a:rPr>
              <a:t>2019 International Conference on Data Science and Communication (</a:t>
            </a:r>
            <a:r>
              <a:rPr lang="en-US" sz="1800" i="1" dirty="0" err="1">
                <a:solidFill>
                  <a:schemeClr val="tx1">
                    <a:lumMod val="95000"/>
                    <a:lumOff val="5000"/>
                  </a:schemeClr>
                </a:solidFill>
              </a:rPr>
              <a:t>IconDSC</a:t>
            </a:r>
            <a:r>
              <a:rPr lang="en-US" sz="1800" i="1" dirty="0">
                <a:solidFill>
                  <a:schemeClr val="tx1">
                    <a:lumMod val="95000"/>
                    <a:lumOff val="5000"/>
                  </a:schemeClr>
                </a:solidFill>
              </a:rPr>
              <a:t>), Bangalore, India</a:t>
            </a:r>
            <a:r>
              <a:rPr lang="en-US" sz="1800" dirty="0">
                <a:solidFill>
                  <a:schemeClr val="tx1">
                    <a:lumMod val="95000"/>
                    <a:lumOff val="5000"/>
                  </a:schemeClr>
                </a:solidFill>
              </a:rPr>
              <a:t>, 2019, pp. 1-3</a:t>
            </a:r>
            <a:r>
              <a:rPr lang="en-US" sz="1800" dirty="0" smtClean="0">
                <a:solidFill>
                  <a:schemeClr val="tx1">
                    <a:lumMod val="95000"/>
                    <a:lumOff val="5000"/>
                  </a:schemeClr>
                </a:solidFill>
              </a:rPr>
              <a:t>.</a:t>
            </a:r>
            <a:endParaRPr lang="en-US" sz="1800" dirty="0">
              <a:solidFill>
                <a:schemeClr val="tx1">
                  <a:lumMod val="95000"/>
                  <a:lumOff val="5000"/>
                </a:schemeClr>
              </a:solidFill>
            </a:endParaRPr>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3112201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A755AF9-6AEA-4BCA-A1A2-C57A58214B9E}"/>
              </a:ext>
            </a:extLst>
          </p:cNvPr>
          <p:cNvSpPr>
            <a:spLocks noGrp="1"/>
          </p:cNvSpPr>
          <p:nvPr>
            <p:ph type="title"/>
          </p:nvPr>
        </p:nvSpPr>
        <p:spPr/>
        <p:txBody>
          <a:bodyPr/>
          <a:lstStyle/>
          <a:p>
            <a:r>
              <a:rPr lang="en-SG" dirty="0" smtClean="0"/>
              <a:t>IT17407458 | P. d. </a:t>
            </a:r>
            <a:r>
              <a:rPr lang="en-SG" dirty="0" err="1" smtClean="0"/>
              <a:t>gallage</a:t>
            </a:r>
            <a:endParaRPr lang="en-US" dirty="0"/>
          </a:p>
        </p:txBody>
      </p:sp>
      <p:sp>
        <p:nvSpPr>
          <p:cNvPr id="6" name="Text Placeholder 5">
            <a:extLst>
              <a:ext uri="{FF2B5EF4-FFF2-40B4-BE49-F238E27FC236}">
                <a16:creationId xmlns="" xmlns:a16="http://schemas.microsoft.com/office/drawing/2014/main" id="{07A91C59-28F0-4A9C-ACA2-19A536A0C380}"/>
              </a:ext>
            </a:extLst>
          </p:cNvPr>
          <p:cNvSpPr>
            <a:spLocks noGrp="1"/>
          </p:cNvSpPr>
          <p:nvPr>
            <p:ph type="body" idx="1"/>
          </p:nvPr>
        </p:nvSpPr>
        <p:spPr>
          <a:xfrm>
            <a:off x="963084" y="3772349"/>
            <a:ext cx="10363200" cy="494851"/>
          </a:xfrm>
        </p:spPr>
        <p:txBody>
          <a:bodyPr/>
          <a:lstStyle/>
          <a:p>
            <a:r>
              <a:rPr lang="en-SG" dirty="0" smtClean="0"/>
              <a:t>Specializing in Information Technology</a:t>
            </a:r>
            <a:endParaRPr lang="en-US" dirty="0"/>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846" t="-17363" r="3846" b="17363"/>
          <a:stretch/>
        </p:blipFill>
        <p:spPr>
          <a:xfrm>
            <a:off x="10058400" y="-381000"/>
            <a:ext cx="2057400" cy="2819400"/>
          </a:xfrm>
          <a:prstGeom prst="rect">
            <a:avLst/>
          </a:prstGeom>
        </p:spPr>
      </p:pic>
    </p:spTree>
    <p:extLst>
      <p:ext uri="{BB962C8B-B14F-4D97-AF65-F5344CB8AC3E}">
        <p14:creationId xmlns:p14="http://schemas.microsoft.com/office/powerpoint/2010/main" val="2181409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9400"/>
            <a:ext cx="8686800" cy="792162"/>
          </a:xfrm>
        </p:spPr>
        <p:txBody>
          <a:bodyPr>
            <a:normAutofit/>
          </a:bodyPr>
          <a:lstStyle/>
          <a:p>
            <a:pPr algn="l"/>
            <a:r>
              <a:rPr lang="en-SG" dirty="0" smtClean="0"/>
              <a:t> </a:t>
            </a:r>
            <a:r>
              <a:rPr lang="en-SG" b="1" dirty="0" smtClean="0"/>
              <a:t>THE REFERENCE FINDER</a:t>
            </a:r>
            <a:endParaRPr lang="en-US" b="1" dirty="0"/>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spTree>
    <p:extLst>
      <p:ext uri="{BB962C8B-B14F-4D97-AF65-F5344CB8AC3E}">
        <p14:creationId xmlns:p14="http://schemas.microsoft.com/office/powerpoint/2010/main" val="2070896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2F6FBBB-4C77-4A4B-BE54-96D3B0DF3BB7}"/>
              </a:ext>
            </a:extLst>
          </p:cNvPr>
          <p:cNvSpPr>
            <a:spLocks noGrp="1"/>
          </p:cNvSpPr>
          <p:nvPr>
            <p:ph type="title"/>
          </p:nvPr>
        </p:nvSpPr>
        <p:spPr>
          <a:xfrm>
            <a:off x="609600" y="304800"/>
            <a:ext cx="9702800" cy="609600"/>
          </a:xfrm>
        </p:spPr>
        <p:txBody>
          <a:bodyPr>
            <a:normAutofit fontScale="90000"/>
          </a:bodyPr>
          <a:lstStyle/>
          <a:p>
            <a:r>
              <a:rPr lang="en-US" b="1" dirty="0"/>
              <a:t>Background &amp; Research Gap </a:t>
            </a:r>
            <a:endParaRPr lang="en-US" dirty="0"/>
          </a:p>
        </p:txBody>
      </p:sp>
      <p:sp>
        <p:nvSpPr>
          <p:cNvPr id="6" name="Content Placeholder 5">
            <a:extLst>
              <a:ext uri="{FF2B5EF4-FFF2-40B4-BE49-F238E27FC236}">
                <a16:creationId xmlns="" xmlns:a16="http://schemas.microsoft.com/office/drawing/2014/main" id="{F7E461F4-E6D8-4801-94AA-9B72FC99FFED}"/>
              </a:ext>
            </a:extLst>
          </p:cNvPr>
          <p:cNvSpPr>
            <a:spLocks noGrp="1"/>
          </p:cNvSpPr>
          <p:nvPr>
            <p:ph idx="1"/>
          </p:nvPr>
        </p:nvSpPr>
        <p:spPr>
          <a:xfrm>
            <a:off x="228600" y="1295400"/>
            <a:ext cx="11811000" cy="5105400"/>
          </a:xfrm>
        </p:spPr>
        <p:txBody>
          <a:bodyPr>
            <a:normAutofit/>
          </a:bodyPr>
          <a:lstStyle/>
          <a:p>
            <a:pPr>
              <a:lnSpc>
                <a:spcPct val="110000"/>
              </a:lnSpc>
            </a:pPr>
            <a:r>
              <a:rPr lang="en-US" sz="2800" dirty="0"/>
              <a:t>Smart learning </a:t>
            </a:r>
            <a:r>
              <a:rPr lang="en-US" sz="2800" dirty="0" smtClean="0"/>
              <a:t>is a broad </a:t>
            </a:r>
            <a:r>
              <a:rPr lang="en-US" sz="2800" dirty="0"/>
              <a:t>term for education in today’s digital age.  </a:t>
            </a:r>
            <a:endParaRPr lang="en-US" sz="2800" dirty="0" smtClean="0"/>
          </a:p>
          <a:p>
            <a:pPr>
              <a:lnSpc>
                <a:spcPct val="110000"/>
              </a:lnSpc>
            </a:pPr>
            <a:r>
              <a:rPr lang="en-US" sz="2800" dirty="0"/>
              <a:t>A</a:t>
            </a:r>
            <a:r>
              <a:rPr lang="en-US" sz="2800" dirty="0" smtClean="0"/>
              <a:t>dvanced </a:t>
            </a:r>
            <a:r>
              <a:rPr lang="en-US" sz="2800" dirty="0"/>
              <a:t>technologies are enabling learners to digest knowledge and skills more effectively, efficiently, and </a:t>
            </a:r>
            <a:r>
              <a:rPr lang="en-US" sz="2800" dirty="0" smtClean="0"/>
              <a:t>conveniently[1].</a:t>
            </a:r>
          </a:p>
          <a:p>
            <a:pPr>
              <a:lnSpc>
                <a:spcPct val="110000"/>
              </a:lnSpc>
            </a:pPr>
            <a:r>
              <a:rPr lang="en-US" sz="2800" dirty="0"/>
              <a:t>Referring the relevant reference materials is very </a:t>
            </a:r>
            <a:r>
              <a:rPr lang="en-US" sz="2800" dirty="0" smtClean="0"/>
              <a:t>important to university students.</a:t>
            </a:r>
            <a:endParaRPr lang="en-US" sz="2800" dirty="0"/>
          </a:p>
          <a:p>
            <a:pPr>
              <a:lnSpc>
                <a:spcPct val="110000"/>
              </a:lnSpc>
            </a:pPr>
            <a:r>
              <a:rPr lang="en-SG" sz="2800" dirty="0" smtClean="0"/>
              <a:t>There are two main functionalities in Reference Finder.</a:t>
            </a:r>
            <a:endParaRPr lang="en-US" sz="2800" dirty="0" smtClean="0"/>
          </a:p>
          <a:p>
            <a:pPr marL="400050" lvl="1" indent="0">
              <a:lnSpc>
                <a:spcPct val="110000"/>
              </a:lnSpc>
              <a:buNone/>
            </a:pPr>
            <a:r>
              <a:rPr lang="en-US" sz="3000" dirty="0" smtClean="0"/>
              <a:t>	</a:t>
            </a:r>
            <a:r>
              <a:rPr lang="en-US" sz="2400" dirty="0" smtClean="0"/>
              <a:t>1. Referring</a:t>
            </a:r>
            <a:r>
              <a:rPr lang="en-US" sz="2400" dirty="0"/>
              <a:t> the relevant reference materials </a:t>
            </a:r>
            <a:r>
              <a:rPr lang="en-US" sz="2400" dirty="0" smtClean="0"/>
              <a:t>automatically.</a:t>
            </a:r>
          </a:p>
          <a:p>
            <a:pPr marL="0" indent="0">
              <a:lnSpc>
                <a:spcPct val="110000"/>
              </a:lnSpc>
              <a:buNone/>
            </a:pPr>
            <a:r>
              <a:rPr lang="en-US" sz="2400" dirty="0" smtClean="0"/>
              <a:t>	2. </a:t>
            </a:r>
            <a:r>
              <a:rPr lang="en-SG" sz="2400" dirty="0"/>
              <a:t>Generate a similarity value by comparing the original text with the </a:t>
            </a:r>
            <a:r>
              <a:rPr lang="en-SG" sz="2400" dirty="0" smtClean="0"/>
              <a:t>     	     	      reference text.</a:t>
            </a:r>
          </a:p>
        </p:txBody>
      </p:sp>
      <p:sp>
        <p:nvSpPr>
          <p:cNvPr id="7" name="TextBox 6"/>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spTree>
    <p:extLst>
      <p:ext uri="{BB962C8B-B14F-4D97-AF65-F5344CB8AC3E}">
        <p14:creationId xmlns:p14="http://schemas.microsoft.com/office/powerpoint/2010/main" val="365849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81001"/>
            <a:ext cx="10363200" cy="685799"/>
          </a:xfrm>
        </p:spPr>
        <p:txBody>
          <a:bodyPr>
            <a:normAutofit/>
          </a:bodyPr>
          <a:lstStyle/>
          <a:p>
            <a:pPr algn="l"/>
            <a:r>
              <a:rPr lang="en-SG" sz="3600" dirty="0" smtClean="0"/>
              <a:t>What is EduEasy ?</a:t>
            </a:r>
            <a:endParaRPr lang="en-US" sz="3600" dirty="0"/>
          </a:p>
        </p:txBody>
      </p:sp>
      <p:sp>
        <p:nvSpPr>
          <p:cNvPr id="3" name="Subtitle 2"/>
          <p:cNvSpPr>
            <a:spLocks noGrp="1"/>
          </p:cNvSpPr>
          <p:nvPr>
            <p:ph type="subTitle" idx="1"/>
          </p:nvPr>
        </p:nvSpPr>
        <p:spPr>
          <a:xfrm>
            <a:off x="1371600" y="1066799"/>
            <a:ext cx="8534400" cy="1219200"/>
          </a:xfrm>
        </p:spPr>
        <p:txBody>
          <a:bodyPr/>
          <a:lstStyle/>
          <a:p>
            <a:pPr marL="457200" indent="-457200" algn="l">
              <a:buFont typeface="Wingdings" panose="05000000000000000000" pitchFamily="2" charset="2"/>
              <a:buChar char="Ø"/>
            </a:pPr>
            <a:r>
              <a:rPr lang="en-US" sz="2800" dirty="0">
                <a:solidFill>
                  <a:schemeClr val="tx1">
                    <a:lumMod val="85000"/>
                    <a:lumOff val="15000"/>
                  </a:schemeClr>
                </a:solidFill>
              </a:rPr>
              <a:t>Smart learning assistant system</a:t>
            </a:r>
            <a:r>
              <a:rPr lang="en-US" sz="2800" dirty="0" smtClean="0">
                <a:solidFill>
                  <a:schemeClr val="tx1">
                    <a:lumMod val="85000"/>
                    <a:lumOff val="15000"/>
                  </a:schemeClr>
                </a:solidFill>
              </a:rPr>
              <a:t>.</a:t>
            </a:r>
          </a:p>
          <a:p>
            <a:pPr marL="457200" indent="-457200" algn="l">
              <a:buFont typeface="Wingdings" panose="05000000000000000000" pitchFamily="2" charset="2"/>
              <a:buChar char="Ø"/>
            </a:pPr>
            <a:r>
              <a:rPr lang="en-US" sz="2800" dirty="0">
                <a:solidFill>
                  <a:schemeClr val="tx1">
                    <a:lumMod val="85000"/>
                    <a:lumOff val="15000"/>
                  </a:schemeClr>
                </a:solidFill>
              </a:rPr>
              <a:t>Designed for university lecture room environment.</a:t>
            </a:r>
          </a:p>
          <a:p>
            <a:pPr marL="457200" indent="-457200" algn="l">
              <a:buFont typeface="Wingdings" panose="05000000000000000000" pitchFamily="2" charset="2"/>
              <a:buChar char="Ø"/>
            </a:pPr>
            <a:endParaRPr lang="en-SG" sz="2800" dirty="0" smtClean="0">
              <a:solidFill>
                <a:schemeClr val="tx1">
                  <a:lumMod val="85000"/>
                  <a:lumOff val="15000"/>
                </a:schemeClr>
              </a:solidFill>
            </a:endParaRPr>
          </a:p>
          <a:p>
            <a:pPr marL="457200" indent="-457200" algn="l">
              <a:buFont typeface="Wingdings" panose="05000000000000000000" pitchFamily="2" charset="2"/>
              <a:buChar char="Ø"/>
            </a:pPr>
            <a:endParaRPr lang="en-US" sz="2800" dirty="0">
              <a:solidFill>
                <a:schemeClr val="tx1">
                  <a:lumMod val="85000"/>
                  <a:lumOff val="15000"/>
                </a:schemeClr>
              </a:solidFill>
            </a:endParaRPr>
          </a:p>
          <a:p>
            <a:pPr marL="457200" indent="-457200" algn="l">
              <a:buFont typeface="Wingdings" panose="05000000000000000000" pitchFamily="2" charset="2"/>
              <a:buChar char="Ø"/>
            </a:pPr>
            <a:endParaRPr lang="en-US" dirty="0"/>
          </a:p>
        </p:txBody>
      </p:sp>
      <p:sp>
        <p:nvSpPr>
          <p:cNvPr id="4" name="Title 1"/>
          <p:cNvSpPr txBox="1">
            <a:spLocks/>
          </p:cNvSpPr>
          <p:nvPr/>
        </p:nvSpPr>
        <p:spPr>
          <a:xfrm>
            <a:off x="914400" y="2362201"/>
            <a:ext cx="10363200" cy="6857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pPr algn="l"/>
            <a:r>
              <a:rPr lang="en-SG" sz="3600" dirty="0" smtClean="0"/>
              <a:t>Why EduEasy ?</a:t>
            </a:r>
            <a:endParaRPr lang="en-US" sz="3600" dirty="0"/>
          </a:p>
        </p:txBody>
      </p:sp>
      <p:sp>
        <p:nvSpPr>
          <p:cNvPr id="5" name="Subtitle 2"/>
          <p:cNvSpPr txBox="1">
            <a:spLocks/>
          </p:cNvSpPr>
          <p:nvPr/>
        </p:nvSpPr>
        <p:spPr>
          <a:xfrm>
            <a:off x="1371600" y="3124200"/>
            <a:ext cx="8534400" cy="99060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Wingdings"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Wingdings" panose="05000000000000000000" pitchFamily="2" charset="2"/>
              <a:buChar char="Ø"/>
            </a:pPr>
            <a:r>
              <a:rPr lang="en-SG" sz="2800" dirty="0" smtClean="0">
                <a:solidFill>
                  <a:schemeClr val="tx1">
                    <a:lumMod val="85000"/>
                    <a:lumOff val="15000"/>
                  </a:schemeClr>
                </a:solidFill>
              </a:rPr>
              <a:t>Overcome some major problems students face in traditional lecture room.</a:t>
            </a:r>
            <a:endParaRPr lang="en-US" sz="2800" dirty="0" smtClean="0">
              <a:solidFill>
                <a:schemeClr val="tx1">
                  <a:lumMod val="85000"/>
                  <a:lumOff val="15000"/>
                </a:schemeClr>
              </a:solidFill>
            </a:endParaRPr>
          </a:p>
          <a:p>
            <a:pPr marL="457200" indent="-457200" algn="l">
              <a:buFont typeface="Wingdings" panose="05000000000000000000" pitchFamily="2" charset="2"/>
              <a:buChar char="Ø"/>
            </a:pPr>
            <a:endParaRPr lang="en-SG" sz="2800" dirty="0" smtClean="0">
              <a:solidFill>
                <a:schemeClr val="tx1">
                  <a:lumMod val="85000"/>
                  <a:lumOff val="15000"/>
                </a:schemeClr>
              </a:solidFill>
            </a:endParaRPr>
          </a:p>
          <a:p>
            <a:pPr algn="l"/>
            <a:endParaRPr lang="en-US" sz="2800" dirty="0" smtClean="0">
              <a:solidFill>
                <a:schemeClr val="tx1">
                  <a:lumMod val="85000"/>
                  <a:lumOff val="15000"/>
                </a:schemeClr>
              </a:solidFill>
            </a:endParaRPr>
          </a:p>
          <a:p>
            <a:pPr algn="l"/>
            <a:endParaRPr lang="en-US" dirty="0"/>
          </a:p>
        </p:txBody>
      </p:sp>
      <p:sp>
        <p:nvSpPr>
          <p:cNvPr id="6" name="Title 1"/>
          <p:cNvSpPr txBox="1">
            <a:spLocks/>
          </p:cNvSpPr>
          <p:nvPr/>
        </p:nvSpPr>
        <p:spPr>
          <a:xfrm>
            <a:off x="914400" y="4343401"/>
            <a:ext cx="10363200" cy="6857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pPr algn="l"/>
            <a:r>
              <a:rPr lang="en-SG" sz="3600" dirty="0" smtClean="0"/>
              <a:t>Main Objective</a:t>
            </a:r>
            <a:endParaRPr lang="en-US" sz="3600" dirty="0"/>
          </a:p>
        </p:txBody>
      </p:sp>
      <p:sp>
        <p:nvSpPr>
          <p:cNvPr id="7" name="Subtitle 2"/>
          <p:cNvSpPr txBox="1">
            <a:spLocks/>
          </p:cNvSpPr>
          <p:nvPr/>
        </p:nvSpPr>
        <p:spPr>
          <a:xfrm>
            <a:off x="1371600" y="5181599"/>
            <a:ext cx="8991600" cy="990601"/>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Wingdings"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spcAft>
                <a:spcPts val="1200"/>
              </a:spcAft>
              <a:buFont typeface="Wingdings" panose="05000000000000000000" pitchFamily="2" charset="2"/>
              <a:buChar char="Ø"/>
            </a:pPr>
            <a:r>
              <a:rPr lang="en-US" altLang="ko-KR" sz="3300" dirty="0">
                <a:solidFill>
                  <a:schemeClr val="tx1">
                    <a:lumMod val="85000"/>
                    <a:lumOff val="15000"/>
                  </a:schemeClr>
                </a:solidFill>
                <a:cs typeface="Times New Roman" panose="02020603050405020304" pitchFamily="18" charset="0"/>
              </a:rPr>
              <a:t>Develop an E-learning application for students to effectively learn and </a:t>
            </a:r>
            <a:r>
              <a:rPr lang="en-US" altLang="ko-KR" sz="3300" dirty="0" smtClean="0">
                <a:solidFill>
                  <a:schemeClr val="tx1">
                    <a:lumMod val="85000"/>
                    <a:lumOff val="15000"/>
                  </a:schemeClr>
                </a:solidFill>
                <a:cs typeface="Times New Roman" panose="02020603050405020304" pitchFamily="18" charset="0"/>
              </a:rPr>
              <a:t>revise </a:t>
            </a:r>
            <a:r>
              <a:rPr lang="en-US" altLang="ko-KR" sz="3300" dirty="0">
                <a:solidFill>
                  <a:schemeClr val="tx1">
                    <a:lumMod val="85000"/>
                    <a:lumOff val="15000"/>
                  </a:schemeClr>
                </a:solidFill>
                <a:cs typeface="Times New Roman" panose="02020603050405020304" pitchFamily="18" charset="0"/>
              </a:rPr>
              <a:t>lectures done at the university.</a:t>
            </a:r>
            <a:endParaRPr lang="ko-KR" altLang="en-US" sz="3300" dirty="0">
              <a:solidFill>
                <a:schemeClr val="tx1">
                  <a:lumMod val="85000"/>
                  <a:lumOff val="15000"/>
                </a:schemeClr>
              </a:solidFill>
              <a:cs typeface="Times New Roman" panose="02020603050405020304" pitchFamily="18" charset="0"/>
            </a:endParaRPr>
          </a:p>
          <a:p>
            <a:pPr marL="457200" indent="-457200" algn="l">
              <a:buFont typeface="Wingdings" panose="05000000000000000000" pitchFamily="2" charset="2"/>
              <a:buChar char="Ø"/>
            </a:pPr>
            <a:endParaRPr lang="en-SG" sz="2800" dirty="0" smtClean="0">
              <a:solidFill>
                <a:schemeClr val="tx1">
                  <a:lumMod val="85000"/>
                  <a:lumOff val="15000"/>
                </a:schemeClr>
              </a:solidFill>
            </a:endParaRPr>
          </a:p>
          <a:p>
            <a:pPr marL="457200" indent="-457200" algn="l">
              <a:buFont typeface="Wingdings" panose="05000000000000000000" pitchFamily="2" charset="2"/>
              <a:buChar char="Ø"/>
            </a:pPr>
            <a:endParaRPr lang="en-US" sz="2800" dirty="0" smtClean="0">
              <a:solidFill>
                <a:schemeClr val="tx1">
                  <a:lumMod val="85000"/>
                  <a:lumOff val="15000"/>
                </a:schemeClr>
              </a:solidFill>
            </a:endParaRPr>
          </a:p>
          <a:p>
            <a:pPr marL="457200" indent="-457200" algn="l">
              <a:buFont typeface="Wingdings" panose="05000000000000000000" pitchFamily="2" charset="2"/>
              <a:buChar char="Ø"/>
            </a:pPr>
            <a:endParaRPr lang="en-US" dirty="0"/>
          </a:p>
        </p:txBody>
      </p:sp>
    </p:spTree>
    <p:extLst>
      <p:ext uri="{BB962C8B-B14F-4D97-AF65-F5344CB8AC3E}">
        <p14:creationId xmlns:p14="http://schemas.microsoft.com/office/powerpoint/2010/main" val="1019825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2F6FBBB-4C77-4A4B-BE54-96D3B0DF3BB7}"/>
              </a:ext>
            </a:extLst>
          </p:cNvPr>
          <p:cNvSpPr>
            <a:spLocks noGrp="1"/>
          </p:cNvSpPr>
          <p:nvPr>
            <p:ph type="title"/>
          </p:nvPr>
        </p:nvSpPr>
        <p:spPr>
          <a:xfrm>
            <a:off x="609600" y="304800"/>
            <a:ext cx="9702800" cy="609600"/>
          </a:xfrm>
        </p:spPr>
        <p:txBody>
          <a:bodyPr>
            <a:normAutofit fontScale="90000"/>
          </a:bodyPr>
          <a:lstStyle/>
          <a:p>
            <a:r>
              <a:rPr lang="en-US" b="1" dirty="0"/>
              <a:t>Background &amp; Research </a:t>
            </a:r>
            <a:r>
              <a:rPr lang="en-US" b="1" dirty="0" smtClean="0"/>
              <a:t>Gap Cont. </a:t>
            </a:r>
            <a:endParaRPr lang="en-US" dirty="0"/>
          </a:p>
        </p:txBody>
      </p:sp>
      <p:sp>
        <p:nvSpPr>
          <p:cNvPr id="6" name="Content Placeholder 5">
            <a:extLst>
              <a:ext uri="{FF2B5EF4-FFF2-40B4-BE49-F238E27FC236}">
                <a16:creationId xmlns="" xmlns:a16="http://schemas.microsoft.com/office/drawing/2014/main" id="{F7E461F4-E6D8-4801-94AA-9B72FC99FFED}"/>
              </a:ext>
            </a:extLst>
          </p:cNvPr>
          <p:cNvSpPr>
            <a:spLocks noGrp="1"/>
          </p:cNvSpPr>
          <p:nvPr>
            <p:ph idx="1"/>
          </p:nvPr>
        </p:nvSpPr>
        <p:spPr>
          <a:xfrm>
            <a:off x="228600" y="1295400"/>
            <a:ext cx="11811000" cy="5105400"/>
          </a:xfrm>
        </p:spPr>
        <p:txBody>
          <a:bodyPr>
            <a:normAutofit/>
          </a:bodyPr>
          <a:lstStyle/>
          <a:p>
            <a:pPr>
              <a:lnSpc>
                <a:spcPct val="110000"/>
              </a:lnSpc>
            </a:pPr>
            <a:r>
              <a:rPr lang="en-SG" sz="2800" dirty="0"/>
              <a:t>Web </a:t>
            </a:r>
            <a:r>
              <a:rPr lang="en-US" sz="2800" dirty="0"/>
              <a:t>scraping is one of the ways of extracting the phrases or words from the web pages. </a:t>
            </a:r>
            <a:endParaRPr lang="en-US" sz="2800" dirty="0" smtClean="0"/>
          </a:p>
          <a:p>
            <a:pPr>
              <a:lnSpc>
                <a:spcPct val="110000"/>
              </a:lnSpc>
            </a:pPr>
            <a:r>
              <a:rPr lang="en-US" sz="2800" dirty="0" smtClean="0"/>
              <a:t>R</a:t>
            </a:r>
            <a:r>
              <a:rPr lang="en-US" sz="2800" dirty="0"/>
              <a:t>. Lawson [14] explains how to apply web scraping techniques using the </a:t>
            </a:r>
            <a:r>
              <a:rPr lang="en-US" sz="2800" dirty="0" err="1"/>
              <a:t>BeautifulSoup</a:t>
            </a:r>
            <a:r>
              <a:rPr lang="en-US" sz="2800" dirty="0"/>
              <a:t> library [15] to extract content from web sites </a:t>
            </a:r>
            <a:r>
              <a:rPr lang="en-US" sz="2800" dirty="0" smtClean="0"/>
              <a:t>easily .</a:t>
            </a:r>
          </a:p>
          <a:p>
            <a:pPr>
              <a:lnSpc>
                <a:spcPct val="110000"/>
              </a:lnSpc>
            </a:pPr>
            <a:r>
              <a:rPr lang="en-SG" sz="2800" dirty="0" smtClean="0"/>
              <a:t>This technique is very useful for developing automatic </a:t>
            </a:r>
            <a:r>
              <a:rPr lang="en-SG" sz="2800" dirty="0" err="1" smtClean="0"/>
              <a:t>google</a:t>
            </a:r>
            <a:r>
              <a:rPr lang="en-SG" sz="2800" dirty="0" smtClean="0"/>
              <a:t> searcher.</a:t>
            </a:r>
            <a:endParaRPr lang="en-US" sz="2800" dirty="0" smtClean="0"/>
          </a:p>
          <a:p>
            <a:pPr>
              <a:lnSpc>
                <a:spcPct val="110000"/>
              </a:lnSpc>
            </a:pPr>
            <a:r>
              <a:rPr lang="en-US" sz="2800" dirty="0"/>
              <a:t>Cosine similarity is a measure of similarity between two non-zero vectors of an inner product space that measures the cosine of the angle between them [25</a:t>
            </a:r>
            <a:r>
              <a:rPr lang="en-US" sz="2800" dirty="0" smtClean="0"/>
              <a:t>].</a:t>
            </a:r>
          </a:p>
          <a:p>
            <a:pPr>
              <a:lnSpc>
                <a:spcPct val="110000"/>
              </a:lnSpc>
            </a:pPr>
            <a:r>
              <a:rPr lang="en-US" sz="2800" dirty="0" smtClean="0"/>
              <a:t>It is used to compare similarity between  two sentences or two texts.</a:t>
            </a:r>
            <a:endParaRPr lang="en-SG" sz="2800" dirty="0" smtClean="0"/>
          </a:p>
        </p:txBody>
      </p:sp>
      <p:sp>
        <p:nvSpPr>
          <p:cNvPr id="7" name="TextBox 6"/>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spTree>
    <p:extLst>
      <p:ext uri="{BB962C8B-B14F-4D97-AF65-F5344CB8AC3E}">
        <p14:creationId xmlns:p14="http://schemas.microsoft.com/office/powerpoint/2010/main" val="1827854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820400" cy="792162"/>
          </a:xfrm>
        </p:spPr>
        <p:txBody>
          <a:bodyPr/>
          <a:lstStyle/>
          <a:p>
            <a:r>
              <a:rPr lang="en-US" b="1" dirty="0"/>
              <a:t>Background &amp; Research Gap C</a:t>
            </a:r>
            <a:r>
              <a:rPr lang="en-US" b="1" dirty="0" smtClean="0"/>
              <a:t>ont</a:t>
            </a:r>
            <a:r>
              <a:rPr lang="en-US" b="1" dirty="0"/>
              <a:t>.</a:t>
            </a:r>
            <a:endParaRPr lang="en-US" dirty="0"/>
          </a:p>
        </p:txBody>
      </p:sp>
      <p:grpSp>
        <p:nvGrpSpPr>
          <p:cNvPr id="4" name="Group 3"/>
          <p:cNvGrpSpPr/>
          <p:nvPr/>
        </p:nvGrpSpPr>
        <p:grpSpPr>
          <a:xfrm>
            <a:off x="587188" y="1295400"/>
            <a:ext cx="5015824" cy="3200400"/>
            <a:chOff x="376673" y="1709116"/>
            <a:chExt cx="5015824" cy="320040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682" y="1798114"/>
              <a:ext cx="2048161" cy="571580"/>
            </a:xfrm>
            <a:prstGeom prst="rect">
              <a:avLst/>
            </a:prstGeom>
          </p:spPr>
        </p:pic>
        <p:grpSp>
          <p:nvGrpSpPr>
            <p:cNvPr id="6" name="Group 5"/>
            <p:cNvGrpSpPr/>
            <p:nvPr/>
          </p:nvGrpSpPr>
          <p:grpSpPr>
            <a:xfrm>
              <a:off x="414471" y="1709116"/>
              <a:ext cx="720000" cy="720080"/>
              <a:chOff x="294801" y="1905671"/>
              <a:chExt cx="720000" cy="720080"/>
            </a:xfrm>
          </p:grpSpPr>
          <p:sp>
            <p:nvSpPr>
              <p:cNvPr id="8" name="Rectangle: Rounded Corners 23">
                <a:extLst>
                  <a:ext uri="{FF2B5EF4-FFF2-40B4-BE49-F238E27FC236}">
                    <a16:creationId xmlns="" xmlns:a16="http://schemas.microsoft.com/office/drawing/2014/main" id="{64B2456C-8044-43D5-BA19-40AE76B50E16}"/>
                  </a:ext>
                </a:extLst>
              </p:cNvPr>
              <p:cNvSpPr/>
              <p:nvPr/>
            </p:nvSpPr>
            <p:spPr>
              <a:xfrm>
                <a:off x="294801" y="1905671"/>
                <a:ext cx="720000" cy="720080"/>
              </a:xfrm>
              <a:prstGeom prst="roundRect">
                <a:avLst/>
              </a:prstGeom>
              <a:solidFill>
                <a:schemeClr val="accent1">
                  <a:lumMod val="60000"/>
                  <a:lumOff val="40000"/>
                </a:schemeClr>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9" name="TextBox 8"/>
              <p:cNvSpPr txBox="1"/>
              <p:nvPr/>
            </p:nvSpPr>
            <p:spPr>
              <a:xfrm>
                <a:off x="329198" y="2039978"/>
                <a:ext cx="642872" cy="461665"/>
              </a:xfrm>
              <a:prstGeom prst="rect">
                <a:avLst/>
              </a:prstGeom>
              <a:noFill/>
            </p:spPr>
            <p:txBody>
              <a:bodyPr wrap="square" rtlCol="0">
                <a:spAutoFit/>
              </a:bodyPr>
              <a:lstStyle/>
              <a:p>
                <a:pPr algn="ctr"/>
                <a:r>
                  <a:rPr lang="en-US" altLang="ko-KR" sz="2400" b="1" dirty="0" smtClean="0">
                    <a:solidFill>
                      <a:schemeClr val="bg1"/>
                    </a:solidFill>
                    <a:cs typeface="Arial" pitchFamily="34" charset="0"/>
                  </a:rPr>
                  <a:t>01</a:t>
                </a:r>
                <a:endParaRPr lang="ko-KR" altLang="en-US" sz="2400" b="1" dirty="0">
                  <a:solidFill>
                    <a:schemeClr val="bg1"/>
                  </a:solidFill>
                  <a:cs typeface="Arial" pitchFamily="34" charset="0"/>
                </a:endParaRPr>
              </a:p>
            </p:txBody>
          </p:sp>
        </p:grpSp>
        <p:sp>
          <p:nvSpPr>
            <p:cNvPr id="7" name="TextBox 6"/>
            <p:cNvSpPr txBox="1"/>
            <p:nvPr/>
          </p:nvSpPr>
          <p:spPr>
            <a:xfrm>
              <a:off x="376673" y="2724302"/>
              <a:ext cx="5015824" cy="2185214"/>
            </a:xfrm>
            <a:prstGeom prst="rect">
              <a:avLst/>
            </a:prstGeom>
            <a:noFill/>
          </p:spPr>
          <p:txBody>
            <a:bodyPr wrap="square" rtlCol="0">
              <a:spAutoFit/>
            </a:bodyPr>
            <a:lstStyle/>
            <a:p>
              <a:pPr marL="285750" indent="-285750">
                <a:buFont typeface="Wingdings" panose="05000000000000000000" pitchFamily="2" charset="2"/>
                <a:buChar char="Ø"/>
              </a:pPr>
              <a:r>
                <a:rPr lang="en-SG" sz="2000" dirty="0" smtClean="0"/>
                <a:t>Learning resource finder.</a:t>
              </a:r>
            </a:p>
            <a:p>
              <a:pPr marL="285750" indent="-285750">
                <a:buFont typeface="Wingdings" panose="05000000000000000000" pitchFamily="2" charset="2"/>
                <a:buChar char="Ø"/>
              </a:pPr>
              <a:r>
                <a:rPr lang="en-SG" sz="2000" dirty="0" smtClean="0"/>
                <a:t>Web application.</a:t>
              </a:r>
            </a:p>
            <a:p>
              <a:pPr marL="285750" indent="-285750">
                <a:buFont typeface="Wingdings" panose="05000000000000000000" pitchFamily="2" charset="2"/>
                <a:buChar char="Ø"/>
              </a:pPr>
              <a:r>
                <a:rPr lang="en-SG" sz="2000" dirty="0" smtClean="0"/>
                <a:t>Search matching references for given key words.</a:t>
              </a:r>
            </a:p>
            <a:p>
              <a:pPr marL="285750" indent="-285750">
                <a:buFont typeface="Wingdings" panose="05000000000000000000" pitchFamily="2" charset="2"/>
                <a:buChar char="Ø"/>
              </a:pPr>
              <a:r>
                <a:rPr lang="en-SG" sz="2000" dirty="0" smtClean="0"/>
                <a:t>Only have slide presentations.</a:t>
              </a:r>
            </a:p>
            <a:p>
              <a:pPr marL="285750" indent="-285750">
                <a:buFont typeface="Wingdings" panose="05000000000000000000" pitchFamily="2" charset="2"/>
                <a:buChar char="Ø"/>
              </a:pPr>
              <a:endParaRPr lang="en-SG" dirty="0" smtClean="0"/>
            </a:p>
            <a:p>
              <a:pPr marL="285750" indent="-285750">
                <a:buFont typeface="Wingdings" panose="05000000000000000000" pitchFamily="2" charset="2"/>
                <a:buChar char="Ø"/>
              </a:pPr>
              <a:endParaRPr lang="en-US" dirty="0"/>
            </a:p>
          </p:txBody>
        </p:sp>
      </p:grpSp>
      <p:grpSp>
        <p:nvGrpSpPr>
          <p:cNvPr id="10" name="Group 9"/>
          <p:cNvGrpSpPr/>
          <p:nvPr/>
        </p:nvGrpSpPr>
        <p:grpSpPr>
          <a:xfrm>
            <a:off x="6093949" y="1143000"/>
            <a:ext cx="5488450" cy="3533003"/>
            <a:chOff x="6181045" y="1528890"/>
            <a:chExt cx="5488450" cy="3876722"/>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5762" y="1528890"/>
              <a:ext cx="2715366" cy="950712"/>
            </a:xfrm>
            <a:prstGeom prst="rect">
              <a:avLst/>
            </a:prstGeom>
          </p:spPr>
        </p:pic>
        <p:grpSp>
          <p:nvGrpSpPr>
            <p:cNvPr id="12" name="Group 11"/>
            <p:cNvGrpSpPr/>
            <p:nvPr/>
          </p:nvGrpSpPr>
          <p:grpSpPr>
            <a:xfrm>
              <a:off x="6181045" y="1709116"/>
              <a:ext cx="720000" cy="720080"/>
              <a:chOff x="6463895" y="1904434"/>
              <a:chExt cx="720000" cy="720080"/>
            </a:xfrm>
          </p:grpSpPr>
          <p:sp>
            <p:nvSpPr>
              <p:cNvPr id="14" name="Rectangle: Rounded Corners 23">
                <a:extLst>
                  <a:ext uri="{FF2B5EF4-FFF2-40B4-BE49-F238E27FC236}">
                    <a16:creationId xmlns="" xmlns:a16="http://schemas.microsoft.com/office/drawing/2014/main" id="{64B2456C-8044-43D5-BA19-40AE76B50E16}"/>
                  </a:ext>
                </a:extLst>
              </p:cNvPr>
              <p:cNvSpPr/>
              <p:nvPr/>
            </p:nvSpPr>
            <p:spPr>
              <a:xfrm>
                <a:off x="6463895" y="1904434"/>
                <a:ext cx="720000" cy="720080"/>
              </a:xfrm>
              <a:prstGeom prst="roundRect">
                <a:avLst/>
              </a:prstGeom>
              <a:solidFill>
                <a:schemeClr val="accent1">
                  <a:lumMod val="60000"/>
                  <a:lumOff val="40000"/>
                </a:schemeClr>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15" name="TextBox 14"/>
              <p:cNvSpPr txBox="1"/>
              <p:nvPr/>
            </p:nvSpPr>
            <p:spPr>
              <a:xfrm>
                <a:off x="6502459" y="2039978"/>
                <a:ext cx="642872" cy="461665"/>
              </a:xfrm>
              <a:prstGeom prst="rect">
                <a:avLst/>
              </a:prstGeom>
              <a:noFill/>
            </p:spPr>
            <p:txBody>
              <a:bodyPr wrap="square" rtlCol="0">
                <a:spAutoFit/>
              </a:bodyPr>
              <a:lstStyle/>
              <a:p>
                <a:pPr algn="ctr"/>
                <a:r>
                  <a:rPr lang="en-US" altLang="ko-KR" sz="2400" b="1" dirty="0" smtClean="0">
                    <a:solidFill>
                      <a:schemeClr val="bg1"/>
                    </a:solidFill>
                    <a:cs typeface="Arial" pitchFamily="34" charset="0"/>
                  </a:rPr>
                  <a:t>02</a:t>
                </a:r>
                <a:endParaRPr lang="ko-KR" altLang="en-US" sz="2400" b="1" dirty="0">
                  <a:solidFill>
                    <a:schemeClr val="bg1"/>
                  </a:solidFill>
                  <a:cs typeface="Arial" pitchFamily="34" charset="0"/>
                </a:endParaRPr>
              </a:p>
            </p:txBody>
          </p:sp>
        </p:grpSp>
        <p:sp>
          <p:nvSpPr>
            <p:cNvPr id="13" name="TextBox 12"/>
            <p:cNvSpPr txBox="1"/>
            <p:nvPr/>
          </p:nvSpPr>
          <p:spPr>
            <a:xfrm>
              <a:off x="6187240" y="2636311"/>
              <a:ext cx="5482255" cy="2769301"/>
            </a:xfrm>
            <a:prstGeom prst="rect">
              <a:avLst/>
            </a:prstGeom>
            <a:noFill/>
          </p:spPr>
          <p:txBody>
            <a:bodyPr wrap="square" rtlCol="0">
              <a:spAutoFit/>
            </a:bodyPr>
            <a:lstStyle/>
            <a:p>
              <a:pPr marL="285750" indent="-285750">
                <a:buFont typeface="Wingdings" panose="05000000000000000000" pitchFamily="2" charset="2"/>
                <a:buChar char="Ø"/>
              </a:pPr>
              <a:r>
                <a:rPr lang="en-SG" sz="2000" dirty="0" smtClean="0"/>
                <a:t>Learning resource finder.</a:t>
              </a:r>
            </a:p>
            <a:p>
              <a:pPr marL="285750" indent="-285750">
                <a:buFont typeface="Wingdings" panose="05000000000000000000" pitchFamily="2" charset="2"/>
                <a:buChar char="Ø"/>
              </a:pPr>
              <a:r>
                <a:rPr lang="en-SG" sz="2000" dirty="0" smtClean="0"/>
                <a:t>Web application.</a:t>
              </a:r>
            </a:p>
            <a:p>
              <a:pPr marL="285750" indent="-285750">
                <a:buFont typeface="Wingdings" panose="05000000000000000000" pitchFamily="2" charset="2"/>
                <a:buChar char="Ø"/>
              </a:pPr>
              <a:r>
                <a:rPr lang="en-SG" sz="2000" dirty="0"/>
                <a:t>S</a:t>
              </a:r>
              <a:r>
                <a:rPr lang="en-SG" sz="2000" dirty="0" smtClean="0"/>
                <a:t>earch matching references for given key words.</a:t>
              </a:r>
            </a:p>
            <a:p>
              <a:pPr marL="285750" indent="-285750">
                <a:buFont typeface="Wingdings" panose="05000000000000000000" pitchFamily="2" charset="2"/>
                <a:buChar char="Ø"/>
              </a:pPr>
              <a:r>
                <a:rPr lang="en-SG" sz="2000" dirty="0" smtClean="0"/>
                <a:t>Only have articles.</a:t>
              </a:r>
            </a:p>
            <a:p>
              <a:pPr marL="285750" indent="-285750">
                <a:buFont typeface="Wingdings" panose="05000000000000000000" pitchFamily="2" charset="2"/>
                <a:buChar char="Ø"/>
              </a:pPr>
              <a:r>
                <a:rPr lang="en-SG" sz="2000" dirty="0" smtClean="0"/>
                <a:t>Only </a:t>
              </a:r>
              <a:r>
                <a:rPr lang="en-SG" sz="2000" dirty="0"/>
                <a:t>search </a:t>
              </a:r>
              <a:r>
                <a:rPr lang="en-SG" sz="2000" dirty="0" smtClean="0"/>
                <a:t>in limited databases at </a:t>
              </a:r>
              <a:r>
                <a:rPr lang="en-US" sz="2000" dirty="0"/>
                <a:t>California State </a:t>
              </a:r>
              <a:r>
                <a:rPr lang="en-US" sz="2000" dirty="0" smtClean="0"/>
                <a:t>University and some other university</a:t>
              </a:r>
              <a:r>
                <a:rPr lang="en-SG" sz="2000" dirty="0" smtClean="0"/>
                <a:t>.</a:t>
              </a:r>
              <a:endParaRPr lang="en-SG" dirty="0" smtClean="0"/>
            </a:p>
            <a:p>
              <a:pPr marL="285750" indent="-285750">
                <a:buFont typeface="Wingdings" panose="05000000000000000000" pitchFamily="2" charset="2"/>
                <a:buChar char="Ø"/>
              </a:pPr>
              <a:endParaRPr lang="en-US" dirty="0"/>
            </a:p>
          </p:txBody>
        </p:sp>
      </p:grpSp>
      <p:sp>
        <p:nvSpPr>
          <p:cNvPr id="16" name="TextBox 15"/>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sp>
        <p:nvSpPr>
          <p:cNvPr id="3" name="TextBox 2"/>
          <p:cNvSpPr txBox="1"/>
          <p:nvPr/>
        </p:nvSpPr>
        <p:spPr>
          <a:xfrm>
            <a:off x="659383" y="4790906"/>
            <a:ext cx="10923016" cy="954107"/>
          </a:xfrm>
          <a:prstGeom prst="rect">
            <a:avLst/>
          </a:prstGeom>
          <a:noFill/>
        </p:spPr>
        <p:txBody>
          <a:bodyPr wrap="square" rtlCol="0">
            <a:spAutoFit/>
          </a:bodyPr>
          <a:lstStyle/>
          <a:p>
            <a:pPr marL="285750" indent="-285750">
              <a:buFont typeface="Arial" panose="020B0604020202020204" pitchFamily="34" charset="0"/>
              <a:buChar char="•"/>
            </a:pPr>
            <a:r>
              <a:rPr lang="en-SG" sz="2800" dirty="0" smtClean="0"/>
              <a:t>No product or research has both functionalities of Reference Finder as one product.</a:t>
            </a:r>
            <a:endParaRPr lang="en-US" sz="2800" dirty="0"/>
          </a:p>
        </p:txBody>
      </p:sp>
    </p:spTree>
    <p:extLst>
      <p:ext uri="{BB962C8B-B14F-4D97-AF65-F5344CB8AC3E}">
        <p14:creationId xmlns:p14="http://schemas.microsoft.com/office/powerpoint/2010/main" val="2490575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smtClean="0"/>
              <a:t>Research Question</a:t>
            </a:r>
            <a:endParaRPr lang="en-US" b="1" dirty="0"/>
          </a:p>
        </p:txBody>
      </p:sp>
      <p:sp>
        <p:nvSpPr>
          <p:cNvPr id="3" name="Content Placeholder 2"/>
          <p:cNvSpPr>
            <a:spLocks noGrp="1"/>
          </p:cNvSpPr>
          <p:nvPr>
            <p:ph idx="1"/>
          </p:nvPr>
        </p:nvSpPr>
        <p:spPr/>
        <p:txBody>
          <a:bodyPr/>
          <a:lstStyle/>
          <a:p>
            <a:r>
              <a:rPr lang="en-US" dirty="0"/>
              <a:t>Referring the relevant reference materials is very important to all the </a:t>
            </a:r>
            <a:r>
              <a:rPr lang="en-US" dirty="0" smtClean="0"/>
              <a:t>students.</a:t>
            </a:r>
          </a:p>
          <a:p>
            <a:r>
              <a:rPr lang="en-US" dirty="0"/>
              <a:t>It helps to understand difficult lessons, formulas, theories, etc</a:t>
            </a:r>
            <a:r>
              <a:rPr lang="en-US" dirty="0" smtClean="0"/>
              <a:t>.</a:t>
            </a:r>
          </a:p>
          <a:p>
            <a:r>
              <a:rPr lang="en-US" dirty="0" smtClean="0"/>
              <a:t>If unable to attend a one lecture, missed lot of important points.</a:t>
            </a:r>
          </a:p>
          <a:p>
            <a:r>
              <a:rPr lang="en-US" dirty="0" smtClean="0"/>
              <a:t>Most </a:t>
            </a:r>
            <a:r>
              <a:rPr lang="en-US" dirty="0"/>
              <a:t>of the students skip the process of understanding lessons by referring to references </a:t>
            </a:r>
            <a:r>
              <a:rPr lang="en-US" dirty="0" smtClean="0"/>
              <a:t>due </a:t>
            </a:r>
            <a:r>
              <a:rPr lang="en-US" dirty="0"/>
              <a:t>to the limited </a:t>
            </a:r>
            <a:r>
              <a:rPr lang="en-US" dirty="0" smtClean="0"/>
              <a:t>time.</a:t>
            </a:r>
            <a:endParaRPr lang="en-US" dirty="0"/>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spTree>
    <p:extLst>
      <p:ext uri="{BB962C8B-B14F-4D97-AF65-F5344CB8AC3E}">
        <p14:creationId xmlns:p14="http://schemas.microsoft.com/office/powerpoint/2010/main" val="2935608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smtClean="0"/>
              <a:t>Objectives</a:t>
            </a:r>
            <a:endParaRPr lang="en-US" b="1" dirty="0"/>
          </a:p>
        </p:txBody>
      </p:sp>
      <p:sp>
        <p:nvSpPr>
          <p:cNvPr id="3" name="Content Placeholder 2"/>
          <p:cNvSpPr>
            <a:spLocks noGrp="1"/>
          </p:cNvSpPr>
          <p:nvPr>
            <p:ph idx="1"/>
          </p:nvPr>
        </p:nvSpPr>
        <p:spPr>
          <a:xfrm>
            <a:off x="1143000" y="1447800"/>
            <a:ext cx="10668000" cy="5181600"/>
          </a:xfrm>
        </p:spPr>
        <p:txBody>
          <a:bodyPr/>
          <a:lstStyle/>
          <a:p>
            <a:pPr>
              <a:lnSpc>
                <a:spcPct val="150000"/>
              </a:lnSpc>
            </a:pPr>
            <a:r>
              <a:rPr lang="en-SG" sz="2800" dirty="0"/>
              <a:t>Automatically search reference materials on the internet according to the selected keywords or </a:t>
            </a:r>
            <a:r>
              <a:rPr lang="en-SG" sz="2800" dirty="0" err="1"/>
              <a:t>keyphrases</a:t>
            </a:r>
            <a:r>
              <a:rPr lang="en-SG" sz="2800" dirty="0"/>
              <a:t>.</a:t>
            </a:r>
          </a:p>
          <a:p>
            <a:pPr>
              <a:lnSpc>
                <a:spcPct val="150000"/>
              </a:lnSpc>
            </a:pPr>
            <a:r>
              <a:rPr lang="en-SG" sz="2800" dirty="0"/>
              <a:t>Generate a similarity value by comparing the original text with the reference text </a:t>
            </a:r>
            <a:r>
              <a:rPr lang="en-SG" sz="2800" dirty="0" smtClean="0"/>
              <a:t>.</a:t>
            </a:r>
          </a:p>
          <a:p>
            <a:pPr>
              <a:lnSpc>
                <a:spcPct val="150000"/>
              </a:lnSpc>
            </a:pPr>
            <a:r>
              <a:rPr lang="en-SG" sz="2800" dirty="0" smtClean="0"/>
              <a:t>Save students time and effort for searching references.</a:t>
            </a:r>
          </a:p>
          <a:p>
            <a:pPr>
              <a:lnSpc>
                <a:spcPct val="150000"/>
              </a:lnSpc>
            </a:pPr>
            <a:r>
              <a:rPr lang="en-SG" sz="2800" dirty="0" smtClean="0"/>
              <a:t>Help to achieve students academic goals.</a:t>
            </a:r>
            <a:endParaRPr lang="en-SG" sz="2800" dirty="0"/>
          </a:p>
          <a:p>
            <a:pPr>
              <a:lnSpc>
                <a:spcPct val="150000"/>
              </a:lnSpc>
            </a:pPr>
            <a:endParaRPr lang="en-US" dirty="0"/>
          </a:p>
        </p:txBody>
      </p:sp>
      <p:sp>
        <p:nvSpPr>
          <p:cNvPr id="5" name="TextBox 4"/>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spTree>
    <p:extLst>
      <p:ext uri="{BB962C8B-B14F-4D97-AF65-F5344CB8AC3E}">
        <p14:creationId xmlns:p14="http://schemas.microsoft.com/office/powerpoint/2010/main" val="2296575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82520" y="1096962"/>
            <a:ext cx="11528559" cy="4726946"/>
            <a:chOff x="190430" y="989160"/>
            <a:chExt cx="11528559" cy="4826410"/>
          </a:xfrm>
        </p:grpSpPr>
        <p:sp>
          <p:nvSpPr>
            <p:cNvPr id="8" name="Right Arrow 7"/>
            <p:cNvSpPr/>
            <p:nvPr/>
          </p:nvSpPr>
          <p:spPr>
            <a:xfrm>
              <a:off x="3471895" y="1711312"/>
              <a:ext cx="1167464" cy="355305"/>
            </a:xfrm>
            <a:prstGeom prst="rightArrow">
              <a:avLst/>
            </a:prstGeom>
            <a:solidFill>
              <a:schemeClr val="accent1"/>
            </a:solidFill>
            <a:ln>
              <a:solidFill>
                <a:schemeClr val="accent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ight Arrow 8"/>
            <p:cNvSpPr/>
            <p:nvPr/>
          </p:nvSpPr>
          <p:spPr>
            <a:xfrm rot="5400000">
              <a:off x="10150439" y="2721784"/>
              <a:ext cx="751854" cy="355305"/>
            </a:xfrm>
            <a:prstGeom prst="rightArrow">
              <a:avLst/>
            </a:prstGeom>
            <a:solidFill>
              <a:schemeClr val="accent1"/>
            </a:solidFill>
            <a:ln>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0" name="Group 9"/>
            <p:cNvGrpSpPr/>
            <p:nvPr/>
          </p:nvGrpSpPr>
          <p:grpSpPr>
            <a:xfrm>
              <a:off x="9330449" y="3287698"/>
              <a:ext cx="2388540" cy="1236320"/>
              <a:chOff x="7334672" y="1672784"/>
              <a:chExt cx="2388540" cy="1236320"/>
            </a:xfrm>
          </p:grpSpPr>
          <p:sp>
            <p:nvSpPr>
              <p:cNvPr id="28" name="TextBox 27"/>
              <p:cNvSpPr txBox="1"/>
              <p:nvPr/>
            </p:nvSpPr>
            <p:spPr>
              <a:xfrm>
                <a:off x="7334672" y="2262773"/>
                <a:ext cx="2388540" cy="646331"/>
              </a:xfrm>
              <a:prstGeom prst="rect">
                <a:avLst/>
              </a:prstGeom>
              <a:noFill/>
            </p:spPr>
            <p:txBody>
              <a:bodyPr wrap="square" rtlCol="0">
                <a:spAutoFit/>
              </a:bodyPr>
              <a:lstStyle/>
              <a:p>
                <a:pPr algn="ctr"/>
                <a:r>
                  <a:rPr lang="en-SG" dirty="0"/>
                  <a:t>Automatic google  search for </a:t>
                </a:r>
                <a:r>
                  <a:rPr lang="en-SG" dirty="0" smtClean="0"/>
                  <a:t>references</a:t>
                </a:r>
                <a:endParaRPr lang="en-US" dirty="0"/>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5454" y="1672784"/>
                <a:ext cx="1735815" cy="675039"/>
              </a:xfrm>
              <a:prstGeom prst="rect">
                <a:avLst/>
              </a:prstGeom>
            </p:spPr>
          </p:pic>
        </p:grpSp>
        <p:sp>
          <p:nvSpPr>
            <p:cNvPr id="11" name="TextBox 10"/>
            <p:cNvSpPr txBox="1"/>
            <p:nvPr/>
          </p:nvSpPr>
          <p:spPr>
            <a:xfrm>
              <a:off x="5778081" y="1323180"/>
              <a:ext cx="2015320" cy="1200329"/>
            </a:xfrm>
            <a:prstGeom prst="rect">
              <a:avLst/>
            </a:prstGeom>
            <a:noFill/>
          </p:spPr>
          <p:txBody>
            <a:bodyPr wrap="square" rtlCol="0">
              <a:spAutoFit/>
            </a:bodyPr>
            <a:lstStyle/>
            <a:p>
              <a:pPr algn="ctr"/>
              <a:r>
                <a:rPr lang="en-SG" dirty="0" smtClean="0"/>
                <a:t>Choose a summarized note form the database</a:t>
              </a:r>
              <a:endParaRPr lang="en-US" dirty="0"/>
            </a:p>
          </p:txBody>
        </p:sp>
        <p:sp>
          <p:nvSpPr>
            <p:cNvPr id="12" name="Rectangle 30">
              <a:extLst>
                <a:ext uri="{FF2B5EF4-FFF2-40B4-BE49-F238E27FC236}">
                  <a16:creationId xmlns="" xmlns:a16="http://schemas.microsoft.com/office/drawing/2014/main" id="{3BFEE74E-183A-4C32-9BDF-AC2573B061E0}"/>
                </a:ext>
              </a:extLst>
            </p:cNvPr>
            <p:cNvSpPr/>
            <p:nvPr/>
          </p:nvSpPr>
          <p:spPr>
            <a:xfrm>
              <a:off x="4972737" y="1462122"/>
              <a:ext cx="751561" cy="832631"/>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 name="TextBox 12"/>
            <p:cNvSpPr txBox="1"/>
            <p:nvPr/>
          </p:nvSpPr>
          <p:spPr>
            <a:xfrm>
              <a:off x="9618576" y="1461679"/>
              <a:ext cx="1803163" cy="923330"/>
            </a:xfrm>
            <a:prstGeom prst="rect">
              <a:avLst/>
            </a:prstGeom>
            <a:noFill/>
          </p:spPr>
          <p:txBody>
            <a:bodyPr wrap="square" rtlCol="0">
              <a:spAutoFit/>
            </a:bodyPr>
            <a:lstStyle/>
            <a:p>
              <a:pPr algn="ctr"/>
              <a:r>
                <a:rPr lang="en-SG" dirty="0" smtClean="0"/>
                <a:t>Select key phrases (topic) for search</a:t>
              </a:r>
              <a:endParaRPr lang="en-US" dirty="0"/>
            </a:p>
          </p:txBody>
        </p:sp>
        <p:sp>
          <p:nvSpPr>
            <p:cNvPr id="14" name="Right Arrow 13"/>
            <p:cNvSpPr/>
            <p:nvPr/>
          </p:nvSpPr>
          <p:spPr>
            <a:xfrm>
              <a:off x="7944568" y="1711312"/>
              <a:ext cx="1362448" cy="355305"/>
            </a:xfrm>
            <a:prstGeom prst="rightArrow">
              <a:avLst/>
            </a:prstGeom>
            <a:solidFill>
              <a:schemeClr val="accent1"/>
            </a:solidFill>
            <a:ln>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TextBox 14"/>
            <p:cNvSpPr txBox="1"/>
            <p:nvPr/>
          </p:nvSpPr>
          <p:spPr>
            <a:xfrm>
              <a:off x="4688411" y="4589984"/>
              <a:ext cx="2053699" cy="1225586"/>
            </a:xfrm>
            <a:prstGeom prst="rect">
              <a:avLst/>
            </a:prstGeom>
            <a:noFill/>
          </p:spPr>
          <p:txBody>
            <a:bodyPr wrap="square" rtlCol="0">
              <a:spAutoFit/>
            </a:bodyPr>
            <a:lstStyle/>
            <a:p>
              <a:pPr algn="ctr"/>
              <a:r>
                <a:rPr lang="en-SG" dirty="0" smtClean="0"/>
                <a:t>Rate the websites according to the content of the summarized note</a:t>
              </a:r>
              <a:endParaRPr lang="en-US" dirty="0"/>
            </a:p>
          </p:txBody>
        </p:sp>
        <p:sp>
          <p:nvSpPr>
            <p:cNvPr id="16" name="TextBox 15"/>
            <p:cNvSpPr txBox="1"/>
            <p:nvPr/>
          </p:nvSpPr>
          <p:spPr>
            <a:xfrm>
              <a:off x="7561154" y="4982017"/>
              <a:ext cx="1492522" cy="659931"/>
            </a:xfrm>
            <a:prstGeom prst="rect">
              <a:avLst/>
            </a:prstGeom>
            <a:noFill/>
          </p:spPr>
          <p:txBody>
            <a:bodyPr wrap="square" rtlCol="0">
              <a:spAutoFit/>
            </a:bodyPr>
            <a:lstStyle/>
            <a:p>
              <a:pPr algn="ctr"/>
              <a:r>
                <a:rPr lang="en-US" dirty="0"/>
                <a:t>Retrieving</a:t>
              </a:r>
              <a:r>
                <a:rPr lang="en-SG" dirty="0"/>
                <a:t> </a:t>
              </a:r>
              <a:r>
                <a:rPr lang="en-SG" dirty="0" smtClean="0"/>
                <a:t>all the results</a:t>
              </a:r>
              <a:endParaRPr lang="en-US" dirty="0"/>
            </a:p>
          </p:txBody>
        </p:sp>
        <p:sp>
          <p:nvSpPr>
            <p:cNvPr id="17" name="Right Arrow 16"/>
            <p:cNvSpPr/>
            <p:nvPr/>
          </p:nvSpPr>
          <p:spPr>
            <a:xfrm rot="10800000">
              <a:off x="2338871" y="3682203"/>
              <a:ext cx="669437" cy="369331"/>
            </a:xfrm>
            <a:prstGeom prst="rightArrow">
              <a:avLst/>
            </a:prstGeom>
            <a:solidFill>
              <a:schemeClr val="accent1"/>
            </a:solidFill>
            <a:ln>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Right Arrow 17"/>
            <p:cNvSpPr/>
            <p:nvPr/>
          </p:nvSpPr>
          <p:spPr>
            <a:xfrm rot="10800000">
              <a:off x="6818311" y="5149910"/>
              <a:ext cx="665751" cy="362781"/>
            </a:xfrm>
            <a:prstGeom prst="rightArrow">
              <a:avLst/>
            </a:prstGeom>
            <a:solidFill>
              <a:schemeClr val="accent1"/>
            </a:solidFill>
            <a:ln>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9" name="Group 18"/>
            <p:cNvGrpSpPr/>
            <p:nvPr/>
          </p:nvGrpSpPr>
          <p:grpSpPr>
            <a:xfrm>
              <a:off x="190430" y="3282010"/>
              <a:ext cx="2148442" cy="2432579"/>
              <a:chOff x="1137620" y="3637195"/>
              <a:chExt cx="2459102" cy="2784325"/>
            </a:xfrm>
          </p:grpSpPr>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8427" y="3637195"/>
                <a:ext cx="2049065" cy="2126942"/>
              </a:xfrm>
              <a:prstGeom prst="rect">
                <a:avLst/>
              </a:prstGeom>
            </p:spPr>
          </p:pic>
          <p:sp>
            <p:nvSpPr>
              <p:cNvPr id="27" name="TextBox 26"/>
              <p:cNvSpPr txBox="1"/>
              <p:nvPr/>
            </p:nvSpPr>
            <p:spPr>
              <a:xfrm>
                <a:off x="1137620" y="5775189"/>
                <a:ext cx="2459102" cy="646331"/>
              </a:xfrm>
              <a:prstGeom prst="rect">
                <a:avLst/>
              </a:prstGeom>
              <a:noFill/>
            </p:spPr>
            <p:txBody>
              <a:bodyPr wrap="square" rtlCol="0">
                <a:spAutoFit/>
              </a:bodyPr>
              <a:lstStyle/>
              <a:p>
                <a:pPr algn="ctr"/>
                <a:r>
                  <a:rPr lang="en-SG" dirty="0" smtClean="0"/>
                  <a:t>Student can refer the relevant references</a:t>
                </a:r>
                <a:endParaRPr lang="en-US" dirty="0"/>
              </a:p>
            </p:txBody>
          </p:sp>
        </p:grpSp>
        <p:grpSp>
          <p:nvGrpSpPr>
            <p:cNvPr id="20" name="Group 19"/>
            <p:cNvGrpSpPr/>
            <p:nvPr/>
          </p:nvGrpSpPr>
          <p:grpSpPr>
            <a:xfrm>
              <a:off x="1442779" y="989160"/>
              <a:ext cx="1999746" cy="1444304"/>
              <a:chOff x="1495690" y="1203150"/>
              <a:chExt cx="1999746" cy="1444304"/>
            </a:xfrm>
          </p:grpSpPr>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5690" y="1203150"/>
                <a:ext cx="1923049" cy="1350577"/>
              </a:xfrm>
              <a:prstGeom prst="rect">
                <a:avLst/>
              </a:prstGeom>
            </p:spPr>
          </p:pic>
          <p:sp>
            <p:nvSpPr>
              <p:cNvPr id="25" name="TextBox 24"/>
              <p:cNvSpPr txBox="1"/>
              <p:nvPr/>
            </p:nvSpPr>
            <p:spPr>
              <a:xfrm>
                <a:off x="1564054" y="2278122"/>
                <a:ext cx="1931382" cy="369332"/>
              </a:xfrm>
              <a:prstGeom prst="rect">
                <a:avLst/>
              </a:prstGeom>
              <a:noFill/>
            </p:spPr>
            <p:txBody>
              <a:bodyPr wrap="square" rtlCol="0">
                <a:spAutoFit/>
              </a:bodyPr>
              <a:lstStyle/>
              <a:p>
                <a:r>
                  <a:rPr lang="en-SG" smtClean="0"/>
                  <a:t>Cloud Database</a:t>
                </a:r>
                <a:endParaRPr lang="en-US" dirty="0"/>
              </a:p>
            </p:txBody>
          </p:sp>
        </p:grpSp>
        <p:sp>
          <p:nvSpPr>
            <p:cNvPr id="21" name="TextBox 20"/>
            <p:cNvSpPr txBox="1"/>
            <p:nvPr/>
          </p:nvSpPr>
          <p:spPr>
            <a:xfrm>
              <a:off x="2999344" y="3410132"/>
              <a:ext cx="1411128" cy="942759"/>
            </a:xfrm>
            <a:prstGeom prst="rect">
              <a:avLst/>
            </a:prstGeom>
            <a:noFill/>
          </p:spPr>
          <p:txBody>
            <a:bodyPr wrap="square" rtlCol="0">
              <a:spAutoFit/>
            </a:bodyPr>
            <a:lstStyle/>
            <a:p>
              <a:pPr algn="ctr"/>
              <a:r>
                <a:rPr lang="en-SG" dirty="0" smtClean="0"/>
                <a:t>Select most rated results</a:t>
              </a:r>
              <a:endParaRPr lang="en-US" dirty="0"/>
            </a:p>
          </p:txBody>
        </p:sp>
        <p:sp>
          <p:nvSpPr>
            <p:cNvPr id="22" name="Bent Arrow 21"/>
            <p:cNvSpPr/>
            <p:nvPr/>
          </p:nvSpPr>
          <p:spPr>
            <a:xfrm rot="10800000">
              <a:off x="9401231" y="4690809"/>
              <a:ext cx="1241608" cy="764605"/>
            </a:xfrm>
            <a:prstGeom prst="bent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ight Arrow 22"/>
            <p:cNvSpPr/>
            <p:nvPr/>
          </p:nvSpPr>
          <p:spPr>
            <a:xfrm rot="13449592">
              <a:off x="4115135" y="4381390"/>
              <a:ext cx="665014" cy="362781"/>
            </a:xfrm>
            <a:prstGeom prst="rightArrow">
              <a:avLst/>
            </a:prstGeom>
            <a:solidFill>
              <a:schemeClr val="accent1"/>
            </a:solidFill>
            <a:ln>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30" name="TextBox 29"/>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sp>
        <p:nvSpPr>
          <p:cNvPr id="2" name="Title 1"/>
          <p:cNvSpPr>
            <a:spLocks noGrp="1"/>
          </p:cNvSpPr>
          <p:nvPr>
            <p:ph type="title"/>
          </p:nvPr>
        </p:nvSpPr>
        <p:spPr/>
        <p:txBody>
          <a:bodyPr/>
          <a:lstStyle/>
          <a:p>
            <a:r>
              <a:rPr lang="en-SG" b="1" dirty="0" smtClean="0"/>
              <a:t>Methodology</a:t>
            </a:r>
            <a:endParaRPr lang="en-US" b="1" dirty="0"/>
          </a:p>
        </p:txBody>
      </p:sp>
    </p:spTree>
    <p:extLst>
      <p:ext uri="{BB962C8B-B14F-4D97-AF65-F5344CB8AC3E}">
        <p14:creationId xmlns:p14="http://schemas.microsoft.com/office/powerpoint/2010/main" val="1239560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684000" cy="792162"/>
          </a:xfrm>
        </p:spPr>
        <p:txBody>
          <a:bodyPr/>
          <a:lstStyle/>
          <a:p>
            <a:r>
              <a:rPr lang="en-SG" b="1" dirty="0" smtClean="0"/>
              <a:t>Methodology</a:t>
            </a:r>
            <a:r>
              <a:rPr lang="en-SG" dirty="0" smtClean="0"/>
              <a:t> </a:t>
            </a:r>
            <a:r>
              <a:rPr lang="en-SG" b="1" dirty="0" smtClean="0"/>
              <a:t>Cont</a:t>
            </a:r>
            <a:r>
              <a:rPr lang="en-SG" dirty="0" smtClean="0"/>
              <a:t>.</a:t>
            </a:r>
            <a:endParaRPr lang="en-US" dirty="0"/>
          </a:p>
        </p:txBody>
      </p:sp>
      <p:sp>
        <p:nvSpPr>
          <p:cNvPr id="4" name="Content Placeholder 5">
            <a:extLst>
              <a:ext uri="{FF2B5EF4-FFF2-40B4-BE49-F238E27FC236}">
                <a16:creationId xmlns:a16="http://schemas.microsoft.com/office/drawing/2014/main" xmlns="" id="{F7E461F4-E6D8-4801-94AA-9B72FC99FFED}"/>
              </a:ext>
            </a:extLst>
          </p:cNvPr>
          <p:cNvSpPr txBox="1">
            <a:spLocks/>
          </p:cNvSpPr>
          <p:nvPr/>
        </p:nvSpPr>
        <p:spPr>
          <a:xfrm>
            <a:off x="650675" y="914400"/>
            <a:ext cx="10992249"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Automatic reference finder has developed using web scrapping and python.</a:t>
            </a:r>
          </a:p>
          <a:p>
            <a:r>
              <a:rPr lang="en-SG" sz="2800" dirty="0"/>
              <a:t>NLP (</a:t>
            </a:r>
            <a:r>
              <a:rPr lang="en-US" sz="2800" dirty="0"/>
              <a:t>Tokenization &amp; stop words) has used for re-process the data</a:t>
            </a:r>
            <a:r>
              <a:rPr lang="en-US" sz="2800" dirty="0" smtClean="0"/>
              <a:t>.</a:t>
            </a:r>
          </a:p>
          <a:p>
            <a:pPr algn="just"/>
            <a:r>
              <a:rPr lang="en-SG" sz="2800" dirty="0" smtClean="0"/>
              <a:t>Content similarity value has generated using </a:t>
            </a:r>
            <a:r>
              <a:rPr lang="en-US" sz="2800" dirty="0" smtClean="0"/>
              <a:t>Cosine Similarity Algorithm.</a:t>
            </a:r>
          </a:p>
          <a:p>
            <a:pPr algn="just"/>
            <a:endParaRPr lang="en-US" sz="2800" dirty="0" smtClean="0"/>
          </a:p>
          <a:p>
            <a:pPr marL="0" indent="0" algn="just">
              <a:buNone/>
            </a:pPr>
            <a:endParaRPr lang="en-US" sz="2400" dirty="0" smtClean="0"/>
          </a:p>
          <a:p>
            <a:pPr algn="just"/>
            <a:endParaRPr lang="en-US" sz="3000" dirty="0" smtClean="0"/>
          </a:p>
          <a:p>
            <a:pPr algn="just"/>
            <a:r>
              <a:rPr lang="en-US" sz="2800" dirty="0" smtClean="0"/>
              <a:t>Python 3.6, Anaconda </a:t>
            </a:r>
            <a:r>
              <a:rPr lang="en-US" sz="2800" dirty="0" err="1" smtClean="0"/>
              <a:t>Spyder</a:t>
            </a:r>
            <a:r>
              <a:rPr lang="en-US" sz="2800" dirty="0" smtClean="0"/>
              <a:t>, Flask etc. used as main tool and technologies. </a:t>
            </a:r>
            <a:endParaRPr lang="en-US" sz="2800" dirty="0"/>
          </a:p>
        </p:txBody>
      </p:sp>
      <p:pic>
        <p:nvPicPr>
          <p:cNvPr id="5" name="Picture 4" descr="C:\Users\Tharindu\Downloads\python-logo.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7068" y="5508590"/>
            <a:ext cx="2507932" cy="687522"/>
          </a:xfrm>
          <a:prstGeom prst="rect">
            <a:avLst/>
          </a:prstGeom>
          <a:noFill/>
          <a:ln>
            <a:noFill/>
          </a:ln>
        </p:spPr>
      </p:pic>
      <p:pic>
        <p:nvPicPr>
          <p:cNvPr id="6" name="Picture 5" descr="C:\Users\Tharindu\Downloads\flask.jpg"/>
          <p:cNvPicPr/>
          <p:nvPr/>
        </p:nvPicPr>
        <p:blipFill rotWithShape="1">
          <a:blip r:embed="rId3" cstate="print">
            <a:extLst>
              <a:ext uri="{28A0092B-C50C-407E-A947-70E740481C1C}">
                <a14:useLocalDpi xmlns:a14="http://schemas.microsoft.com/office/drawing/2010/main" val="0"/>
              </a:ext>
            </a:extLst>
          </a:blip>
          <a:srcRect t="5310" b="3538"/>
          <a:stretch/>
        </p:blipFill>
        <p:spPr bwMode="auto">
          <a:xfrm>
            <a:off x="6019800" y="5554936"/>
            <a:ext cx="1927860" cy="717376"/>
          </a:xfrm>
          <a:prstGeom prst="rect">
            <a:avLst/>
          </a:prstGeom>
          <a:noFill/>
          <a:ln>
            <a:noFill/>
          </a:ln>
          <a:extLst>
            <a:ext uri="{53640926-AAD7-44D8-BBD7-CCE9431645EC}">
              <a14:shadowObscured xmlns:a14="http://schemas.microsoft.com/office/drawing/2010/main"/>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38751" y="5486400"/>
            <a:ext cx="2838849" cy="709712"/>
          </a:xfrm>
          <a:prstGeom prst="rect">
            <a:avLst/>
          </a:prstGeom>
        </p:spPr>
      </p:pic>
      <p:sp>
        <p:nvSpPr>
          <p:cNvPr id="8" name="TextBox 7"/>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pic>
        <p:nvPicPr>
          <p:cNvPr id="9" name="Picture 8" descr="C:\Users\Tharindu\Downloads\NLP Diagram.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2200" y="3312795"/>
            <a:ext cx="6591300" cy="1564005"/>
          </a:xfrm>
          <a:prstGeom prst="rect">
            <a:avLst/>
          </a:prstGeom>
          <a:noFill/>
          <a:ln>
            <a:noFill/>
          </a:ln>
        </p:spPr>
      </p:pic>
    </p:spTree>
    <p:extLst>
      <p:ext uri="{BB962C8B-B14F-4D97-AF65-F5344CB8AC3E}">
        <p14:creationId xmlns:p14="http://schemas.microsoft.com/office/powerpoint/2010/main" val="1724096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2F6FBBB-4C77-4A4B-BE54-96D3B0DF3BB7}"/>
              </a:ext>
            </a:extLst>
          </p:cNvPr>
          <p:cNvSpPr>
            <a:spLocks noGrp="1"/>
          </p:cNvSpPr>
          <p:nvPr>
            <p:ph type="title"/>
          </p:nvPr>
        </p:nvSpPr>
        <p:spPr>
          <a:xfrm>
            <a:off x="762000" y="228600"/>
            <a:ext cx="10439400" cy="792162"/>
          </a:xfrm>
        </p:spPr>
        <p:txBody>
          <a:bodyPr>
            <a:normAutofit/>
          </a:bodyPr>
          <a:lstStyle/>
          <a:p>
            <a:r>
              <a:rPr lang="en-US" b="1" dirty="0"/>
              <a:t>Achievements</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3505200"/>
            <a:ext cx="9296400" cy="2225233"/>
          </a:xfrm>
        </p:spPr>
      </p:pic>
      <p:sp>
        <p:nvSpPr>
          <p:cNvPr id="3" name="TextBox 2"/>
          <p:cNvSpPr txBox="1"/>
          <p:nvPr/>
        </p:nvSpPr>
        <p:spPr>
          <a:xfrm>
            <a:off x="914400" y="1371600"/>
            <a:ext cx="9906000" cy="2308324"/>
          </a:xfrm>
          <a:prstGeom prst="rect">
            <a:avLst/>
          </a:prstGeom>
          <a:noFill/>
        </p:spPr>
        <p:txBody>
          <a:bodyPr wrap="square" rtlCol="0">
            <a:spAutoFit/>
          </a:bodyPr>
          <a:lstStyle/>
          <a:p>
            <a:pPr marL="457200" indent="-457200">
              <a:buFont typeface="Arial" panose="020B0604020202020204" pitchFamily="34" charset="0"/>
              <a:buChar char="•"/>
            </a:pPr>
            <a:r>
              <a:rPr lang="en-US" sz="2400" dirty="0"/>
              <a:t>A</a:t>
            </a:r>
            <a:r>
              <a:rPr lang="en-US" sz="2400" dirty="0" smtClean="0"/>
              <a:t>utomatically</a:t>
            </a:r>
            <a:r>
              <a:rPr lang="en-US" sz="2400" dirty="0"/>
              <a:t> </a:t>
            </a:r>
            <a:r>
              <a:rPr lang="en-US" sz="2400" dirty="0" err="1"/>
              <a:t>google</a:t>
            </a:r>
            <a:r>
              <a:rPr lang="en-US" sz="2400" dirty="0"/>
              <a:t> </a:t>
            </a:r>
            <a:r>
              <a:rPr lang="en-US" sz="2400" dirty="0" smtClean="0"/>
              <a:t>search </a:t>
            </a:r>
            <a:r>
              <a:rPr lang="en-US" sz="2400" dirty="0"/>
              <a:t>the references according to the topic and </a:t>
            </a:r>
            <a:r>
              <a:rPr lang="en-US" sz="2400" dirty="0" smtClean="0"/>
              <a:t>demonstrate </a:t>
            </a:r>
            <a:r>
              <a:rPr lang="en-US" sz="2400" dirty="0"/>
              <a:t>all the references in separate </a:t>
            </a:r>
            <a:r>
              <a:rPr lang="en-US" sz="2400" dirty="0" err="1"/>
              <a:t>google</a:t>
            </a:r>
            <a:r>
              <a:rPr lang="en-US" sz="2400" dirty="0"/>
              <a:t> tabs. </a:t>
            </a:r>
            <a:endParaRPr lang="en-US" sz="2400" dirty="0" smtClean="0"/>
          </a:p>
          <a:p>
            <a:pPr marL="457200" indent="-457200">
              <a:buFont typeface="Arial" panose="020B0604020202020204" pitchFamily="34" charset="0"/>
              <a:buChar char="•"/>
            </a:pPr>
            <a:r>
              <a:rPr lang="en-US" sz="2400" dirty="0" smtClean="0"/>
              <a:t>The </a:t>
            </a:r>
            <a:r>
              <a:rPr lang="en-US" sz="2400" dirty="0"/>
              <a:t>results appear as YouTube videos, articles, books, and blogs, etc. </a:t>
            </a:r>
            <a:endParaRPr lang="en-US" sz="2400" dirty="0" smtClean="0"/>
          </a:p>
          <a:p>
            <a:pPr marL="457200" indent="-457200">
              <a:buFont typeface="Arial" panose="020B0604020202020204" pitchFamily="34" charset="0"/>
              <a:buChar char="•"/>
            </a:pPr>
            <a:endParaRPr lang="en-SG" sz="2400" dirty="0"/>
          </a:p>
          <a:p>
            <a:pPr marL="457200" lvl="4" indent="-457200">
              <a:buFont typeface="Arial" panose="020B0604020202020204" pitchFamily="34" charset="0"/>
              <a:buChar char="•"/>
            </a:pPr>
            <a:r>
              <a:rPr lang="en-US" sz="2400" dirty="0"/>
              <a:t>Generates a similarity </a:t>
            </a:r>
            <a:r>
              <a:rPr lang="en-US" sz="2400" dirty="0" smtClean="0"/>
              <a:t>value.</a:t>
            </a:r>
            <a:endParaRPr lang="en-US" sz="2400" dirty="0"/>
          </a:p>
          <a:p>
            <a:pPr marL="457200" indent="-457200">
              <a:buFont typeface="Arial" panose="020B0604020202020204" pitchFamily="34" charset="0"/>
              <a:buChar char="•"/>
            </a:pPr>
            <a:endParaRPr lang="en-US" sz="2400" dirty="0"/>
          </a:p>
        </p:txBody>
      </p:sp>
      <p:sp>
        <p:nvSpPr>
          <p:cNvPr id="6" name="TextBox 5"/>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spTree>
    <p:extLst>
      <p:ext uri="{BB962C8B-B14F-4D97-AF65-F5344CB8AC3E}">
        <p14:creationId xmlns:p14="http://schemas.microsoft.com/office/powerpoint/2010/main" val="37212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6F25A2-0ABA-476F-93A9-CAE8E1CC4A08}"/>
              </a:ext>
            </a:extLst>
          </p:cNvPr>
          <p:cNvSpPr>
            <a:spLocks noGrp="1"/>
          </p:cNvSpPr>
          <p:nvPr>
            <p:ph type="title"/>
          </p:nvPr>
        </p:nvSpPr>
        <p:spPr>
          <a:xfrm>
            <a:off x="609600" y="190501"/>
            <a:ext cx="8382000" cy="838200"/>
          </a:xfrm>
        </p:spPr>
        <p:txBody>
          <a:bodyPr/>
          <a:lstStyle/>
          <a:p>
            <a:r>
              <a:rPr lang="en-US" dirty="0"/>
              <a:t>References</a:t>
            </a:r>
            <a:endParaRPr lang="en-US" cap="none" dirty="0"/>
          </a:p>
        </p:txBody>
      </p:sp>
      <p:sp>
        <p:nvSpPr>
          <p:cNvPr id="3" name="Text Placeholder 2">
            <a:extLst>
              <a:ext uri="{FF2B5EF4-FFF2-40B4-BE49-F238E27FC236}">
                <a16:creationId xmlns="" xmlns:a16="http://schemas.microsoft.com/office/drawing/2014/main" id="{BEF3D551-122C-4719-815B-4B734524ED38}"/>
              </a:ext>
            </a:extLst>
          </p:cNvPr>
          <p:cNvSpPr>
            <a:spLocks noGrp="1"/>
          </p:cNvSpPr>
          <p:nvPr>
            <p:ph type="body" idx="1"/>
          </p:nvPr>
        </p:nvSpPr>
        <p:spPr>
          <a:xfrm>
            <a:off x="609600" y="1371600"/>
            <a:ext cx="10183284" cy="3810000"/>
          </a:xfrm>
        </p:spPr>
        <p:txBody>
          <a:bodyPr>
            <a:normAutofit fontScale="92500" lnSpcReduction="20000"/>
          </a:bodyPr>
          <a:lstStyle/>
          <a:p>
            <a:pPr lvl="0"/>
            <a:r>
              <a:rPr lang="en-US" sz="1600" dirty="0" smtClean="0">
                <a:solidFill>
                  <a:schemeClr val="tx1"/>
                </a:solidFill>
              </a:rPr>
              <a:t> </a:t>
            </a:r>
          </a:p>
          <a:p>
            <a:pPr lvl="0"/>
            <a:endParaRPr lang="en-US" sz="1600" dirty="0">
              <a:solidFill>
                <a:schemeClr val="tx1"/>
              </a:solidFill>
            </a:endParaRPr>
          </a:p>
          <a:p>
            <a:r>
              <a:rPr lang="en-SG" sz="1600" dirty="0" smtClean="0">
                <a:solidFill>
                  <a:schemeClr val="tx1"/>
                </a:solidFill>
              </a:rPr>
              <a:t>[1] </a:t>
            </a:r>
            <a:r>
              <a:rPr lang="en-US" sz="1600" dirty="0">
                <a:solidFill>
                  <a:schemeClr val="tx1"/>
                </a:solidFill>
              </a:rPr>
              <a:t>[1] M. A. </a:t>
            </a:r>
            <a:r>
              <a:rPr lang="en-US" sz="1600" dirty="0" err="1">
                <a:solidFill>
                  <a:schemeClr val="tx1"/>
                </a:solidFill>
              </a:rPr>
              <a:t>Awar</a:t>
            </a:r>
            <a:r>
              <a:rPr lang="en-US" sz="1600" dirty="0">
                <a:solidFill>
                  <a:schemeClr val="tx1"/>
                </a:solidFill>
              </a:rPr>
              <a:t>, “Pioneering smart learning,”. [Online]. Available: </a:t>
            </a:r>
            <a:r>
              <a:rPr lang="en-US" sz="1600" u="sng" dirty="0">
                <a:solidFill>
                  <a:schemeClr val="tx1"/>
                </a:solidFill>
                <a:hlinkClick r:id="rId2"/>
              </a:rPr>
              <a:t>https://www.ellucian.com/emea-ap/insights/pioneering-smart-learning</a:t>
            </a:r>
            <a:r>
              <a:rPr lang="en-US" sz="1600" dirty="0">
                <a:solidFill>
                  <a:schemeClr val="tx1"/>
                </a:solidFill>
              </a:rPr>
              <a:t>. [Accessed: May 4, 2020].</a:t>
            </a:r>
          </a:p>
          <a:p>
            <a:pPr lvl="0"/>
            <a:endParaRPr lang="en-US" sz="1600" dirty="0" smtClean="0">
              <a:solidFill>
                <a:schemeClr val="tx1"/>
              </a:solidFill>
            </a:endParaRPr>
          </a:p>
          <a:p>
            <a:pPr lvl="0"/>
            <a:endParaRPr lang="en-US" sz="1600" dirty="0">
              <a:solidFill>
                <a:schemeClr val="tx1"/>
              </a:solidFill>
            </a:endParaRPr>
          </a:p>
          <a:p>
            <a:pPr lvl="0"/>
            <a:endParaRPr lang="en-US" sz="1600" dirty="0" smtClean="0">
              <a:solidFill>
                <a:schemeClr val="tx1"/>
              </a:solidFill>
            </a:endParaRPr>
          </a:p>
          <a:p>
            <a:pPr lvl="0"/>
            <a:r>
              <a:rPr lang="en-US" sz="1600" dirty="0" smtClean="0">
                <a:solidFill>
                  <a:schemeClr val="tx1"/>
                </a:solidFill>
              </a:rPr>
              <a:t>[2] </a:t>
            </a:r>
            <a:r>
              <a:rPr lang="en-US" sz="1800" dirty="0" smtClean="0">
                <a:solidFill>
                  <a:schemeClr val="tx1"/>
                </a:solidFill>
              </a:rPr>
              <a:t>R</a:t>
            </a:r>
            <a:r>
              <a:rPr lang="en-US" sz="1800" dirty="0">
                <a:solidFill>
                  <a:schemeClr val="tx1"/>
                </a:solidFill>
              </a:rPr>
              <a:t>. Lawson, </a:t>
            </a:r>
            <a:r>
              <a:rPr lang="en-US" sz="1800" i="1" dirty="0">
                <a:solidFill>
                  <a:schemeClr val="tx1"/>
                </a:solidFill>
              </a:rPr>
              <a:t>Web Scraping with Python</a:t>
            </a:r>
            <a:r>
              <a:rPr lang="en-US" sz="1800" dirty="0">
                <a:solidFill>
                  <a:schemeClr val="tx1"/>
                </a:solidFill>
              </a:rPr>
              <a:t>, 1</a:t>
            </a:r>
            <a:r>
              <a:rPr lang="en-US" sz="1800" baseline="30000" dirty="0">
                <a:solidFill>
                  <a:schemeClr val="tx1"/>
                </a:solidFill>
              </a:rPr>
              <a:t>st</a:t>
            </a:r>
            <a:r>
              <a:rPr lang="en-US" sz="1800" dirty="0">
                <a:solidFill>
                  <a:schemeClr val="tx1"/>
                </a:solidFill>
              </a:rPr>
              <a:t> ed. 2015. [E-book] Available: </a:t>
            </a:r>
            <a:r>
              <a:rPr lang="en-US" sz="1800" dirty="0">
                <a:solidFill>
                  <a:schemeClr val="tx1"/>
                </a:solidFill>
                <a:hlinkClick r:id="rId3"/>
              </a:rPr>
              <a:t>Amazon.com</a:t>
            </a:r>
            <a:r>
              <a:rPr lang="en-US" sz="1800" dirty="0" smtClean="0">
                <a:solidFill>
                  <a:schemeClr val="tx1"/>
                </a:solidFill>
              </a:rPr>
              <a:t>.</a:t>
            </a:r>
          </a:p>
          <a:p>
            <a:pPr lvl="0"/>
            <a:endParaRPr lang="en-US" sz="1800" dirty="0">
              <a:solidFill>
                <a:schemeClr val="tx1"/>
              </a:solidFill>
            </a:endParaRPr>
          </a:p>
          <a:p>
            <a:pPr lvl="0"/>
            <a:r>
              <a:rPr lang="en-US" sz="1800" dirty="0" smtClean="0">
                <a:solidFill>
                  <a:schemeClr val="tx1"/>
                </a:solidFill>
              </a:rPr>
              <a:t>[3] L</a:t>
            </a:r>
            <a:r>
              <a:rPr lang="en-US" sz="1800" dirty="0">
                <a:solidFill>
                  <a:schemeClr val="tx1"/>
                </a:solidFill>
              </a:rPr>
              <a:t>. Richardson, “Beautiful Soup Documentation,” [Online]. Available: </a:t>
            </a:r>
            <a:r>
              <a:rPr lang="en-US" sz="1800" u="sng" dirty="0">
                <a:solidFill>
                  <a:schemeClr val="tx1"/>
                </a:solidFill>
                <a:hlinkClick r:id="rId4"/>
              </a:rPr>
              <a:t>https://www.crummy.com/software/BeautifulSoup/bs4/doc/</a:t>
            </a:r>
            <a:r>
              <a:rPr lang="en-US" sz="1800" dirty="0">
                <a:solidFill>
                  <a:schemeClr val="tx1"/>
                </a:solidFill>
              </a:rPr>
              <a:t>. [Accessed June 05, 2020</a:t>
            </a:r>
            <a:r>
              <a:rPr lang="en-US" sz="1800" dirty="0" smtClean="0">
                <a:solidFill>
                  <a:schemeClr val="tx1"/>
                </a:solidFill>
              </a:rPr>
              <a:t>].</a:t>
            </a:r>
          </a:p>
          <a:p>
            <a:pPr lvl="0"/>
            <a:endParaRPr lang="en-US" sz="1800" dirty="0" smtClean="0">
              <a:solidFill>
                <a:schemeClr val="tx1"/>
              </a:solidFill>
            </a:endParaRPr>
          </a:p>
          <a:p>
            <a:r>
              <a:rPr lang="en-SG" sz="1800" dirty="0" smtClean="0">
                <a:solidFill>
                  <a:schemeClr val="tx1"/>
                </a:solidFill>
              </a:rPr>
              <a:t>[4] </a:t>
            </a:r>
            <a:r>
              <a:rPr lang="en-US" sz="1800" b="1" i="1" dirty="0">
                <a:solidFill>
                  <a:schemeClr val="tx1"/>
                </a:solidFill>
              </a:rPr>
              <a:t>Dario </a:t>
            </a:r>
            <a:r>
              <a:rPr lang="en-US" sz="1800" b="1" i="1" dirty="0" err="1">
                <a:solidFill>
                  <a:schemeClr val="tx1"/>
                </a:solidFill>
              </a:rPr>
              <a:t>Radecic</a:t>
            </a:r>
            <a:r>
              <a:rPr lang="en-US" sz="1800" dirty="0">
                <a:solidFill>
                  <a:schemeClr val="tx1"/>
                </a:solidFill>
              </a:rPr>
              <a:t>,“Calculating String Similarity in Python,” towardsdatascience.com, Oct.30,2019. [Online]. Available: </a:t>
            </a:r>
            <a:r>
              <a:rPr lang="en-US" sz="1800" u="sng" dirty="0">
                <a:solidFill>
                  <a:schemeClr val="tx1"/>
                </a:solidFill>
                <a:hlinkClick r:id="rId5"/>
              </a:rPr>
              <a:t>https://towardsdatascience.com/calculating-string-similarity-in-python-276e18a7d33a</a:t>
            </a:r>
            <a:r>
              <a:rPr lang="en-US" sz="1800" dirty="0">
                <a:solidFill>
                  <a:schemeClr val="tx1"/>
                </a:solidFill>
              </a:rPr>
              <a:t>. [Accessed: Aug.10, 2020].</a:t>
            </a:r>
          </a:p>
          <a:p>
            <a:pPr lvl="0"/>
            <a:endParaRPr lang="en-US" sz="1800" dirty="0"/>
          </a:p>
          <a:p>
            <a:pPr lvl="0"/>
            <a:endParaRPr lang="en-US" sz="1700" dirty="0">
              <a:solidFill>
                <a:schemeClr val="tx1"/>
              </a:solidFill>
            </a:endParaRPr>
          </a:p>
          <a:p>
            <a:endParaRPr lang="en-US" dirty="0"/>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smtClean="0"/>
              <a:t>IT17407458</a:t>
            </a:r>
            <a:r>
              <a:rPr lang="en-US" dirty="0" smtClean="0"/>
              <a:t>   </a:t>
            </a:r>
            <a:r>
              <a:rPr lang="en-US" dirty="0"/>
              <a:t>|   </a:t>
            </a:r>
            <a:r>
              <a:rPr lang="en-US" b="1" dirty="0" smtClean="0"/>
              <a:t>P. D. Gallage   </a:t>
            </a:r>
            <a:r>
              <a:rPr lang="en-US" dirty="0"/>
              <a:t>|   2020-009</a:t>
            </a:r>
          </a:p>
          <a:p>
            <a:endParaRPr lang="en-US" dirty="0"/>
          </a:p>
        </p:txBody>
      </p:sp>
    </p:spTree>
    <p:extLst>
      <p:ext uri="{BB962C8B-B14F-4D97-AF65-F5344CB8AC3E}">
        <p14:creationId xmlns:p14="http://schemas.microsoft.com/office/powerpoint/2010/main" val="1777251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A755AF9-6AEA-4BCA-A1A2-C57A58214B9E}"/>
              </a:ext>
            </a:extLst>
          </p:cNvPr>
          <p:cNvSpPr>
            <a:spLocks noGrp="1"/>
          </p:cNvSpPr>
          <p:nvPr>
            <p:ph type="title"/>
          </p:nvPr>
        </p:nvSpPr>
        <p:spPr/>
        <p:txBody>
          <a:bodyPr/>
          <a:lstStyle/>
          <a:p>
            <a:r>
              <a:rPr lang="en-US" dirty="0" smtClean="0"/>
              <a:t>IT17153096 | J. M. S. d. </a:t>
            </a:r>
            <a:r>
              <a:rPr lang="en-US" dirty="0" err="1" smtClean="0"/>
              <a:t>Jayasundara</a:t>
            </a:r>
            <a:endParaRPr lang="en-US" dirty="0"/>
          </a:p>
        </p:txBody>
      </p:sp>
      <p:sp>
        <p:nvSpPr>
          <p:cNvPr id="6" name="Text Placeholder 5">
            <a:extLst>
              <a:ext uri="{FF2B5EF4-FFF2-40B4-BE49-F238E27FC236}">
                <a16:creationId xmlns="" xmlns:a16="http://schemas.microsoft.com/office/drawing/2014/main" id="{07A91C59-28F0-4A9C-ACA2-19A536A0C380}"/>
              </a:ext>
            </a:extLst>
          </p:cNvPr>
          <p:cNvSpPr>
            <a:spLocks noGrp="1"/>
          </p:cNvSpPr>
          <p:nvPr>
            <p:ph type="body" idx="1"/>
          </p:nvPr>
        </p:nvSpPr>
        <p:spPr>
          <a:xfrm>
            <a:off x="998341" y="2895600"/>
            <a:ext cx="10363200" cy="1500187"/>
          </a:xfrm>
        </p:spPr>
        <p:txBody>
          <a:bodyPr/>
          <a:lstStyle/>
          <a:p>
            <a:r>
              <a:rPr lang="en-US" dirty="0"/>
              <a:t>Specializing in Information </a:t>
            </a:r>
            <a:r>
              <a:rPr lang="en-US" dirty="0" smtClean="0"/>
              <a:t>Technology</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0588" y="152400"/>
            <a:ext cx="2006633" cy="2286000"/>
          </a:xfrm>
          <a:prstGeom prst="rect">
            <a:avLst/>
          </a:prstGeom>
        </p:spPr>
      </p:pic>
      <p:sp>
        <p:nvSpPr>
          <p:cNvPr id="7" name="TextBox 6"/>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1813396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5E8883F-180F-41FF-B53F-EF49BD9568CA}"/>
              </a:ext>
            </a:extLst>
          </p:cNvPr>
          <p:cNvSpPr>
            <a:spLocks noGrp="1"/>
          </p:cNvSpPr>
          <p:nvPr>
            <p:ph type="title"/>
          </p:nvPr>
        </p:nvSpPr>
        <p:spPr/>
        <p:txBody>
          <a:bodyPr>
            <a:normAutofit fontScale="90000"/>
          </a:bodyPr>
          <a:lstStyle/>
          <a:p>
            <a:r>
              <a:rPr lang="en-US" sz="4900" dirty="0" smtClean="0"/>
              <a:t>The question presenter</a:t>
            </a:r>
            <a:r>
              <a:rPr lang="en-US" dirty="0"/>
              <a:t/>
            </a:r>
            <a:br>
              <a:rPr lang="en-US" dirty="0"/>
            </a:br>
            <a:endParaRPr lang="en-US" dirty="0"/>
          </a:p>
        </p:txBody>
      </p:sp>
      <p:sp>
        <p:nvSpPr>
          <p:cNvPr id="6" name="TextBox 5"/>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3185157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1000"/>
            <a:ext cx="10363200" cy="685799"/>
          </a:xfrm>
        </p:spPr>
        <p:txBody>
          <a:bodyPr>
            <a:normAutofit fontScale="90000"/>
          </a:bodyPr>
          <a:lstStyle/>
          <a:p>
            <a:pPr algn="l"/>
            <a:r>
              <a:rPr lang="en-SG" dirty="0" smtClean="0"/>
              <a:t>System Diagram</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066799"/>
            <a:ext cx="7696199" cy="5334002"/>
          </a:xfrm>
          <a:prstGeom prst="rect">
            <a:avLst/>
          </a:prstGeom>
        </p:spPr>
      </p:pic>
    </p:spTree>
    <p:extLst>
      <p:ext uri="{BB962C8B-B14F-4D97-AF65-F5344CB8AC3E}">
        <p14:creationId xmlns:p14="http://schemas.microsoft.com/office/powerpoint/2010/main" val="3707211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2F6FBBB-4C77-4A4B-BE54-96D3B0DF3BB7}"/>
              </a:ext>
            </a:extLst>
          </p:cNvPr>
          <p:cNvSpPr>
            <a:spLocks noGrp="1"/>
          </p:cNvSpPr>
          <p:nvPr>
            <p:ph type="title"/>
          </p:nvPr>
        </p:nvSpPr>
        <p:spPr/>
        <p:txBody>
          <a:bodyPr>
            <a:normAutofit/>
          </a:bodyPr>
          <a:lstStyle/>
          <a:p>
            <a:r>
              <a:rPr lang="en-US" b="1" dirty="0" smtClean="0"/>
              <a:t>Background &amp; Research Gap </a:t>
            </a:r>
            <a:endParaRPr lang="en-US" b="1" dirty="0"/>
          </a:p>
        </p:txBody>
      </p:sp>
      <p:sp>
        <p:nvSpPr>
          <p:cNvPr id="6" name="Content Placeholder 5">
            <a:extLst>
              <a:ext uri="{FF2B5EF4-FFF2-40B4-BE49-F238E27FC236}">
                <a16:creationId xmlns="" xmlns:a16="http://schemas.microsoft.com/office/drawing/2014/main" id="{F7E461F4-E6D8-4801-94AA-9B72FC99FFED}"/>
              </a:ext>
            </a:extLst>
          </p:cNvPr>
          <p:cNvSpPr>
            <a:spLocks noGrp="1"/>
          </p:cNvSpPr>
          <p:nvPr>
            <p:ph idx="1"/>
          </p:nvPr>
        </p:nvSpPr>
        <p:spPr>
          <a:xfrm>
            <a:off x="304800" y="1219200"/>
            <a:ext cx="10896600" cy="5181600"/>
          </a:xfrm>
        </p:spPr>
        <p:txBody>
          <a:bodyPr>
            <a:normAutofit/>
          </a:bodyPr>
          <a:lstStyle/>
          <a:p>
            <a:pPr algn="just" fontAlgn="base"/>
            <a:r>
              <a:rPr lang="en-GB" sz="3000" dirty="0"/>
              <a:t>Most of the students struggle near the exams because they couldn’t find questions and answers according to their lecture notes.</a:t>
            </a:r>
            <a:endParaRPr lang="en-US" sz="3000" dirty="0"/>
          </a:p>
          <a:p>
            <a:pPr algn="just" fontAlgn="base"/>
            <a:r>
              <a:rPr lang="en-US" sz="3000" dirty="0"/>
              <a:t>The Question presenter is designed to do three particular tasks.</a:t>
            </a:r>
          </a:p>
          <a:p>
            <a:pPr marL="1371600" lvl="2" indent="-571500" algn="just" fontAlgn="base">
              <a:buFont typeface="+mj-lt"/>
              <a:buAutoNum type="arabicPeriod"/>
            </a:pPr>
            <a:r>
              <a:rPr lang="en-US" sz="3000" dirty="0"/>
              <a:t>WH-Question generator according to the summarize note.</a:t>
            </a:r>
          </a:p>
          <a:p>
            <a:pPr marL="1371600" lvl="2" indent="-571500" algn="just" fontAlgn="base">
              <a:buFont typeface="+mj-lt"/>
              <a:buAutoNum type="arabicPeriod"/>
            </a:pPr>
            <a:r>
              <a:rPr lang="en-US" sz="3000" dirty="0"/>
              <a:t>Gap-Fill Questions generator according to the summarize note.</a:t>
            </a:r>
          </a:p>
          <a:p>
            <a:pPr marL="1371600" lvl="2" indent="-571500" algn="just" fontAlgn="base">
              <a:buFont typeface="+mj-lt"/>
              <a:buAutoNum type="arabicPeriod"/>
            </a:pPr>
            <a:r>
              <a:rPr lang="en-GB" sz="3000" dirty="0"/>
              <a:t>QA System using keywords.</a:t>
            </a:r>
          </a:p>
          <a:p>
            <a:pPr marL="0" indent="0" algn="just">
              <a:buNone/>
            </a:pPr>
            <a:endParaRPr lang="en-US" dirty="0" smtClean="0"/>
          </a:p>
        </p:txBody>
      </p:sp>
      <p:sp>
        <p:nvSpPr>
          <p:cNvPr id="7" name="TextBox 6"/>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346002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2F6FBBB-4C77-4A4B-BE54-96D3B0DF3BB7}"/>
              </a:ext>
            </a:extLst>
          </p:cNvPr>
          <p:cNvSpPr>
            <a:spLocks noGrp="1"/>
          </p:cNvSpPr>
          <p:nvPr>
            <p:ph type="title"/>
          </p:nvPr>
        </p:nvSpPr>
        <p:spPr/>
        <p:txBody>
          <a:bodyPr>
            <a:normAutofit/>
          </a:bodyPr>
          <a:lstStyle/>
          <a:p>
            <a:r>
              <a:rPr lang="en-US" b="1" dirty="0" smtClean="0"/>
              <a:t>Background &amp; Research Gap Cont</a:t>
            </a:r>
            <a:r>
              <a:rPr lang="en-US" b="1" dirty="0"/>
              <a:t>.</a:t>
            </a:r>
            <a:r>
              <a:rPr lang="en-US" b="1" dirty="0" smtClean="0"/>
              <a:t> </a:t>
            </a:r>
            <a:endParaRPr lang="en-US" b="1" dirty="0"/>
          </a:p>
        </p:txBody>
      </p:sp>
      <p:sp>
        <p:nvSpPr>
          <p:cNvPr id="6" name="Content Placeholder 5">
            <a:extLst>
              <a:ext uri="{FF2B5EF4-FFF2-40B4-BE49-F238E27FC236}">
                <a16:creationId xmlns="" xmlns:a16="http://schemas.microsoft.com/office/drawing/2014/main" id="{F7E461F4-E6D8-4801-94AA-9B72FC99FFED}"/>
              </a:ext>
            </a:extLst>
          </p:cNvPr>
          <p:cNvSpPr>
            <a:spLocks noGrp="1"/>
          </p:cNvSpPr>
          <p:nvPr>
            <p:ph idx="1"/>
          </p:nvPr>
        </p:nvSpPr>
        <p:spPr>
          <a:xfrm>
            <a:off x="304800" y="1219200"/>
            <a:ext cx="10896600" cy="5181600"/>
          </a:xfrm>
        </p:spPr>
        <p:txBody>
          <a:bodyPr>
            <a:normAutofit/>
          </a:bodyPr>
          <a:lstStyle/>
          <a:p>
            <a:r>
              <a:rPr lang="en-GB" sz="3000" dirty="0"/>
              <a:t>There some previous researcher done on these question generation methods.[01]</a:t>
            </a:r>
          </a:p>
          <a:p>
            <a:pPr marL="0" indent="0">
              <a:buNone/>
            </a:pPr>
            <a:endParaRPr lang="en-GB" sz="2800" dirty="0"/>
          </a:p>
          <a:p>
            <a:pPr algn="just" fontAlgn="base"/>
            <a:r>
              <a:rPr lang="en-GB" sz="3000" dirty="0"/>
              <a:t>There are also researchers done on Question Answering System is to search online answers for relatable questions using keywords. [02]</a:t>
            </a:r>
          </a:p>
          <a:p>
            <a:pPr algn="just" fontAlgn="base"/>
            <a:endParaRPr lang="en-GB" sz="3000" dirty="0"/>
          </a:p>
          <a:p>
            <a:pPr algn="just" fontAlgn="base"/>
            <a:r>
              <a:rPr lang="en-GB" sz="3000" dirty="0"/>
              <a:t>No product or research has both functionalities of question presenter as one product.</a:t>
            </a:r>
          </a:p>
          <a:p>
            <a:pPr marL="0" indent="0" algn="just">
              <a:buNone/>
            </a:pPr>
            <a:endParaRPr lang="en-US" dirty="0" smtClean="0"/>
          </a:p>
        </p:txBody>
      </p:sp>
      <p:sp>
        <p:nvSpPr>
          <p:cNvPr id="7" name="TextBox 6"/>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4097283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2F6FBBB-4C77-4A4B-BE54-96D3B0DF3BB7}"/>
              </a:ext>
            </a:extLst>
          </p:cNvPr>
          <p:cNvSpPr>
            <a:spLocks noGrp="1"/>
          </p:cNvSpPr>
          <p:nvPr>
            <p:ph type="title"/>
          </p:nvPr>
        </p:nvSpPr>
        <p:spPr/>
        <p:txBody>
          <a:bodyPr>
            <a:normAutofit/>
          </a:bodyPr>
          <a:lstStyle/>
          <a:p>
            <a:r>
              <a:rPr lang="en-US" b="1" dirty="0" smtClean="0"/>
              <a:t>Research Question</a:t>
            </a:r>
            <a:endParaRPr lang="en-US" b="1" dirty="0"/>
          </a:p>
        </p:txBody>
      </p:sp>
      <p:sp>
        <p:nvSpPr>
          <p:cNvPr id="6" name="Content Placeholder 5">
            <a:extLst>
              <a:ext uri="{FF2B5EF4-FFF2-40B4-BE49-F238E27FC236}">
                <a16:creationId xmlns="" xmlns:a16="http://schemas.microsoft.com/office/drawing/2014/main" id="{F7E461F4-E6D8-4801-94AA-9B72FC99FFED}"/>
              </a:ext>
            </a:extLst>
          </p:cNvPr>
          <p:cNvSpPr>
            <a:spLocks noGrp="1"/>
          </p:cNvSpPr>
          <p:nvPr>
            <p:ph idx="1"/>
          </p:nvPr>
        </p:nvSpPr>
        <p:spPr>
          <a:xfrm>
            <a:off x="304800" y="1219200"/>
            <a:ext cx="11125200" cy="5181600"/>
          </a:xfrm>
        </p:spPr>
        <p:txBody>
          <a:bodyPr anchor="ctr">
            <a:normAutofit/>
          </a:bodyPr>
          <a:lstStyle/>
          <a:p>
            <a:pPr algn="just"/>
            <a:r>
              <a:rPr lang="en-US" sz="3000" dirty="0"/>
              <a:t>Today, education is the most important and valuable way of achieving success. [03]</a:t>
            </a:r>
          </a:p>
          <a:p>
            <a:pPr algn="just"/>
            <a:r>
              <a:rPr lang="en-US" sz="3000" dirty="0"/>
              <a:t>This application generates </a:t>
            </a:r>
            <a:r>
              <a:rPr lang="en-US" sz="3000" dirty="0" err="1"/>
              <a:t>wh</a:t>
            </a:r>
            <a:r>
              <a:rPr lang="en-US" sz="3000" dirty="0"/>
              <a:t>-questions and gap-fill questions according to summarize note.</a:t>
            </a:r>
          </a:p>
          <a:p>
            <a:pPr algn="just"/>
            <a:r>
              <a:rPr lang="en-US" sz="3000" dirty="0"/>
              <a:t>The Question presenter component help student to get more questions &amp; answers for their modules. [04]</a:t>
            </a:r>
          </a:p>
          <a:p>
            <a:pPr algn="just"/>
            <a:r>
              <a:rPr lang="en-US" sz="3000" dirty="0"/>
              <a:t>After that , students are able to find answers using keywords.</a:t>
            </a:r>
            <a:endParaRPr lang="en-US" sz="3000" dirty="0" smtClean="0"/>
          </a:p>
        </p:txBody>
      </p:sp>
      <p:sp>
        <p:nvSpPr>
          <p:cNvPr id="7" name="TextBox 6"/>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3276906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2F6FBBB-4C77-4A4B-BE54-96D3B0DF3BB7}"/>
              </a:ext>
            </a:extLst>
          </p:cNvPr>
          <p:cNvSpPr>
            <a:spLocks noGrp="1"/>
          </p:cNvSpPr>
          <p:nvPr>
            <p:ph type="title"/>
          </p:nvPr>
        </p:nvSpPr>
        <p:spPr/>
        <p:txBody>
          <a:bodyPr>
            <a:normAutofit/>
          </a:bodyPr>
          <a:lstStyle/>
          <a:p>
            <a:r>
              <a:rPr lang="en-US" b="1" dirty="0" smtClean="0"/>
              <a:t>Research Question cont.</a:t>
            </a:r>
            <a:endParaRPr lang="en-US" b="1" dirty="0"/>
          </a:p>
        </p:txBody>
      </p:sp>
      <p:sp>
        <p:nvSpPr>
          <p:cNvPr id="6" name="Content Placeholder 5">
            <a:extLst>
              <a:ext uri="{FF2B5EF4-FFF2-40B4-BE49-F238E27FC236}">
                <a16:creationId xmlns="" xmlns:a16="http://schemas.microsoft.com/office/drawing/2014/main" id="{F7E461F4-E6D8-4801-94AA-9B72FC99FFED}"/>
              </a:ext>
            </a:extLst>
          </p:cNvPr>
          <p:cNvSpPr>
            <a:spLocks noGrp="1"/>
          </p:cNvSpPr>
          <p:nvPr>
            <p:ph idx="1"/>
          </p:nvPr>
        </p:nvSpPr>
        <p:spPr>
          <a:xfrm>
            <a:off x="304800" y="1219200"/>
            <a:ext cx="10744200" cy="5181600"/>
          </a:xfrm>
        </p:spPr>
        <p:txBody>
          <a:bodyPr>
            <a:normAutofit/>
          </a:bodyPr>
          <a:lstStyle/>
          <a:p>
            <a:pPr marL="0" indent="0" algn="just">
              <a:buNone/>
            </a:pPr>
            <a:endParaRPr lang="en-US" sz="500" dirty="0" smtClean="0"/>
          </a:p>
          <a:p>
            <a:pPr algn="just"/>
            <a:r>
              <a:rPr lang="en-US" sz="3000" dirty="0" smtClean="0"/>
              <a:t>This </a:t>
            </a:r>
            <a:r>
              <a:rPr lang="en-US" sz="3000" dirty="0"/>
              <a:t>application generates </a:t>
            </a:r>
            <a:r>
              <a:rPr lang="en-US" sz="3000" dirty="0" smtClean="0"/>
              <a:t>WH-questions, Gap-Fill questions and answers. This component can be divided three main objectives</a:t>
            </a:r>
          </a:p>
          <a:p>
            <a:pPr marL="914400" lvl="1" indent="-514350" algn="just">
              <a:buFont typeface="+mj-lt"/>
              <a:buAutoNum type="arabicPeriod"/>
            </a:pPr>
            <a:r>
              <a:rPr lang="en-US" sz="3000" dirty="0" smtClean="0"/>
              <a:t>WH-Question Generator.</a:t>
            </a:r>
          </a:p>
          <a:p>
            <a:pPr marL="914400" lvl="1" indent="-514350" algn="just">
              <a:buFont typeface="+mj-lt"/>
              <a:buAutoNum type="arabicPeriod"/>
            </a:pPr>
            <a:r>
              <a:rPr lang="en-US" sz="3000" dirty="0" smtClean="0"/>
              <a:t>Gap-Fill Question Generator.</a:t>
            </a:r>
          </a:p>
          <a:p>
            <a:pPr marL="914400" lvl="1" indent="-514350" algn="just">
              <a:buFont typeface="+mj-lt"/>
              <a:buAutoNum type="arabicPeriod"/>
            </a:pPr>
            <a:r>
              <a:rPr lang="en-US" sz="3000" dirty="0" smtClean="0"/>
              <a:t>Question Answering System.</a:t>
            </a:r>
          </a:p>
        </p:txBody>
      </p:sp>
      <p:sp>
        <p:nvSpPr>
          <p:cNvPr id="7" name="TextBox 6"/>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204675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2F6FBBB-4C77-4A4B-BE54-96D3B0DF3BB7}"/>
              </a:ext>
            </a:extLst>
          </p:cNvPr>
          <p:cNvSpPr>
            <a:spLocks noGrp="1"/>
          </p:cNvSpPr>
          <p:nvPr>
            <p:ph type="title"/>
          </p:nvPr>
        </p:nvSpPr>
        <p:spPr/>
        <p:txBody>
          <a:bodyPr>
            <a:normAutofit/>
          </a:bodyPr>
          <a:lstStyle/>
          <a:p>
            <a:r>
              <a:rPr lang="en-US" b="1" dirty="0" smtClean="0"/>
              <a:t>Objectives</a:t>
            </a:r>
            <a:endParaRPr lang="en-US" b="1" dirty="0"/>
          </a:p>
        </p:txBody>
      </p:sp>
      <p:sp>
        <p:nvSpPr>
          <p:cNvPr id="6" name="Content Placeholder 5">
            <a:extLst>
              <a:ext uri="{FF2B5EF4-FFF2-40B4-BE49-F238E27FC236}">
                <a16:creationId xmlns="" xmlns:a16="http://schemas.microsoft.com/office/drawing/2014/main" id="{F7E461F4-E6D8-4801-94AA-9B72FC99FFED}"/>
              </a:ext>
            </a:extLst>
          </p:cNvPr>
          <p:cNvSpPr>
            <a:spLocks noGrp="1"/>
          </p:cNvSpPr>
          <p:nvPr>
            <p:ph idx="1"/>
          </p:nvPr>
        </p:nvSpPr>
        <p:spPr>
          <a:xfrm>
            <a:off x="304800" y="1295400"/>
            <a:ext cx="11277600" cy="5181600"/>
          </a:xfrm>
        </p:spPr>
        <p:txBody>
          <a:bodyPr>
            <a:normAutofit/>
          </a:bodyPr>
          <a:lstStyle/>
          <a:p>
            <a:pPr lvl="0" algn="just">
              <a:lnSpc>
                <a:spcPct val="150000"/>
              </a:lnSpc>
            </a:pPr>
            <a:r>
              <a:rPr lang="en-US" sz="3000" dirty="0" smtClean="0"/>
              <a:t>Generate the WH-questions </a:t>
            </a:r>
            <a:r>
              <a:rPr lang="en-US" sz="3000" dirty="0"/>
              <a:t>analyzing each sentences and paragraphs.</a:t>
            </a:r>
          </a:p>
          <a:p>
            <a:pPr lvl="0" algn="just">
              <a:lnSpc>
                <a:spcPct val="150000"/>
              </a:lnSpc>
            </a:pPr>
            <a:r>
              <a:rPr lang="en-US" sz="3000" dirty="0"/>
              <a:t>G</a:t>
            </a:r>
            <a:r>
              <a:rPr lang="en-US" sz="3000" dirty="0" smtClean="0"/>
              <a:t>enerate </a:t>
            </a:r>
            <a:r>
              <a:rPr lang="en-US" sz="3000" dirty="0"/>
              <a:t>Gap-Fill questions according to summarize note.</a:t>
            </a:r>
          </a:p>
          <a:p>
            <a:pPr lvl="0" algn="just">
              <a:lnSpc>
                <a:spcPct val="150000"/>
              </a:lnSpc>
            </a:pPr>
            <a:r>
              <a:rPr lang="en-US" sz="3000" dirty="0"/>
              <a:t>Develop the QA system. </a:t>
            </a:r>
            <a:endParaRPr lang="en-US" sz="3000" dirty="0" smtClean="0"/>
          </a:p>
          <a:p>
            <a:pPr lvl="0" algn="just">
              <a:lnSpc>
                <a:spcPct val="150000"/>
              </a:lnSpc>
            </a:pPr>
            <a:r>
              <a:rPr lang="en-US" sz="3000" dirty="0" smtClean="0"/>
              <a:t>In </a:t>
            </a:r>
            <a:r>
              <a:rPr lang="en-US" sz="3000" dirty="0"/>
              <a:t>here user can search their questions. It will automatically Google search and display answers.</a:t>
            </a:r>
          </a:p>
        </p:txBody>
      </p:sp>
      <p:sp>
        <p:nvSpPr>
          <p:cNvPr id="8" name="TextBox 7"/>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3223175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2F6FBBB-4C77-4A4B-BE54-96D3B0DF3BB7}"/>
              </a:ext>
            </a:extLst>
          </p:cNvPr>
          <p:cNvSpPr>
            <a:spLocks noGrp="1"/>
          </p:cNvSpPr>
          <p:nvPr>
            <p:ph type="title"/>
          </p:nvPr>
        </p:nvSpPr>
        <p:spPr/>
        <p:txBody>
          <a:bodyPr>
            <a:normAutofit/>
          </a:bodyPr>
          <a:lstStyle/>
          <a:p>
            <a:r>
              <a:rPr lang="en-US" b="1" dirty="0"/>
              <a:t>M</a:t>
            </a:r>
            <a:r>
              <a:rPr lang="en-US" b="1" dirty="0" smtClean="0"/>
              <a:t>ethodology</a:t>
            </a:r>
            <a:endParaRPr lang="en-US" b="1" dirty="0"/>
          </a:p>
        </p:txBody>
      </p:sp>
      <p:grpSp>
        <p:nvGrpSpPr>
          <p:cNvPr id="40" name="Group 39"/>
          <p:cNvGrpSpPr/>
          <p:nvPr/>
        </p:nvGrpSpPr>
        <p:grpSpPr>
          <a:xfrm>
            <a:off x="1025385" y="1611043"/>
            <a:ext cx="2529229" cy="923330"/>
            <a:chOff x="7810992" y="1928090"/>
            <a:chExt cx="2529229" cy="923330"/>
          </a:xfrm>
        </p:grpSpPr>
        <p:sp>
          <p:nvSpPr>
            <p:cNvPr id="41" name="Rectangle 30">
              <a:extLst>
                <a:ext uri="{FF2B5EF4-FFF2-40B4-BE49-F238E27FC236}">
                  <a16:creationId xmlns="" xmlns:a16="http://schemas.microsoft.com/office/drawing/2014/main" id="{3BFEE74E-183A-4C32-9BDF-AC2573B061E0}"/>
                </a:ext>
              </a:extLst>
            </p:cNvPr>
            <p:cNvSpPr/>
            <p:nvPr/>
          </p:nvSpPr>
          <p:spPr>
            <a:xfrm>
              <a:off x="7810992" y="1960012"/>
              <a:ext cx="740837" cy="82075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2" name="TextBox 41"/>
            <p:cNvSpPr txBox="1"/>
            <p:nvPr/>
          </p:nvSpPr>
          <p:spPr>
            <a:xfrm>
              <a:off x="8419010" y="1928090"/>
              <a:ext cx="1921211" cy="923330"/>
            </a:xfrm>
            <a:prstGeom prst="rect">
              <a:avLst/>
            </a:prstGeom>
            <a:noFill/>
          </p:spPr>
          <p:txBody>
            <a:bodyPr wrap="square" rtlCol="0">
              <a:spAutoFit/>
            </a:bodyPr>
            <a:lstStyle/>
            <a:p>
              <a:pPr algn="ctr"/>
              <a:r>
                <a:rPr lang="en-SG" dirty="0" smtClean="0"/>
                <a:t>Created summarized</a:t>
              </a:r>
            </a:p>
            <a:p>
              <a:pPr algn="ctr"/>
              <a:r>
                <a:rPr lang="en-SG" dirty="0" smtClean="0"/>
                <a:t>note</a:t>
              </a:r>
              <a:endParaRPr lang="en-US" dirty="0"/>
            </a:p>
          </p:txBody>
        </p:sp>
      </p:grpSp>
      <p:grpSp>
        <p:nvGrpSpPr>
          <p:cNvPr id="43" name="Group 42"/>
          <p:cNvGrpSpPr/>
          <p:nvPr/>
        </p:nvGrpSpPr>
        <p:grpSpPr>
          <a:xfrm>
            <a:off x="4940678" y="1616093"/>
            <a:ext cx="1931382" cy="1869987"/>
            <a:chOff x="5486396" y="3213925"/>
            <a:chExt cx="1931382" cy="1869987"/>
          </a:xfrm>
        </p:grpSpPr>
        <p:sp>
          <p:nvSpPr>
            <p:cNvPr id="44" name="Rectangle 9">
              <a:extLst>
                <a:ext uri="{FF2B5EF4-FFF2-40B4-BE49-F238E27FC236}">
                  <a16:creationId xmlns="" xmlns:a16="http://schemas.microsoft.com/office/drawing/2014/main" id="{444E6227-4972-4DE6-BEB0-C3FC42991182}"/>
                </a:ext>
              </a:extLst>
            </p:cNvPr>
            <p:cNvSpPr/>
            <p:nvPr/>
          </p:nvSpPr>
          <p:spPr>
            <a:xfrm>
              <a:off x="5984867" y="3213925"/>
              <a:ext cx="938448" cy="878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TextBox 44"/>
            <p:cNvSpPr txBox="1"/>
            <p:nvPr/>
          </p:nvSpPr>
          <p:spPr>
            <a:xfrm>
              <a:off x="5486396" y="4160582"/>
              <a:ext cx="1931382" cy="923330"/>
            </a:xfrm>
            <a:prstGeom prst="rect">
              <a:avLst/>
            </a:prstGeom>
            <a:noFill/>
          </p:spPr>
          <p:txBody>
            <a:bodyPr wrap="square" rtlCol="0">
              <a:spAutoFit/>
            </a:bodyPr>
            <a:lstStyle/>
            <a:p>
              <a:pPr algn="ctr"/>
              <a:r>
                <a:rPr lang="en-SG" dirty="0" smtClean="0"/>
                <a:t>Generate WH-questions &amp; Gap-Fill questions</a:t>
              </a:r>
              <a:endParaRPr lang="en-US" dirty="0"/>
            </a:p>
          </p:txBody>
        </p:sp>
      </p:grpSp>
      <p:grpSp>
        <p:nvGrpSpPr>
          <p:cNvPr id="46" name="Group 45"/>
          <p:cNvGrpSpPr/>
          <p:nvPr/>
        </p:nvGrpSpPr>
        <p:grpSpPr>
          <a:xfrm>
            <a:off x="6503853" y="4215505"/>
            <a:ext cx="3212714" cy="1680915"/>
            <a:chOff x="2706703" y="4435220"/>
            <a:chExt cx="3212714" cy="1535121"/>
          </a:xfrm>
        </p:grpSpPr>
        <p:pic>
          <p:nvPicPr>
            <p:cNvPr id="47" name="Picture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4296" y="4435220"/>
              <a:ext cx="1535121" cy="1535121"/>
            </a:xfrm>
            <a:prstGeom prst="rect">
              <a:avLst/>
            </a:prstGeom>
          </p:spPr>
        </p:pic>
        <p:sp>
          <p:nvSpPr>
            <p:cNvPr id="48" name="TextBox 47"/>
            <p:cNvSpPr txBox="1"/>
            <p:nvPr/>
          </p:nvSpPr>
          <p:spPr>
            <a:xfrm>
              <a:off x="2706703" y="4626026"/>
              <a:ext cx="1826805" cy="1096219"/>
            </a:xfrm>
            <a:prstGeom prst="rect">
              <a:avLst/>
            </a:prstGeom>
            <a:noFill/>
          </p:spPr>
          <p:txBody>
            <a:bodyPr wrap="square" rtlCol="0">
              <a:spAutoFit/>
            </a:bodyPr>
            <a:lstStyle/>
            <a:p>
              <a:pPr algn="ctr"/>
              <a:r>
                <a:rPr lang="en-SG" dirty="0" smtClean="0"/>
                <a:t>Student can refer to the summarized note</a:t>
              </a:r>
              <a:endParaRPr lang="en-US" dirty="0"/>
            </a:p>
          </p:txBody>
        </p:sp>
      </p:grpSp>
      <p:sp>
        <p:nvSpPr>
          <p:cNvPr id="49" name="Right Arrow 48"/>
          <p:cNvSpPr/>
          <p:nvPr/>
        </p:nvSpPr>
        <p:spPr>
          <a:xfrm>
            <a:off x="3370498" y="1926409"/>
            <a:ext cx="1460048" cy="3553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Right Arrow 49"/>
          <p:cNvSpPr/>
          <p:nvPr/>
        </p:nvSpPr>
        <p:spPr>
          <a:xfrm>
            <a:off x="6986200" y="1926409"/>
            <a:ext cx="1350447" cy="3553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Right Arrow 50"/>
          <p:cNvSpPr/>
          <p:nvPr/>
        </p:nvSpPr>
        <p:spPr>
          <a:xfrm rot="5400000">
            <a:off x="8621500" y="3516286"/>
            <a:ext cx="873055" cy="3862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3" name="Group 52"/>
          <p:cNvGrpSpPr/>
          <p:nvPr/>
        </p:nvGrpSpPr>
        <p:grpSpPr>
          <a:xfrm>
            <a:off x="493892" y="3889544"/>
            <a:ext cx="1857752" cy="1513616"/>
            <a:chOff x="8856842" y="4576565"/>
            <a:chExt cx="1857752" cy="1513616"/>
          </a:xfrm>
        </p:grpSpPr>
        <p:sp>
          <p:nvSpPr>
            <p:cNvPr id="54" name="Rectangle 18">
              <a:extLst>
                <a:ext uri="{FF2B5EF4-FFF2-40B4-BE49-F238E27FC236}">
                  <a16:creationId xmlns="" xmlns:a16="http://schemas.microsoft.com/office/drawing/2014/main" id="{D8BFBE69-EC90-491A-A905-789398F4B3A8}"/>
                </a:ext>
              </a:extLst>
            </p:cNvPr>
            <p:cNvSpPr/>
            <p:nvPr/>
          </p:nvSpPr>
          <p:spPr>
            <a:xfrm>
              <a:off x="9130272" y="4576565"/>
              <a:ext cx="1310893" cy="104153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1">
                <a:lumMod val="75000"/>
              </a:schemeClr>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TextBox 54"/>
            <p:cNvSpPr txBox="1"/>
            <p:nvPr/>
          </p:nvSpPr>
          <p:spPr>
            <a:xfrm>
              <a:off x="8856842" y="5720849"/>
              <a:ext cx="1857752" cy="369332"/>
            </a:xfrm>
            <a:prstGeom prst="rect">
              <a:avLst/>
            </a:prstGeom>
            <a:noFill/>
          </p:spPr>
          <p:txBody>
            <a:bodyPr wrap="square" rtlCol="0">
              <a:spAutoFit/>
            </a:bodyPr>
            <a:lstStyle/>
            <a:p>
              <a:endParaRPr lang="en-US" dirty="0"/>
            </a:p>
          </p:txBody>
        </p:sp>
      </p:grpSp>
      <p:sp>
        <p:nvSpPr>
          <p:cNvPr id="56" name="Right Arrow 55"/>
          <p:cNvSpPr/>
          <p:nvPr/>
        </p:nvSpPr>
        <p:spPr>
          <a:xfrm rot="5400000">
            <a:off x="840899" y="3001191"/>
            <a:ext cx="1163739" cy="42126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9" name="Group 58"/>
          <p:cNvGrpSpPr/>
          <p:nvPr/>
        </p:nvGrpSpPr>
        <p:grpSpPr>
          <a:xfrm>
            <a:off x="8064968" y="1739265"/>
            <a:ext cx="1599852" cy="1285150"/>
            <a:chOff x="2349778" y="1659131"/>
            <a:chExt cx="2042198" cy="1350285"/>
          </a:xfrm>
        </p:grpSpPr>
        <p:grpSp>
          <p:nvGrpSpPr>
            <p:cNvPr id="60" name="Group 59">
              <a:extLst>
                <a:ext uri="{FF2B5EF4-FFF2-40B4-BE49-F238E27FC236}">
                  <a16:creationId xmlns="" xmlns:a16="http://schemas.microsoft.com/office/drawing/2014/main" id="{50DACCF5-4277-4D47-9260-9B231285526D}"/>
                </a:ext>
              </a:extLst>
            </p:cNvPr>
            <p:cNvGrpSpPr/>
            <p:nvPr/>
          </p:nvGrpSpPr>
          <p:grpSpPr>
            <a:xfrm>
              <a:off x="2777988" y="1659131"/>
              <a:ext cx="1480504" cy="891570"/>
              <a:chOff x="4098364" y="1571764"/>
              <a:chExt cx="7301609" cy="4397082"/>
            </a:xfrm>
          </p:grpSpPr>
          <p:grpSp>
            <p:nvGrpSpPr>
              <p:cNvPr id="62" name="Graphic 55">
                <a:extLst>
                  <a:ext uri="{FF2B5EF4-FFF2-40B4-BE49-F238E27FC236}">
                    <a16:creationId xmlns="" xmlns:a16="http://schemas.microsoft.com/office/drawing/2014/main" id="{C6A348CC-87AE-4B00-B02A-4EBC469E30DD}"/>
                  </a:ext>
                </a:extLst>
              </p:cNvPr>
              <p:cNvGrpSpPr/>
              <p:nvPr/>
            </p:nvGrpSpPr>
            <p:grpSpPr>
              <a:xfrm>
                <a:off x="4910815" y="1571764"/>
                <a:ext cx="5616422" cy="3644404"/>
                <a:chOff x="5769768" y="3217068"/>
                <a:chExt cx="651510" cy="422754"/>
              </a:xfrm>
            </p:grpSpPr>
            <p:sp>
              <p:nvSpPr>
                <p:cNvPr id="87" name="Freeform: Shape 78">
                  <a:extLst>
                    <a:ext uri="{FF2B5EF4-FFF2-40B4-BE49-F238E27FC236}">
                      <a16:creationId xmlns="" xmlns:a16="http://schemas.microsoft.com/office/drawing/2014/main" id="{FB8C5B08-A7D9-4BC0-857B-C820C9C1DE1F}"/>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88" name="Freeform: Shape 79">
                  <a:extLst>
                    <a:ext uri="{FF2B5EF4-FFF2-40B4-BE49-F238E27FC236}">
                      <a16:creationId xmlns="" xmlns:a16="http://schemas.microsoft.com/office/drawing/2014/main" id="{4D2D3122-C7DF-4A62-A10C-044AC1064A0C}"/>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63" name="Freeform: Shape 54">
                <a:extLst>
                  <a:ext uri="{FF2B5EF4-FFF2-40B4-BE49-F238E27FC236}">
                    <a16:creationId xmlns="" xmlns:a16="http://schemas.microsoft.com/office/drawing/2014/main" id="{55F9786C-03AA-4361-B8B3-A9DD55FE4994}"/>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a:p>
            </p:txBody>
          </p:sp>
          <p:sp>
            <p:nvSpPr>
              <p:cNvPr id="64" name="Freeform: Shape 55">
                <a:extLst>
                  <a:ext uri="{FF2B5EF4-FFF2-40B4-BE49-F238E27FC236}">
                    <a16:creationId xmlns="" xmlns:a16="http://schemas.microsoft.com/office/drawing/2014/main" id="{D99AD6E9-3B71-41E1-A14E-21F2F9BB05F4}"/>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65" name="Freeform: Shape 56">
                <a:extLst>
                  <a:ext uri="{FF2B5EF4-FFF2-40B4-BE49-F238E27FC236}">
                    <a16:creationId xmlns="" xmlns:a16="http://schemas.microsoft.com/office/drawing/2014/main" id="{A7EBC20B-908C-46DC-A95C-F92F52C0053B}"/>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66" name="Freeform: Shape 57">
                <a:extLst>
                  <a:ext uri="{FF2B5EF4-FFF2-40B4-BE49-F238E27FC236}">
                    <a16:creationId xmlns="" xmlns:a16="http://schemas.microsoft.com/office/drawing/2014/main" id="{1D279F42-D5D2-46CA-A806-C298791DA5D0}"/>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67" name="Freeform: Shape 58">
                <a:extLst>
                  <a:ext uri="{FF2B5EF4-FFF2-40B4-BE49-F238E27FC236}">
                    <a16:creationId xmlns="" xmlns:a16="http://schemas.microsoft.com/office/drawing/2014/main" id="{CD650435-A068-4599-8E8B-A866D64B195F}"/>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68" name="Freeform: Shape 59">
                <a:extLst>
                  <a:ext uri="{FF2B5EF4-FFF2-40B4-BE49-F238E27FC236}">
                    <a16:creationId xmlns="" xmlns:a16="http://schemas.microsoft.com/office/drawing/2014/main" id="{3DA23AEF-39D8-4943-90D7-DB2A3259F6E6}"/>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69" name="Freeform: Shape 60">
                <a:extLst>
                  <a:ext uri="{FF2B5EF4-FFF2-40B4-BE49-F238E27FC236}">
                    <a16:creationId xmlns="" xmlns:a16="http://schemas.microsoft.com/office/drawing/2014/main" id="{CC220AE7-9254-4918-8929-74AE4072CF90}"/>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70" name="Freeform: Shape 61">
                <a:extLst>
                  <a:ext uri="{FF2B5EF4-FFF2-40B4-BE49-F238E27FC236}">
                    <a16:creationId xmlns="" xmlns:a16="http://schemas.microsoft.com/office/drawing/2014/main" id="{8610B451-8D01-4DE1-AABE-5BAB6D216453}"/>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71" name="Freeform: Shape 62">
                <a:extLst>
                  <a:ext uri="{FF2B5EF4-FFF2-40B4-BE49-F238E27FC236}">
                    <a16:creationId xmlns="" xmlns:a16="http://schemas.microsoft.com/office/drawing/2014/main" id="{0CD663B3-3FAF-428B-900D-128AFD56A199}"/>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72" name="Freeform: Shape 63">
                <a:extLst>
                  <a:ext uri="{FF2B5EF4-FFF2-40B4-BE49-F238E27FC236}">
                    <a16:creationId xmlns="" xmlns:a16="http://schemas.microsoft.com/office/drawing/2014/main" id="{985A6280-62ED-4C4E-9AE5-231E0F58025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73" name="Freeform: Shape 64">
                <a:extLst>
                  <a:ext uri="{FF2B5EF4-FFF2-40B4-BE49-F238E27FC236}">
                    <a16:creationId xmlns="" xmlns:a16="http://schemas.microsoft.com/office/drawing/2014/main" id="{9FCA755E-20F2-4E5F-97EF-A0D29504C1AB}"/>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74" name="Freeform: Shape 65">
                <a:extLst>
                  <a:ext uri="{FF2B5EF4-FFF2-40B4-BE49-F238E27FC236}">
                    <a16:creationId xmlns="" xmlns:a16="http://schemas.microsoft.com/office/drawing/2014/main" id="{7D9BF787-E9FD-45C2-8699-CC4D18319623}"/>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75" name="Freeform: Shape 66">
                <a:extLst>
                  <a:ext uri="{FF2B5EF4-FFF2-40B4-BE49-F238E27FC236}">
                    <a16:creationId xmlns="" xmlns:a16="http://schemas.microsoft.com/office/drawing/2014/main" id="{E59007C5-F4E6-4624-B28D-97D41596E091}"/>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nvGrpSpPr>
              <p:cNvPr id="76" name="Group 75">
                <a:extLst>
                  <a:ext uri="{FF2B5EF4-FFF2-40B4-BE49-F238E27FC236}">
                    <a16:creationId xmlns="" xmlns:a16="http://schemas.microsoft.com/office/drawing/2014/main" id="{0EF9EC2D-32F5-4BF5-A6D8-4A3F22B801C2}"/>
                  </a:ext>
                </a:extLst>
              </p:cNvPr>
              <p:cNvGrpSpPr/>
              <p:nvPr/>
            </p:nvGrpSpPr>
            <p:grpSpPr>
              <a:xfrm>
                <a:off x="5370712" y="5206368"/>
                <a:ext cx="4572000" cy="149296"/>
                <a:chOff x="5370712" y="5206368"/>
                <a:chExt cx="4572000" cy="149296"/>
              </a:xfrm>
            </p:grpSpPr>
            <p:sp>
              <p:nvSpPr>
                <p:cNvPr id="83" name="Rectangle 82">
                  <a:extLst>
                    <a:ext uri="{FF2B5EF4-FFF2-40B4-BE49-F238E27FC236}">
                      <a16:creationId xmlns="" xmlns:a16="http://schemas.microsoft.com/office/drawing/2014/main" id="{DF627FD7-DCD0-4CEC-8EDE-BD7067A7092D}"/>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 xmlns:a16="http://schemas.microsoft.com/office/drawing/2014/main" id="{2BA0887E-096F-479F-B84F-EFA556DF7E28}"/>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 xmlns:a16="http://schemas.microsoft.com/office/drawing/2014/main" id="{2957B547-4369-4DC0-A571-749E1113011E}"/>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 xmlns:a16="http://schemas.microsoft.com/office/drawing/2014/main" id="{5898A6EC-8DA0-47B2-8DB9-4739DC7E0469}"/>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 xmlns:a16="http://schemas.microsoft.com/office/drawing/2014/main" id="{14A24662-B87D-4D7B-9347-0B24CE6A565B}"/>
                  </a:ext>
                </a:extLst>
              </p:cNvPr>
              <p:cNvGrpSpPr/>
              <p:nvPr/>
            </p:nvGrpSpPr>
            <p:grpSpPr>
              <a:xfrm>
                <a:off x="7661590" y="1698465"/>
                <a:ext cx="114873" cy="114873"/>
                <a:chOff x="7627525" y="1132589"/>
                <a:chExt cx="234846" cy="234846"/>
              </a:xfrm>
            </p:grpSpPr>
            <p:sp>
              <p:nvSpPr>
                <p:cNvPr id="80" name="Oval 79">
                  <a:extLst>
                    <a:ext uri="{FF2B5EF4-FFF2-40B4-BE49-F238E27FC236}">
                      <a16:creationId xmlns="" xmlns:a16="http://schemas.microsoft.com/office/drawing/2014/main" id="{447A7C6C-B436-4F62-B65F-741320C6F540}"/>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 xmlns:a16="http://schemas.microsoft.com/office/drawing/2014/main" id="{AFE8597B-1569-4162-A310-912D853129F4}"/>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 xmlns:a16="http://schemas.microsoft.com/office/drawing/2014/main" id="{069C863A-B1AD-4F76-9B56-493EE3BD2786}"/>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Rounded Corners 69">
                <a:extLst>
                  <a:ext uri="{FF2B5EF4-FFF2-40B4-BE49-F238E27FC236}">
                    <a16:creationId xmlns="" xmlns:a16="http://schemas.microsoft.com/office/drawing/2014/main" id="{C839B9FA-B992-4054-9CE7-BC17EA366412}"/>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 xmlns:a16="http://schemas.microsoft.com/office/drawing/2014/main" id="{BCA96942-089B-49FE-85D6-10C6D6B6F8C3}"/>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2349778" y="2621365"/>
              <a:ext cx="2042198" cy="388051"/>
            </a:xfrm>
            <a:prstGeom prst="rect">
              <a:avLst/>
            </a:prstGeom>
            <a:noFill/>
          </p:spPr>
          <p:txBody>
            <a:bodyPr wrap="square" rtlCol="0">
              <a:spAutoFit/>
            </a:bodyPr>
            <a:lstStyle/>
            <a:p>
              <a:pPr algn="ctr"/>
              <a:endParaRPr lang="en-US" dirty="0"/>
            </a:p>
          </p:txBody>
        </p:sp>
      </p:grpSp>
      <p:sp>
        <p:nvSpPr>
          <p:cNvPr id="89" name="Rectangle 30">
            <a:extLst>
              <a:ext uri="{FF2B5EF4-FFF2-40B4-BE49-F238E27FC236}">
                <a16:creationId xmlns="" xmlns:a16="http://schemas.microsoft.com/office/drawing/2014/main" id="{3BFEE74E-183A-4C32-9BDF-AC2573B061E0}"/>
              </a:ext>
            </a:extLst>
          </p:cNvPr>
          <p:cNvSpPr/>
          <p:nvPr/>
        </p:nvSpPr>
        <p:spPr>
          <a:xfrm>
            <a:off x="8674243" y="1810173"/>
            <a:ext cx="576921" cy="575208"/>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0" name="TextBox 89"/>
          <p:cNvSpPr txBox="1"/>
          <p:nvPr/>
        </p:nvSpPr>
        <p:spPr>
          <a:xfrm>
            <a:off x="8110210" y="2757834"/>
            <a:ext cx="2100590" cy="369332"/>
          </a:xfrm>
          <a:prstGeom prst="rect">
            <a:avLst/>
          </a:prstGeom>
          <a:noFill/>
        </p:spPr>
        <p:txBody>
          <a:bodyPr wrap="square" rtlCol="0">
            <a:spAutoFit/>
          </a:bodyPr>
          <a:lstStyle/>
          <a:p>
            <a:r>
              <a:rPr lang="en-SG" dirty="0" smtClean="0"/>
              <a:t>Display Questions</a:t>
            </a:r>
            <a:endParaRPr lang="en-US" dirty="0"/>
          </a:p>
        </p:txBody>
      </p:sp>
      <p:sp>
        <p:nvSpPr>
          <p:cNvPr id="91" name="TextBox 90"/>
          <p:cNvSpPr txBox="1"/>
          <p:nvPr/>
        </p:nvSpPr>
        <p:spPr>
          <a:xfrm>
            <a:off x="585742" y="4974743"/>
            <a:ext cx="1857752" cy="646331"/>
          </a:xfrm>
          <a:prstGeom prst="rect">
            <a:avLst/>
          </a:prstGeom>
          <a:noFill/>
        </p:spPr>
        <p:txBody>
          <a:bodyPr wrap="square" rtlCol="0">
            <a:spAutoFit/>
          </a:bodyPr>
          <a:lstStyle/>
          <a:p>
            <a:r>
              <a:rPr lang="en-SG" dirty="0"/>
              <a:t>Check the given keywords</a:t>
            </a:r>
            <a:endParaRPr lang="en-US" dirty="0"/>
          </a:p>
        </p:txBody>
      </p:sp>
      <p:pic>
        <p:nvPicPr>
          <p:cNvPr id="1032" name="Picture 8" descr="https://lh6.googleusercontent.com/vNJ0zObvw9JwlGvLo96XKe9A_jiFgVB4QCkrFrkHjwEAeDIRDrPIWBmdEfV7KdSQReLGO5Amg4GKYGh9stO8rsIzoQaAKw8pbG1t-5z5tWrcAqG6hyhaOgaKpJ-2u98tJD_m0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9717" y="4383202"/>
            <a:ext cx="1700359" cy="661014"/>
          </a:xfrm>
          <a:prstGeom prst="rect">
            <a:avLst/>
          </a:prstGeom>
          <a:noFill/>
          <a:extLst>
            <a:ext uri="{909E8E84-426E-40DD-AFC4-6F175D3DCCD1}">
              <a14:hiddenFill xmlns:a14="http://schemas.microsoft.com/office/drawing/2010/main">
                <a:solidFill>
                  <a:srgbClr val="FFFFFF"/>
                </a:solidFill>
              </a14:hiddenFill>
            </a:ext>
          </a:extLst>
        </p:spPr>
      </p:pic>
      <p:sp>
        <p:nvSpPr>
          <p:cNvPr id="93" name="Right Arrow 92"/>
          <p:cNvSpPr/>
          <p:nvPr/>
        </p:nvSpPr>
        <p:spPr>
          <a:xfrm>
            <a:off x="2325156" y="4541101"/>
            <a:ext cx="1460048" cy="3553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4" name="TextBox 93"/>
          <p:cNvSpPr txBox="1"/>
          <p:nvPr/>
        </p:nvSpPr>
        <p:spPr>
          <a:xfrm>
            <a:off x="3779019" y="5061094"/>
            <a:ext cx="1857752" cy="646331"/>
          </a:xfrm>
          <a:prstGeom prst="rect">
            <a:avLst/>
          </a:prstGeom>
          <a:noFill/>
        </p:spPr>
        <p:txBody>
          <a:bodyPr wrap="square" rtlCol="0">
            <a:spAutoFit/>
          </a:bodyPr>
          <a:lstStyle/>
          <a:p>
            <a:r>
              <a:rPr lang="en-SG" dirty="0" smtClean="0"/>
              <a:t>Automatic Google search</a:t>
            </a:r>
            <a:endParaRPr lang="en-US" dirty="0"/>
          </a:p>
        </p:txBody>
      </p:sp>
      <p:sp>
        <p:nvSpPr>
          <p:cNvPr id="95" name="Right Arrow 94"/>
          <p:cNvSpPr/>
          <p:nvPr/>
        </p:nvSpPr>
        <p:spPr>
          <a:xfrm>
            <a:off x="5520360" y="4671560"/>
            <a:ext cx="1023210" cy="38440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TextBox 57"/>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1321309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2F6FBBB-4C77-4A4B-BE54-96D3B0DF3BB7}"/>
              </a:ext>
            </a:extLst>
          </p:cNvPr>
          <p:cNvSpPr>
            <a:spLocks noGrp="1"/>
          </p:cNvSpPr>
          <p:nvPr>
            <p:ph type="title"/>
          </p:nvPr>
        </p:nvSpPr>
        <p:spPr/>
        <p:txBody>
          <a:bodyPr>
            <a:normAutofit/>
          </a:bodyPr>
          <a:lstStyle/>
          <a:p>
            <a:r>
              <a:rPr lang="en-US" b="1" dirty="0" smtClean="0"/>
              <a:t>Methodology cont.</a:t>
            </a:r>
            <a:endParaRPr lang="en-US" b="1" dirty="0"/>
          </a:p>
        </p:txBody>
      </p:sp>
      <p:sp>
        <p:nvSpPr>
          <p:cNvPr id="6" name="Content Placeholder 5">
            <a:extLst>
              <a:ext uri="{FF2B5EF4-FFF2-40B4-BE49-F238E27FC236}">
                <a16:creationId xmlns="" xmlns:a16="http://schemas.microsoft.com/office/drawing/2014/main" id="{F7E461F4-E6D8-4801-94AA-9B72FC99FFED}"/>
              </a:ext>
            </a:extLst>
          </p:cNvPr>
          <p:cNvSpPr>
            <a:spLocks noGrp="1"/>
          </p:cNvSpPr>
          <p:nvPr>
            <p:ph idx="1"/>
          </p:nvPr>
        </p:nvSpPr>
        <p:spPr>
          <a:xfrm>
            <a:off x="304800" y="1143000"/>
            <a:ext cx="10992249" cy="5181600"/>
          </a:xfrm>
        </p:spPr>
        <p:txBody>
          <a:bodyPr/>
          <a:lstStyle/>
          <a:p>
            <a:r>
              <a:rPr lang="en-US" sz="3000" dirty="0" smtClean="0"/>
              <a:t>Generate WH-questions and Gap-Fill questions according to summarize note.</a:t>
            </a:r>
          </a:p>
          <a:p>
            <a:endParaRPr lang="en-US" sz="3000" dirty="0"/>
          </a:p>
          <a:p>
            <a:pPr marL="0" indent="0">
              <a:buNone/>
            </a:pPr>
            <a:endParaRPr lang="en-US" sz="3000" dirty="0"/>
          </a:p>
        </p:txBody>
      </p:sp>
      <p:pic>
        <p:nvPicPr>
          <p:cNvPr id="8" name="Picture 7" descr="C:\Users\Tharindu\Downloads\python-logo.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0745" y="5369774"/>
            <a:ext cx="2507932" cy="687522"/>
          </a:xfrm>
          <a:prstGeom prst="rect">
            <a:avLst/>
          </a:prstGeom>
          <a:noFill/>
          <a:ln>
            <a:noFill/>
          </a:ln>
        </p:spPr>
      </p:pic>
      <p:pic>
        <p:nvPicPr>
          <p:cNvPr id="9" name="Picture 8" descr="C:\Users\Tharindu\Downloads\flask.jpg"/>
          <p:cNvPicPr/>
          <p:nvPr/>
        </p:nvPicPr>
        <p:blipFill rotWithShape="1">
          <a:blip r:embed="rId3" cstate="print">
            <a:extLst>
              <a:ext uri="{28A0092B-C50C-407E-A947-70E740481C1C}">
                <a14:useLocalDpi xmlns:a14="http://schemas.microsoft.com/office/drawing/2010/main" val="0"/>
              </a:ext>
            </a:extLst>
          </a:blip>
          <a:srcRect t="5310" b="3538"/>
          <a:stretch/>
        </p:blipFill>
        <p:spPr bwMode="auto">
          <a:xfrm>
            <a:off x="6096000" y="5364143"/>
            <a:ext cx="1927860" cy="717376"/>
          </a:xfrm>
          <a:prstGeom prst="rect">
            <a:avLst/>
          </a:prstGeom>
          <a:noFill/>
          <a:ln>
            <a:noFill/>
          </a:ln>
          <a:extLst>
            <a:ext uri="{53640926-AAD7-44D8-BBD7-CCE9431645EC}">
              <a14:shadowObscured xmlns:a14="http://schemas.microsoft.com/office/drawing/2010/main"/>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2210928"/>
            <a:ext cx="8849960" cy="3153215"/>
          </a:xfrm>
          <a:prstGeom prst="rect">
            <a:avLst/>
          </a:prstGeom>
        </p:spPr>
      </p:pic>
      <p:sp>
        <p:nvSpPr>
          <p:cNvPr id="10" name="TextBox 9"/>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28746067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cont.</a:t>
            </a:r>
            <a:endParaRPr lang="en-US" dirty="0"/>
          </a:p>
        </p:txBody>
      </p:sp>
      <p:sp>
        <p:nvSpPr>
          <p:cNvPr id="3" name="Content Placeholder 2"/>
          <p:cNvSpPr>
            <a:spLocks noGrp="1"/>
          </p:cNvSpPr>
          <p:nvPr>
            <p:ph idx="1"/>
          </p:nvPr>
        </p:nvSpPr>
        <p:spPr/>
        <p:txBody>
          <a:bodyPr/>
          <a:lstStyle/>
          <a:p>
            <a:r>
              <a:rPr lang="en-US" dirty="0" smtClean="0"/>
              <a:t>Question Answering System. It’s Open Domain system.</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752600"/>
            <a:ext cx="10058400" cy="3603121"/>
          </a:xfrm>
          <a:prstGeom prst="rect">
            <a:avLst/>
          </a:prstGeom>
        </p:spPr>
      </p:pic>
      <p:pic>
        <p:nvPicPr>
          <p:cNvPr id="5" name="Picture 4" descr="C:\Users\Tharindu\Downloads\python-logo.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0745" y="5369774"/>
            <a:ext cx="2507932" cy="687522"/>
          </a:xfrm>
          <a:prstGeom prst="rect">
            <a:avLst/>
          </a:prstGeom>
          <a:noFill/>
          <a:ln>
            <a:noFill/>
          </a:ln>
        </p:spPr>
      </p:pic>
      <p:pic>
        <p:nvPicPr>
          <p:cNvPr id="6" name="Picture 5" descr="C:\Users\Tharindu\Downloads\flask.jpg"/>
          <p:cNvPicPr/>
          <p:nvPr/>
        </p:nvPicPr>
        <p:blipFill rotWithShape="1">
          <a:blip r:embed="rId4" cstate="print">
            <a:extLst>
              <a:ext uri="{28A0092B-C50C-407E-A947-70E740481C1C}">
                <a14:useLocalDpi xmlns:a14="http://schemas.microsoft.com/office/drawing/2010/main" val="0"/>
              </a:ext>
            </a:extLst>
          </a:blip>
          <a:srcRect t="5310" b="3538"/>
          <a:stretch/>
        </p:blipFill>
        <p:spPr bwMode="auto">
          <a:xfrm>
            <a:off x="6096000" y="5364143"/>
            <a:ext cx="1927860" cy="717376"/>
          </a:xfrm>
          <a:prstGeom prst="rect">
            <a:avLst/>
          </a:prstGeom>
          <a:noFill/>
          <a:ln>
            <a:noFill/>
          </a:ln>
          <a:extLst>
            <a:ext uri="{53640926-AAD7-44D8-BBD7-CCE9431645EC}">
              <a14:shadowObscured xmlns:a14="http://schemas.microsoft.com/office/drawing/2010/main"/>
            </a:ext>
          </a:extLst>
        </p:spPr>
      </p:pic>
      <p:sp>
        <p:nvSpPr>
          <p:cNvPr id="8" name="TextBox 7"/>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1275303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2F6FBBB-4C77-4A4B-BE54-96D3B0DF3BB7}"/>
              </a:ext>
            </a:extLst>
          </p:cNvPr>
          <p:cNvSpPr>
            <a:spLocks noGrp="1"/>
          </p:cNvSpPr>
          <p:nvPr>
            <p:ph type="title"/>
          </p:nvPr>
        </p:nvSpPr>
        <p:spPr/>
        <p:txBody>
          <a:bodyPr>
            <a:normAutofit/>
          </a:bodyPr>
          <a:lstStyle/>
          <a:p>
            <a:r>
              <a:rPr lang="en-US" b="1" dirty="0" smtClean="0"/>
              <a:t>Achievements</a:t>
            </a:r>
            <a:endParaRPr lang="en-US" b="1" dirty="0"/>
          </a:p>
        </p:txBody>
      </p:sp>
      <p:sp>
        <p:nvSpPr>
          <p:cNvPr id="6" name="Content Placeholder 5">
            <a:extLst>
              <a:ext uri="{FF2B5EF4-FFF2-40B4-BE49-F238E27FC236}">
                <a16:creationId xmlns="" xmlns:a16="http://schemas.microsoft.com/office/drawing/2014/main" id="{F7E461F4-E6D8-4801-94AA-9B72FC99FFED}"/>
              </a:ext>
            </a:extLst>
          </p:cNvPr>
          <p:cNvSpPr>
            <a:spLocks noGrp="1"/>
          </p:cNvSpPr>
          <p:nvPr>
            <p:ph idx="1"/>
          </p:nvPr>
        </p:nvSpPr>
        <p:spPr>
          <a:xfrm>
            <a:off x="304800" y="1219200"/>
            <a:ext cx="11684000" cy="5181600"/>
          </a:xfrm>
        </p:spPr>
        <p:txBody>
          <a:bodyPr>
            <a:normAutofit/>
          </a:bodyPr>
          <a:lstStyle/>
          <a:p>
            <a:pPr algn="just"/>
            <a:r>
              <a:rPr lang="en-US" sz="3000" dirty="0"/>
              <a:t>Create meaningful WH-questions and gap-fill questions according to summarize note.</a:t>
            </a:r>
          </a:p>
          <a:p>
            <a:pPr algn="just"/>
            <a:r>
              <a:rPr lang="en-US" sz="3000" dirty="0"/>
              <a:t>Recently, there are so many search engines available in the world. But the questions is those search engines gives so many links and outputs. So using this QA systems we achieve this issue successfully.</a:t>
            </a:r>
          </a:p>
          <a:p>
            <a:pPr marL="0" indent="0" algn="just">
              <a:buNone/>
            </a:pPr>
            <a:endParaRPr lang="en-US" sz="3000" dirty="0"/>
          </a:p>
        </p:txBody>
      </p:sp>
      <p:sp>
        <p:nvSpPr>
          <p:cNvPr id="7" name="TextBox 6"/>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1965488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6F25A2-0ABA-476F-93A9-CAE8E1CC4A08}"/>
              </a:ext>
            </a:extLst>
          </p:cNvPr>
          <p:cNvSpPr>
            <a:spLocks noGrp="1"/>
          </p:cNvSpPr>
          <p:nvPr>
            <p:ph type="title"/>
          </p:nvPr>
        </p:nvSpPr>
        <p:spPr>
          <a:xfrm>
            <a:off x="0" y="228600"/>
            <a:ext cx="10363200" cy="1362075"/>
          </a:xfrm>
        </p:spPr>
        <p:txBody>
          <a:bodyPr/>
          <a:lstStyle/>
          <a:p>
            <a:r>
              <a:rPr lang="en-US" dirty="0" smtClean="0"/>
              <a:t>  References</a:t>
            </a:r>
            <a:endParaRPr lang="en-US" dirty="0"/>
          </a:p>
        </p:txBody>
      </p:sp>
      <p:sp>
        <p:nvSpPr>
          <p:cNvPr id="3" name="Text Placeholder 2">
            <a:extLst>
              <a:ext uri="{FF2B5EF4-FFF2-40B4-BE49-F238E27FC236}">
                <a16:creationId xmlns="" xmlns:a16="http://schemas.microsoft.com/office/drawing/2014/main" id="{BEF3D551-122C-4719-815B-4B734524ED38}"/>
              </a:ext>
            </a:extLst>
          </p:cNvPr>
          <p:cNvSpPr>
            <a:spLocks noGrp="1"/>
          </p:cNvSpPr>
          <p:nvPr>
            <p:ph type="body" idx="1"/>
          </p:nvPr>
        </p:nvSpPr>
        <p:spPr>
          <a:xfrm>
            <a:off x="228600" y="914400"/>
            <a:ext cx="11250084" cy="5127848"/>
          </a:xfrm>
        </p:spPr>
        <p:txBody>
          <a:bodyPr>
            <a:normAutofit/>
          </a:bodyPr>
          <a:lstStyle/>
          <a:p>
            <a:r>
              <a:rPr lang="en-US" dirty="0" smtClean="0">
                <a:solidFill>
                  <a:schemeClr val="tx1">
                    <a:lumMod val="95000"/>
                    <a:lumOff val="5000"/>
                  </a:schemeClr>
                </a:solidFill>
              </a:rPr>
              <a:t>[1</a:t>
            </a:r>
            <a:r>
              <a:rPr lang="en-US" dirty="0">
                <a:solidFill>
                  <a:schemeClr val="tx1">
                    <a:lumMod val="95000"/>
                    <a:lumOff val="5000"/>
                  </a:schemeClr>
                </a:solidFill>
              </a:rPr>
              <a:t>] </a:t>
            </a:r>
            <a:r>
              <a:rPr lang="en-US" dirty="0" err="1">
                <a:solidFill>
                  <a:schemeClr val="tx1"/>
                </a:solidFill>
              </a:rPr>
              <a:t>A.Baid</a:t>
            </a:r>
            <a:r>
              <a:rPr lang="en-US" dirty="0">
                <a:solidFill>
                  <a:schemeClr val="tx1"/>
                </a:solidFill>
              </a:rPr>
              <a:t>, I. Rae, J. Li, A. Doan, and </a:t>
            </a:r>
            <a:r>
              <a:rPr lang="en-US" dirty="0" err="1">
                <a:solidFill>
                  <a:schemeClr val="tx1"/>
                </a:solidFill>
              </a:rPr>
              <a:t>J.Naughton</a:t>
            </a:r>
            <a:r>
              <a:rPr lang="en-US" dirty="0">
                <a:solidFill>
                  <a:schemeClr val="tx1"/>
                </a:solidFill>
              </a:rPr>
              <a:t> “Toward Scalable Keyword Search over Relational Data,” Proceedings of the VLDB En-</a:t>
            </a:r>
            <a:r>
              <a:rPr lang="en-US" dirty="0" err="1">
                <a:solidFill>
                  <a:schemeClr val="tx1"/>
                </a:solidFill>
              </a:rPr>
              <a:t>dowment</a:t>
            </a:r>
            <a:r>
              <a:rPr lang="en-US" dirty="0">
                <a:solidFill>
                  <a:schemeClr val="tx1"/>
                </a:solidFill>
              </a:rPr>
              <a:t>, vol. 3, no. 1, pp. 140–149, 2010.</a:t>
            </a:r>
          </a:p>
          <a:p>
            <a:pPr lvl="0"/>
            <a:endParaRPr lang="en-US" dirty="0">
              <a:solidFill>
                <a:schemeClr val="tx1">
                  <a:lumMod val="95000"/>
                  <a:lumOff val="5000"/>
                </a:schemeClr>
              </a:solidFill>
            </a:endParaRPr>
          </a:p>
          <a:p>
            <a:r>
              <a:rPr lang="en-US" dirty="0">
                <a:solidFill>
                  <a:schemeClr val="tx1">
                    <a:lumMod val="95000"/>
                    <a:lumOff val="5000"/>
                  </a:schemeClr>
                </a:solidFill>
              </a:rPr>
              <a:t>[2] </a:t>
            </a:r>
            <a:r>
              <a:rPr lang="en-US" dirty="0">
                <a:solidFill>
                  <a:schemeClr val="tx1"/>
                </a:solidFill>
              </a:rPr>
              <a:t>Maria Vargas-Vera and </a:t>
            </a:r>
            <a:r>
              <a:rPr lang="en-US" dirty="0" err="1">
                <a:solidFill>
                  <a:schemeClr val="tx1"/>
                </a:solidFill>
              </a:rPr>
              <a:t>Miltiadis</a:t>
            </a:r>
            <a:r>
              <a:rPr lang="en-US" dirty="0">
                <a:solidFill>
                  <a:schemeClr val="tx1"/>
                </a:solidFill>
              </a:rPr>
              <a:t> D </a:t>
            </a:r>
            <a:r>
              <a:rPr lang="en-US" dirty="0" err="1">
                <a:solidFill>
                  <a:schemeClr val="tx1"/>
                </a:solidFill>
              </a:rPr>
              <a:t>Lytras</a:t>
            </a:r>
            <a:r>
              <a:rPr lang="en-US" dirty="0">
                <a:solidFill>
                  <a:schemeClr val="tx1"/>
                </a:solidFill>
              </a:rPr>
              <a:t>. Aqua: A closed-domain question answering system. Information Systems Management, 27(3):217– 225, 2010.</a:t>
            </a:r>
          </a:p>
          <a:p>
            <a:endParaRPr lang="en-US" dirty="0">
              <a:solidFill>
                <a:schemeClr val="tx1"/>
              </a:solidFill>
            </a:endParaRPr>
          </a:p>
          <a:p>
            <a:r>
              <a:rPr lang="en-US" dirty="0">
                <a:solidFill>
                  <a:schemeClr val="tx1">
                    <a:lumMod val="95000"/>
                    <a:lumOff val="5000"/>
                  </a:schemeClr>
                </a:solidFill>
              </a:rPr>
              <a:t>[3] </a:t>
            </a:r>
            <a:r>
              <a:rPr lang="en-US" dirty="0">
                <a:solidFill>
                  <a:schemeClr val="tx1"/>
                </a:solidFill>
              </a:rPr>
              <a:t>Aimee A. </a:t>
            </a:r>
            <a:r>
              <a:rPr lang="en-US" dirty="0" err="1">
                <a:solidFill>
                  <a:schemeClr val="tx1"/>
                </a:solidFill>
              </a:rPr>
              <a:t>Callender</a:t>
            </a:r>
            <a:r>
              <a:rPr lang="en-US" dirty="0">
                <a:solidFill>
                  <a:schemeClr val="tx1"/>
                </a:solidFill>
              </a:rPr>
              <a:t> and Mark A. McDaniel. The </a:t>
            </a:r>
            <a:r>
              <a:rPr lang="en-US" dirty="0" err="1">
                <a:solidFill>
                  <a:schemeClr val="tx1"/>
                </a:solidFill>
              </a:rPr>
              <a:t>bene_ts</a:t>
            </a:r>
            <a:r>
              <a:rPr lang="en-US" dirty="0">
                <a:solidFill>
                  <a:schemeClr val="tx1"/>
                </a:solidFill>
              </a:rPr>
              <a:t> of embedded question ad-</a:t>
            </a:r>
            <a:r>
              <a:rPr lang="en-US" dirty="0" err="1">
                <a:solidFill>
                  <a:schemeClr val="tx1"/>
                </a:solidFill>
              </a:rPr>
              <a:t>juncts</a:t>
            </a:r>
            <a:r>
              <a:rPr lang="en-US" dirty="0">
                <a:solidFill>
                  <a:schemeClr val="tx1"/>
                </a:solidFill>
              </a:rPr>
              <a:t> for low and high structure builders. Journal Of Educational Psychology (2007), pages 339{348, 2007.</a:t>
            </a:r>
          </a:p>
          <a:p>
            <a:endParaRPr lang="en-US" dirty="0">
              <a:solidFill>
                <a:schemeClr val="tx1"/>
              </a:solidFill>
            </a:endParaRPr>
          </a:p>
          <a:p>
            <a:pPr lvl="0"/>
            <a:endParaRPr lang="en-US" dirty="0">
              <a:solidFill>
                <a:schemeClr val="tx1">
                  <a:lumMod val="95000"/>
                  <a:lumOff val="5000"/>
                </a:schemeClr>
              </a:solidFill>
            </a:endParaRPr>
          </a:p>
          <a:p>
            <a:r>
              <a:rPr lang="en-US" dirty="0">
                <a:solidFill>
                  <a:schemeClr val="tx1">
                    <a:lumMod val="95000"/>
                    <a:lumOff val="5000"/>
                  </a:schemeClr>
                </a:solidFill>
              </a:rPr>
              <a:t>[4] </a:t>
            </a:r>
            <a:r>
              <a:rPr lang="en-US" dirty="0" err="1">
                <a:solidFill>
                  <a:schemeClr val="tx1"/>
                </a:solidFill>
              </a:rPr>
              <a:t>Sanglap</a:t>
            </a:r>
            <a:r>
              <a:rPr lang="en-US" dirty="0">
                <a:solidFill>
                  <a:schemeClr val="tx1"/>
                </a:solidFill>
              </a:rPr>
              <a:t> Sarkar, </a:t>
            </a:r>
            <a:r>
              <a:rPr lang="en-US" dirty="0" err="1">
                <a:solidFill>
                  <a:schemeClr val="tx1"/>
                </a:solidFill>
              </a:rPr>
              <a:t>Venkateshwar</a:t>
            </a:r>
            <a:r>
              <a:rPr lang="en-US" dirty="0">
                <a:solidFill>
                  <a:schemeClr val="tx1"/>
                </a:solidFill>
              </a:rPr>
              <a:t> Rao, </a:t>
            </a:r>
            <a:r>
              <a:rPr lang="en-US" dirty="0" err="1">
                <a:solidFill>
                  <a:schemeClr val="tx1"/>
                </a:solidFill>
              </a:rPr>
              <a:t>Baala</a:t>
            </a:r>
            <a:r>
              <a:rPr lang="en-US" dirty="0">
                <a:solidFill>
                  <a:schemeClr val="tx1"/>
                </a:solidFill>
              </a:rPr>
              <a:t> </a:t>
            </a:r>
            <a:r>
              <a:rPr lang="en-US" dirty="0" err="1">
                <a:solidFill>
                  <a:schemeClr val="tx1"/>
                </a:solidFill>
              </a:rPr>
              <a:t>Mithra</a:t>
            </a:r>
            <a:r>
              <a:rPr lang="en-US" dirty="0">
                <a:solidFill>
                  <a:schemeClr val="tx1"/>
                </a:solidFill>
              </a:rPr>
              <a:t> SM, </a:t>
            </a:r>
            <a:r>
              <a:rPr lang="en-US" dirty="0" err="1">
                <a:solidFill>
                  <a:schemeClr val="tx1"/>
                </a:solidFill>
              </a:rPr>
              <a:t>Subrahmanya</a:t>
            </a:r>
            <a:r>
              <a:rPr lang="en-US" dirty="0">
                <a:solidFill>
                  <a:schemeClr val="tx1"/>
                </a:solidFill>
              </a:rPr>
              <a:t> VRK Rao(2015)“NLP Algorithm Based Question and Answering System”, Proceedings of 2015 Seventh International Conference on Computational Intelligence, Modelling and </a:t>
            </a:r>
            <a:r>
              <a:rPr lang="en-US" dirty="0" err="1">
                <a:solidFill>
                  <a:schemeClr val="tx1"/>
                </a:solidFill>
              </a:rPr>
              <a:t>SimulationPages</a:t>
            </a:r>
            <a:r>
              <a:rPr lang="en-US" dirty="0">
                <a:solidFill>
                  <a:schemeClr val="tx1"/>
                </a:solidFill>
              </a:rPr>
              <a:t> 97-101</a:t>
            </a:r>
          </a:p>
          <a:p>
            <a:pPr lvl="0"/>
            <a:endParaRPr lang="en-US" sz="800" dirty="0">
              <a:solidFill>
                <a:schemeClr val="tx1">
                  <a:lumMod val="95000"/>
                  <a:lumOff val="5000"/>
                </a:schemeClr>
              </a:solidFill>
            </a:endParaRPr>
          </a:p>
        </p:txBody>
      </p:sp>
      <p:sp>
        <p:nvSpPr>
          <p:cNvPr id="5" name="TextBox 4"/>
          <p:cNvSpPr txBox="1"/>
          <p:nvPr/>
        </p:nvSpPr>
        <p:spPr>
          <a:xfrm>
            <a:off x="2667000" y="6488668"/>
            <a:ext cx="5943600" cy="369332"/>
          </a:xfrm>
          <a:prstGeom prst="rect">
            <a:avLst/>
          </a:prstGeom>
          <a:noFill/>
        </p:spPr>
        <p:txBody>
          <a:bodyPr wrap="square" rtlCol="0">
            <a:spAutoFit/>
          </a:bodyPr>
          <a:lstStyle/>
          <a:p>
            <a:r>
              <a:rPr lang="en-US" b="1" dirty="0"/>
              <a:t>IT17153096</a:t>
            </a:r>
            <a:r>
              <a:rPr lang="en-US" dirty="0"/>
              <a:t>  |   </a:t>
            </a:r>
            <a:r>
              <a:rPr lang="en-US" dirty="0" err="1"/>
              <a:t>J.M.S.D.Jayasundara</a:t>
            </a:r>
            <a:r>
              <a:rPr lang="en-US" dirty="0"/>
              <a:t>|   2020-009</a:t>
            </a:r>
          </a:p>
        </p:txBody>
      </p:sp>
    </p:spTree>
    <p:extLst>
      <p:ext uri="{BB962C8B-B14F-4D97-AF65-F5344CB8AC3E}">
        <p14:creationId xmlns:p14="http://schemas.microsoft.com/office/powerpoint/2010/main" val="381779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A755AF9-6AEA-4BCA-A1A2-C57A58214B9E}"/>
              </a:ext>
            </a:extLst>
          </p:cNvPr>
          <p:cNvSpPr>
            <a:spLocks noGrp="1"/>
          </p:cNvSpPr>
          <p:nvPr>
            <p:ph type="title"/>
          </p:nvPr>
        </p:nvSpPr>
        <p:spPr/>
        <p:txBody>
          <a:bodyPr/>
          <a:lstStyle/>
          <a:p>
            <a:r>
              <a:rPr lang="en-US" dirty="0"/>
              <a:t>IT17112192 | Jayasuriya j. a. t. p.</a:t>
            </a:r>
          </a:p>
        </p:txBody>
      </p:sp>
      <p:sp>
        <p:nvSpPr>
          <p:cNvPr id="6" name="Text Placeholder 5">
            <a:extLst>
              <a:ext uri="{FF2B5EF4-FFF2-40B4-BE49-F238E27FC236}">
                <a16:creationId xmlns:a16="http://schemas.microsoft.com/office/drawing/2014/main" xmlns="" id="{07A91C59-28F0-4A9C-ACA2-19A536A0C380}"/>
              </a:ext>
            </a:extLst>
          </p:cNvPr>
          <p:cNvSpPr>
            <a:spLocks noGrp="1"/>
          </p:cNvSpPr>
          <p:nvPr>
            <p:ph type="body" idx="1"/>
          </p:nvPr>
        </p:nvSpPr>
        <p:spPr>
          <a:xfrm>
            <a:off x="998341" y="2895600"/>
            <a:ext cx="10363200" cy="1500187"/>
          </a:xfrm>
        </p:spPr>
        <p:txBody>
          <a:bodyPr/>
          <a:lstStyle/>
          <a:p>
            <a:r>
              <a:rPr lang="en-US" dirty="0"/>
              <a:t>Specializing in Information </a:t>
            </a:r>
            <a:r>
              <a:rPr lang="en-US" dirty="0" smtClean="0"/>
              <a:t>Technology</a:t>
            </a: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572" r="3572"/>
          <a:stretch/>
        </p:blipFill>
        <p:spPr>
          <a:xfrm>
            <a:off x="10134600" y="152400"/>
            <a:ext cx="1981200" cy="2293893"/>
          </a:xfrm>
          <a:prstGeom prst="rect">
            <a:avLst/>
          </a:prstGeom>
        </p:spPr>
      </p:pic>
      <p:sp>
        <p:nvSpPr>
          <p:cNvPr id="7" name="TextBox 6"/>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114596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A755AF9-6AEA-4BCA-A1A2-C57A58214B9E}"/>
              </a:ext>
            </a:extLst>
          </p:cNvPr>
          <p:cNvSpPr>
            <a:spLocks noGrp="1"/>
          </p:cNvSpPr>
          <p:nvPr>
            <p:ph type="title"/>
          </p:nvPr>
        </p:nvSpPr>
        <p:spPr>
          <a:xfrm>
            <a:off x="963084" y="2837087"/>
            <a:ext cx="10363200" cy="1558700"/>
          </a:xfrm>
        </p:spPr>
        <p:txBody>
          <a:bodyPr/>
          <a:lstStyle/>
          <a:p>
            <a:r>
              <a:rPr lang="en-US" dirty="0" smtClean="0"/>
              <a:t>IT17106634 </a:t>
            </a:r>
            <a:r>
              <a:rPr lang="en-US" dirty="0"/>
              <a:t>| </a:t>
            </a:r>
            <a:r>
              <a:rPr lang="en-US" dirty="0" smtClean="0"/>
              <a:t>Nuwanjaya l. a. p. y. p.</a:t>
            </a:r>
            <a:endParaRPr lang="en-US" dirty="0"/>
          </a:p>
        </p:txBody>
      </p:sp>
      <p:sp>
        <p:nvSpPr>
          <p:cNvPr id="6" name="Text Placeholder 5">
            <a:extLst>
              <a:ext uri="{FF2B5EF4-FFF2-40B4-BE49-F238E27FC236}">
                <a16:creationId xmlns:a16="http://schemas.microsoft.com/office/drawing/2014/main" xmlns="" id="{07A91C59-28F0-4A9C-ACA2-19A536A0C380}"/>
              </a:ext>
            </a:extLst>
          </p:cNvPr>
          <p:cNvSpPr>
            <a:spLocks noGrp="1"/>
          </p:cNvSpPr>
          <p:nvPr>
            <p:ph type="body" idx="1"/>
          </p:nvPr>
        </p:nvSpPr>
        <p:spPr>
          <a:xfrm>
            <a:off x="998341" y="2895600"/>
            <a:ext cx="10363200" cy="1500187"/>
          </a:xfrm>
        </p:spPr>
        <p:txBody>
          <a:bodyPr/>
          <a:lstStyle/>
          <a:p>
            <a:r>
              <a:rPr lang="en-US" dirty="0" smtClean="0"/>
              <a:t>Specializing </a:t>
            </a:r>
            <a:r>
              <a:rPr lang="en-US" dirty="0"/>
              <a:t>in </a:t>
            </a:r>
            <a:r>
              <a:rPr lang="en-US" dirty="0" smtClean="0"/>
              <a:t>Software Engineering   </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4599" y="152400"/>
            <a:ext cx="2034611" cy="2286000"/>
          </a:xfrm>
          <a:prstGeom prst="rect">
            <a:avLst/>
          </a:prstGeom>
        </p:spPr>
      </p:pic>
      <p:sp>
        <p:nvSpPr>
          <p:cNvPr id="7" name="TextBox 6"/>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Tree>
    <p:extLst>
      <p:ext uri="{BB962C8B-B14F-4D97-AF65-F5344CB8AC3E}">
        <p14:creationId xmlns:p14="http://schemas.microsoft.com/office/powerpoint/2010/main" val="1342403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5E8883F-180F-41FF-B53F-EF49BD9568CA}"/>
              </a:ext>
            </a:extLst>
          </p:cNvPr>
          <p:cNvSpPr>
            <a:spLocks noGrp="1"/>
          </p:cNvSpPr>
          <p:nvPr>
            <p:ph type="title"/>
          </p:nvPr>
        </p:nvSpPr>
        <p:spPr/>
        <p:txBody>
          <a:bodyPr>
            <a:normAutofit fontScale="90000"/>
          </a:bodyPr>
          <a:lstStyle/>
          <a:p>
            <a:r>
              <a:rPr lang="en-US" sz="4900" dirty="0" smtClean="0"/>
              <a:t>The slide matcher</a:t>
            </a:r>
            <a:r>
              <a:rPr lang="en-US" dirty="0"/>
              <a:t/>
            </a:r>
            <a:br>
              <a:rPr lang="en-US" dirty="0"/>
            </a:br>
            <a:endParaRPr lang="en-US" dirty="0"/>
          </a:p>
        </p:txBody>
      </p:sp>
      <p:sp>
        <p:nvSpPr>
          <p:cNvPr id="3" name="TextBox 2"/>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Tree>
    <p:extLst>
      <p:ext uri="{BB962C8B-B14F-4D97-AF65-F5344CB8AC3E}">
        <p14:creationId xmlns:p14="http://schemas.microsoft.com/office/powerpoint/2010/main" val="1978530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2F6FBBB-4C77-4A4B-BE54-96D3B0DF3BB7}"/>
              </a:ext>
            </a:extLst>
          </p:cNvPr>
          <p:cNvSpPr>
            <a:spLocks noGrp="1"/>
          </p:cNvSpPr>
          <p:nvPr>
            <p:ph type="title"/>
          </p:nvPr>
        </p:nvSpPr>
        <p:spPr/>
        <p:txBody>
          <a:bodyPr>
            <a:normAutofit/>
          </a:bodyPr>
          <a:lstStyle/>
          <a:p>
            <a:r>
              <a:rPr lang="en-US" b="1" dirty="0" smtClean="0"/>
              <a:t>Background &amp; Research Gap </a:t>
            </a:r>
            <a:endParaRPr lang="en-US" b="1" dirty="0"/>
          </a:p>
        </p:txBody>
      </p:sp>
      <p:sp>
        <p:nvSpPr>
          <p:cNvPr id="6" name="Content Placeholder 5">
            <a:extLst>
              <a:ext uri="{FF2B5EF4-FFF2-40B4-BE49-F238E27FC236}">
                <a16:creationId xmlns:a16="http://schemas.microsoft.com/office/drawing/2014/main" xmlns="" id="{F7E461F4-E6D8-4801-94AA-9B72FC99FFED}"/>
              </a:ext>
            </a:extLst>
          </p:cNvPr>
          <p:cNvSpPr>
            <a:spLocks noGrp="1"/>
          </p:cNvSpPr>
          <p:nvPr>
            <p:ph idx="1"/>
          </p:nvPr>
        </p:nvSpPr>
        <p:spPr>
          <a:xfrm>
            <a:off x="304800" y="1219200"/>
            <a:ext cx="10896600" cy="5181600"/>
          </a:xfrm>
        </p:spPr>
        <p:txBody>
          <a:bodyPr>
            <a:normAutofit/>
          </a:bodyPr>
          <a:lstStyle/>
          <a:p>
            <a:pPr algn="just"/>
            <a:r>
              <a:rPr lang="en-US" dirty="0"/>
              <a:t>Students who study smart instead of study hard, can have </a:t>
            </a:r>
            <a:r>
              <a:rPr lang="en-US" dirty="0" smtClean="0"/>
              <a:t>a success </a:t>
            </a:r>
            <a:r>
              <a:rPr lang="en-US" dirty="0"/>
              <a:t>in their education.</a:t>
            </a:r>
            <a:endParaRPr lang="en-US" sz="3000" dirty="0" smtClean="0"/>
          </a:p>
          <a:p>
            <a:pPr algn="just"/>
            <a:endParaRPr lang="en-US" sz="500" dirty="0" smtClean="0"/>
          </a:p>
          <a:p>
            <a:pPr algn="just"/>
            <a:r>
              <a:rPr lang="en-US" dirty="0" err="1"/>
              <a:t>EduEasy</a:t>
            </a:r>
            <a:r>
              <a:rPr lang="en-US" dirty="0"/>
              <a:t> is an E-learning application for students to effectively learn and revise lectures done at university</a:t>
            </a:r>
            <a:r>
              <a:rPr lang="en-US" sz="3000" dirty="0" smtClean="0"/>
              <a:t>.</a:t>
            </a:r>
          </a:p>
          <a:p>
            <a:pPr algn="just"/>
            <a:endParaRPr lang="en-US" sz="500" dirty="0" smtClean="0"/>
          </a:p>
          <a:p>
            <a:pPr algn="just"/>
            <a:endParaRPr lang="en-US" sz="500" dirty="0" smtClean="0"/>
          </a:p>
          <a:p>
            <a:pPr algn="just"/>
            <a:r>
              <a:rPr lang="en-US" sz="3000" dirty="0" smtClean="0"/>
              <a:t>The Slide Matcher </a:t>
            </a:r>
            <a:r>
              <a:rPr lang="en-US" sz="3000" dirty="0"/>
              <a:t>is designed to do </a:t>
            </a:r>
            <a:r>
              <a:rPr lang="en-US" sz="3000" dirty="0" smtClean="0"/>
              <a:t>a tasks</a:t>
            </a:r>
          </a:p>
          <a:p>
            <a:endParaRPr lang="en-US" sz="900" dirty="0" smtClean="0"/>
          </a:p>
          <a:p>
            <a:pPr marL="1314450" lvl="2" indent="-514350">
              <a:buFont typeface="+mj-lt"/>
              <a:buAutoNum type="arabicPeriod"/>
            </a:pPr>
            <a:r>
              <a:rPr lang="en-US" dirty="0"/>
              <a:t>M</a:t>
            </a:r>
            <a:r>
              <a:rPr lang="en-US" dirty="0" smtClean="0"/>
              <a:t>atching </a:t>
            </a:r>
            <a:r>
              <a:rPr lang="en-US" dirty="0"/>
              <a:t>the relevant lecture slide content according to the generated summarized </a:t>
            </a:r>
            <a:r>
              <a:rPr lang="en-US" dirty="0" smtClean="0"/>
              <a:t>note. </a:t>
            </a:r>
          </a:p>
        </p:txBody>
      </p:sp>
      <p:sp>
        <p:nvSpPr>
          <p:cNvPr id="4" name="TextBox 3"/>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Tree>
    <p:extLst>
      <p:ext uri="{BB962C8B-B14F-4D97-AF65-F5344CB8AC3E}">
        <p14:creationId xmlns:p14="http://schemas.microsoft.com/office/powerpoint/2010/main" val="12205335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2F6FBBB-4C77-4A4B-BE54-96D3B0DF3BB7}"/>
              </a:ext>
            </a:extLst>
          </p:cNvPr>
          <p:cNvSpPr>
            <a:spLocks noGrp="1"/>
          </p:cNvSpPr>
          <p:nvPr>
            <p:ph type="title"/>
          </p:nvPr>
        </p:nvSpPr>
        <p:spPr/>
        <p:txBody>
          <a:bodyPr>
            <a:normAutofit/>
          </a:bodyPr>
          <a:lstStyle/>
          <a:p>
            <a:r>
              <a:rPr lang="en-US" b="1" dirty="0" smtClean="0"/>
              <a:t>Background &amp; Research Gap</a:t>
            </a:r>
            <a:r>
              <a:rPr lang="en-US" b="1" dirty="0"/>
              <a:t> </a:t>
            </a:r>
            <a:r>
              <a:rPr lang="en-US" b="1" dirty="0" smtClean="0"/>
              <a:t>cont.</a:t>
            </a:r>
            <a:endParaRPr lang="en-US" b="1" dirty="0"/>
          </a:p>
        </p:txBody>
      </p:sp>
      <p:sp>
        <p:nvSpPr>
          <p:cNvPr id="6" name="Content Placeholder 5">
            <a:extLst>
              <a:ext uri="{FF2B5EF4-FFF2-40B4-BE49-F238E27FC236}">
                <a16:creationId xmlns:a16="http://schemas.microsoft.com/office/drawing/2014/main" xmlns="" id="{F7E461F4-E6D8-4801-94AA-9B72FC99FFED}"/>
              </a:ext>
            </a:extLst>
          </p:cNvPr>
          <p:cNvSpPr>
            <a:spLocks noGrp="1"/>
          </p:cNvSpPr>
          <p:nvPr>
            <p:ph idx="1"/>
          </p:nvPr>
        </p:nvSpPr>
        <p:spPr>
          <a:xfrm>
            <a:off x="304800" y="1219200"/>
            <a:ext cx="11125200" cy="5181600"/>
          </a:xfrm>
        </p:spPr>
        <p:txBody>
          <a:bodyPr>
            <a:normAutofit/>
          </a:bodyPr>
          <a:lstStyle/>
          <a:p>
            <a:pPr algn="just"/>
            <a:r>
              <a:rPr lang="en-US" dirty="0" smtClean="0"/>
              <a:t>Comparing </a:t>
            </a:r>
            <a:r>
              <a:rPr lang="en-US" dirty="0"/>
              <a:t>the </a:t>
            </a:r>
            <a:r>
              <a:rPr lang="en-US" dirty="0" smtClean="0"/>
              <a:t>text between summarized </a:t>
            </a:r>
            <a:r>
              <a:rPr lang="en-US" dirty="0"/>
              <a:t>note </a:t>
            </a:r>
            <a:r>
              <a:rPr lang="en-US" dirty="0" smtClean="0"/>
              <a:t>and </a:t>
            </a:r>
            <a:r>
              <a:rPr lang="en-US" dirty="0"/>
              <a:t>lecture </a:t>
            </a:r>
            <a:r>
              <a:rPr lang="en-US" dirty="0" smtClean="0"/>
              <a:t>content</a:t>
            </a:r>
            <a:r>
              <a:rPr lang="en-US" sz="3000" dirty="0" smtClean="0"/>
              <a:t>.</a:t>
            </a:r>
          </a:p>
          <a:p>
            <a:pPr algn="just"/>
            <a:endParaRPr lang="en-US" sz="500" dirty="0" smtClean="0"/>
          </a:p>
          <a:p>
            <a:pPr algn="just"/>
            <a:r>
              <a:rPr lang="en-US" sz="3000" dirty="0" smtClean="0"/>
              <a:t>There are some researches done based on text classification, measure text similarity. [4]-[6]. </a:t>
            </a:r>
          </a:p>
          <a:p>
            <a:pPr algn="just"/>
            <a:endParaRPr lang="en-US" sz="500" dirty="0" smtClean="0"/>
          </a:p>
          <a:p>
            <a:pPr algn="just"/>
            <a:r>
              <a:rPr lang="en-US" dirty="0"/>
              <a:t>Natural Language Processing (NLP) is a part of computer science and AI which deals with human </a:t>
            </a:r>
            <a:r>
              <a:rPr lang="en-US" dirty="0" smtClean="0"/>
              <a:t>languages[3][1].</a:t>
            </a:r>
          </a:p>
          <a:p>
            <a:pPr algn="just"/>
            <a:endParaRPr lang="en-US" sz="500" dirty="0" smtClean="0"/>
          </a:p>
          <a:p>
            <a:pPr algn="just"/>
            <a:r>
              <a:rPr lang="en-US" dirty="0"/>
              <a:t>Get the data in clean and standard format for further analysis is very </a:t>
            </a:r>
            <a:r>
              <a:rPr lang="en-US" dirty="0" smtClean="0"/>
              <a:t>important</a:t>
            </a:r>
            <a:endParaRPr lang="en-US" sz="500" dirty="0" smtClean="0"/>
          </a:p>
        </p:txBody>
      </p:sp>
      <p:sp>
        <p:nvSpPr>
          <p:cNvPr id="4" name="TextBox 3"/>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Tree>
    <p:extLst>
      <p:ext uri="{BB962C8B-B14F-4D97-AF65-F5344CB8AC3E}">
        <p14:creationId xmlns:p14="http://schemas.microsoft.com/office/powerpoint/2010/main" val="1225686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2F6FBBB-4C77-4A4B-BE54-96D3B0DF3BB7}"/>
              </a:ext>
            </a:extLst>
          </p:cNvPr>
          <p:cNvSpPr>
            <a:spLocks noGrp="1"/>
          </p:cNvSpPr>
          <p:nvPr>
            <p:ph type="title"/>
          </p:nvPr>
        </p:nvSpPr>
        <p:spPr/>
        <p:txBody>
          <a:bodyPr>
            <a:normAutofit/>
          </a:bodyPr>
          <a:lstStyle/>
          <a:p>
            <a:r>
              <a:rPr lang="en-US" b="1" dirty="0" smtClean="0"/>
              <a:t>Background &amp; Research Gap cont.</a:t>
            </a:r>
            <a:endParaRPr lang="en-US" b="1" dirty="0"/>
          </a:p>
        </p:txBody>
      </p:sp>
      <p:sp>
        <p:nvSpPr>
          <p:cNvPr id="6" name="Content Placeholder 5">
            <a:extLst>
              <a:ext uri="{FF2B5EF4-FFF2-40B4-BE49-F238E27FC236}">
                <a16:creationId xmlns:a16="http://schemas.microsoft.com/office/drawing/2014/main" xmlns="" id="{F7E461F4-E6D8-4801-94AA-9B72FC99FFED}"/>
              </a:ext>
            </a:extLst>
          </p:cNvPr>
          <p:cNvSpPr>
            <a:spLocks noGrp="1"/>
          </p:cNvSpPr>
          <p:nvPr>
            <p:ph idx="1"/>
          </p:nvPr>
        </p:nvSpPr>
        <p:spPr>
          <a:xfrm>
            <a:off x="533400" y="1219200"/>
            <a:ext cx="10896600" cy="5181600"/>
          </a:xfrm>
        </p:spPr>
        <p:txBody>
          <a:bodyPr>
            <a:normAutofit/>
          </a:bodyPr>
          <a:lstStyle/>
          <a:p>
            <a:pPr algn="just"/>
            <a:r>
              <a:rPr lang="en-US" dirty="0" err="1" smtClean="0"/>
              <a:t>Copyleaks</a:t>
            </a:r>
            <a:r>
              <a:rPr lang="en-US" dirty="0" smtClean="0"/>
              <a:t>, </a:t>
            </a:r>
            <a:r>
              <a:rPr lang="en-US" dirty="0" err="1" smtClean="0"/>
              <a:t>TextAnalizer</a:t>
            </a:r>
            <a:r>
              <a:rPr lang="en-US" dirty="0" smtClean="0"/>
              <a:t>, </a:t>
            </a:r>
            <a:r>
              <a:rPr lang="en-US" dirty="0" err="1" smtClean="0"/>
              <a:t>CountWordsFree</a:t>
            </a:r>
            <a:r>
              <a:rPr lang="en-US" dirty="0" smtClean="0"/>
              <a:t> are some of existing products. </a:t>
            </a:r>
            <a:endParaRPr lang="en-US" sz="3000" dirty="0" smtClean="0"/>
          </a:p>
          <a:p>
            <a:pPr marL="0" indent="0" algn="just">
              <a:buNone/>
            </a:pPr>
            <a:endParaRPr lang="en-US" sz="3000" dirty="0"/>
          </a:p>
          <a:p>
            <a:pPr algn="just"/>
            <a:r>
              <a:rPr lang="en-US" sz="3000" dirty="0" smtClean="0"/>
              <a:t>TFIDF </a:t>
            </a:r>
            <a:r>
              <a:rPr lang="en-US" dirty="0"/>
              <a:t>is </a:t>
            </a:r>
            <a:r>
              <a:rPr lang="en-US" dirty="0" smtClean="0"/>
              <a:t>a very </a:t>
            </a:r>
            <a:r>
              <a:rPr lang="en-US" dirty="0"/>
              <a:t>common algorithm to transform text into numbers and identify the </a:t>
            </a:r>
            <a:r>
              <a:rPr lang="en-US" dirty="0" smtClean="0"/>
              <a:t>similarity [2].</a:t>
            </a:r>
            <a:endParaRPr lang="en-US" dirty="0"/>
          </a:p>
          <a:p>
            <a:pPr algn="just"/>
            <a:endParaRPr lang="en-US" dirty="0" smtClean="0"/>
          </a:p>
          <a:p>
            <a:endParaRPr lang="en-US" sz="500" dirty="0" smtClean="0"/>
          </a:p>
        </p:txBody>
      </p:sp>
      <p:sp>
        <p:nvSpPr>
          <p:cNvPr id="4" name="TextBox 3"/>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Tree>
    <p:extLst>
      <p:ext uri="{BB962C8B-B14F-4D97-AF65-F5344CB8AC3E}">
        <p14:creationId xmlns:p14="http://schemas.microsoft.com/office/powerpoint/2010/main" val="142043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2F6FBBB-4C77-4A4B-BE54-96D3B0DF3BB7}"/>
              </a:ext>
            </a:extLst>
          </p:cNvPr>
          <p:cNvSpPr>
            <a:spLocks noGrp="1"/>
          </p:cNvSpPr>
          <p:nvPr>
            <p:ph type="title"/>
          </p:nvPr>
        </p:nvSpPr>
        <p:spPr/>
        <p:txBody>
          <a:bodyPr>
            <a:normAutofit/>
          </a:bodyPr>
          <a:lstStyle/>
          <a:p>
            <a:r>
              <a:rPr lang="en-US" b="1" dirty="0" smtClean="0"/>
              <a:t>Research Question</a:t>
            </a:r>
            <a:endParaRPr lang="en-US" b="1" dirty="0"/>
          </a:p>
        </p:txBody>
      </p:sp>
      <p:sp>
        <p:nvSpPr>
          <p:cNvPr id="6" name="Content Placeholder 5">
            <a:extLst>
              <a:ext uri="{FF2B5EF4-FFF2-40B4-BE49-F238E27FC236}">
                <a16:creationId xmlns:a16="http://schemas.microsoft.com/office/drawing/2014/main" xmlns="" id="{F7E461F4-E6D8-4801-94AA-9B72FC99FFED}"/>
              </a:ext>
            </a:extLst>
          </p:cNvPr>
          <p:cNvSpPr>
            <a:spLocks noGrp="1"/>
          </p:cNvSpPr>
          <p:nvPr>
            <p:ph idx="1"/>
          </p:nvPr>
        </p:nvSpPr>
        <p:spPr>
          <a:xfrm>
            <a:off x="304800" y="1219200"/>
            <a:ext cx="11125200" cy="5181600"/>
          </a:xfrm>
        </p:spPr>
        <p:txBody>
          <a:bodyPr>
            <a:normAutofit/>
          </a:bodyPr>
          <a:lstStyle/>
          <a:p>
            <a:pPr algn="just"/>
            <a:r>
              <a:rPr lang="en-US" sz="3000" dirty="0" smtClean="0"/>
              <a:t>Students wastes their time to seek the relevant lecture slides while using references for short notes. </a:t>
            </a:r>
          </a:p>
          <a:p>
            <a:pPr algn="just"/>
            <a:endParaRPr lang="en-US" sz="3000" dirty="0" smtClean="0"/>
          </a:p>
          <a:p>
            <a:pPr algn="just"/>
            <a:r>
              <a:rPr lang="en-US" sz="2800" dirty="0" smtClean="0"/>
              <a:t>Normally </a:t>
            </a:r>
            <a:r>
              <a:rPr lang="en-US" sz="2800" dirty="0"/>
              <a:t>students try to find the lecture </a:t>
            </a:r>
            <a:r>
              <a:rPr lang="en-US" sz="2800" dirty="0" smtClean="0"/>
              <a:t>notes manually.</a:t>
            </a:r>
          </a:p>
          <a:p>
            <a:pPr algn="just"/>
            <a:endParaRPr lang="en-US" sz="2800" dirty="0" smtClean="0"/>
          </a:p>
          <a:p>
            <a:pPr algn="just"/>
            <a:r>
              <a:rPr lang="en-US" sz="2800" dirty="0"/>
              <a:t>Slide Matcher component helps students to </a:t>
            </a:r>
            <a:r>
              <a:rPr lang="en-US" sz="2800" dirty="0" smtClean="0"/>
              <a:t>find and navigate </a:t>
            </a:r>
            <a:r>
              <a:rPr lang="en-US" sz="2800" dirty="0"/>
              <a:t>to the exact lecture note.</a:t>
            </a:r>
          </a:p>
          <a:p>
            <a:pPr algn="just"/>
            <a:endParaRPr lang="en-US" sz="3000" dirty="0" smtClean="0"/>
          </a:p>
          <a:p>
            <a:pPr algn="just"/>
            <a:endParaRPr lang="en-US" sz="3000" dirty="0"/>
          </a:p>
        </p:txBody>
      </p:sp>
      <p:sp>
        <p:nvSpPr>
          <p:cNvPr id="4" name="TextBox 3"/>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Tree>
    <p:extLst>
      <p:ext uri="{BB962C8B-B14F-4D97-AF65-F5344CB8AC3E}">
        <p14:creationId xmlns:p14="http://schemas.microsoft.com/office/powerpoint/2010/main" val="1740936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2F6FBBB-4C77-4A4B-BE54-96D3B0DF3BB7}"/>
              </a:ext>
            </a:extLst>
          </p:cNvPr>
          <p:cNvSpPr>
            <a:spLocks noGrp="1"/>
          </p:cNvSpPr>
          <p:nvPr>
            <p:ph type="title"/>
          </p:nvPr>
        </p:nvSpPr>
        <p:spPr/>
        <p:txBody>
          <a:bodyPr>
            <a:normAutofit/>
          </a:bodyPr>
          <a:lstStyle/>
          <a:p>
            <a:r>
              <a:rPr lang="en-US" b="1" dirty="0" smtClean="0"/>
              <a:t>Objectives</a:t>
            </a:r>
            <a:endParaRPr lang="en-US" b="1" dirty="0"/>
          </a:p>
        </p:txBody>
      </p:sp>
      <p:sp>
        <p:nvSpPr>
          <p:cNvPr id="6" name="Content Placeholder 5">
            <a:extLst>
              <a:ext uri="{FF2B5EF4-FFF2-40B4-BE49-F238E27FC236}">
                <a16:creationId xmlns:a16="http://schemas.microsoft.com/office/drawing/2014/main" xmlns="" id="{F7E461F4-E6D8-4801-94AA-9B72FC99FFED}"/>
              </a:ext>
            </a:extLst>
          </p:cNvPr>
          <p:cNvSpPr>
            <a:spLocks noGrp="1"/>
          </p:cNvSpPr>
          <p:nvPr>
            <p:ph idx="1"/>
          </p:nvPr>
        </p:nvSpPr>
        <p:spPr>
          <a:xfrm>
            <a:off x="304800" y="1219200"/>
            <a:ext cx="11277600" cy="5181600"/>
          </a:xfrm>
        </p:spPr>
        <p:txBody>
          <a:bodyPr>
            <a:normAutofit/>
          </a:bodyPr>
          <a:lstStyle/>
          <a:p>
            <a:pPr lvl="0" algn="just"/>
            <a:r>
              <a:rPr lang="en-US" sz="3000" dirty="0" smtClean="0"/>
              <a:t>Upload lecture PPTs to the system.</a:t>
            </a:r>
          </a:p>
          <a:p>
            <a:pPr lvl="0" algn="just"/>
            <a:endParaRPr lang="en-US" sz="500" dirty="0"/>
          </a:p>
          <a:p>
            <a:pPr lvl="0" algn="just"/>
            <a:r>
              <a:rPr lang="en-US" sz="3000" dirty="0" smtClean="0"/>
              <a:t>Upload summarized note content or relevant part of summarized note which has to be found the relevant lecture content.</a:t>
            </a:r>
          </a:p>
          <a:p>
            <a:pPr lvl="0" algn="just"/>
            <a:endParaRPr lang="en-US" sz="500" dirty="0"/>
          </a:p>
          <a:p>
            <a:pPr lvl="0" algn="just"/>
            <a:r>
              <a:rPr lang="en-US" sz="3000" dirty="0"/>
              <a:t>Develop </a:t>
            </a:r>
            <a:r>
              <a:rPr lang="en-US" sz="3000" dirty="0" smtClean="0"/>
              <a:t>an algorithm to calculate the similarity.</a:t>
            </a:r>
          </a:p>
          <a:p>
            <a:pPr lvl="0" algn="just"/>
            <a:r>
              <a:rPr lang="en-US" sz="3000" dirty="0" smtClean="0"/>
              <a:t>Display the most similar lecture PPT. </a:t>
            </a:r>
          </a:p>
          <a:p>
            <a:pPr lvl="0" algn="just"/>
            <a:endParaRPr lang="en-US" sz="500" dirty="0"/>
          </a:p>
          <a:p>
            <a:pPr algn="just"/>
            <a:endParaRPr lang="en-US" sz="500" dirty="0" smtClean="0"/>
          </a:p>
          <a:p>
            <a:pPr lvl="0" algn="just"/>
            <a:r>
              <a:rPr lang="en-US" sz="3000" dirty="0"/>
              <a:t>Develop an attractive and easy to use user </a:t>
            </a:r>
            <a:r>
              <a:rPr lang="en-US" sz="3000" dirty="0" smtClean="0"/>
              <a:t>interface.</a:t>
            </a:r>
            <a:endParaRPr lang="en-US" sz="3000" dirty="0"/>
          </a:p>
          <a:p>
            <a:endParaRPr lang="en-US" sz="3000" dirty="0"/>
          </a:p>
        </p:txBody>
      </p:sp>
      <p:sp>
        <p:nvSpPr>
          <p:cNvPr id="4" name="TextBox 3"/>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Tree>
    <p:extLst>
      <p:ext uri="{BB962C8B-B14F-4D97-AF65-F5344CB8AC3E}">
        <p14:creationId xmlns:p14="http://schemas.microsoft.com/office/powerpoint/2010/main" val="39156001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2F6FBBB-4C77-4A4B-BE54-96D3B0DF3BB7}"/>
              </a:ext>
            </a:extLst>
          </p:cNvPr>
          <p:cNvSpPr>
            <a:spLocks noGrp="1"/>
          </p:cNvSpPr>
          <p:nvPr>
            <p:ph type="title"/>
          </p:nvPr>
        </p:nvSpPr>
        <p:spPr/>
        <p:txBody>
          <a:bodyPr>
            <a:normAutofit/>
          </a:bodyPr>
          <a:lstStyle/>
          <a:p>
            <a:r>
              <a:rPr lang="en-US" b="1" dirty="0"/>
              <a:t>M</a:t>
            </a:r>
            <a:r>
              <a:rPr lang="en-US" b="1" dirty="0" smtClean="0"/>
              <a:t>ethodology</a:t>
            </a:r>
            <a:endParaRPr lang="en-US" b="1" dirty="0"/>
          </a:p>
        </p:txBody>
      </p:sp>
      <p:pic>
        <p:nvPicPr>
          <p:cNvPr id="52" name="Picture 51" descr="C:\Users\Yasiru Nuwanjaya\Pictures\overview.PNG"/>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8610600" cy="4191000"/>
          </a:xfrm>
          <a:prstGeom prst="rect">
            <a:avLst/>
          </a:prstGeom>
          <a:noFill/>
          <a:ln>
            <a:noFill/>
          </a:ln>
        </p:spPr>
      </p:pic>
      <p:sp>
        <p:nvSpPr>
          <p:cNvPr id="4" name="TextBox 3"/>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Tree>
    <p:extLst>
      <p:ext uri="{BB962C8B-B14F-4D97-AF65-F5344CB8AC3E}">
        <p14:creationId xmlns:p14="http://schemas.microsoft.com/office/powerpoint/2010/main" val="35636818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2F6FBBB-4C77-4A4B-BE54-96D3B0DF3BB7}"/>
              </a:ext>
            </a:extLst>
          </p:cNvPr>
          <p:cNvSpPr>
            <a:spLocks noGrp="1"/>
          </p:cNvSpPr>
          <p:nvPr>
            <p:ph type="title"/>
          </p:nvPr>
        </p:nvSpPr>
        <p:spPr/>
        <p:txBody>
          <a:bodyPr>
            <a:normAutofit/>
          </a:bodyPr>
          <a:lstStyle/>
          <a:p>
            <a:r>
              <a:rPr lang="en-US" b="1" dirty="0" smtClean="0"/>
              <a:t>Methodology cont.</a:t>
            </a:r>
            <a:endParaRPr lang="en-US" b="1" dirty="0"/>
          </a:p>
        </p:txBody>
      </p:sp>
      <p:sp>
        <p:nvSpPr>
          <p:cNvPr id="6" name="Content Placeholder 5">
            <a:extLst>
              <a:ext uri="{FF2B5EF4-FFF2-40B4-BE49-F238E27FC236}">
                <a16:creationId xmlns:a16="http://schemas.microsoft.com/office/drawing/2014/main" xmlns="" id="{F7E461F4-E6D8-4801-94AA-9B72FC99FFED}"/>
              </a:ext>
            </a:extLst>
          </p:cNvPr>
          <p:cNvSpPr>
            <a:spLocks noGrp="1"/>
          </p:cNvSpPr>
          <p:nvPr>
            <p:ph idx="1"/>
          </p:nvPr>
        </p:nvSpPr>
        <p:spPr>
          <a:xfrm>
            <a:off x="304800" y="1143000"/>
            <a:ext cx="10992249" cy="5181600"/>
          </a:xfrm>
        </p:spPr>
        <p:txBody>
          <a:bodyPr/>
          <a:lstStyle/>
          <a:p>
            <a:r>
              <a:rPr lang="en-US" sz="3000" dirty="0" smtClean="0"/>
              <a:t>Compare the similarity between summarized note and lecture content using Vector Counter pairwise technology.</a:t>
            </a:r>
            <a:endParaRPr lang="en-US" dirty="0" smtClean="0"/>
          </a:p>
          <a:p>
            <a:pPr algn="just"/>
            <a:endParaRPr lang="en-US" sz="2400" dirty="0" smtClean="0"/>
          </a:p>
          <a:p>
            <a:pPr algn="just"/>
            <a:r>
              <a:rPr lang="en-US" sz="3000" dirty="0" smtClean="0"/>
              <a:t>Python 3.6, Anaconda </a:t>
            </a:r>
            <a:r>
              <a:rPr lang="en-US" sz="3000" dirty="0" err="1" smtClean="0"/>
              <a:t>Spyder</a:t>
            </a:r>
            <a:r>
              <a:rPr lang="en-US" sz="3000" dirty="0" smtClean="0"/>
              <a:t>, used as tool and technologies. </a:t>
            </a:r>
            <a:endParaRPr lang="en-US" sz="3000" dirty="0"/>
          </a:p>
        </p:txBody>
      </p:sp>
      <p:pic>
        <p:nvPicPr>
          <p:cNvPr id="8" name="Picture 7" descr="C:\Users\Tharindu\Downloads\python-logo.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4267200"/>
            <a:ext cx="2507932" cy="687522"/>
          </a:xfrm>
          <a:prstGeom prst="rect">
            <a:avLst/>
          </a:prstGeom>
          <a:noFill/>
          <a:ln>
            <a:noFill/>
          </a:ln>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4267200"/>
            <a:ext cx="2838849" cy="709712"/>
          </a:xfrm>
          <a:prstGeom prst="rect">
            <a:avLst/>
          </a:prstGeom>
        </p:spPr>
      </p:pic>
      <p:sp>
        <p:nvSpPr>
          <p:cNvPr id="7" name="TextBox 6"/>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Tree>
    <p:extLst>
      <p:ext uri="{BB962C8B-B14F-4D97-AF65-F5344CB8AC3E}">
        <p14:creationId xmlns:p14="http://schemas.microsoft.com/office/powerpoint/2010/main" val="33132884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2F6FBBB-4C77-4A4B-BE54-96D3B0DF3BB7}"/>
              </a:ext>
            </a:extLst>
          </p:cNvPr>
          <p:cNvSpPr>
            <a:spLocks noGrp="1"/>
          </p:cNvSpPr>
          <p:nvPr>
            <p:ph type="title"/>
          </p:nvPr>
        </p:nvSpPr>
        <p:spPr/>
        <p:txBody>
          <a:bodyPr>
            <a:normAutofit/>
          </a:bodyPr>
          <a:lstStyle/>
          <a:p>
            <a:r>
              <a:rPr lang="en-US" b="1" dirty="0" smtClean="0"/>
              <a:t>Achievements</a:t>
            </a:r>
            <a:endParaRPr lang="en-US" b="1" dirty="0"/>
          </a:p>
        </p:txBody>
      </p:sp>
      <p:sp>
        <p:nvSpPr>
          <p:cNvPr id="4" name="TextBox 3"/>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
        <p:nvSpPr>
          <p:cNvPr id="8" name="Content Placeholder 5">
            <a:extLst>
              <a:ext uri="{FF2B5EF4-FFF2-40B4-BE49-F238E27FC236}">
                <a16:creationId xmlns="" xmlns:a16="http://schemas.microsoft.com/office/drawing/2014/main" xmlns:lc="http://schemas.openxmlformats.org/drawingml/2006/lockedCanvas" id="{F7E461F4-E6D8-4801-94AA-9B72FC99FFED}"/>
              </a:ext>
            </a:extLst>
          </p:cNvPr>
          <p:cNvSpPr>
            <a:spLocks noGrp="1"/>
          </p:cNvSpPr>
          <p:nvPr/>
        </p:nvSpPr>
        <p:spPr>
          <a:xfrm>
            <a:off x="304800" y="1459468"/>
            <a:ext cx="11684000" cy="42555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000" dirty="0" smtClean="0"/>
              <a:t>Successfully developed an algorithm to find the most similar lecture PPTX from all lectures.</a:t>
            </a:r>
          </a:p>
          <a:p>
            <a:endParaRPr lang="en-US" sz="500" dirty="0" smtClean="0"/>
          </a:p>
          <a:p>
            <a:endParaRPr lang="en-US" sz="500" dirty="0" smtClean="0"/>
          </a:p>
          <a:p>
            <a:r>
              <a:rPr lang="en-US" sz="3000" dirty="0" smtClean="0"/>
              <a:t>Developed an algorithm to calculate the percentage of similarity between summarized note and selected lecture slide..</a:t>
            </a:r>
          </a:p>
        </p:txBody>
      </p:sp>
      <p:pic>
        <p:nvPicPr>
          <p:cNvPr id="9" name="Picture 8" descr="D:\4th year\cdap\ss\test r 3.PNG"/>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21668"/>
            <a:ext cx="6477000" cy="1524000"/>
          </a:xfrm>
          <a:prstGeom prst="rect">
            <a:avLst/>
          </a:prstGeom>
          <a:noFill/>
          <a:ln>
            <a:noFill/>
          </a:ln>
        </p:spPr>
      </p:pic>
    </p:spTree>
    <p:extLst>
      <p:ext uri="{BB962C8B-B14F-4D97-AF65-F5344CB8AC3E}">
        <p14:creationId xmlns:p14="http://schemas.microsoft.com/office/powerpoint/2010/main" val="144578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5E8883F-180F-41FF-B53F-EF49BD9568CA}"/>
              </a:ext>
            </a:extLst>
          </p:cNvPr>
          <p:cNvSpPr>
            <a:spLocks noGrp="1"/>
          </p:cNvSpPr>
          <p:nvPr>
            <p:ph type="title"/>
          </p:nvPr>
        </p:nvSpPr>
        <p:spPr/>
        <p:txBody>
          <a:bodyPr>
            <a:normAutofit fontScale="90000"/>
          </a:bodyPr>
          <a:lstStyle/>
          <a:p>
            <a:r>
              <a:rPr lang="en-US" sz="4900" dirty="0" smtClean="0"/>
              <a:t>The note taker</a:t>
            </a:r>
            <a:r>
              <a:rPr lang="en-US" dirty="0"/>
              <a:t/>
            </a:r>
            <a:br>
              <a:rPr lang="en-US" dirty="0"/>
            </a:br>
            <a:endParaRPr lang="en-US" dirty="0"/>
          </a:p>
        </p:txBody>
      </p:sp>
      <p:sp>
        <p:nvSpPr>
          <p:cNvPr id="3" name="TextBox 2"/>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214082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6F25A2-0ABA-476F-93A9-CAE8E1CC4A08}"/>
              </a:ext>
            </a:extLst>
          </p:cNvPr>
          <p:cNvSpPr>
            <a:spLocks noGrp="1"/>
          </p:cNvSpPr>
          <p:nvPr>
            <p:ph type="title"/>
          </p:nvPr>
        </p:nvSpPr>
        <p:spPr>
          <a:xfrm>
            <a:off x="0" y="228600"/>
            <a:ext cx="10363200" cy="1362075"/>
          </a:xfrm>
        </p:spPr>
        <p:txBody>
          <a:bodyPr/>
          <a:lstStyle/>
          <a:p>
            <a:r>
              <a:rPr lang="en-US" dirty="0" smtClean="0"/>
              <a:t>  References</a:t>
            </a:r>
            <a:endParaRPr lang="en-US" dirty="0"/>
          </a:p>
        </p:txBody>
      </p:sp>
      <p:sp>
        <p:nvSpPr>
          <p:cNvPr id="3" name="Text Placeholder 2">
            <a:extLst>
              <a:ext uri="{FF2B5EF4-FFF2-40B4-BE49-F238E27FC236}">
                <a16:creationId xmlns:a16="http://schemas.microsoft.com/office/drawing/2014/main" xmlns="" id="{BEF3D551-122C-4719-815B-4B734524ED38}"/>
              </a:ext>
            </a:extLst>
          </p:cNvPr>
          <p:cNvSpPr>
            <a:spLocks noGrp="1"/>
          </p:cNvSpPr>
          <p:nvPr>
            <p:ph type="body" idx="1"/>
          </p:nvPr>
        </p:nvSpPr>
        <p:spPr>
          <a:xfrm>
            <a:off x="228600" y="739552"/>
            <a:ext cx="11250084" cy="5127848"/>
          </a:xfrm>
        </p:spPr>
        <p:txBody>
          <a:bodyPr>
            <a:normAutofit/>
          </a:bodyPr>
          <a:lstStyle/>
          <a:p>
            <a:r>
              <a:rPr lang="en-US" dirty="0" smtClean="0">
                <a:solidFill>
                  <a:schemeClr val="tx1"/>
                </a:solidFill>
              </a:rPr>
              <a:t>[1] </a:t>
            </a:r>
            <a:r>
              <a:rPr lang="en-US" dirty="0">
                <a:solidFill>
                  <a:schemeClr val="tx1"/>
                </a:solidFill>
                <a:effectLst>
                  <a:outerShdw blurRad="38100" dist="19050" dir="2700000" algn="tl">
                    <a:schemeClr val="dk1">
                      <a:alpha val="40000"/>
                    </a:schemeClr>
                  </a:outerShdw>
                </a:effectLst>
              </a:rPr>
              <a:t>Omid </a:t>
            </a:r>
            <a:r>
              <a:rPr lang="en-US" dirty="0" err="1">
                <a:solidFill>
                  <a:schemeClr val="tx1"/>
                </a:solidFill>
                <a:effectLst>
                  <a:outerShdw blurRad="38100" dist="19050" dir="2700000" algn="tl">
                    <a:schemeClr val="dk1">
                      <a:alpha val="40000"/>
                    </a:schemeClr>
                  </a:outerShdw>
                </a:effectLst>
              </a:rPr>
              <a:t>Shashmirzadi</a:t>
            </a:r>
            <a:r>
              <a:rPr lang="en-US" dirty="0">
                <a:solidFill>
                  <a:schemeClr val="tx1"/>
                </a:solidFill>
                <a:effectLst>
                  <a:outerShdw blurRad="38100" dist="19050" dir="2700000" algn="tl">
                    <a:schemeClr val="dk1">
                      <a:alpha val="40000"/>
                    </a:schemeClr>
                  </a:outerShdw>
                </a:effectLst>
              </a:rPr>
              <a:t>, Adam </a:t>
            </a:r>
            <a:r>
              <a:rPr lang="en-US" dirty="0" err="1">
                <a:solidFill>
                  <a:schemeClr val="tx1"/>
                </a:solidFill>
                <a:effectLst>
                  <a:outerShdw blurRad="38100" dist="19050" dir="2700000" algn="tl">
                    <a:schemeClr val="dk1">
                      <a:alpha val="40000"/>
                    </a:schemeClr>
                  </a:outerShdw>
                </a:effectLst>
              </a:rPr>
              <a:t>Lugowski</a:t>
            </a:r>
            <a:r>
              <a:rPr lang="en-US" dirty="0">
                <a:solidFill>
                  <a:schemeClr val="tx1"/>
                </a:solidFill>
                <a:effectLst>
                  <a:outerShdw blurRad="38100" dist="19050" dir="2700000" algn="tl">
                    <a:schemeClr val="dk1">
                      <a:alpha val="40000"/>
                    </a:schemeClr>
                  </a:outerShdw>
                </a:effectLst>
              </a:rPr>
              <a:t> and Kenneth </a:t>
            </a:r>
            <a:r>
              <a:rPr lang="en-US" dirty="0" err="1">
                <a:solidFill>
                  <a:schemeClr val="tx1"/>
                </a:solidFill>
                <a:effectLst>
                  <a:outerShdw blurRad="38100" dist="19050" dir="2700000" algn="tl">
                    <a:schemeClr val="dk1">
                      <a:alpha val="40000"/>
                    </a:schemeClr>
                  </a:outerShdw>
                </a:effectLst>
              </a:rPr>
              <a:t>Younge</a:t>
            </a:r>
            <a:r>
              <a:rPr lang="en-US" dirty="0">
                <a:solidFill>
                  <a:schemeClr val="tx1"/>
                </a:solidFill>
                <a:effectLst>
                  <a:outerShdw blurRad="38100" dist="19050" dir="2700000" algn="tl">
                    <a:schemeClr val="dk1">
                      <a:alpha val="40000"/>
                    </a:schemeClr>
                  </a:outerShdw>
                </a:effectLst>
              </a:rPr>
              <a:t>, “Text Similarity in Vector Space Models. </a:t>
            </a:r>
            <a:r>
              <a:rPr lang="en-US" dirty="0" err="1">
                <a:solidFill>
                  <a:schemeClr val="tx1"/>
                </a:solidFill>
                <a:effectLst>
                  <a:outerShdw blurRad="38100" dist="19050" dir="2700000" algn="tl">
                    <a:schemeClr val="dk1">
                      <a:alpha val="40000"/>
                    </a:schemeClr>
                  </a:outerShdw>
                </a:effectLst>
              </a:rPr>
              <a:t>AComparative</a:t>
            </a:r>
            <a:r>
              <a:rPr lang="en-US" dirty="0">
                <a:solidFill>
                  <a:schemeClr val="tx1"/>
                </a:solidFill>
                <a:effectLst>
                  <a:outerShdw blurRad="38100" dist="19050" dir="2700000" algn="tl">
                    <a:schemeClr val="dk1">
                      <a:alpha val="40000"/>
                    </a:schemeClr>
                  </a:outerShdw>
                </a:effectLst>
              </a:rPr>
              <a:t> Study,” IEEE International Conference on Machine Learning and Application (ICMLA), </a:t>
            </a:r>
            <a:r>
              <a:rPr lang="en-US" dirty="0">
                <a:solidFill>
                  <a:schemeClr val="tx1"/>
                </a:solidFill>
              </a:rPr>
              <a:t>Boca Raton, FL, USA, USA, Dec 2019 pp, </a:t>
            </a:r>
            <a:r>
              <a:rPr lang="en-US" dirty="0" smtClean="0">
                <a:solidFill>
                  <a:schemeClr val="tx1"/>
                </a:solidFill>
              </a:rPr>
              <a:t>19378206</a:t>
            </a:r>
          </a:p>
          <a:p>
            <a:endParaRPr lang="en-US" dirty="0">
              <a:solidFill>
                <a:schemeClr val="tx1"/>
              </a:solidFill>
            </a:endParaRPr>
          </a:p>
          <a:p>
            <a:r>
              <a:rPr lang="en-US" dirty="0" smtClean="0">
                <a:solidFill>
                  <a:schemeClr val="tx1"/>
                </a:solidFill>
                <a:effectLst>
                  <a:outerShdw blurRad="38100" dist="19050" dir="2700000" algn="tl">
                    <a:schemeClr val="dk1">
                      <a:alpha val="40000"/>
                    </a:schemeClr>
                  </a:outerShdw>
                </a:effectLst>
              </a:rPr>
              <a:t>[2] </a:t>
            </a:r>
            <a:r>
              <a:rPr lang="en-US" dirty="0" err="1" smtClean="0">
                <a:solidFill>
                  <a:schemeClr val="tx1"/>
                </a:solidFill>
                <a:effectLst>
                  <a:outerShdw blurRad="38100" dist="19050" dir="2700000" algn="tl">
                    <a:schemeClr val="dk1">
                      <a:alpha val="40000"/>
                    </a:schemeClr>
                  </a:outerShdw>
                </a:effectLst>
              </a:rPr>
              <a:t>LajanugenLogeswaran</a:t>
            </a:r>
            <a:r>
              <a:rPr lang="en-US" dirty="0">
                <a:solidFill>
                  <a:schemeClr val="tx1"/>
                </a:solidFill>
                <a:effectLst>
                  <a:outerShdw blurRad="38100" dist="19050" dir="2700000" algn="tl">
                    <a:schemeClr val="dk1">
                      <a:alpha val="40000"/>
                    </a:schemeClr>
                  </a:outerShdw>
                </a:effectLst>
              </a:rPr>
              <a:t>, </a:t>
            </a:r>
            <a:r>
              <a:rPr lang="en-US" dirty="0" err="1">
                <a:solidFill>
                  <a:schemeClr val="tx1"/>
                </a:solidFill>
                <a:effectLst>
                  <a:outerShdw blurRad="38100" dist="19050" dir="2700000" algn="tl">
                    <a:schemeClr val="dk1">
                      <a:alpha val="40000"/>
                    </a:schemeClr>
                  </a:outerShdw>
                </a:effectLst>
              </a:rPr>
              <a:t>HonglakLee</a:t>
            </a:r>
            <a:r>
              <a:rPr lang="en-US" dirty="0">
                <a:solidFill>
                  <a:schemeClr val="tx1"/>
                </a:solidFill>
                <a:effectLst>
                  <a:outerShdw blurRad="38100" dist="19050" dir="2700000" algn="tl">
                    <a:schemeClr val="dk1">
                      <a:alpha val="40000"/>
                    </a:schemeClr>
                  </a:outerShdw>
                </a:effectLst>
              </a:rPr>
              <a:t>, </a:t>
            </a:r>
            <a:r>
              <a:rPr lang="en-US" dirty="0" err="1">
                <a:solidFill>
                  <a:schemeClr val="tx1"/>
                </a:solidFill>
                <a:effectLst>
                  <a:outerShdw blurRad="38100" dist="19050" dir="2700000" algn="tl">
                    <a:schemeClr val="dk1">
                      <a:alpha val="40000"/>
                    </a:schemeClr>
                  </a:outerShdw>
                </a:effectLst>
              </a:rPr>
              <a:t>DragomirRadev</a:t>
            </a:r>
            <a:r>
              <a:rPr lang="en-US" dirty="0">
                <a:solidFill>
                  <a:schemeClr val="tx1"/>
                </a:solidFill>
                <a:effectLst>
                  <a:outerShdw blurRad="38100" dist="19050" dir="2700000" algn="tl">
                    <a:schemeClr val="dk1">
                      <a:alpha val="40000"/>
                    </a:schemeClr>
                  </a:outerShdw>
                </a:effectLst>
              </a:rPr>
              <a:t> “Sentence </a:t>
            </a:r>
            <a:r>
              <a:rPr lang="en-US" dirty="0" err="1">
                <a:solidFill>
                  <a:schemeClr val="tx1"/>
                </a:solidFill>
                <a:effectLst>
                  <a:outerShdw blurRad="38100" dist="19050" dir="2700000" algn="tl">
                    <a:schemeClr val="dk1">
                      <a:alpha val="40000"/>
                    </a:schemeClr>
                  </a:outerShdw>
                </a:effectLst>
              </a:rPr>
              <a:t>Orderingand</a:t>
            </a:r>
            <a:r>
              <a:rPr lang="en-US" dirty="0">
                <a:solidFill>
                  <a:schemeClr val="tx1"/>
                </a:solidFill>
                <a:effectLst>
                  <a:outerShdw blurRad="38100" dist="19050" dir="2700000" algn="tl">
                    <a:schemeClr val="dk1">
                      <a:alpha val="40000"/>
                    </a:schemeClr>
                  </a:outerShdw>
                </a:effectLst>
              </a:rPr>
              <a:t> Coherence       Modeling Using Recurrent Neural Networks” Department of Computer Science &amp; Engineering, University of Michigan 2Department of Computer Science, Yale University, The Thirty-Second AAAI Conference on Artificial Intelligence (AAAI-18</a:t>
            </a:r>
            <a:r>
              <a:rPr lang="en-US" dirty="0" smtClean="0">
                <a:solidFill>
                  <a:schemeClr val="tx1"/>
                </a:solidFill>
                <a:effectLst>
                  <a:outerShdw blurRad="38100" dist="19050" dir="2700000" algn="tl">
                    <a:schemeClr val="dk1">
                      <a:alpha val="40000"/>
                    </a:schemeClr>
                  </a:outerShdw>
                </a:effectLst>
              </a:rPr>
              <a:t>)</a:t>
            </a:r>
          </a:p>
          <a:p>
            <a:endParaRPr lang="en-US" dirty="0">
              <a:solidFill>
                <a:schemeClr val="tx1"/>
              </a:solidFill>
              <a:effectLst>
                <a:outerShdw blurRad="38100" dist="19050" dir="2700000" algn="tl">
                  <a:schemeClr val="dk1">
                    <a:alpha val="40000"/>
                  </a:schemeClr>
                </a:outerShdw>
              </a:effectLst>
            </a:endParaRPr>
          </a:p>
          <a:p>
            <a:r>
              <a:rPr lang="en-US" dirty="0" smtClean="0">
                <a:solidFill>
                  <a:schemeClr val="tx1"/>
                </a:solidFill>
                <a:effectLst>
                  <a:outerShdw blurRad="38100" dist="19050" dir="2700000" algn="tl">
                    <a:schemeClr val="dk1">
                      <a:alpha val="40000"/>
                    </a:schemeClr>
                  </a:outerShdw>
                </a:effectLst>
              </a:rPr>
              <a:t>[3] Adrien </a:t>
            </a:r>
            <a:r>
              <a:rPr lang="en-US" dirty="0" err="1">
                <a:solidFill>
                  <a:schemeClr val="tx1"/>
                </a:solidFill>
                <a:effectLst>
                  <a:outerShdw blurRad="38100" dist="19050" dir="2700000" algn="tl">
                    <a:schemeClr val="dk1">
                      <a:alpha val="40000"/>
                    </a:schemeClr>
                  </a:outerShdw>
                </a:effectLst>
              </a:rPr>
              <a:t>Sieg</a:t>
            </a:r>
            <a:r>
              <a:rPr lang="en-US" dirty="0">
                <a:solidFill>
                  <a:schemeClr val="tx1"/>
                </a:solidFill>
                <a:effectLst>
                  <a:outerShdw blurRad="38100" dist="19050" dir="2700000" algn="tl">
                    <a:schemeClr val="dk1">
                      <a:alpha val="40000"/>
                    </a:schemeClr>
                  </a:outerShdw>
                </a:effectLst>
              </a:rPr>
              <a:t> “Text Similarities : Estimate the degree of similarity between two texts”. Available (</a:t>
            </a:r>
            <a:r>
              <a:rPr lang="en-US" u="sng" dirty="0">
                <a:solidFill>
                  <a:schemeClr val="tx1"/>
                </a:solidFill>
                <a:effectLst>
                  <a:outerShdw blurRad="38100" dist="19050" dir="2700000" algn="tl">
                    <a:schemeClr val="dk1">
                      <a:alpha val="40000"/>
                    </a:schemeClr>
                  </a:outerShdw>
                </a:effectLst>
                <a:hlinkClick r:id="rId2"/>
              </a:rPr>
              <a:t>https://medium.com/@adriensieg/text-similarities-da019229c894</a:t>
            </a:r>
            <a:r>
              <a:rPr lang="en-US" dirty="0" smtClean="0">
                <a:solidFill>
                  <a:schemeClr val="tx1"/>
                </a:solidFill>
                <a:effectLst>
                  <a:outerShdw blurRad="38100" dist="19050" dir="2700000" algn="tl">
                    <a:schemeClr val="dk1">
                      <a:alpha val="40000"/>
                    </a:schemeClr>
                  </a:outerShdw>
                </a:effectLst>
              </a:rPr>
              <a:t>)</a:t>
            </a:r>
          </a:p>
          <a:p>
            <a:endParaRPr lang="en-US" dirty="0">
              <a:effectLst>
                <a:outerShdw blurRad="38100" dist="19050" dir="2700000" algn="tl">
                  <a:schemeClr val="dk1">
                    <a:alpha val="40000"/>
                  </a:schemeClr>
                </a:outerShdw>
              </a:effectLst>
            </a:endParaRPr>
          </a:p>
          <a:p>
            <a:endParaRPr lang="en-US" dirty="0"/>
          </a:p>
          <a:p>
            <a:pPr lvl="0"/>
            <a:endParaRPr lang="en-US" sz="1800" dirty="0">
              <a:solidFill>
                <a:schemeClr val="tx1">
                  <a:lumMod val="95000"/>
                  <a:lumOff val="5000"/>
                </a:schemeClr>
              </a:solidFill>
            </a:endParaRPr>
          </a:p>
        </p:txBody>
      </p:sp>
      <p:sp>
        <p:nvSpPr>
          <p:cNvPr id="4" name="TextBox 3"/>
          <p:cNvSpPr txBox="1"/>
          <p:nvPr/>
        </p:nvSpPr>
        <p:spPr>
          <a:xfrm>
            <a:off x="2667000" y="6488668"/>
            <a:ext cx="5943600" cy="369332"/>
          </a:xfrm>
          <a:prstGeom prst="rect">
            <a:avLst/>
          </a:prstGeom>
          <a:noFill/>
        </p:spPr>
        <p:txBody>
          <a:bodyPr wrap="square" rtlCol="0">
            <a:spAutoFit/>
          </a:bodyPr>
          <a:lstStyle/>
          <a:p>
            <a:r>
              <a:rPr lang="en-US" b="1" dirty="0"/>
              <a:t>IT17106634</a:t>
            </a:r>
            <a:r>
              <a:rPr lang="en-US" dirty="0"/>
              <a:t>  |   </a:t>
            </a:r>
            <a:r>
              <a:rPr lang="en-US" dirty="0" err="1"/>
              <a:t>Nuwanjaya</a:t>
            </a:r>
            <a:r>
              <a:rPr lang="en-US" dirty="0"/>
              <a:t> L.A.P.Y.P</a:t>
            </a:r>
            <a:r>
              <a:rPr lang="en-US" b="1" dirty="0"/>
              <a:t>   </a:t>
            </a:r>
            <a:r>
              <a:rPr lang="en-US" dirty="0"/>
              <a:t>|   2020-009</a:t>
            </a:r>
          </a:p>
        </p:txBody>
      </p:sp>
    </p:spTree>
    <p:extLst>
      <p:ext uri="{BB962C8B-B14F-4D97-AF65-F5344CB8AC3E}">
        <p14:creationId xmlns:p14="http://schemas.microsoft.com/office/powerpoint/2010/main" val="543436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2F6FBBB-4C77-4A4B-BE54-96D3B0DF3BB7}"/>
              </a:ext>
            </a:extLst>
          </p:cNvPr>
          <p:cNvSpPr>
            <a:spLocks noGrp="1"/>
          </p:cNvSpPr>
          <p:nvPr>
            <p:ph type="title"/>
          </p:nvPr>
        </p:nvSpPr>
        <p:spPr/>
        <p:txBody>
          <a:bodyPr>
            <a:normAutofit/>
          </a:bodyPr>
          <a:lstStyle/>
          <a:p>
            <a:r>
              <a:rPr lang="en-US" b="1" dirty="0" smtClean="0"/>
              <a:t>Background &amp; Research Gap </a:t>
            </a:r>
            <a:endParaRPr lang="en-US" b="1" dirty="0"/>
          </a:p>
        </p:txBody>
      </p:sp>
      <p:sp>
        <p:nvSpPr>
          <p:cNvPr id="6" name="Content Placeholder 5">
            <a:extLst>
              <a:ext uri="{FF2B5EF4-FFF2-40B4-BE49-F238E27FC236}">
                <a16:creationId xmlns:a16="http://schemas.microsoft.com/office/drawing/2014/main" xmlns="" id="{F7E461F4-E6D8-4801-94AA-9B72FC99FFED}"/>
              </a:ext>
            </a:extLst>
          </p:cNvPr>
          <p:cNvSpPr>
            <a:spLocks noGrp="1"/>
          </p:cNvSpPr>
          <p:nvPr>
            <p:ph idx="1"/>
          </p:nvPr>
        </p:nvSpPr>
        <p:spPr>
          <a:xfrm>
            <a:off x="304800" y="1219200"/>
            <a:ext cx="10896600" cy="5181600"/>
          </a:xfrm>
        </p:spPr>
        <p:txBody>
          <a:bodyPr>
            <a:normAutofit/>
          </a:bodyPr>
          <a:lstStyle/>
          <a:p>
            <a:pPr algn="just"/>
            <a:r>
              <a:rPr lang="en-US" sz="3000" dirty="0"/>
              <a:t>The definition of smart learning is constantly discussed by multidisciplinary scholars and educational </a:t>
            </a:r>
            <a:r>
              <a:rPr lang="en-US" sz="3000" dirty="0" smtClean="0"/>
              <a:t>professionals [1].</a:t>
            </a:r>
          </a:p>
          <a:p>
            <a:pPr algn="just"/>
            <a:endParaRPr lang="en-US" sz="500" dirty="0" smtClean="0"/>
          </a:p>
          <a:p>
            <a:pPr algn="just"/>
            <a:r>
              <a:rPr lang="en-US" sz="3000" dirty="0"/>
              <a:t>According </a:t>
            </a:r>
            <a:r>
              <a:rPr lang="en-US" sz="3000" dirty="0" smtClean="0"/>
              <a:t>to available resources</a:t>
            </a:r>
            <a:r>
              <a:rPr lang="en-US" sz="3000" dirty="0"/>
              <a:t>, there are several systems developed related to </a:t>
            </a:r>
            <a:r>
              <a:rPr lang="en-US" sz="3000" dirty="0" smtClean="0"/>
              <a:t>smart learning.</a:t>
            </a:r>
          </a:p>
          <a:p>
            <a:pPr algn="just"/>
            <a:endParaRPr lang="en-US" sz="500" dirty="0" smtClean="0"/>
          </a:p>
          <a:p>
            <a:pPr algn="just"/>
            <a:r>
              <a:rPr lang="en-US" sz="3000" dirty="0"/>
              <a:t>So far, there is no simple, cohesive concept of smart learning</a:t>
            </a:r>
            <a:r>
              <a:rPr lang="en-US" sz="3000" dirty="0" smtClean="0"/>
              <a:t>.</a:t>
            </a:r>
          </a:p>
          <a:p>
            <a:pPr algn="just"/>
            <a:endParaRPr lang="en-US" sz="500" dirty="0" smtClean="0"/>
          </a:p>
          <a:p>
            <a:pPr algn="just"/>
            <a:r>
              <a:rPr lang="en-US" sz="3000" dirty="0" smtClean="0"/>
              <a:t>The Note Taker </a:t>
            </a:r>
            <a:r>
              <a:rPr lang="en-US" sz="3000" dirty="0"/>
              <a:t>is designed to do two particular </a:t>
            </a:r>
            <a:r>
              <a:rPr lang="en-US" sz="3000" dirty="0" smtClean="0"/>
              <a:t>tasks.</a:t>
            </a:r>
          </a:p>
          <a:p>
            <a:endParaRPr lang="en-US" sz="900" dirty="0" smtClean="0"/>
          </a:p>
          <a:p>
            <a:pPr marL="1314450" lvl="2" indent="-514350">
              <a:buFont typeface="+mj-lt"/>
              <a:buAutoNum type="arabicPeriod"/>
            </a:pPr>
            <a:r>
              <a:rPr lang="en-US" dirty="0" smtClean="0"/>
              <a:t>Convert </a:t>
            </a:r>
            <a:r>
              <a:rPr lang="en-US" dirty="0"/>
              <a:t>the </a:t>
            </a:r>
            <a:r>
              <a:rPr lang="en-US" dirty="0" smtClean="0"/>
              <a:t>lecturer’s </a:t>
            </a:r>
            <a:r>
              <a:rPr lang="en-US" dirty="0"/>
              <a:t>voice in to text and create a voice transcript</a:t>
            </a:r>
            <a:r>
              <a:rPr lang="en-US" dirty="0" smtClean="0"/>
              <a:t>. </a:t>
            </a:r>
          </a:p>
          <a:p>
            <a:pPr marL="1314450" lvl="2" indent="-514350">
              <a:buFont typeface="+mj-lt"/>
              <a:buAutoNum type="arabicPeriod"/>
            </a:pPr>
            <a:r>
              <a:rPr lang="en-US" dirty="0" smtClean="0"/>
              <a:t>Create </a:t>
            </a:r>
            <a:r>
              <a:rPr lang="en-US" dirty="0"/>
              <a:t>a summarized </a:t>
            </a:r>
            <a:r>
              <a:rPr lang="en-US" dirty="0" smtClean="0"/>
              <a:t>note of the transcript.</a:t>
            </a:r>
            <a:endParaRPr lang="en-US" sz="2200" dirty="0" smtClean="0"/>
          </a:p>
          <a:p>
            <a:pPr algn="just"/>
            <a:endParaRPr lang="en-US" dirty="0" smtClean="0"/>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89848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2F6FBBB-4C77-4A4B-BE54-96D3B0DF3BB7}"/>
              </a:ext>
            </a:extLst>
          </p:cNvPr>
          <p:cNvSpPr>
            <a:spLocks noGrp="1"/>
          </p:cNvSpPr>
          <p:nvPr>
            <p:ph type="title"/>
          </p:nvPr>
        </p:nvSpPr>
        <p:spPr/>
        <p:txBody>
          <a:bodyPr>
            <a:normAutofit/>
          </a:bodyPr>
          <a:lstStyle/>
          <a:p>
            <a:r>
              <a:rPr lang="en-US" b="1" dirty="0" smtClean="0"/>
              <a:t>Background &amp; Research Gap</a:t>
            </a:r>
            <a:r>
              <a:rPr lang="en-US" b="1" dirty="0"/>
              <a:t> </a:t>
            </a:r>
            <a:r>
              <a:rPr lang="en-US" b="1" dirty="0" smtClean="0"/>
              <a:t>cont.</a:t>
            </a:r>
            <a:endParaRPr lang="en-US" b="1" dirty="0"/>
          </a:p>
        </p:txBody>
      </p:sp>
      <p:sp>
        <p:nvSpPr>
          <p:cNvPr id="6" name="Content Placeholder 5">
            <a:extLst>
              <a:ext uri="{FF2B5EF4-FFF2-40B4-BE49-F238E27FC236}">
                <a16:creationId xmlns:a16="http://schemas.microsoft.com/office/drawing/2014/main" xmlns="" id="{F7E461F4-E6D8-4801-94AA-9B72FC99FFED}"/>
              </a:ext>
            </a:extLst>
          </p:cNvPr>
          <p:cNvSpPr>
            <a:spLocks noGrp="1"/>
          </p:cNvSpPr>
          <p:nvPr>
            <p:ph idx="1"/>
          </p:nvPr>
        </p:nvSpPr>
        <p:spPr>
          <a:xfrm>
            <a:off x="304800" y="1219200"/>
            <a:ext cx="11125200" cy="5181600"/>
          </a:xfrm>
        </p:spPr>
        <p:txBody>
          <a:bodyPr>
            <a:normAutofit/>
          </a:bodyPr>
          <a:lstStyle/>
          <a:p>
            <a:pPr algn="just"/>
            <a:r>
              <a:rPr lang="en-US" sz="3000" dirty="0" smtClean="0"/>
              <a:t>There </a:t>
            </a:r>
            <a:r>
              <a:rPr lang="en-US" sz="3000" dirty="0"/>
              <a:t>are some previous researches done on these voice transcribing methods </a:t>
            </a:r>
            <a:r>
              <a:rPr lang="en-US" sz="3000" dirty="0" smtClean="0"/>
              <a:t>[2]-[3].</a:t>
            </a:r>
          </a:p>
          <a:p>
            <a:pPr algn="just"/>
            <a:endParaRPr lang="en-US" sz="500" dirty="0" smtClean="0"/>
          </a:p>
          <a:p>
            <a:pPr algn="just"/>
            <a:r>
              <a:rPr lang="en-US" sz="3000" dirty="0" smtClean="0"/>
              <a:t>There are also researches done on automatic text summarization, text summarization machine learning algorithms etc. [4]-[6]. </a:t>
            </a:r>
          </a:p>
          <a:p>
            <a:pPr algn="just"/>
            <a:endParaRPr lang="en-US" sz="500" dirty="0" smtClean="0"/>
          </a:p>
          <a:p>
            <a:pPr algn="just"/>
            <a:r>
              <a:rPr lang="en-US" dirty="0"/>
              <a:t>C</a:t>
            </a:r>
            <a:r>
              <a:rPr lang="en-US" dirty="0" smtClean="0"/>
              <a:t>omparison </a:t>
            </a:r>
            <a:r>
              <a:rPr lang="en-US" dirty="0"/>
              <a:t>of effectiveness between those methods is a significant </a:t>
            </a:r>
            <a:r>
              <a:rPr lang="en-US" dirty="0" smtClean="0"/>
              <a:t>gap.</a:t>
            </a:r>
          </a:p>
          <a:p>
            <a:pPr algn="just"/>
            <a:endParaRPr lang="en-US" sz="500" dirty="0" smtClean="0"/>
          </a:p>
          <a:p>
            <a:pPr algn="just"/>
            <a:r>
              <a:rPr lang="en-US" dirty="0"/>
              <a:t>D</a:t>
            </a:r>
            <a:r>
              <a:rPr lang="en-US" dirty="0" smtClean="0"/>
              <a:t>one </a:t>
            </a:r>
            <a:r>
              <a:rPr lang="en-US" dirty="0"/>
              <a:t>some calculations </a:t>
            </a:r>
            <a:r>
              <a:rPr lang="en-US"/>
              <a:t>to </a:t>
            </a:r>
            <a:r>
              <a:rPr lang="en-US" smtClean="0"/>
              <a:t>determine </a:t>
            </a:r>
            <a:r>
              <a:rPr lang="en-US" dirty="0"/>
              <a:t>the </a:t>
            </a:r>
            <a:r>
              <a:rPr lang="en-US" dirty="0" smtClean="0"/>
              <a:t>accuracy.</a:t>
            </a:r>
          </a:p>
          <a:p>
            <a:pPr algn="just"/>
            <a:endParaRPr lang="en-US" sz="500" dirty="0" smtClean="0"/>
          </a:p>
          <a:p>
            <a:pPr algn="just"/>
            <a:r>
              <a:rPr lang="en-US" dirty="0" smtClean="0"/>
              <a:t>Opinions </a:t>
            </a:r>
            <a:r>
              <a:rPr lang="en-US" dirty="0"/>
              <a:t>of readers matters the </a:t>
            </a:r>
            <a:r>
              <a:rPr lang="en-US" dirty="0" smtClean="0"/>
              <a:t>most.</a:t>
            </a:r>
            <a:endParaRPr lang="en-US" sz="3000" dirty="0" smtClean="0"/>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140465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2F6FBBB-4C77-4A4B-BE54-96D3B0DF3BB7}"/>
              </a:ext>
            </a:extLst>
          </p:cNvPr>
          <p:cNvSpPr>
            <a:spLocks noGrp="1"/>
          </p:cNvSpPr>
          <p:nvPr>
            <p:ph type="title"/>
          </p:nvPr>
        </p:nvSpPr>
        <p:spPr/>
        <p:txBody>
          <a:bodyPr>
            <a:normAutofit/>
          </a:bodyPr>
          <a:lstStyle/>
          <a:p>
            <a:r>
              <a:rPr lang="en-US" b="1" dirty="0" smtClean="0"/>
              <a:t>Background &amp; Research Gap cont.</a:t>
            </a:r>
            <a:endParaRPr lang="en-US" b="1" dirty="0"/>
          </a:p>
        </p:txBody>
      </p:sp>
      <p:sp>
        <p:nvSpPr>
          <p:cNvPr id="6" name="Content Placeholder 5">
            <a:extLst>
              <a:ext uri="{FF2B5EF4-FFF2-40B4-BE49-F238E27FC236}">
                <a16:creationId xmlns:a16="http://schemas.microsoft.com/office/drawing/2014/main" xmlns="" id="{F7E461F4-E6D8-4801-94AA-9B72FC99FFED}"/>
              </a:ext>
            </a:extLst>
          </p:cNvPr>
          <p:cNvSpPr>
            <a:spLocks noGrp="1"/>
          </p:cNvSpPr>
          <p:nvPr>
            <p:ph idx="1"/>
          </p:nvPr>
        </p:nvSpPr>
        <p:spPr>
          <a:xfrm>
            <a:off x="304800" y="1219200"/>
            <a:ext cx="10896600" cy="5181600"/>
          </a:xfrm>
        </p:spPr>
        <p:txBody>
          <a:bodyPr>
            <a:normAutofit/>
          </a:bodyPr>
          <a:lstStyle/>
          <a:p>
            <a:pPr algn="just"/>
            <a:r>
              <a:rPr lang="en-US" sz="3000" dirty="0"/>
              <a:t>O</a:t>
            </a:r>
            <a:r>
              <a:rPr lang="en-US" sz="3000" dirty="0" smtClean="0"/>
              <a:t>nline </a:t>
            </a:r>
            <a:r>
              <a:rPr lang="en-US" sz="3000" dirty="0"/>
              <a:t>word processing tools </a:t>
            </a:r>
            <a:r>
              <a:rPr lang="en-US" sz="3000" dirty="0" smtClean="0"/>
              <a:t>like </a:t>
            </a:r>
            <a:r>
              <a:rPr lang="en-US" sz="3000" dirty="0" err="1" smtClean="0"/>
              <a:t>LinguaKit</a:t>
            </a:r>
            <a:r>
              <a:rPr lang="en-US" sz="3000" dirty="0" smtClean="0"/>
              <a:t> </a:t>
            </a:r>
            <a:r>
              <a:rPr lang="en-US" sz="3000" dirty="0"/>
              <a:t>to summarize </a:t>
            </a:r>
            <a:r>
              <a:rPr lang="en-US" sz="3000" dirty="0" smtClean="0"/>
              <a:t>texts</a:t>
            </a:r>
            <a:r>
              <a:rPr lang="en-US" dirty="0" smtClean="0"/>
              <a:t>.</a:t>
            </a:r>
          </a:p>
          <a:p>
            <a:pPr algn="just"/>
            <a:endParaRPr lang="en-US" dirty="0"/>
          </a:p>
          <a:p>
            <a:pPr algn="just"/>
            <a:endParaRPr lang="en-US" dirty="0" smtClean="0"/>
          </a:p>
          <a:p>
            <a:pPr algn="just"/>
            <a:r>
              <a:rPr lang="en-US" sz="3000" dirty="0" smtClean="0"/>
              <a:t>No research </a:t>
            </a:r>
            <a:r>
              <a:rPr lang="en-US" sz="3000" dirty="0"/>
              <a:t>or product which is a combination of voice transcription and text </a:t>
            </a:r>
            <a:r>
              <a:rPr lang="en-US" sz="3000" dirty="0" smtClean="0"/>
              <a:t>summarization</a:t>
            </a:r>
            <a:r>
              <a:rPr lang="en-US" dirty="0" smtClean="0"/>
              <a:t>.</a:t>
            </a:r>
            <a:endParaRPr lang="en-US" sz="500" dirty="0" smtClean="0"/>
          </a:p>
          <a:p>
            <a:endParaRPr lang="en-US" sz="500" dirty="0" smtClean="0"/>
          </a:p>
        </p:txBody>
      </p:sp>
      <p:grpSp>
        <p:nvGrpSpPr>
          <p:cNvPr id="7" name="Group 6"/>
          <p:cNvGrpSpPr/>
          <p:nvPr/>
        </p:nvGrpSpPr>
        <p:grpSpPr>
          <a:xfrm>
            <a:off x="4990119" y="2057400"/>
            <a:ext cx="2313362" cy="660914"/>
            <a:chOff x="1654790" y="2525174"/>
            <a:chExt cx="2420890" cy="691634"/>
          </a:xfrm>
        </p:grpSpPr>
        <p:sp>
          <p:nvSpPr>
            <p:cNvPr id="12" name="Rectangle 11"/>
            <p:cNvSpPr/>
            <p:nvPr/>
          </p:nvSpPr>
          <p:spPr>
            <a:xfrm>
              <a:off x="1654790" y="2525174"/>
              <a:ext cx="2420890" cy="69163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3735" y="2595532"/>
              <a:ext cx="2176276" cy="569977"/>
            </a:xfrm>
            <a:prstGeom prst="rect">
              <a:avLst/>
            </a:prstGeom>
          </p:spPr>
        </p:pic>
      </p:grpSp>
      <p:sp>
        <p:nvSpPr>
          <p:cNvPr id="8" name="TextBox 7"/>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400472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2F6FBBB-4C77-4A4B-BE54-96D3B0DF3BB7}"/>
              </a:ext>
            </a:extLst>
          </p:cNvPr>
          <p:cNvSpPr>
            <a:spLocks noGrp="1"/>
          </p:cNvSpPr>
          <p:nvPr>
            <p:ph type="title"/>
          </p:nvPr>
        </p:nvSpPr>
        <p:spPr/>
        <p:txBody>
          <a:bodyPr>
            <a:normAutofit/>
          </a:bodyPr>
          <a:lstStyle/>
          <a:p>
            <a:r>
              <a:rPr lang="en-US" b="1" dirty="0" smtClean="0"/>
              <a:t>Research Question</a:t>
            </a:r>
            <a:endParaRPr lang="en-US" b="1" dirty="0"/>
          </a:p>
        </p:txBody>
      </p:sp>
      <p:sp>
        <p:nvSpPr>
          <p:cNvPr id="6" name="Content Placeholder 5">
            <a:extLst>
              <a:ext uri="{FF2B5EF4-FFF2-40B4-BE49-F238E27FC236}">
                <a16:creationId xmlns:a16="http://schemas.microsoft.com/office/drawing/2014/main" xmlns="" id="{F7E461F4-E6D8-4801-94AA-9B72FC99FFED}"/>
              </a:ext>
            </a:extLst>
          </p:cNvPr>
          <p:cNvSpPr>
            <a:spLocks noGrp="1"/>
          </p:cNvSpPr>
          <p:nvPr>
            <p:ph idx="1"/>
          </p:nvPr>
        </p:nvSpPr>
        <p:spPr>
          <a:xfrm>
            <a:off x="304800" y="1219200"/>
            <a:ext cx="11125200" cy="5181600"/>
          </a:xfrm>
        </p:spPr>
        <p:txBody>
          <a:bodyPr>
            <a:normAutofit/>
          </a:bodyPr>
          <a:lstStyle/>
          <a:p>
            <a:pPr algn="just"/>
            <a:r>
              <a:rPr lang="en-US" sz="3000" dirty="0"/>
              <a:t>Students who study smart instead of study hard, can have good success in their </a:t>
            </a:r>
            <a:r>
              <a:rPr lang="en-US" sz="3000" dirty="0" smtClean="0"/>
              <a:t>education.</a:t>
            </a:r>
          </a:p>
          <a:p>
            <a:pPr algn="just"/>
            <a:endParaRPr lang="en-US" sz="500" dirty="0" smtClean="0"/>
          </a:p>
          <a:p>
            <a:pPr algn="just"/>
            <a:r>
              <a:rPr lang="en-US" sz="3000" dirty="0"/>
              <a:t>S</a:t>
            </a:r>
            <a:r>
              <a:rPr lang="en-US" sz="3000" dirty="0" smtClean="0"/>
              <a:t>tudying </a:t>
            </a:r>
            <a:r>
              <a:rPr lang="en-US" sz="3000" dirty="0"/>
              <a:t>smart is a challenge </a:t>
            </a:r>
            <a:r>
              <a:rPr lang="en-US" sz="3000" dirty="0" smtClean="0"/>
              <a:t>without </a:t>
            </a:r>
            <a:r>
              <a:rPr lang="en-US" sz="3000" dirty="0"/>
              <a:t>correct </a:t>
            </a:r>
            <a:r>
              <a:rPr lang="en-US" sz="3000" dirty="0" smtClean="0"/>
              <a:t>support.</a:t>
            </a:r>
          </a:p>
          <a:p>
            <a:pPr algn="just"/>
            <a:endParaRPr lang="en-US" sz="500" dirty="0" smtClean="0"/>
          </a:p>
          <a:p>
            <a:pPr algn="just"/>
            <a:r>
              <a:rPr lang="en-US" sz="3000" dirty="0"/>
              <a:t>Most of the time university students do not have a proper lecture note for various </a:t>
            </a:r>
            <a:r>
              <a:rPr lang="en-US" sz="3000" dirty="0" smtClean="0"/>
              <a:t>reasons.</a:t>
            </a:r>
          </a:p>
          <a:p>
            <a:pPr algn="just"/>
            <a:endParaRPr lang="en-US" sz="500" dirty="0" smtClean="0"/>
          </a:p>
          <a:p>
            <a:pPr algn="just"/>
            <a:r>
              <a:rPr lang="en-US" sz="3000" dirty="0" smtClean="0"/>
              <a:t>Do not </a:t>
            </a:r>
            <a:r>
              <a:rPr lang="en-US" sz="3000" dirty="0"/>
              <a:t>attend lectures </a:t>
            </a:r>
            <a:r>
              <a:rPr lang="en-US" sz="3000" dirty="0" smtClean="0"/>
              <a:t>regularly, do not </a:t>
            </a:r>
            <a:r>
              <a:rPr lang="en-US" sz="3000" dirty="0"/>
              <a:t>write down important points </a:t>
            </a:r>
            <a:r>
              <a:rPr lang="en-US" sz="3000" dirty="0" smtClean="0"/>
              <a:t>etc.</a:t>
            </a:r>
          </a:p>
          <a:p>
            <a:pPr algn="just"/>
            <a:endParaRPr lang="en-US" sz="500" dirty="0" smtClean="0"/>
          </a:p>
          <a:p>
            <a:pPr algn="just"/>
            <a:r>
              <a:rPr lang="en-US" sz="3000" dirty="0" smtClean="0"/>
              <a:t>In exam times, have </a:t>
            </a:r>
            <a:r>
              <a:rPr lang="en-US" sz="3000" dirty="0"/>
              <a:t>to </a:t>
            </a:r>
            <a:r>
              <a:rPr lang="en-US" sz="3000" dirty="0" smtClean="0"/>
              <a:t>waste time </a:t>
            </a:r>
            <a:r>
              <a:rPr lang="en-US" sz="3000" dirty="0"/>
              <a:t>finding </a:t>
            </a:r>
            <a:r>
              <a:rPr lang="en-US" sz="3000" dirty="0" smtClean="0"/>
              <a:t>notes.</a:t>
            </a:r>
            <a:endParaRPr lang="en-US" sz="3000" dirty="0"/>
          </a:p>
        </p:txBody>
      </p:sp>
      <p:sp>
        <p:nvSpPr>
          <p:cNvPr id="4" name="TextBox 3"/>
          <p:cNvSpPr txBox="1"/>
          <p:nvPr/>
        </p:nvSpPr>
        <p:spPr>
          <a:xfrm>
            <a:off x="2667000" y="6477000"/>
            <a:ext cx="5181600" cy="646331"/>
          </a:xfrm>
          <a:prstGeom prst="rect">
            <a:avLst/>
          </a:prstGeom>
          <a:noFill/>
        </p:spPr>
        <p:txBody>
          <a:bodyPr wrap="square" rtlCol="0">
            <a:spAutoFit/>
          </a:bodyPr>
          <a:lstStyle/>
          <a:p>
            <a:r>
              <a:rPr lang="en-US" b="1" dirty="0"/>
              <a:t>IT17112192</a:t>
            </a:r>
            <a:r>
              <a:rPr lang="en-US" dirty="0"/>
              <a:t>   |   </a:t>
            </a:r>
            <a:r>
              <a:rPr lang="en-US" b="1" dirty="0" err="1"/>
              <a:t>Jayasuriya</a:t>
            </a:r>
            <a:r>
              <a:rPr lang="en-US" b="1" dirty="0"/>
              <a:t> J. A. T. P.   </a:t>
            </a:r>
            <a:r>
              <a:rPr lang="en-US" dirty="0"/>
              <a:t>|   2020-009</a:t>
            </a:r>
          </a:p>
          <a:p>
            <a:endParaRPr lang="en-US" dirty="0"/>
          </a:p>
        </p:txBody>
      </p:sp>
    </p:spTree>
    <p:extLst>
      <p:ext uri="{BB962C8B-B14F-4D97-AF65-F5344CB8AC3E}">
        <p14:creationId xmlns:p14="http://schemas.microsoft.com/office/powerpoint/2010/main" val="2667284552"/>
      </p:ext>
    </p:extLst>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0A4BEA-3B85-496E-AB7E-386A5BEBF78E}" vid="{B933DB9C-59C3-4688-8062-F3C91A7E1A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SLIIT FoC PP2</Template>
  <TotalTime>309</TotalTime>
  <Words>2525</Words>
  <Application>Microsoft Office PowerPoint</Application>
  <PresentationFormat>Widescreen</PresentationFormat>
  <Paragraphs>337</Paragraphs>
  <Slides>50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맑은 고딕</vt:lpstr>
      <vt:lpstr>Adobe Devanagari</vt:lpstr>
      <vt:lpstr>Arial</vt:lpstr>
      <vt:lpstr>Calibri</vt:lpstr>
      <vt:lpstr>Cambria</vt:lpstr>
      <vt:lpstr>HG明朝B</vt:lpstr>
      <vt:lpstr>Times New Roman</vt:lpstr>
      <vt:lpstr>Wingdings</vt:lpstr>
      <vt:lpstr>Office Theme</vt:lpstr>
      <vt:lpstr>EduEasy  Smart Learning Assistance System</vt:lpstr>
      <vt:lpstr>What is EduEasy ?</vt:lpstr>
      <vt:lpstr>System Diagram</vt:lpstr>
      <vt:lpstr>IT17112192 | Jayasuriya j. a. t. p.</vt:lpstr>
      <vt:lpstr>The note taker </vt:lpstr>
      <vt:lpstr>Background &amp; Research Gap </vt:lpstr>
      <vt:lpstr>Background &amp; Research Gap cont.</vt:lpstr>
      <vt:lpstr>Background &amp; Research Gap cont.</vt:lpstr>
      <vt:lpstr>Research Question</vt:lpstr>
      <vt:lpstr>Research Question cont.</vt:lpstr>
      <vt:lpstr>Objectives</vt:lpstr>
      <vt:lpstr>Methodology</vt:lpstr>
      <vt:lpstr>Methodology cont.</vt:lpstr>
      <vt:lpstr>Achievements</vt:lpstr>
      <vt:lpstr>Achievements cont.</vt:lpstr>
      <vt:lpstr>  References</vt:lpstr>
      <vt:lpstr>IT17407458 | P. d. gallage</vt:lpstr>
      <vt:lpstr> THE REFERENCE FINDER</vt:lpstr>
      <vt:lpstr>Background &amp; Research Gap </vt:lpstr>
      <vt:lpstr>Background &amp; Research Gap Cont. </vt:lpstr>
      <vt:lpstr>Background &amp; Research Gap Cont.</vt:lpstr>
      <vt:lpstr>Research Question</vt:lpstr>
      <vt:lpstr>Objectives</vt:lpstr>
      <vt:lpstr>Methodology</vt:lpstr>
      <vt:lpstr>Methodology Cont.</vt:lpstr>
      <vt:lpstr>Achievements</vt:lpstr>
      <vt:lpstr>References</vt:lpstr>
      <vt:lpstr>IT17153096 | J. M. S. d. Jayasundara</vt:lpstr>
      <vt:lpstr>The question presenter </vt:lpstr>
      <vt:lpstr>Background &amp; Research Gap </vt:lpstr>
      <vt:lpstr>Background &amp; Research Gap Cont. </vt:lpstr>
      <vt:lpstr>Research Question</vt:lpstr>
      <vt:lpstr>Research Question cont.</vt:lpstr>
      <vt:lpstr>Objectives</vt:lpstr>
      <vt:lpstr>Methodology</vt:lpstr>
      <vt:lpstr>Methodology cont.</vt:lpstr>
      <vt:lpstr>Methodology cont.</vt:lpstr>
      <vt:lpstr>Achievements</vt:lpstr>
      <vt:lpstr>  References</vt:lpstr>
      <vt:lpstr>IT17106634 | Nuwanjaya l. a. p. y. p.</vt:lpstr>
      <vt:lpstr>The slide matcher </vt:lpstr>
      <vt:lpstr>Background &amp; Research Gap </vt:lpstr>
      <vt:lpstr>Background &amp; Research Gap cont.</vt:lpstr>
      <vt:lpstr>Background &amp; Research Gap cont.</vt:lpstr>
      <vt:lpstr>Research Question</vt:lpstr>
      <vt:lpstr>Objectives</vt:lpstr>
      <vt:lpstr>Methodology</vt:lpstr>
      <vt:lpstr>Methodology cont.</vt:lpstr>
      <vt:lpstr>Achievements</vt:lpstr>
      <vt:lpstr>  References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EduEasy  Smart Learning Assistance System</dc:title>
  <dc:creator>Pavani Gallage</dc:creator>
  <cp:lastModifiedBy>Pavani Gallage</cp:lastModifiedBy>
  <cp:revision>81</cp:revision>
  <dcterms:created xsi:type="dcterms:W3CDTF">2020-09-23T12:44:13Z</dcterms:created>
  <dcterms:modified xsi:type="dcterms:W3CDTF">2020-09-24T15:18:50Z</dcterms:modified>
</cp:coreProperties>
</file>