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9" r:id="rId4"/>
    <p:sldId id="272" r:id="rId5"/>
    <p:sldId id="276" r:id="rId6"/>
    <p:sldId id="274" r:id="rId7"/>
    <p:sldId id="270" r:id="rId8"/>
    <p:sldId id="277" r:id="rId9"/>
    <p:sldId id="273" r:id="rId10"/>
    <p:sldId id="278" r:id="rId11"/>
    <p:sldId id="262" r:id="rId12"/>
    <p:sldId id="261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35C68-9379-4548-BA2B-C59EA5E5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7800D-86BC-4C17-BD71-5C0172039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AE8E8-6CEC-4A8F-9E86-5B50EFF4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54B0-2F64-4054-9885-E22F01C6CA6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4D631-B753-4A15-94D2-C8553537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B3E44-7537-440D-9D80-B1F644B0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626A-9546-4A1E-912E-C10C19723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1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243A8-F14D-4540-A1BF-A684C3FF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B3089-ADBC-4F69-918A-D4C1DC6C7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57F12-4134-412F-B9CB-58501406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54B0-2F64-4054-9885-E22F01C6CA6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D4486-179F-475D-97CE-507F6C7F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AD66C-F211-44DD-A75E-D22FA45B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626A-9546-4A1E-912E-C10C19723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4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C0A247-8919-4322-B522-CE765DFDE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85ABDA-0EAF-449C-9201-E796D61DF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70D8F-40C4-4162-8860-2E8CC14F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54B0-2F64-4054-9885-E22F01C6CA6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07488-AA50-43C1-8D18-B1D913CF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D3997-BA5A-4699-8FEA-4AF1E991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626A-9546-4A1E-912E-C10C19723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8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863E6-2614-43BB-864F-A94309D7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A7DDE-926A-41A2-B4BB-5D0C5078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AD6E0-D544-4F7B-8CDC-E42B68A3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54B0-2F64-4054-9885-E22F01C6CA6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6FA3D-EAC4-423B-8D29-DDF12238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08A0C-940E-4F90-BD35-2E189105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626A-9546-4A1E-912E-C10C19723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6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DE9EE-FA42-4499-96DC-061AEDD9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D0A41-6107-4313-B54D-F8B5F959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B9220-8C17-484F-9277-D7AAB002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54B0-2F64-4054-9885-E22F01C6CA6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7C665-00F6-4FAC-9817-D13ECDEF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7B3C6-5EDE-4728-A32E-D7FC7B6F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626A-9546-4A1E-912E-C10C19723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9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30864-9B59-420C-9149-FC8B9366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57054-5F78-491E-9B4B-656540985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16639A-B9DF-48B4-AF51-7656637B6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4CB59E-7ECF-4B00-B7B1-FD7C0C4C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54B0-2F64-4054-9885-E22F01C6CA6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F62496-CA64-4279-851E-2DB07069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DEC41-6583-4C9D-ACAA-23D94F37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626A-9546-4A1E-912E-C10C19723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9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3AC35-1C7D-471C-8C18-1BB9AADE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9BBF5-75A6-42A2-BC26-41D004A5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C437A-9AE4-4605-A65C-55BD749E8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E87F9B-9020-4338-9635-3A54BB46E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3A454F-21CA-46D3-B34A-94EA18146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ADE853-430F-4BF4-943F-391D42A0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54B0-2F64-4054-9885-E22F01C6CA6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615EE3-68F3-4183-8766-D109C97D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4B7D27-CE24-449A-866C-24597FAE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626A-9546-4A1E-912E-C10C19723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7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137B0-0B62-431B-8988-36CA6EBA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5C7B4E-CE19-4817-8CA5-B68707CE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54B0-2F64-4054-9885-E22F01C6CA6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E4B104-E09B-410C-B845-325901DB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7A6E10-F036-4F3E-B3AD-3F3EA1C5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626A-9546-4A1E-912E-C10C19723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7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BD034D-FA76-4B30-8692-A7CEF52B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54B0-2F64-4054-9885-E22F01C6CA6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8D958E-7E0D-4940-AE90-09E34662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D65910-B0CF-4C45-953F-6D6F7E67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626A-9546-4A1E-912E-C10C19723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0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3843B-532D-4FF9-B625-8248EC96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AD9D1-A665-4C9E-B153-84ACED3F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E602E-D096-49D9-9002-1C24FDE8E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A59BC8-A9DC-4DD8-919D-F417E5C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54B0-2F64-4054-9885-E22F01C6CA6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E0E00-2E55-4737-886F-C6A6596D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EFC90-12C6-44BE-86B5-7F6B8128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626A-9546-4A1E-912E-C10C19723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3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08C5C-F889-4EF9-9766-AC9C9F3B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8FC913-C7DD-4D05-A9B4-1C0B1799D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E0D3C8-7DE3-4CF2-A887-0EDEAEABA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6D8DC-42C4-4A09-BFD9-98B0DE48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54B0-2F64-4054-9885-E22F01C6CA6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936C0-0D43-4972-A78C-A584A842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2C8935-E646-4F28-9332-A445C5D1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626A-9546-4A1E-912E-C10C19723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6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916E95-0E2E-42CF-869B-BA478D0E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B6F2E-FAC2-44D6-903C-5FA976012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6B80C-9E53-462D-B04F-8E2B955B0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D54B0-2F64-4054-9885-E22F01C6CA6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59B77-765C-470F-8391-EEE26BADE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AB181-4344-484C-8075-F858C4735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E626A-9546-4A1E-912E-C10C19723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8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S2hvUoJMqhA" TargetMode="External"/><Relationship Id="rId4" Type="http://schemas.openxmlformats.org/officeDocument/2006/relationships/hyperlink" Target="https://www.youtube.com/watch?v=S2hvUoJMqh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부제목 2">
            <a:extLst>
              <a:ext uri="{FF2B5EF4-FFF2-40B4-BE49-F238E27FC236}">
                <a16:creationId xmlns:a16="http://schemas.microsoft.com/office/drawing/2014/main" id="{F2F261EE-CF8E-4FA6-8396-9B5D58364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3" y="3008385"/>
            <a:ext cx="10938934" cy="84122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인공지능</a:t>
            </a:r>
            <a:endParaRPr lang="en-US" altLang="ko-KR" sz="40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18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DDDBB-3ECE-464A-8E32-3AD728F5AF91}"/>
              </a:ext>
            </a:extLst>
          </p:cNvPr>
          <p:cNvSpPr/>
          <p:nvPr/>
        </p:nvSpPr>
        <p:spPr>
          <a:xfrm>
            <a:off x="152400" y="990600"/>
            <a:ext cx="11868150" cy="71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29C2E58-9211-4EB4-A8CC-B698E364D07E}"/>
              </a:ext>
            </a:extLst>
          </p:cNvPr>
          <p:cNvSpPr txBox="1">
            <a:spLocks/>
          </p:cNvSpPr>
          <p:nvPr/>
        </p:nvSpPr>
        <p:spPr>
          <a:xfrm>
            <a:off x="410632" y="242428"/>
            <a:ext cx="11370733" cy="650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처리 방식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CADF31-5CC4-4C4F-8713-4EF0289C4415}"/>
              </a:ext>
            </a:extLst>
          </p:cNvPr>
          <p:cNvSpPr txBox="1">
            <a:spLocks/>
          </p:cNvSpPr>
          <p:nvPr/>
        </p:nvSpPr>
        <p:spPr>
          <a:xfrm>
            <a:off x="410632" y="1242309"/>
            <a:ext cx="11370733" cy="5038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0D9070-21C3-4459-ADC4-940379D65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955791"/>
            <a:ext cx="10001250" cy="4505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160D1-7B70-4F5B-B4F4-8453E844E479}"/>
              </a:ext>
            </a:extLst>
          </p:cNvPr>
          <p:cNvSpPr txBox="1"/>
          <p:nvPr/>
        </p:nvSpPr>
        <p:spPr>
          <a:xfrm>
            <a:off x="6429375" y="195579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개체 추출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EF307-A093-43C5-8A83-90B211B796C7}"/>
              </a:ext>
            </a:extLst>
          </p:cNvPr>
          <p:cNvSpPr txBox="1"/>
          <p:nvPr/>
        </p:nvSpPr>
        <p:spPr>
          <a:xfrm>
            <a:off x="8953500" y="195579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개체 분리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A6910-8B84-4144-912C-938E0C929A2D}"/>
              </a:ext>
            </a:extLst>
          </p:cNvPr>
          <p:cNvSpPr txBox="1"/>
          <p:nvPr/>
        </p:nvSpPr>
        <p:spPr>
          <a:xfrm>
            <a:off x="1838325" y="1955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분류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56EE26-ED8C-438A-97AB-72A1DD44A019}"/>
              </a:ext>
            </a:extLst>
          </p:cNvPr>
          <p:cNvSpPr txBox="1"/>
          <p:nvPr/>
        </p:nvSpPr>
        <p:spPr>
          <a:xfrm>
            <a:off x="4001771" y="194359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분류</a:t>
            </a:r>
            <a:r>
              <a:rPr lang="en-US" altLang="ko-KR" dirty="0"/>
              <a:t> + </a:t>
            </a:r>
            <a:r>
              <a:rPr lang="ko-KR" altLang="en-US" dirty="0"/>
              <a:t>위치</a:t>
            </a:r>
          </a:p>
        </p:txBody>
      </p:sp>
    </p:spTree>
    <p:extLst>
      <p:ext uri="{BB962C8B-B14F-4D97-AF65-F5344CB8AC3E}">
        <p14:creationId xmlns:p14="http://schemas.microsoft.com/office/powerpoint/2010/main" val="14854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DDDBB-3ECE-464A-8E32-3AD728F5AF91}"/>
              </a:ext>
            </a:extLst>
          </p:cNvPr>
          <p:cNvSpPr/>
          <p:nvPr/>
        </p:nvSpPr>
        <p:spPr>
          <a:xfrm>
            <a:off x="152400" y="990600"/>
            <a:ext cx="11868150" cy="71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29C2E58-9211-4EB4-A8CC-B698E364D07E}"/>
              </a:ext>
            </a:extLst>
          </p:cNvPr>
          <p:cNvSpPr txBox="1">
            <a:spLocks/>
          </p:cNvSpPr>
          <p:nvPr/>
        </p:nvSpPr>
        <p:spPr>
          <a:xfrm>
            <a:off x="410632" y="242428"/>
            <a:ext cx="11370733" cy="650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컬러이미지와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그레이스케일이미지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CADF31-5CC4-4C4F-8713-4EF0289C4415}"/>
              </a:ext>
            </a:extLst>
          </p:cNvPr>
          <p:cNvSpPr txBox="1">
            <a:spLocks/>
          </p:cNvSpPr>
          <p:nvPr/>
        </p:nvSpPr>
        <p:spPr>
          <a:xfrm>
            <a:off x="410632" y="1312334"/>
            <a:ext cx="11370733" cy="5155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81E8850-92A9-402F-95D6-B06EA12492AA}"/>
              </a:ext>
            </a:extLst>
          </p:cNvPr>
          <p:cNvSpPr txBox="1">
            <a:spLocks/>
          </p:cNvSpPr>
          <p:nvPr/>
        </p:nvSpPr>
        <p:spPr>
          <a:xfrm>
            <a:off x="152400" y="1312334"/>
            <a:ext cx="11370733" cy="1509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9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컬러이미지는</a:t>
            </a:r>
            <a:r>
              <a:rPr lang="ko-KR" altLang="en-US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BGR(OpenCV) or RGB</a:t>
            </a:r>
            <a:r>
              <a:rPr lang="ko-KR" altLang="en-US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값에 따라 결정되며 </a:t>
            </a:r>
            <a:r>
              <a:rPr lang="en-US" altLang="ko-KR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채널을 가짐 </a:t>
            </a:r>
            <a:r>
              <a:rPr lang="en-US" altLang="ko-KR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너비</a:t>
            </a:r>
            <a:r>
              <a:rPr lang="en-US" altLang="ko-KR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높이</a:t>
            </a:r>
            <a:r>
              <a:rPr lang="en-US" altLang="ko-KR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3)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9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그레이스케일이미지는</a:t>
            </a:r>
            <a:r>
              <a:rPr lang="ko-KR" altLang="en-US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</a:t>
            </a:r>
            <a:r>
              <a:rPr lang="ko-KR" altLang="en-US" sz="2900" b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채널을 가짐 </a:t>
            </a:r>
            <a:r>
              <a:rPr lang="en-US" altLang="ko-KR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너비</a:t>
            </a:r>
            <a:r>
              <a:rPr lang="en-US" altLang="ko-KR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높이</a:t>
            </a:r>
            <a:r>
              <a:rPr lang="en-US" altLang="ko-KR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1)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샘플 수가 추가 되면 </a:t>
            </a:r>
            <a:r>
              <a:rPr lang="en-US" altLang="ko-KR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샘플 수</a:t>
            </a:r>
            <a:r>
              <a:rPr lang="en-US" altLang="ko-KR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너비</a:t>
            </a:r>
            <a:r>
              <a:rPr lang="en-US" altLang="ko-KR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높이</a:t>
            </a:r>
            <a:r>
              <a:rPr lang="en-US" altLang="ko-KR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채널</a:t>
            </a:r>
            <a:r>
              <a:rPr lang="en-US" altLang="ko-KR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4</a:t>
            </a:r>
            <a:r>
              <a:rPr lang="ko-KR" altLang="en-US" sz="29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차원을 가진다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7BB2B5-BBF4-4F0A-AC81-8F52B9B1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082" y="2684898"/>
            <a:ext cx="4504283" cy="39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5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DDDBB-3ECE-464A-8E32-3AD728F5AF91}"/>
              </a:ext>
            </a:extLst>
          </p:cNvPr>
          <p:cNvSpPr/>
          <p:nvPr/>
        </p:nvSpPr>
        <p:spPr>
          <a:xfrm>
            <a:off x="152400" y="990600"/>
            <a:ext cx="11868150" cy="71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29C2E58-9211-4EB4-A8CC-B698E364D07E}"/>
              </a:ext>
            </a:extLst>
          </p:cNvPr>
          <p:cNvSpPr txBox="1">
            <a:spLocks/>
          </p:cNvSpPr>
          <p:nvPr/>
        </p:nvSpPr>
        <p:spPr>
          <a:xfrm>
            <a:off x="410632" y="242428"/>
            <a:ext cx="11370733" cy="650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이미지의 픽셀에 접근하는 방법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CADF31-5CC4-4C4F-8713-4EF0289C4415}"/>
              </a:ext>
            </a:extLst>
          </p:cNvPr>
          <p:cNvSpPr txBox="1">
            <a:spLocks/>
          </p:cNvSpPr>
          <p:nvPr/>
        </p:nvSpPr>
        <p:spPr>
          <a:xfrm>
            <a:off x="410632" y="1312334"/>
            <a:ext cx="11370733" cy="5155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20AFB2-BE23-4848-BD9D-C53AF60E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95991"/>
            <a:ext cx="7143750" cy="43053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167AF9D-E9D4-4E55-9F58-02A229281696}"/>
              </a:ext>
            </a:extLst>
          </p:cNvPr>
          <p:cNvSpPr/>
          <p:nvPr/>
        </p:nvSpPr>
        <p:spPr>
          <a:xfrm>
            <a:off x="152400" y="1376552"/>
            <a:ext cx="952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 ~ 255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까지의 값을 가진 픽셀로 이루어져 있으며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0(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어둡다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 &lt;-&gt; 255(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밝다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2715DB-27C3-4AF1-98E3-60FE5DD78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0"/>
          <a:stretch/>
        </p:blipFill>
        <p:spPr>
          <a:xfrm>
            <a:off x="7734300" y="1775780"/>
            <a:ext cx="42862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6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DDDBB-3ECE-464A-8E32-3AD728F5AF91}"/>
              </a:ext>
            </a:extLst>
          </p:cNvPr>
          <p:cNvSpPr/>
          <p:nvPr/>
        </p:nvSpPr>
        <p:spPr>
          <a:xfrm>
            <a:off x="152400" y="990600"/>
            <a:ext cx="11868150" cy="71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29C2E58-9211-4EB4-A8CC-B698E364D07E}"/>
              </a:ext>
            </a:extLst>
          </p:cNvPr>
          <p:cNvSpPr txBox="1">
            <a:spLocks/>
          </p:cNvSpPr>
          <p:nvPr/>
        </p:nvSpPr>
        <p:spPr>
          <a:xfrm>
            <a:off x="410632" y="242428"/>
            <a:ext cx="11370733" cy="650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비디오 데이터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CADF31-5CC4-4C4F-8713-4EF0289C4415}"/>
              </a:ext>
            </a:extLst>
          </p:cNvPr>
          <p:cNvSpPr txBox="1">
            <a:spLocks/>
          </p:cNvSpPr>
          <p:nvPr/>
        </p:nvSpPr>
        <p:spPr>
          <a:xfrm>
            <a:off x="410632" y="1242309"/>
            <a:ext cx="11370733" cy="5038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비디오 데이터는 프레임의 연속이며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프레임은 하나의 컬러 이미지이다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따라서 비디오 데이터는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프레임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너비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높이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채널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저장되며 여러 개의 샘플 수를 가지는 경우에는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샘플 수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프레임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너비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높이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채널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저장된다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ex) 60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 </a:t>
            </a:r>
            <a:r>
              <a:rPr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짜리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144 x 256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유튜브 비디오 클립을 초당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프레임으로 </a:t>
            </a:r>
            <a:r>
              <a:rPr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샘플링하면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240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프레임입니다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이런 클립을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가진 배치는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(4, 240, 144, 256, 3)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크기의 </a:t>
            </a:r>
            <a:r>
              <a:rPr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텐서에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저장된다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Q.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흑백 영상의 경우에는</a:t>
            </a:r>
            <a:r>
              <a:rPr lang="en-US" altLang="ko-KR" sz="1800" b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02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DDDBB-3ECE-464A-8E32-3AD728F5AF91}"/>
              </a:ext>
            </a:extLst>
          </p:cNvPr>
          <p:cNvSpPr/>
          <p:nvPr/>
        </p:nvSpPr>
        <p:spPr>
          <a:xfrm>
            <a:off x="152400" y="990600"/>
            <a:ext cx="11868150" cy="71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29C2E58-9211-4EB4-A8CC-B698E364D07E}"/>
              </a:ext>
            </a:extLst>
          </p:cNvPr>
          <p:cNvSpPr txBox="1">
            <a:spLocks/>
          </p:cNvSpPr>
          <p:nvPr/>
        </p:nvSpPr>
        <p:spPr>
          <a:xfrm>
            <a:off x="410632" y="242428"/>
            <a:ext cx="11370733" cy="650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인공지능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CADF31-5CC4-4C4F-8713-4EF0289C4415}"/>
              </a:ext>
            </a:extLst>
          </p:cNvPr>
          <p:cNvSpPr txBox="1">
            <a:spLocks/>
          </p:cNvSpPr>
          <p:nvPr/>
        </p:nvSpPr>
        <p:spPr>
          <a:xfrm>
            <a:off x="410632" y="1428750"/>
            <a:ext cx="11370733" cy="5038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AI 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보통의 사람이 수행하는 지능적인 작업을 자동화하기 위한 도구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028">
            <a:extLst>
              <a:ext uri="{FF2B5EF4-FFF2-40B4-BE49-F238E27FC236}">
                <a16:creationId xmlns:a16="http://schemas.microsoft.com/office/drawing/2014/main" id="{A0635FA3-C4AE-42DA-8D7A-4D249940A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1"/>
          <a:stretch/>
        </p:blipFill>
        <p:spPr bwMode="auto">
          <a:xfrm>
            <a:off x="3238498" y="2481722"/>
            <a:ext cx="57150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5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DDDBB-3ECE-464A-8E32-3AD728F5AF91}"/>
              </a:ext>
            </a:extLst>
          </p:cNvPr>
          <p:cNvSpPr/>
          <p:nvPr/>
        </p:nvSpPr>
        <p:spPr>
          <a:xfrm>
            <a:off x="152400" y="990600"/>
            <a:ext cx="11868150" cy="71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29C2E58-9211-4EB4-A8CC-B698E364D07E}"/>
              </a:ext>
            </a:extLst>
          </p:cNvPr>
          <p:cNvSpPr txBox="1">
            <a:spLocks/>
          </p:cNvSpPr>
          <p:nvPr/>
        </p:nvSpPr>
        <p:spPr>
          <a:xfrm>
            <a:off x="410632" y="242428"/>
            <a:ext cx="11370733" cy="650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CADF31-5CC4-4C4F-8713-4EF0289C4415}"/>
              </a:ext>
            </a:extLst>
          </p:cNvPr>
          <p:cNvSpPr txBox="1">
            <a:spLocks/>
          </p:cNvSpPr>
          <p:nvPr/>
        </p:nvSpPr>
        <p:spPr>
          <a:xfrm>
            <a:off x="410632" y="1242309"/>
            <a:ext cx="11370733" cy="5038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컴퓨터가 데이터와 해답을 바탕으로 규칙을 찾는 것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Picture 2" descr="030">
            <a:extLst>
              <a:ext uri="{FF2B5EF4-FFF2-40B4-BE49-F238E27FC236}">
                <a16:creationId xmlns:a16="http://schemas.microsoft.com/office/drawing/2014/main" id="{9961EBB1-AFDD-4E02-93BA-6663B47ADC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"/>
          <a:stretch/>
        </p:blipFill>
        <p:spPr bwMode="auto">
          <a:xfrm>
            <a:off x="3249082" y="2040019"/>
            <a:ext cx="5275793" cy="319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40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DDDBB-3ECE-464A-8E32-3AD728F5AF91}"/>
              </a:ext>
            </a:extLst>
          </p:cNvPr>
          <p:cNvSpPr/>
          <p:nvPr/>
        </p:nvSpPr>
        <p:spPr>
          <a:xfrm>
            <a:off x="152400" y="990600"/>
            <a:ext cx="11868150" cy="71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29C2E58-9211-4EB4-A8CC-B698E364D07E}"/>
              </a:ext>
            </a:extLst>
          </p:cNvPr>
          <p:cNvSpPr txBox="1">
            <a:spLocks/>
          </p:cNvSpPr>
          <p:nvPr/>
        </p:nvSpPr>
        <p:spPr>
          <a:xfrm>
            <a:off x="410632" y="242428"/>
            <a:ext cx="11370733" cy="650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기법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CADF31-5CC4-4C4F-8713-4EF0289C4415}"/>
              </a:ext>
            </a:extLst>
          </p:cNvPr>
          <p:cNvSpPr txBox="1">
            <a:spLocks/>
          </p:cNvSpPr>
          <p:nvPr/>
        </p:nvSpPr>
        <p:spPr>
          <a:xfrm>
            <a:off x="410632" y="1242309"/>
            <a:ext cx="11370733" cy="5038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지도 학습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b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8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사람의 개입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많이 들어가며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데이터와 출력 사이의 연관성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매핑해 학습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비지도  학습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b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입력과 출력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레이블을 연관시키지 않고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 데이터에 내재된 잠재적 구조와 패턴</a:t>
            </a:r>
            <a:r>
              <a:rPr lang="en-US" altLang="ko-KR" sz="18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관계를 학습</a:t>
            </a:r>
            <a:endParaRPr lang="en-US" altLang="ko-KR" sz="1800" b="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강화 학습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b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보상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벌칙에 기초해 전략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정책을 반복적으로 배우고 바꾼다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992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DDDBB-3ECE-464A-8E32-3AD728F5AF91}"/>
              </a:ext>
            </a:extLst>
          </p:cNvPr>
          <p:cNvSpPr/>
          <p:nvPr/>
        </p:nvSpPr>
        <p:spPr>
          <a:xfrm>
            <a:off x="152400" y="990600"/>
            <a:ext cx="11868150" cy="71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29C2E58-9211-4EB4-A8CC-B698E364D07E}"/>
              </a:ext>
            </a:extLst>
          </p:cNvPr>
          <p:cNvSpPr txBox="1">
            <a:spLocks/>
          </p:cNvSpPr>
          <p:nvPr/>
        </p:nvSpPr>
        <p:spPr>
          <a:xfrm>
            <a:off x="410632" y="242428"/>
            <a:ext cx="11370733" cy="650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기법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CADF31-5CC4-4C4F-8713-4EF0289C4415}"/>
              </a:ext>
            </a:extLst>
          </p:cNvPr>
          <p:cNvSpPr txBox="1">
            <a:spLocks/>
          </p:cNvSpPr>
          <p:nvPr/>
        </p:nvSpPr>
        <p:spPr>
          <a:xfrm>
            <a:off x="410632" y="1766185"/>
            <a:ext cx="11370733" cy="3091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 사람의 몸무게를 가지고 그 사람의 키를 예측하는 경우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회귀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=&gt;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지도학습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키와 몸무게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성별을 가지고 성별을 예측하는 경우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=&gt;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지도학습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몸무게와 키정보를 가지고 운동 선수의 체급을 </a:t>
            </a:r>
            <a:r>
              <a:rPr lang="ko-KR" altLang="en-US" sz="18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적절하게</a:t>
            </a:r>
            <a:r>
              <a:rPr lang="en-US" altLang="ko-KR" sz="18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알아서</a:t>
            </a:r>
            <a:r>
              <a:rPr lang="en-US" altLang="ko-KR" sz="18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나누는 경우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군집화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=&gt;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비지도학습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00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DDDBB-3ECE-464A-8E32-3AD728F5AF91}"/>
              </a:ext>
            </a:extLst>
          </p:cNvPr>
          <p:cNvSpPr/>
          <p:nvPr/>
        </p:nvSpPr>
        <p:spPr>
          <a:xfrm>
            <a:off x="152400" y="990600"/>
            <a:ext cx="11868150" cy="71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29C2E58-9211-4EB4-A8CC-B698E364D07E}"/>
              </a:ext>
            </a:extLst>
          </p:cNvPr>
          <p:cNvSpPr txBox="1">
            <a:spLocks/>
          </p:cNvSpPr>
          <p:nvPr/>
        </p:nvSpPr>
        <p:spPr>
          <a:xfrm>
            <a:off x="410632" y="242428"/>
            <a:ext cx="11370733" cy="650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CADF31-5CC4-4C4F-8713-4EF0289C4415}"/>
              </a:ext>
            </a:extLst>
          </p:cNvPr>
          <p:cNvSpPr txBox="1">
            <a:spLocks/>
          </p:cNvSpPr>
          <p:nvPr/>
        </p:nvSpPr>
        <p:spPr>
          <a:xfrm>
            <a:off x="410632" y="1242309"/>
            <a:ext cx="11370733" cy="5038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표현을 학습하기 위한 다단계 처리 방식을 나타내며 층이 깊어 질수록 더 많은 정보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고급정보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가진다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3074" name="Picture 2" descr="035">
            <a:extLst>
              <a:ext uri="{FF2B5EF4-FFF2-40B4-BE49-F238E27FC236}">
                <a16:creationId xmlns:a16="http://schemas.microsoft.com/office/drawing/2014/main" id="{28BDCDA8-DF5D-4C13-AC94-29D69D071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7"/>
          <a:stretch/>
        </p:blipFill>
        <p:spPr bwMode="auto">
          <a:xfrm>
            <a:off x="6357937" y="2757488"/>
            <a:ext cx="5715000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0238E38-2A49-4DB9-A615-E79870A55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757488"/>
            <a:ext cx="6072187" cy="330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DDDBB-3ECE-464A-8E32-3AD728F5AF91}"/>
              </a:ext>
            </a:extLst>
          </p:cNvPr>
          <p:cNvSpPr/>
          <p:nvPr/>
        </p:nvSpPr>
        <p:spPr>
          <a:xfrm>
            <a:off x="152400" y="990600"/>
            <a:ext cx="11868150" cy="71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29C2E58-9211-4EB4-A8CC-B698E364D07E}"/>
              </a:ext>
            </a:extLst>
          </p:cNvPr>
          <p:cNvSpPr txBox="1">
            <a:spLocks/>
          </p:cNvSpPr>
          <p:nvPr/>
        </p:nvSpPr>
        <p:spPr>
          <a:xfrm>
            <a:off x="410632" y="242428"/>
            <a:ext cx="11370733" cy="650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CADF31-5CC4-4C4F-8713-4EF0289C4415}"/>
              </a:ext>
            </a:extLst>
          </p:cNvPr>
          <p:cNvSpPr txBox="1">
            <a:spLocks/>
          </p:cNvSpPr>
          <p:nvPr/>
        </p:nvSpPr>
        <p:spPr>
          <a:xfrm>
            <a:off x="410632" y="1242309"/>
            <a:ext cx="11370733" cy="5038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7A200C-D48D-4B46-BC08-73AF53AC2B8E}"/>
              </a:ext>
            </a:extLst>
          </p:cNvPr>
          <p:cNvGrpSpPr/>
          <p:nvPr/>
        </p:nvGrpSpPr>
        <p:grpSpPr>
          <a:xfrm>
            <a:off x="2606754" y="1242309"/>
            <a:ext cx="7165896" cy="5527448"/>
            <a:chOff x="2759154" y="1940394"/>
            <a:chExt cx="6060996" cy="4675178"/>
          </a:xfrm>
        </p:grpSpPr>
        <p:pic>
          <p:nvPicPr>
            <p:cNvPr id="4100" name="Picture 4" descr="036_2">
              <a:extLst>
                <a:ext uri="{FF2B5EF4-FFF2-40B4-BE49-F238E27FC236}">
                  <a16:creationId xmlns:a16="http://schemas.microsoft.com/office/drawing/2014/main" id="{8DDEBBB7-FFCA-4886-88D5-1CB48918A3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27"/>
            <a:stretch/>
          </p:blipFill>
          <p:spPr bwMode="auto">
            <a:xfrm>
              <a:off x="3105150" y="1940394"/>
              <a:ext cx="5715000" cy="4675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0F3A0B2-F14D-46E1-A433-4B80034EE36B}"/>
                </a:ext>
              </a:extLst>
            </p:cNvPr>
            <p:cNvSpPr txBox="1"/>
            <p:nvPr/>
          </p:nvSpPr>
          <p:spPr>
            <a:xfrm>
              <a:off x="3105150" y="5431025"/>
              <a:ext cx="1524000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</a:rPr>
                <a:t>옵티마이저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E082391-7C03-4EBB-9A1A-F31AFBB7506D}"/>
                </a:ext>
              </a:extLst>
            </p:cNvPr>
            <p:cNvCxnSpPr/>
            <p:nvPr/>
          </p:nvCxnSpPr>
          <p:spPr>
            <a:xfrm flipH="1" flipV="1">
              <a:off x="4629150" y="5800357"/>
              <a:ext cx="1647825" cy="60044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8357658-EEC0-4A42-91B8-C8B6A4E71D7E}"/>
                </a:ext>
              </a:extLst>
            </p:cNvPr>
            <p:cNvCxnSpPr/>
            <p:nvPr/>
          </p:nvCxnSpPr>
          <p:spPr>
            <a:xfrm flipV="1">
              <a:off x="3867150" y="4029075"/>
              <a:ext cx="0" cy="140195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178549-AA58-48FD-8812-6778BFF80169}"/>
                </a:ext>
              </a:extLst>
            </p:cNvPr>
            <p:cNvSpPr txBox="1"/>
            <p:nvPr/>
          </p:nvSpPr>
          <p:spPr>
            <a:xfrm>
              <a:off x="2759154" y="4435651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가중치</a:t>
              </a:r>
              <a:endParaRPr lang="en-US" altLang="ko-KR" dirty="0"/>
            </a:p>
            <a:p>
              <a:pPr algn="ctr"/>
              <a:r>
                <a:rPr lang="ko-KR" altLang="en-US" dirty="0"/>
                <a:t>업데이트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65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CADF31-5CC4-4C4F-8713-4EF0289C4415}"/>
              </a:ext>
            </a:extLst>
          </p:cNvPr>
          <p:cNvSpPr txBox="1">
            <a:spLocks/>
          </p:cNvSpPr>
          <p:nvPr/>
        </p:nvSpPr>
        <p:spPr>
          <a:xfrm>
            <a:off x="410632" y="1242309"/>
            <a:ext cx="11370733" cy="5038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온라인 미디어 5" title="[사이언스 모션] 심층인공신경망으로 고양이를 ‘딥러닝’">
            <a:hlinkClick r:id="" action="ppaction://media"/>
            <a:extLst>
              <a:ext uri="{FF2B5EF4-FFF2-40B4-BE49-F238E27FC236}">
                <a16:creationId xmlns:a16="http://schemas.microsoft.com/office/drawing/2014/main" id="{FD42006E-E3FE-4A8D-82FB-5997566BEDA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95325" y="182761"/>
            <a:ext cx="10563226" cy="59418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2D732DA-E660-4400-A8CF-9BAE26E18F2C}"/>
              </a:ext>
            </a:extLst>
          </p:cNvPr>
          <p:cNvSpPr/>
          <p:nvPr/>
        </p:nvSpPr>
        <p:spPr>
          <a:xfrm>
            <a:off x="3368746" y="6281034"/>
            <a:ext cx="5454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https://www.youtube.com/watch?v=S2hvUoJMqhA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50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DDDBB-3ECE-464A-8E32-3AD728F5AF91}"/>
              </a:ext>
            </a:extLst>
          </p:cNvPr>
          <p:cNvSpPr/>
          <p:nvPr/>
        </p:nvSpPr>
        <p:spPr>
          <a:xfrm>
            <a:off x="152400" y="990600"/>
            <a:ext cx="11868150" cy="71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29C2E58-9211-4EB4-A8CC-B698E364D07E}"/>
              </a:ext>
            </a:extLst>
          </p:cNvPr>
          <p:cNvSpPr txBox="1">
            <a:spLocks/>
          </p:cNvSpPr>
          <p:nvPr/>
        </p:nvSpPr>
        <p:spPr>
          <a:xfrm>
            <a:off x="410632" y="242428"/>
            <a:ext cx="11370733" cy="650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과대적합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(Overfitting),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과소적합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(underfitting)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CADF31-5CC4-4C4F-8713-4EF0289C4415}"/>
              </a:ext>
            </a:extLst>
          </p:cNvPr>
          <p:cNvSpPr txBox="1">
            <a:spLocks/>
          </p:cNvSpPr>
          <p:nvPr/>
        </p:nvSpPr>
        <p:spPr>
          <a:xfrm>
            <a:off x="410632" y="1242309"/>
            <a:ext cx="11370733" cy="5038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과대적합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학습데이터를 과하게 잘 학습한 것 </a:t>
            </a:r>
            <a:b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모델에 제약을 준다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정규화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드롭아웃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더 많은 데이터 확보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과소적합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모델이 데이터의 구조를 학습하지 못할 때 </a:t>
            </a:r>
            <a:b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파라미터가 많은 모델을 선택한다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제약을 줄인다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Q.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왜 과대 적합이 좋지 않을까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2869C0-8E2E-49AC-958A-1C717586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11443"/>
            <a:ext cx="9734550" cy="310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319</Words>
  <Application>Microsoft Office PowerPoint</Application>
  <PresentationFormat>와이드스크린</PresentationFormat>
  <Paragraphs>55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 C</dc:creator>
  <cp:lastModifiedBy>JY C</cp:lastModifiedBy>
  <cp:revision>145</cp:revision>
  <dcterms:created xsi:type="dcterms:W3CDTF">2019-12-20T04:15:20Z</dcterms:created>
  <dcterms:modified xsi:type="dcterms:W3CDTF">2020-01-05T21:27:10Z</dcterms:modified>
</cp:coreProperties>
</file>