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Lst>
  <p:notesMasterIdLst>
    <p:notesMasterId r:id="rId10"/>
  </p:notesMasterIdLst>
  <p:handoutMasterIdLst>
    <p:handoutMasterId r:id="rId11"/>
  </p:handoutMasterIdLst>
  <p:sldIdLst>
    <p:sldId id="256" r:id="rId5"/>
    <p:sldId id="261" r:id="rId6"/>
    <p:sldId id="272" r:id="rId7"/>
    <p:sldId id="266"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DD82B-DF7D-4B50-B9A2-9AA2D1D91601}" v="43" dt="2023-09-10T07:11:34.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varScale="1">
        <p:scale>
          <a:sx n="82" d="100"/>
          <a:sy n="82" d="100"/>
        </p:scale>
        <p:origin x="720"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6">
          <cx:pt idx="0">CSS</cx:pt>
          <cx:pt idx="1">Javascript</cx:pt>
          <cx:pt idx="2">SQL</cx:pt>
          <cx:pt idx="3">Firebase</cx:pt>
          <cx:pt idx="4">HTML</cx:pt>
          <cx:pt idx="5">BootStrap</cx:pt>
        </cx:lvl>
      </cx:strDim>
      <cx:numDim type="size">
        <cx:f>Sheet1!$B$2:$B$7</cx:f>
        <cx:lvl ptCount="6" formatCode="General">
          <cx:pt idx="0">1.3999999999999999</cx:pt>
          <cx:pt idx="1">1.3999999999999999</cx:pt>
          <cx:pt idx="2">1.3999999999999999</cx:pt>
          <cx:pt idx="3">1.3999999999999999</cx:pt>
          <cx:pt idx="4">1.3999999999999999</cx:pt>
          <cx:pt idx="5">1.3999999999999999</cx:pt>
        </cx:lvl>
      </cx:numDim>
    </cx:data>
  </cx:chartData>
  <cx:chart>
    <cx:title pos="t" align="ctr" overlay="0">
      <cx:tx>
        <cx:txData>
          <cx:v>  </cx:v>
        </cx:txData>
      </cx:tx>
      <cx:txPr>
        <a:bodyPr rot="0" spcFirstLastPara="1" vertOverflow="ellipsis" vert="horz" wrap="square" lIns="38100" tIns="19050" rIns="38100" bIns="19050" anchor="ctr" anchorCtr="1" compatLnSpc="0"/>
        <a:lstStyle/>
        <a:p>
          <a:pPr algn="ctr" rtl="0">
            <a:defRPr sz="2128" b="1" i="0" u="none" strike="noStrike" kern="1200" baseline="0">
              <a:solidFill>
                <a:srgbClr val="696464"/>
              </a:solidFill>
              <a:latin typeface="+mn-lt"/>
              <a:ea typeface="+mn-ea"/>
              <a:cs typeface="+mn-cs"/>
            </a:defRPr>
          </a:pPr>
          <a:r>
            <a:rPr kumimoji="0" lang="en-US" sz="2128" b="1" i="0" u="none" strike="noStrike" kern="1200" cap="none" spc="0" normalizeH="0" baseline="0" noProof="0">
              <a:ln>
                <a:noFill/>
              </a:ln>
              <a:solidFill>
                <a:srgbClr val="696464"/>
              </a:solidFill>
              <a:effectLst/>
              <a:uLnTx/>
              <a:uFillTx/>
              <a:latin typeface="Rockwell" panose="02060603020205020403"/>
            </a:rPr>
            <a:t>  </a:t>
          </a:r>
        </a:p>
      </cx:txPr>
    </cx:title>
    <cx:plotArea>
      <cx:plotAreaRegion>
        <cx:series layoutId="sunburst" uniqueId="{02F2CC8A-214F-45F3-9676-2980E09F4130}">
          <cx:tx>
            <cx:txData>
              <cx:f>Sheet1!$B$1</cx:f>
              <cx:v>  </cx:v>
            </cx:txData>
          </cx:tx>
          <cx:dataId val="0"/>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9/10/2023</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3850280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9/10/2023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9/10/2023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9/10/2023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creativecommons.org/licenses/by-nd/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hyperlink" Target="http://www.flickr.com/photos/usdagov/492585123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14/relationships/chartEx" Target="../charts/chartEx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orinocotribune.com/how-trump-is-fueling-a-corona-disaster-the-american-patient/" TargetMode="Externa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573EC269-9A59-49F8-B377-784E209B3A04}"/>
              </a:ext>
            </a:extLst>
          </p:cNvPr>
          <p:cNvPicPr>
            <a:picLocks noChangeAspect="1"/>
          </p:cNvPicPr>
          <p:nvPr/>
        </p:nvPicPr>
        <p:blipFill>
          <a:blip r:embed="rId3">
            <a:duotone>
              <a:prstClr val="black"/>
              <a:srgbClr val="D9C3A5">
                <a:tint val="50000"/>
                <a:satMod val="180000"/>
              </a:srgbClr>
            </a:duotone>
            <a:extLst>
              <a:ext uri="{837473B0-CC2E-450A-ABE3-18F120FF3D39}">
                <a1611:picAttrSrcUrl xmlns:a1611="http://schemas.microsoft.com/office/drawing/2016/11/main" r:id="rId4"/>
              </a:ext>
            </a:extLst>
          </a:blip>
          <a:srcRect/>
          <a:stretch/>
        </p:blipFill>
        <p:spPr>
          <a:xfrm>
            <a:off x="-18288" y="11"/>
            <a:ext cx="12208764"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524" y="181904"/>
            <a:ext cx="4559018" cy="1217127"/>
          </a:xfrm>
        </p:spPr>
        <p:txBody>
          <a:bodyPr anchor="b">
            <a:normAutofit/>
          </a:bodyPr>
          <a:lstStyle/>
          <a:p>
            <a:r>
              <a:rPr lang="en-US" sz="7200" dirty="0">
                <a:solidFill>
                  <a:srgbClr val="FFFFFF"/>
                </a:solidFill>
              </a:rPr>
              <a:t>Pantry pal</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4429873" y="1046000"/>
            <a:ext cx="7891272" cy="1069848"/>
          </a:xfrm>
        </p:spPr>
        <p:txBody>
          <a:bodyPr>
            <a:normAutofit/>
          </a:bodyPr>
          <a:lstStyle/>
          <a:p>
            <a:r>
              <a:rPr lang="en-US" dirty="0">
                <a:solidFill>
                  <a:schemeClr val="accent4">
                    <a:lumMod val="20000"/>
                    <a:lumOff val="80000"/>
                  </a:schemeClr>
                </a:solidFill>
              </a:rPr>
              <a:t>Problem Statement</a:t>
            </a:r>
            <a:r>
              <a:rPr lang="en-US" dirty="0">
                <a:solidFill>
                  <a:srgbClr val="FFFFFF"/>
                </a:solidFill>
              </a:rPr>
              <a:t>: Designing a platform that connects people with surplus foods with local food banks and helps reduce food wastage.</a:t>
            </a:r>
          </a:p>
        </p:txBody>
      </p:sp>
      <p:sp>
        <p:nvSpPr>
          <p:cNvPr id="3" name="TextBox 2">
            <a:extLst>
              <a:ext uri="{FF2B5EF4-FFF2-40B4-BE49-F238E27FC236}">
                <a16:creationId xmlns:a16="http://schemas.microsoft.com/office/drawing/2014/main" id="{A55CB177-EFBD-2B9A-ADAA-1CA17414BE8B}"/>
              </a:ext>
            </a:extLst>
          </p:cNvPr>
          <p:cNvSpPr txBox="1"/>
          <p:nvPr/>
        </p:nvSpPr>
        <p:spPr>
          <a:xfrm>
            <a:off x="1266472" y="6857999"/>
            <a:ext cx="9597431" cy="230832"/>
          </a:xfrm>
          <a:prstGeom prst="rect">
            <a:avLst/>
          </a:prstGeom>
          <a:noFill/>
        </p:spPr>
        <p:txBody>
          <a:bodyPr wrap="square" rtlCol="0">
            <a:spAutoFit/>
          </a:bodyPr>
          <a:lstStyle/>
          <a:p>
            <a:r>
              <a:rPr lang="en-IN" sz="900">
                <a:hlinkClick r:id="rId4" tooltip="http://www.flickr.com/photos/usdagov/4925851231/"/>
              </a:rPr>
              <a:t>This Photo</a:t>
            </a:r>
            <a:r>
              <a:rPr lang="en-IN" sz="900"/>
              <a:t> by Unknown Author is licensed under </a:t>
            </a:r>
            <a:r>
              <a:rPr lang="en-IN" sz="900">
                <a:hlinkClick r:id="rId7" tooltip="https://creativecommons.org/licenses/by-nd/3.0/"/>
              </a:rPr>
              <a:t>CC BY-ND</a:t>
            </a:r>
            <a:endParaRPr lang="en-IN" sz="900"/>
          </a:p>
        </p:txBody>
      </p:sp>
      <p:sp>
        <p:nvSpPr>
          <p:cNvPr id="4" name="TextBox 3">
            <a:extLst>
              <a:ext uri="{FF2B5EF4-FFF2-40B4-BE49-F238E27FC236}">
                <a16:creationId xmlns:a16="http://schemas.microsoft.com/office/drawing/2014/main" id="{9A96C755-C48C-39FA-47CE-4BB2687C117D}"/>
              </a:ext>
            </a:extLst>
          </p:cNvPr>
          <p:cNvSpPr txBox="1"/>
          <p:nvPr/>
        </p:nvSpPr>
        <p:spPr>
          <a:xfrm>
            <a:off x="4429873" y="3081707"/>
            <a:ext cx="7891272" cy="1323439"/>
          </a:xfrm>
          <a:prstGeom prst="rect">
            <a:avLst/>
          </a:prstGeom>
          <a:noFill/>
        </p:spPr>
        <p:txBody>
          <a:bodyPr wrap="square" rtlCol="0">
            <a:spAutoFit/>
          </a:bodyPr>
          <a:lstStyle/>
          <a:p>
            <a:r>
              <a:rPr lang="en-US" sz="2000" dirty="0">
                <a:solidFill>
                  <a:schemeClr val="bg1"/>
                </a:solidFill>
              </a:rPr>
              <a:t>Definition: It easily connects people or organizations who have surplus food such as grocers, retailers, restaurants, farmers, suppliers, food distribution companies, and more to food banks and other NGOs etc. For further distribution</a:t>
            </a:r>
            <a:endParaRPr lang="en-IN" sz="2000" dirty="0">
              <a:solidFill>
                <a:schemeClr val="bg1"/>
              </a:solidFill>
            </a:endParaRPr>
          </a:p>
        </p:txBody>
      </p:sp>
    </p:spTree>
    <p:extLst>
      <p:ext uri="{BB962C8B-B14F-4D97-AF65-F5344CB8AC3E}">
        <p14:creationId xmlns:p14="http://schemas.microsoft.com/office/powerpoint/2010/main" val="531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87532" y="115664"/>
            <a:ext cx="10058400" cy="1609344"/>
          </a:xfrm>
        </p:spPr>
        <p:txBody>
          <a:bodyPr anchor="ctr">
            <a:normAutofit/>
          </a:bodyPr>
          <a:lstStyle/>
          <a:p>
            <a:r>
              <a:rPr lang="en-US" dirty="0">
                <a:solidFill>
                  <a:schemeClr val="tx1"/>
                </a:solidFill>
              </a:rPr>
              <a:t>Pantry Pal</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sp>
        <p:nvSpPr>
          <p:cNvPr id="6" name="TextBox 5">
            <a:extLst>
              <a:ext uri="{FF2B5EF4-FFF2-40B4-BE49-F238E27FC236}">
                <a16:creationId xmlns:a16="http://schemas.microsoft.com/office/drawing/2014/main" id="{65B39BB4-0502-FA3A-A199-B59B52B3F8E5}"/>
              </a:ext>
            </a:extLst>
          </p:cNvPr>
          <p:cNvSpPr txBox="1"/>
          <p:nvPr/>
        </p:nvSpPr>
        <p:spPr>
          <a:xfrm>
            <a:off x="586305" y="1840671"/>
            <a:ext cx="8758990" cy="646331"/>
          </a:xfrm>
          <a:prstGeom prst="rect">
            <a:avLst/>
          </a:prstGeom>
          <a:noFill/>
        </p:spPr>
        <p:txBody>
          <a:bodyPr wrap="square" rtlCol="0">
            <a:spAutoFit/>
          </a:bodyPr>
          <a:lstStyle/>
          <a:p>
            <a:endParaRPr lang="en-IN" dirty="0"/>
          </a:p>
          <a:p>
            <a:endParaRPr lang="en-IN" dirty="0"/>
          </a:p>
        </p:txBody>
      </p:sp>
      <p:sp>
        <p:nvSpPr>
          <p:cNvPr id="10" name="Rectangle 3">
            <a:extLst>
              <a:ext uri="{FF2B5EF4-FFF2-40B4-BE49-F238E27FC236}">
                <a16:creationId xmlns:a16="http://schemas.microsoft.com/office/drawing/2014/main" id="{17D23050-EB3C-05D1-B99A-5C56888DBDD8}"/>
              </a:ext>
            </a:extLst>
          </p:cNvPr>
          <p:cNvSpPr>
            <a:spLocks noChangeArrowheads="1"/>
          </p:cNvSpPr>
          <p:nvPr/>
        </p:nvSpPr>
        <p:spPr bwMode="auto">
          <a:xfrm>
            <a:off x="240792" y="1384529"/>
            <a:ext cx="1120635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ckwell" panose="02060603020205020403" pitchFamily="18" charset="0"/>
              </a:rPr>
              <a:t>Surplus food listings:  The website can list surplus food available for donation. This can be done by partnering with farmers and food businesses to donate excess food to nonprofits or directly to the needy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ckwell" panose="02060603020205020403" pitchFamily="18" charset="0"/>
              </a:rPr>
              <a:t>Food bank locator: </a:t>
            </a:r>
            <a:r>
              <a:rPr lang="en-US" altLang="en-US" sz="2000" dirty="0">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website can include a food bank locator that allows users to search for food banks in their area. This can be done by integrating with existing databases of food banks.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ckwell" panose="02060603020205020403" pitchFamily="18" charset="0"/>
              </a:rPr>
              <a:t>Donation tracker:  The website can include a donation tracker that allows users to track their donations to food banks. This can help users keep track of their donations and see the impact they are making.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Rockwell" panose="02060603020205020403" pitchFamily="18" charset="0"/>
              </a:rPr>
              <a:t>Volunteer opportunities:  The website can include information about volunteer opportunities at local food banks. This can help users get involved in their community and support local hunger relief efforts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1066800" y="981937"/>
            <a:ext cx="8635626" cy="1312084"/>
          </a:xfrm>
        </p:spPr>
        <p:txBody>
          <a:bodyPr>
            <a:normAutofit/>
          </a:bodyPr>
          <a:lstStyle/>
          <a:p>
            <a:r>
              <a:rPr lang="en-US" dirty="0" err="1"/>
              <a:t>Techstack</a:t>
            </a:r>
            <a:endParaRPr lang="en-US" dirty="0"/>
          </a:p>
        </p:txBody>
      </p:sp>
      <p:sp>
        <p:nvSpPr>
          <p:cNvPr id="18" name="Rectangle 17">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9B12268D-E54B-4D47-B9B1-5A86B64C66E2}"/>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3</a:t>
            </a:fld>
            <a:endParaRPr lang="en-US" dirty="0"/>
          </a:p>
        </p:txBody>
      </p:sp>
      <mc:AlternateContent xmlns:mc="http://schemas.openxmlformats.org/markup-compatibility/2006" xmlns:cx1="http://schemas.microsoft.com/office/drawing/2015/9/8/chartex">
        <mc:Choice Requires="cx1">
          <p:graphicFrame>
            <p:nvGraphicFramePr>
              <p:cNvPr id="12" name="Content Placeholder 11">
                <a:extLst>
                  <a:ext uri="{FF2B5EF4-FFF2-40B4-BE49-F238E27FC236}">
                    <a16:creationId xmlns:a16="http://schemas.microsoft.com/office/drawing/2014/main" id="{8DF433E5-CC9E-76EE-CE7F-82FF3CC6FA82}"/>
                  </a:ext>
                </a:extLst>
              </p:cNvPr>
              <p:cNvGraphicFramePr>
                <a:graphicFrameLocks noGrp="1"/>
              </p:cNvGraphicFramePr>
              <p:nvPr>
                <p:ph idx="1"/>
                <p:extLst>
                  <p:ext uri="{D42A27DB-BD31-4B8C-83A1-F6EECF244321}">
                    <p14:modId xmlns:p14="http://schemas.microsoft.com/office/powerpoint/2010/main" val="862384465"/>
                  </p:ext>
                </p:extLst>
              </p:nvPr>
            </p:nvGraphicFramePr>
            <p:xfrm>
              <a:off x="1572768" y="2009281"/>
              <a:ext cx="10058400" cy="4628627"/>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ontent Placeholder 11">
                <a:extLst>
                  <a:ext uri="{FF2B5EF4-FFF2-40B4-BE49-F238E27FC236}">
                    <a16:creationId xmlns:a16="http://schemas.microsoft.com/office/drawing/2014/main" id="{8DF433E5-CC9E-76EE-CE7F-82FF3CC6FA82}"/>
                  </a:ext>
                </a:extLst>
              </p:cNvPr>
              <p:cNvPicPr>
                <a:picLocks noGrp="1" noRot="1" noChangeAspect="1" noMove="1" noResize="1" noEditPoints="1" noAdjustHandles="1" noChangeArrowheads="1" noChangeShapeType="1"/>
              </p:cNvPicPr>
              <p:nvPr/>
            </p:nvPicPr>
            <p:blipFill>
              <a:blip r:embed="rId6"/>
              <a:stretch>
                <a:fillRect/>
              </a:stretch>
            </p:blipFill>
            <p:spPr>
              <a:xfrm>
                <a:off x="1572768" y="2009281"/>
                <a:ext cx="10058400" cy="4628627"/>
              </a:xfrm>
              <a:prstGeom prst="rect">
                <a:avLst/>
              </a:prstGeom>
            </p:spPr>
          </p:pic>
        </mc:Fallback>
      </mc:AlternateContent>
      <p:sp>
        <p:nvSpPr>
          <p:cNvPr id="14" name="Rectangle 13">
            <a:extLst>
              <a:ext uri="{FF2B5EF4-FFF2-40B4-BE49-F238E27FC236}">
                <a16:creationId xmlns:a16="http://schemas.microsoft.com/office/drawing/2014/main" id="{5B00CE21-3E97-256E-CA94-4591C7048000}"/>
              </a:ext>
            </a:extLst>
          </p:cNvPr>
          <p:cNvSpPr/>
          <p:nvPr/>
        </p:nvSpPr>
        <p:spPr>
          <a:xfrm>
            <a:off x="7186863" y="1507958"/>
            <a:ext cx="4299284" cy="78606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6373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11564CA4-59C9-4DAC-950E-61D1FA27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 y="19411"/>
            <a:ext cx="7417837" cy="1609344"/>
          </a:xfrm>
          <a:ln>
            <a:noFill/>
          </a:ln>
        </p:spPr>
        <p:txBody>
          <a:bodyPr>
            <a:normAutofit/>
          </a:bodyPr>
          <a:lstStyle/>
          <a:p>
            <a:r>
              <a:rPr lang="en-US" sz="4000" b="1" u="sng" dirty="0"/>
              <a:t>Our Trailblazing Viewpoint</a:t>
            </a:r>
          </a:p>
        </p:txBody>
      </p:sp>
      <p:grpSp>
        <p:nvGrpSpPr>
          <p:cNvPr id="83" name="Group 82">
            <a:extLst>
              <a:ext uri="{FF2B5EF4-FFF2-40B4-BE49-F238E27FC236}">
                <a16:creationId xmlns:a16="http://schemas.microsoft.com/office/drawing/2014/main" id="{E74380E0-C298-4F18-9189-C236E8B82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979684C7-75DC-42F1-850A-E9C49ECA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4130853F-4D98-4539-8461-9F2028367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4</a:t>
            </a:fld>
            <a:endParaRPr lang="en-US" dirty="0"/>
          </a:p>
        </p:txBody>
      </p:sp>
      <p:sp>
        <p:nvSpPr>
          <p:cNvPr id="8" name="TextBox 7">
            <a:extLst>
              <a:ext uri="{FF2B5EF4-FFF2-40B4-BE49-F238E27FC236}">
                <a16:creationId xmlns:a16="http://schemas.microsoft.com/office/drawing/2014/main" id="{E3052F5C-8504-2076-3BFE-74DA4D0CDD92}"/>
              </a:ext>
            </a:extLst>
          </p:cNvPr>
          <p:cNvSpPr txBox="1"/>
          <p:nvPr/>
        </p:nvSpPr>
        <p:spPr>
          <a:xfrm>
            <a:off x="0" y="1263516"/>
            <a:ext cx="12192000" cy="5509200"/>
          </a:xfrm>
          <a:prstGeom prst="rect">
            <a:avLst/>
          </a:prstGeom>
          <a:noFill/>
        </p:spPr>
        <p:txBody>
          <a:bodyPr wrap="square">
            <a:spAutoFit/>
          </a:bodyPr>
          <a:lstStyle/>
          <a:p>
            <a:pPr algn="just">
              <a:buFont typeface="+mj-lt"/>
              <a:buAutoNum type="arabicPeriod"/>
            </a:pPr>
            <a:r>
              <a:rPr lang="en-US" sz="1600" dirty="0"/>
              <a:t>Connecting food donors with food banks: The website can connect food donors with food banks and other organizations that can distribute surplus food to people in need. This can help reduce food waste by ensuring that excess food is used to feed people instead of being thrown away. </a:t>
            </a:r>
          </a:p>
          <a:p>
            <a:pPr algn="just">
              <a:buFont typeface="+mj-lt"/>
              <a:buAutoNum type="arabicPeriod"/>
            </a:pPr>
            <a:endParaRPr lang="en-US" sz="1600" dirty="0"/>
          </a:p>
          <a:p>
            <a:pPr algn="just">
              <a:buFont typeface="+mj-lt"/>
              <a:buAutoNum type="arabicPeriod"/>
            </a:pPr>
            <a:r>
              <a:rPr lang="en-US" sz="1600" dirty="0"/>
              <a:t>Raising awareness about food waste: The website can provide information about the impact of food waste on the environment and society. This can help raise awareness about the issue and encourage people to take action to reduce food waste. </a:t>
            </a:r>
          </a:p>
          <a:p>
            <a:pPr algn="just">
              <a:buFont typeface="+mj-lt"/>
              <a:buAutoNum type="arabicPeriod"/>
            </a:pPr>
            <a:endParaRPr lang="en-US" sz="1600" dirty="0"/>
          </a:p>
          <a:p>
            <a:pPr algn="just">
              <a:buFont typeface="+mj-lt"/>
              <a:buAutoNum type="arabicPeriod"/>
            </a:pPr>
            <a:r>
              <a:rPr lang="en-US" sz="1600" dirty="0"/>
              <a:t>Providing resources for reducing food waste: The website can provide tips and resources for reducing food waste, such as meal planning, proper food storage, and composting. This can help individuals and businesses reduce their food waste and save money. </a:t>
            </a:r>
          </a:p>
          <a:p>
            <a:pPr algn="just">
              <a:buFont typeface="+mj-lt"/>
              <a:buAutoNum type="arabicPeriod"/>
            </a:pPr>
            <a:endParaRPr lang="en-US" sz="1600" dirty="0"/>
          </a:p>
          <a:p>
            <a:pPr algn="just">
              <a:buFont typeface="+mj-lt"/>
              <a:buAutoNum type="arabicPeriod"/>
            </a:pPr>
            <a:r>
              <a:rPr lang="en-US" sz="1600" dirty="0"/>
              <a:t>Supporting local communities: By connecting food donors with local food banks and other organizations, the website can support local communities and help reduce food insecurity. This can help ensure that everyone has access to healthy and nutritious food. </a:t>
            </a:r>
          </a:p>
          <a:p>
            <a:pPr algn="just">
              <a:buFont typeface="+mj-lt"/>
              <a:buAutoNum type="arabicPeriod"/>
            </a:pPr>
            <a:endParaRPr lang="en-US" sz="1600" dirty="0"/>
          </a:p>
          <a:p>
            <a:pPr algn="just">
              <a:buFont typeface="+mj-lt"/>
              <a:buAutoNum type="arabicPeriod"/>
            </a:pPr>
            <a:r>
              <a:rPr lang="en-US" sz="1600" dirty="0"/>
              <a:t>Encouraging sustainable food practices: The website can promote sustainable food practices, such as reducing food waste, using locally sourced ingredients, and supporting small-scale farmers. This can help promote a more sustainable food system and reduce the environmental impact of food production and consumption. </a:t>
            </a:r>
          </a:p>
          <a:p>
            <a:pPr algn="just">
              <a:buFont typeface="+mj-lt"/>
              <a:buAutoNum type="arabicPeriod"/>
            </a:pPr>
            <a:endParaRPr lang="en-US" sz="1600" dirty="0"/>
          </a:p>
          <a:p>
            <a:pPr algn="just"/>
            <a:r>
              <a:rPr lang="en-US" sz="1600" dirty="0"/>
              <a:t>Overall, creating a website for surplus food can help reduce food waste, support local communities, and promote sustainable food practices. By connecting food donors with food banks and providing resources for reducing food waste, the website can help ensure that excess food is used to feed people instead of being thrown away</a:t>
            </a:r>
            <a:endParaRPr lang="en-IN" sz="1600" dirty="0"/>
          </a:p>
        </p:txBody>
      </p:sp>
    </p:spTree>
    <p:extLst>
      <p:ext uri="{BB962C8B-B14F-4D97-AF65-F5344CB8AC3E}">
        <p14:creationId xmlns:p14="http://schemas.microsoft.com/office/powerpoint/2010/main" val="423381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2C4C2DA-90B8-3144-9F35-4567B5280199}"/>
              </a:ext>
            </a:extLst>
          </p:cNvPr>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Layer>
                </a14:imgProps>
              </a:ext>
              <a:ext uri="{837473B0-CC2E-450A-ABE3-18F120FF3D39}">
                <a1611:picAttrSrcUrl xmlns:a1611="http://schemas.microsoft.com/office/drawing/2016/11/main" r:id="rId5"/>
              </a:ext>
            </a:extLst>
          </a:blip>
          <a:srcRect/>
          <a:stretch/>
        </p:blipFill>
        <p:spPr>
          <a:xfrm>
            <a:off x="-1523" y="10"/>
            <a:ext cx="12188952"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6">
              <a:alphaModFix amt="30000"/>
              <a:duotone>
                <a:prstClr val="black"/>
                <a:schemeClr val="accent1">
                  <a:tint val="45000"/>
                  <a:satMod val="400000"/>
                </a:schemeClr>
              </a:duotone>
              <a:extLst>
                <a:ext uri="{BEBA8EAE-BF5A-486C-A8C5-ECC9F3942E4B}">
                  <a14:imgProps xmlns:a14="http://schemas.microsoft.com/office/drawing/2010/main">
                    <a14:imgLayer r:embed="rId7">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51B5629-AA71-2FD5-AB91-19650C887C0B}"/>
              </a:ext>
            </a:extLst>
          </p:cNvPr>
          <p:cNvSpPr txBox="1"/>
          <p:nvPr/>
        </p:nvSpPr>
        <p:spPr>
          <a:xfrm>
            <a:off x="1071483" y="6857999"/>
            <a:ext cx="10049053" cy="230832"/>
          </a:xfrm>
          <a:prstGeom prst="rect">
            <a:avLst/>
          </a:prstGeom>
          <a:noFill/>
        </p:spPr>
        <p:txBody>
          <a:bodyPr wrap="square" rtlCol="0">
            <a:spAutoFit/>
          </a:bodyPr>
          <a:lstStyle/>
          <a:p>
            <a:r>
              <a:rPr lang="en-IN" sz="900">
                <a:hlinkClick r:id="rId5" tooltip="https://orinocotribune.com/how-trump-is-fueling-a-corona-disaster-the-american-patient/"/>
              </a:rPr>
              <a:t>This Photo</a:t>
            </a:r>
            <a:r>
              <a:rPr lang="en-IN" sz="900"/>
              <a:t> by Unknown Author is licensed under </a:t>
            </a:r>
            <a:r>
              <a:rPr lang="en-IN" sz="900">
                <a:hlinkClick r:id="rId8" tooltip="https://creativecommons.org/licenses/by/3.0/"/>
              </a:rPr>
              <a:t>CC BY</a:t>
            </a:r>
            <a:endParaRPr lang="en-IN" sz="900"/>
          </a:p>
        </p:txBody>
      </p:sp>
      <p:sp>
        <p:nvSpPr>
          <p:cNvPr id="11" name="TextBox 10">
            <a:extLst>
              <a:ext uri="{FF2B5EF4-FFF2-40B4-BE49-F238E27FC236}">
                <a16:creationId xmlns:a16="http://schemas.microsoft.com/office/drawing/2014/main" id="{4263549B-DAB9-EC7D-B274-C7E4B3525DAA}"/>
              </a:ext>
            </a:extLst>
          </p:cNvPr>
          <p:cNvSpPr txBox="1"/>
          <p:nvPr/>
        </p:nvSpPr>
        <p:spPr>
          <a:xfrm>
            <a:off x="83976" y="1064106"/>
            <a:ext cx="12108024" cy="6186309"/>
          </a:xfrm>
          <a:prstGeom prst="rect">
            <a:avLst/>
          </a:prstGeom>
          <a:noFill/>
        </p:spPr>
        <p:txBody>
          <a:bodyPr wrap="square" rtlCol="0">
            <a:spAutoFit/>
          </a:bodyPr>
          <a:lstStyle/>
          <a:p>
            <a:pPr marL="342900" indent="-342900">
              <a:buAutoNum type="arabicPeriod"/>
            </a:pPr>
            <a:r>
              <a:rPr lang="en-US" dirty="0">
                <a:solidFill>
                  <a:schemeClr val="bg1"/>
                </a:solidFill>
              </a:rPr>
              <a:t>Front-end development: The website can be developed using front-end development tools such as HTML, CSS, and JavaScript. Bootstrap, a free and open-source CSS framework directed at responsive front-end web development, can be used to create responsive and mobile-friendly web pages</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Back-end development: The website can be developed using back-end development tools such as firebase, SQL. The backend can be used to manage the database, handle user authentication, and process user </a:t>
            </a:r>
            <a:r>
              <a:rPr lang="en-US">
                <a:solidFill>
                  <a:schemeClr val="bg1"/>
                </a:solidFill>
              </a:rPr>
              <a:t>requests.</a:t>
            </a:r>
            <a:endParaRPr lang="en-US" dirty="0">
              <a:solidFill>
                <a:schemeClr val="bg1"/>
              </a:solidFill>
            </a:endParaRPr>
          </a:p>
          <a:p>
            <a:pPr marL="342900" indent="-342900">
              <a:buAutoNum type="arabicPeriod" startAt="3"/>
            </a:pPr>
            <a:r>
              <a:rPr lang="en-US" dirty="0">
                <a:solidFill>
                  <a:schemeClr val="bg1"/>
                </a:solidFill>
              </a:rPr>
              <a:t>Database management: The website can use a database management system such as MySQL or MongoDB to store information about food donors, food banks, and surplus food listings.</a:t>
            </a:r>
          </a:p>
          <a:p>
            <a:pPr marL="342900" indent="-342900">
              <a:buAutoNum type="arabicPeriod" startAt="3"/>
            </a:pPr>
            <a:r>
              <a:rPr lang="en-US" dirty="0">
                <a:solidFill>
                  <a:schemeClr val="bg1"/>
                </a:solidFill>
              </a:rPr>
              <a:t> User interface: The website can have a user-friendly interface that allows users to search for surplus food listings, donate food, and connect with local food banks. The user interface can be designed using Bootstrap or other front-end development tools.</a:t>
            </a:r>
          </a:p>
          <a:p>
            <a:pPr marL="342900" indent="-342900">
              <a:buAutoNum type="arabicPeriod" startAt="3"/>
            </a:pPr>
            <a:endParaRPr lang="en-US" dirty="0">
              <a:solidFill>
                <a:schemeClr val="bg1"/>
              </a:solidFill>
            </a:endParaRPr>
          </a:p>
          <a:p>
            <a:pPr marL="342900" indent="-342900">
              <a:buAutoNum type="arabicPeriod" startAt="3"/>
            </a:pPr>
            <a:r>
              <a:rPr lang="en-US" dirty="0">
                <a:solidFill>
                  <a:schemeClr val="bg1"/>
                </a:solidFill>
              </a:rPr>
              <a:t> Integration with other systems: The website can be integrated with other systems such as Ai APIs, digital agricultural extension services, and food waste reduction resources to provide users with more information and resources</a:t>
            </a:r>
          </a:p>
          <a:p>
            <a:pPr marL="342900" indent="-342900">
              <a:buAutoNum type="arabicPeriod" startAt="3"/>
            </a:pPr>
            <a:endParaRPr lang="en-US" dirty="0">
              <a:solidFill>
                <a:schemeClr val="bg1"/>
              </a:solidFill>
            </a:endParaRPr>
          </a:p>
          <a:p>
            <a:pPr marL="342900" indent="-342900">
              <a:buAutoNum type="arabicPeriod" startAt="3"/>
            </a:pPr>
            <a:r>
              <a:rPr lang="en-US" dirty="0">
                <a:solidFill>
                  <a:schemeClr val="bg1"/>
                </a:solidFill>
              </a:rPr>
              <a:t>Security: By incorporating these components, a website for surplus food can be designed to connect food donors with food banks, raise awareness about food waste, and provide resources for reducing food waste. The website can also support local communities and promote sustainable food practices.</a:t>
            </a:r>
          </a:p>
          <a:p>
            <a:pPr marL="342900" indent="-342900">
              <a:buAutoNum type="arabicPeriod"/>
            </a:pPr>
            <a:endParaRPr lang="en-US" dirty="0">
              <a:solidFill>
                <a:schemeClr val="bg1"/>
              </a:solidFill>
            </a:endParaRPr>
          </a:p>
          <a:p>
            <a:pPr marL="342900" indent="-342900">
              <a:buAutoNum type="arabicPeriod"/>
            </a:pPr>
            <a:endParaRPr lang="en-IN" dirty="0">
              <a:solidFill>
                <a:schemeClr val="bg1"/>
              </a:solidFill>
            </a:endParaRPr>
          </a:p>
        </p:txBody>
      </p:sp>
      <p:sp>
        <p:nvSpPr>
          <p:cNvPr id="13" name="TextBox 12">
            <a:extLst>
              <a:ext uri="{FF2B5EF4-FFF2-40B4-BE49-F238E27FC236}">
                <a16:creationId xmlns:a16="http://schemas.microsoft.com/office/drawing/2014/main" id="{23B6E7A7-6420-419B-F7EC-1C8A4AA57E52}"/>
              </a:ext>
            </a:extLst>
          </p:cNvPr>
          <p:cNvSpPr txBox="1"/>
          <p:nvPr/>
        </p:nvSpPr>
        <p:spPr>
          <a:xfrm>
            <a:off x="205273" y="195943"/>
            <a:ext cx="4730621" cy="584775"/>
          </a:xfrm>
          <a:prstGeom prst="rect">
            <a:avLst/>
          </a:prstGeom>
          <a:noFill/>
        </p:spPr>
        <p:txBody>
          <a:bodyPr wrap="square" rtlCol="0">
            <a:spAutoFit/>
          </a:bodyPr>
          <a:lstStyle/>
          <a:p>
            <a:r>
              <a:rPr lang="en-IN" sz="3200" b="1" u="sng" dirty="0">
                <a:solidFill>
                  <a:schemeClr val="bg1"/>
                </a:solidFill>
              </a:rPr>
              <a:t> Architecture of idea</a:t>
            </a:r>
          </a:p>
        </p:txBody>
      </p:sp>
    </p:spTree>
    <p:extLst>
      <p:ext uri="{BB962C8B-B14F-4D97-AF65-F5344CB8AC3E}">
        <p14:creationId xmlns:p14="http://schemas.microsoft.com/office/powerpoint/2010/main" val="25655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E1C908-B3CC-430B-8659-0948FA2BA0C9}">
  <ds:schemaRefs>
    <ds:schemaRef ds:uri="http://schemas.microsoft.com/sharepoint/v3/contenttype/forms"/>
  </ds:schemaRefs>
</ds:datastoreItem>
</file>

<file path=customXml/itemProps3.xml><?xml version="1.0" encoding="utf-8"?>
<ds:datastoreItem xmlns:ds="http://schemas.openxmlformats.org/officeDocument/2006/customXml" ds:itemID="{6D45F22A-22AD-4AB5-B4E5-D6E61E43E45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TM03457485[[fn=Mesh]]</Template>
  <TotalTime>65</TotalTime>
  <Words>778</Words>
  <Application>Microsoft Office PowerPoint</Application>
  <PresentationFormat>Widescreen</PresentationFormat>
  <Paragraphs>45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Rockwell</vt:lpstr>
      <vt:lpstr>Rockwell Condensed</vt:lpstr>
      <vt:lpstr>Rockwell Extra Bold</vt:lpstr>
      <vt:lpstr>Wingdings</vt:lpstr>
      <vt:lpstr>Wood Type</vt:lpstr>
      <vt:lpstr>Pantry pal</vt:lpstr>
      <vt:lpstr>Pantry Pal</vt:lpstr>
      <vt:lpstr>Techstack</vt:lpstr>
      <vt:lpstr>Our Trailblazing Viewpoint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Produce Design</dc:title>
  <dc:creator>Suchita M</dc:creator>
  <cp:lastModifiedBy>Rishi</cp:lastModifiedBy>
  <cp:revision>3</cp:revision>
  <dcterms:created xsi:type="dcterms:W3CDTF">2023-09-10T06:09:59Z</dcterms:created>
  <dcterms:modified xsi:type="dcterms:W3CDTF">2023-09-10T07:18:08Z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