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7" r:id="rId4"/>
    <p:sldId id="257" r:id="rId5"/>
    <p:sldId id="260" r:id="rId6"/>
    <p:sldId id="258" r:id="rId7"/>
    <p:sldId id="268" r:id="rId8"/>
    <p:sldId id="261" r:id="rId9"/>
    <p:sldId id="262" r:id="rId10"/>
    <p:sldId id="270" r:id="rId11"/>
    <p:sldId id="263" r:id="rId12"/>
    <p:sldId id="266" r:id="rId13"/>
    <p:sldId id="265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데스크탑 웹" id="{DBA737C1-134F-4ED7-B37A-F36C8B5F83F5}">
          <p14:sldIdLst>
            <p14:sldId id="259"/>
            <p14:sldId id="256"/>
            <p14:sldId id="267"/>
            <p14:sldId id="257"/>
            <p14:sldId id="260"/>
            <p14:sldId id="258"/>
            <p14:sldId id="268"/>
          </p14:sldIdLst>
        </p14:section>
        <p14:section name="모바일 웹" id="{B145F659-425D-4DF5-A6AB-4CE6E983FDA5}">
          <p14:sldIdLst>
            <p14:sldId id="261"/>
            <p14:sldId id="262"/>
            <p14:sldId id="270"/>
            <p14:sldId id="263"/>
            <p14:sldId id="266"/>
            <p14:sldId id="265"/>
            <p14:sldId id="269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lNight" initials="O" lastIdx="1" clrIdx="0">
    <p:extLst>
      <p:ext uri="{19B8F6BF-5375-455C-9EA6-DF929625EA0E}">
        <p15:presenceInfo xmlns:p15="http://schemas.microsoft.com/office/powerpoint/2012/main" userId="OwlNigh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737A"/>
    <a:srgbClr val="0070C0"/>
    <a:srgbClr val="404040"/>
    <a:srgbClr val="009A46"/>
    <a:srgbClr val="BDFFDB"/>
    <a:srgbClr val="9FFFCA"/>
    <a:srgbClr val="003217"/>
    <a:srgbClr val="00602B"/>
    <a:srgbClr val="E1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2CBEC-6FF0-4A4B-8373-A1C4CAD63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622A40-D6D2-40B4-92E0-EFBA90933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8CED6C-3657-4941-BBAF-F8D87523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4909-F97C-49FD-A6FE-3B7F42B13E56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C8C61-CB16-4961-8763-A7830886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E7B59-AE6C-4B4A-A9ED-C71B0CC6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5544-9909-4736-AEFF-194D36A4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80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E0877-261F-4C1B-AAC7-83BF367F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755EE5-C846-4117-B90C-AB2EE8773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531C1-83A8-452F-A679-7EA7AEBE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4909-F97C-49FD-A6FE-3B7F42B13E56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AA1B1-27E6-44A0-B1DD-AF3AA48C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04675F-2830-48D7-B026-78AA000C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5544-9909-4736-AEFF-194D36A4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6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F1ED3C-5181-4BF6-9D4F-8ED746F55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80EE2B-BB80-4E88-9FE4-F4B200AF5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4CAD0D-50EA-4E77-9B2E-00502640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4909-F97C-49FD-A6FE-3B7F42B13E56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AD3BB-7888-41AF-8E64-D1A704DD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AA4BD7-B9FF-4C93-BB46-1BAA0B6B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5544-9909-4736-AEFF-194D36A4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4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3D8EA-E3BF-4613-8E1E-0F301E6B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C9531-DFD2-43EA-964F-6F00AE4CE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2CFDEF-9424-44A2-B00F-F72B6BA6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4909-F97C-49FD-A6FE-3B7F42B13E56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91C7E6-B066-4CCC-957F-C81E17BF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0BEE9E-6200-42A9-B396-8CD92899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5544-9909-4736-AEFF-194D36A4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31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AF2BA-6972-45B4-95CC-B2E670828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0695F-0E3C-4CD2-9A9B-E3BAF7203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0468E-A979-4934-9067-8EAA9B72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4909-F97C-49FD-A6FE-3B7F42B13E56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0B649-5605-47D1-8EC3-3F8446FF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26AC8-5816-4EBD-8C88-C453C817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5544-9909-4736-AEFF-194D36A4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0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7CF28-EEB9-44BE-BA03-58696F0B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4BE44-A096-4651-8BEC-96B6B169E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F9FC10-708A-47F8-80B8-2D96BE1A9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171A3E-301E-4DEF-A2D6-C14287AB8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4909-F97C-49FD-A6FE-3B7F42B13E56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0929A1-0FFD-458A-89C0-C91E6480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624AFE-C744-4E27-B12E-5A570CDF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5544-9909-4736-AEFF-194D36A4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85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1A6B3-1A90-45C8-A4B4-59F1D5057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3E180C-78A7-46AD-BE15-24E4DD727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E0496A-8860-4B21-BE8B-46ABC993A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01722F-C8F4-4D4B-AC7C-DCBAE272B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B5DEBE-9DE6-41CC-A1F5-B8E958995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4F5C79-B2F8-4352-A83C-EB897B44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4909-F97C-49FD-A6FE-3B7F42B13E56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7D5314-E96B-48FB-85BA-B67DCD97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1028C1-C7EE-4D15-8274-3C73060B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5544-9909-4736-AEFF-194D36A4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42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9632D-E9FF-41C3-8D11-2ACA9A82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D545EC-21CC-4D3A-9837-9AE6E802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4909-F97C-49FD-A6FE-3B7F42B13E56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C0599E-BB75-4FFB-9F1B-A2B8BD9C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A14D79-4DCA-4BCD-8456-30EF7687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5544-9909-4736-AEFF-194D36A4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34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5868A0-EF89-4C88-8F70-FF30840E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4909-F97C-49FD-A6FE-3B7F42B13E56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0D3FE5-B617-4989-B837-C55814AD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E1D206-D2EA-4E74-A213-8CABC90E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5544-9909-4736-AEFF-194D36A4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0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1D599-326E-4F65-8589-1184ACB7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CE971-DB86-408C-A66A-BD475F414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208584-3EFB-413F-B9C6-A8B7F14AB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87373-0AF9-4B81-B9C6-EA40AAE4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4909-F97C-49FD-A6FE-3B7F42B13E56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25DE44-17F0-4798-945B-0F76B0B3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42E5B-04B6-4B27-8891-B0E6D710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5544-9909-4736-AEFF-194D36A4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4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15483-3C26-4D83-BB28-46DD9C7B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3FF90F-B69D-4B46-96F7-23505B80A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24B194-71D5-4339-B328-36672788B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B1C3BD-C2F5-4113-A012-F423B925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4909-F97C-49FD-A6FE-3B7F42B13E56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BDB994-16EB-4078-9CBB-7D355644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E2D71-BFD0-4395-9214-27008253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5544-9909-4736-AEFF-194D36A4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73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277759-79CF-4FAD-BC48-A796598F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A05A50-FB8A-4220-8A3A-15CFEAC39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06328-9231-4E65-91AA-5707EE8F4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4909-F97C-49FD-A6FE-3B7F42B13E56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F8199-BCDB-439B-8A0E-6ABBFCEA7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F20AD-9CA9-4E0B-9EE3-A5AF70F01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85544-9909-4736-AEFF-194D36A4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22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mons.wikimedia.org/wiki/File:Feedbin-Icon-left-arrow.sv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mons.wikimedia.org/wiki/File:Feedbin-Icon-left-arrow.sv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hyperlink" Target="http://commons.wikimedia.org/wiki/File:Feedbin-Icon-left-arrow.sv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hyperlink" Target="http://commons.wikimedia.org/wiki/File:Feedbin-Icon-left-arrow.sv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ommons.wikimedia.org/wiki/File:Feedbin-Icon-left-arrow.sv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ommons.wikimedia.org/wiki/File:Feedbin-Icon-left-arrow.sv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hyperlink" Target="http://commons.wikimedia.org/wiki/File:Feedbin-Icon-left-arrow.sv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hyperlink" Target="http://commons.wikimedia.org/wiki/File:Feedbin-Icon-left-arrow.sv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3675FC-3DF2-4023-B228-0462601DE661}"/>
              </a:ext>
            </a:extLst>
          </p:cNvPr>
          <p:cNvSpPr/>
          <p:nvPr/>
        </p:nvSpPr>
        <p:spPr>
          <a:xfrm>
            <a:off x="0" y="1"/>
            <a:ext cx="12192000" cy="4865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서울시설공단 국문형 CI 이미지 : 서울시설공단">
            <a:extLst>
              <a:ext uri="{FF2B5EF4-FFF2-40B4-BE49-F238E27FC236}">
                <a16:creationId xmlns:a16="http://schemas.microsoft.com/office/drawing/2014/main" id="{3D637F08-04FD-4B56-A2E6-E2B048092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3" y="83116"/>
            <a:ext cx="534272" cy="32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6F33AF-6DED-432A-B327-D5586A7BA2E5}"/>
              </a:ext>
            </a:extLst>
          </p:cNvPr>
          <p:cNvSpPr txBox="1"/>
          <p:nvPr/>
        </p:nvSpPr>
        <p:spPr>
          <a:xfrm>
            <a:off x="750678" y="58614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응급보수자재관리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1E3329-B36C-4366-A383-00B54F894FC7}"/>
              </a:ext>
            </a:extLst>
          </p:cNvPr>
          <p:cNvSpPr/>
          <p:nvPr/>
        </p:nvSpPr>
        <p:spPr>
          <a:xfrm>
            <a:off x="0" y="486560"/>
            <a:ext cx="12192000" cy="6371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D4D1A60-B32E-4510-B334-FBC940B43CEF}"/>
              </a:ext>
            </a:extLst>
          </p:cNvPr>
          <p:cNvSpPr/>
          <p:nvPr/>
        </p:nvSpPr>
        <p:spPr>
          <a:xfrm>
            <a:off x="1" y="486559"/>
            <a:ext cx="1509073" cy="637144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49D5A5-3301-4ABE-A6EB-A99F19F9BAC6}"/>
              </a:ext>
            </a:extLst>
          </p:cNvPr>
          <p:cNvSpPr txBox="1"/>
          <p:nvPr/>
        </p:nvSpPr>
        <p:spPr>
          <a:xfrm>
            <a:off x="187863" y="819231"/>
            <a:ext cx="1125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</a:t>
            </a:r>
            <a:r>
              <a:rPr lang="en-US" altLang="ko-KR" sz="1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출고 조회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2E7023-371C-48D1-99ED-E754D790D686}"/>
              </a:ext>
            </a:extLst>
          </p:cNvPr>
          <p:cNvSpPr txBox="1"/>
          <p:nvPr/>
        </p:nvSpPr>
        <p:spPr>
          <a:xfrm>
            <a:off x="187863" y="1576513"/>
            <a:ext cx="1125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</a:t>
            </a:r>
            <a:r>
              <a:rPr lang="en-US" altLang="ko-KR" sz="14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출고 입력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4D1667-12DB-4D6D-9BE7-8308D080427B}"/>
              </a:ext>
            </a:extLst>
          </p:cNvPr>
          <p:cNvSpPr txBox="1"/>
          <p:nvPr/>
        </p:nvSpPr>
        <p:spPr>
          <a:xfrm>
            <a:off x="308891" y="2340044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항목 추가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0CBD81-52BD-4AF6-A35A-EF80B197B6BE}"/>
              </a:ext>
            </a:extLst>
          </p:cNvPr>
          <p:cNvSpPr txBox="1"/>
          <p:nvPr/>
        </p:nvSpPr>
        <p:spPr>
          <a:xfrm>
            <a:off x="1781918" y="758485"/>
            <a:ext cx="1688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입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출고 내역</a:t>
            </a:r>
          </a:p>
        </p:txBody>
      </p:sp>
      <p:graphicFrame>
        <p:nvGraphicFramePr>
          <p:cNvPr id="57" name="표 76">
            <a:extLst>
              <a:ext uri="{FF2B5EF4-FFF2-40B4-BE49-F238E27FC236}">
                <a16:creationId xmlns:a16="http://schemas.microsoft.com/office/drawing/2014/main" id="{2A74CA67-F6FC-449F-ADDF-058C2768B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959052"/>
              </p:ext>
            </p:extLst>
          </p:nvPr>
        </p:nvGraphicFramePr>
        <p:xfrm>
          <a:off x="1831290" y="3752968"/>
          <a:ext cx="4868089" cy="11310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9698">
                  <a:extLst>
                    <a:ext uri="{9D8B030D-6E8A-4147-A177-3AD203B41FA5}">
                      <a16:colId xmlns:a16="http://schemas.microsoft.com/office/drawing/2014/main" val="628366309"/>
                    </a:ext>
                  </a:extLst>
                </a:gridCol>
                <a:gridCol w="2351314">
                  <a:extLst>
                    <a:ext uri="{9D8B030D-6E8A-4147-A177-3AD203B41FA5}">
                      <a16:colId xmlns:a16="http://schemas.microsoft.com/office/drawing/2014/main" val="578183247"/>
                    </a:ext>
                  </a:extLst>
                </a:gridCol>
                <a:gridCol w="877077">
                  <a:extLst>
                    <a:ext uri="{9D8B030D-6E8A-4147-A177-3AD203B41FA5}">
                      <a16:colId xmlns:a16="http://schemas.microsoft.com/office/drawing/2014/main" val="241502183"/>
                    </a:ext>
                  </a:extLst>
                </a:gridCol>
              </a:tblGrid>
              <a:tr h="284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제품명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수량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893258"/>
                  </a:ext>
                </a:extLst>
              </a:tr>
              <a:tr h="277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일반 상온 </a:t>
                      </a:r>
                      <a:r>
                        <a:rPr lang="ko-KR" altLang="en-US" sz="1100" dirty="0" err="1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아스콘</a:t>
                      </a:r>
                      <a:endParaRPr lang="ko-KR" altLang="en-US" sz="1100" dirty="0">
                        <a:solidFill>
                          <a:schemeClr val="bg2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바로바로 </a:t>
                      </a:r>
                      <a:r>
                        <a:rPr lang="en-US" altLang="ko-KR" sz="11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한국 석유 공업</a:t>
                      </a:r>
                      <a:r>
                        <a:rPr lang="en-US" altLang="ko-KR" sz="11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100" dirty="0">
                        <a:solidFill>
                          <a:schemeClr val="bg2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256</a:t>
                      </a:r>
                      <a:endParaRPr lang="ko-KR" altLang="en-US" sz="1100" dirty="0">
                        <a:solidFill>
                          <a:schemeClr val="bg2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004971"/>
                  </a:ext>
                </a:extLst>
              </a:tr>
              <a:tr h="28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…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…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…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927646"/>
                  </a:ext>
                </a:extLst>
              </a:tr>
              <a:tr h="28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…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…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…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3930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8A8DAF42-0BA4-4F6A-9793-F36715B987BC}"/>
              </a:ext>
            </a:extLst>
          </p:cNvPr>
          <p:cNvSpPr txBox="1"/>
          <p:nvPr/>
        </p:nvSpPr>
        <p:spPr>
          <a:xfrm>
            <a:off x="2615291" y="203389"/>
            <a:ext cx="22589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Emergency maintenance material management</a:t>
            </a:r>
            <a:endParaRPr lang="ko-KR" altLang="en-US" sz="700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79" name="표 79">
            <a:extLst>
              <a:ext uri="{FF2B5EF4-FFF2-40B4-BE49-F238E27FC236}">
                <a16:creationId xmlns:a16="http://schemas.microsoft.com/office/drawing/2014/main" id="{49A20F74-B28D-4760-98D5-552967FE5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887137"/>
              </p:ext>
            </p:extLst>
          </p:nvPr>
        </p:nvGraphicFramePr>
        <p:xfrm>
          <a:off x="1781920" y="1099763"/>
          <a:ext cx="10137239" cy="1805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9616">
                  <a:extLst>
                    <a:ext uri="{9D8B030D-6E8A-4147-A177-3AD203B41FA5}">
                      <a16:colId xmlns:a16="http://schemas.microsoft.com/office/drawing/2014/main" val="4147670834"/>
                    </a:ext>
                  </a:extLst>
                </a:gridCol>
                <a:gridCol w="625151">
                  <a:extLst>
                    <a:ext uri="{9D8B030D-6E8A-4147-A177-3AD203B41FA5}">
                      <a16:colId xmlns:a16="http://schemas.microsoft.com/office/drawing/2014/main" val="176536727"/>
                    </a:ext>
                  </a:extLst>
                </a:gridCol>
                <a:gridCol w="1707502">
                  <a:extLst>
                    <a:ext uri="{9D8B030D-6E8A-4147-A177-3AD203B41FA5}">
                      <a16:colId xmlns:a16="http://schemas.microsoft.com/office/drawing/2014/main" val="1788189629"/>
                    </a:ext>
                  </a:extLst>
                </a:gridCol>
                <a:gridCol w="2267339">
                  <a:extLst>
                    <a:ext uri="{9D8B030D-6E8A-4147-A177-3AD203B41FA5}">
                      <a16:colId xmlns:a16="http://schemas.microsoft.com/office/drawing/2014/main" val="874868782"/>
                    </a:ext>
                  </a:extLst>
                </a:gridCol>
                <a:gridCol w="886408">
                  <a:extLst>
                    <a:ext uri="{9D8B030D-6E8A-4147-A177-3AD203B41FA5}">
                      <a16:colId xmlns:a16="http://schemas.microsoft.com/office/drawing/2014/main" val="2519934313"/>
                    </a:ext>
                  </a:extLst>
                </a:gridCol>
                <a:gridCol w="1390261">
                  <a:extLst>
                    <a:ext uri="{9D8B030D-6E8A-4147-A177-3AD203B41FA5}">
                      <a16:colId xmlns:a16="http://schemas.microsoft.com/office/drawing/2014/main" val="3608802871"/>
                    </a:ext>
                  </a:extLst>
                </a:gridCol>
                <a:gridCol w="1160962">
                  <a:extLst>
                    <a:ext uri="{9D8B030D-6E8A-4147-A177-3AD203B41FA5}">
                      <a16:colId xmlns:a16="http://schemas.microsoft.com/office/drawing/2014/main" val="1436253519"/>
                    </a:ext>
                  </a:extLst>
                </a:gridCol>
              </a:tblGrid>
              <a:tr h="3075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입</a:t>
                      </a:r>
                      <a:r>
                        <a:rPr lang="en-US" altLang="ko-KR" sz="10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출고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종류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제품명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입</a:t>
                      </a:r>
                      <a:r>
                        <a:rPr lang="en-US" altLang="ko-KR" sz="10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출고 수량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근무반</a:t>
                      </a:r>
                      <a:endParaRPr lang="ko-KR" altLang="en-US" sz="1000" dirty="0">
                        <a:solidFill>
                          <a:schemeClr val="bg2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작업자명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362285"/>
                  </a:ext>
                </a:extLst>
              </a:tr>
              <a:tr h="249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2021.03.30 13:46:35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BDFFDB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입고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일반 상온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아스콘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로드스타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정비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아무개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621919"/>
                  </a:ext>
                </a:extLst>
              </a:tr>
              <a:tr h="2496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2021.03.30 15:17:23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BDFFDB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입고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일반 상온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아스콘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바로바로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한국 석유 공업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300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정비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김준혁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405873"/>
                  </a:ext>
                </a:extLst>
              </a:tr>
              <a:tr h="249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2021.03.30 16:32:10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출고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균열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보수재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루크하드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흥진산업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310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정비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김존슨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532777"/>
                  </a:ext>
                </a:extLst>
              </a:tr>
              <a:tr h="249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2021.03.31 10:24:08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BDFFDB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입고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균열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보수재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RPM 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다현산업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200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정비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반</a:t>
                      </a:r>
                      <a:endPara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문재인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968667"/>
                  </a:ext>
                </a:extLst>
              </a:tr>
              <a:tr h="249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2021.03.31 11:47:14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출고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일반 상온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아스콘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루크하드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흥진산업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200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정비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윤석열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0248"/>
                  </a:ext>
                </a:extLst>
              </a:tr>
              <a:tr h="249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2021.03.31 14:59:31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BDFFDB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입고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일반 상온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아스콘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RPM 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다현산업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정비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마크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주커버그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53226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B2828CC1-88D3-4213-8216-3CD3B7E8DEEE}"/>
              </a:ext>
            </a:extLst>
          </p:cNvPr>
          <p:cNvSpPr txBox="1"/>
          <p:nvPr/>
        </p:nvSpPr>
        <p:spPr>
          <a:xfrm>
            <a:off x="1831291" y="3414414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재고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FAFBAC9-D510-492D-8B52-276C782B896A}"/>
              </a:ext>
            </a:extLst>
          </p:cNvPr>
          <p:cNvCxnSpPr>
            <a:cxnSpLocks/>
          </p:cNvCxnSpPr>
          <p:nvPr/>
        </p:nvCxnSpPr>
        <p:spPr>
          <a:xfrm>
            <a:off x="11840547" y="1501868"/>
            <a:ext cx="0" cy="532205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표 79">
            <a:extLst>
              <a:ext uri="{FF2B5EF4-FFF2-40B4-BE49-F238E27FC236}">
                <a16:creationId xmlns:a16="http://schemas.microsoft.com/office/drawing/2014/main" id="{37558738-B055-441A-9063-F905144F1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753877"/>
              </p:ext>
            </p:extLst>
          </p:nvPr>
        </p:nvGraphicFramePr>
        <p:xfrm>
          <a:off x="7175241" y="3752968"/>
          <a:ext cx="4757372" cy="557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6873">
                  <a:extLst>
                    <a:ext uri="{9D8B030D-6E8A-4147-A177-3AD203B41FA5}">
                      <a16:colId xmlns:a16="http://schemas.microsoft.com/office/drawing/2014/main" val="4147670834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176536727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2519934313"/>
                    </a:ext>
                  </a:extLst>
                </a:gridCol>
                <a:gridCol w="1054360">
                  <a:extLst>
                    <a:ext uri="{9D8B030D-6E8A-4147-A177-3AD203B41FA5}">
                      <a16:colId xmlns:a16="http://schemas.microsoft.com/office/drawing/2014/main" val="3608802871"/>
                    </a:ext>
                  </a:extLst>
                </a:gridCol>
                <a:gridCol w="782531">
                  <a:extLst>
                    <a:ext uri="{9D8B030D-6E8A-4147-A177-3AD203B41FA5}">
                      <a16:colId xmlns:a16="http://schemas.microsoft.com/office/drawing/2014/main" val="1436253519"/>
                    </a:ext>
                  </a:extLst>
                </a:gridCol>
              </a:tblGrid>
              <a:tr h="3075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입</a:t>
                      </a:r>
                      <a:r>
                        <a:rPr lang="en-US" altLang="ko-KR" sz="10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출고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수량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근무반</a:t>
                      </a:r>
                      <a:endParaRPr lang="ko-KR" altLang="en-US" sz="1000" dirty="0">
                        <a:solidFill>
                          <a:schemeClr val="bg2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작업자명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362285"/>
                  </a:ext>
                </a:extLst>
              </a:tr>
              <a:tr h="2496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2021.03.30 15:17:23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BDFFDB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입고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300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정비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김준혁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405873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DA9B0349-F81D-4002-8CBB-174DB6AE6EEC}"/>
              </a:ext>
            </a:extLst>
          </p:cNvPr>
          <p:cNvSpPr txBox="1"/>
          <p:nvPr/>
        </p:nvSpPr>
        <p:spPr>
          <a:xfrm>
            <a:off x="7175241" y="3414414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자재별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입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출고 내역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04E63-8630-43B9-8EAA-37F12A5D27CA}"/>
              </a:ext>
            </a:extLst>
          </p:cNvPr>
          <p:cNvSpPr txBox="1"/>
          <p:nvPr/>
        </p:nvSpPr>
        <p:spPr>
          <a:xfrm>
            <a:off x="5254640" y="4323547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클릭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10FEF94-61CE-4F7C-B28E-74ABBD577844}"/>
              </a:ext>
            </a:extLst>
          </p:cNvPr>
          <p:cNvSpPr/>
          <p:nvPr/>
        </p:nvSpPr>
        <p:spPr>
          <a:xfrm>
            <a:off x="1781918" y="3980056"/>
            <a:ext cx="4957020" cy="382394"/>
          </a:xfrm>
          <a:prstGeom prst="roundRect">
            <a:avLst>
              <a:gd name="adj" fmla="val 1479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238039A-F178-483C-AA5B-50026C62A4AE}"/>
              </a:ext>
            </a:extLst>
          </p:cNvPr>
          <p:cNvSpPr/>
          <p:nvPr/>
        </p:nvSpPr>
        <p:spPr>
          <a:xfrm>
            <a:off x="6746876" y="3952876"/>
            <a:ext cx="327025" cy="266700"/>
          </a:xfrm>
          <a:custGeom>
            <a:avLst/>
            <a:gdLst>
              <a:gd name="connsiteX0" fmla="*/ 0 w 327025"/>
              <a:gd name="connsiteY0" fmla="*/ 266700 h 266700"/>
              <a:gd name="connsiteX1" fmla="*/ 47625 w 327025"/>
              <a:gd name="connsiteY1" fmla="*/ 158750 h 266700"/>
              <a:gd name="connsiteX2" fmla="*/ 107950 w 327025"/>
              <a:gd name="connsiteY2" fmla="*/ 92075 h 266700"/>
              <a:gd name="connsiteX3" fmla="*/ 184150 w 327025"/>
              <a:gd name="connsiteY3" fmla="*/ 38100 h 266700"/>
              <a:gd name="connsiteX4" fmla="*/ 254000 w 327025"/>
              <a:gd name="connsiteY4" fmla="*/ 9525 h 266700"/>
              <a:gd name="connsiteX5" fmla="*/ 327025 w 327025"/>
              <a:gd name="connsiteY5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025" h="266700">
                <a:moveTo>
                  <a:pt x="0" y="266700"/>
                </a:moveTo>
                <a:cubicBezTo>
                  <a:pt x="14816" y="227277"/>
                  <a:pt x="29633" y="187854"/>
                  <a:pt x="47625" y="158750"/>
                </a:cubicBezTo>
                <a:cubicBezTo>
                  <a:pt x="65617" y="129646"/>
                  <a:pt x="85196" y="112183"/>
                  <a:pt x="107950" y="92075"/>
                </a:cubicBezTo>
                <a:cubicBezTo>
                  <a:pt x="130704" y="71967"/>
                  <a:pt x="159808" y="51858"/>
                  <a:pt x="184150" y="38100"/>
                </a:cubicBezTo>
                <a:cubicBezTo>
                  <a:pt x="208492" y="24342"/>
                  <a:pt x="230188" y="15875"/>
                  <a:pt x="254000" y="9525"/>
                </a:cubicBezTo>
                <a:cubicBezTo>
                  <a:pt x="277812" y="3175"/>
                  <a:pt x="302418" y="1587"/>
                  <a:pt x="327025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D99C8FD-05CD-474D-9B89-06CF5C1F28A0}"/>
              </a:ext>
            </a:extLst>
          </p:cNvPr>
          <p:cNvSpPr/>
          <p:nvPr/>
        </p:nvSpPr>
        <p:spPr>
          <a:xfrm>
            <a:off x="7073900" y="3391751"/>
            <a:ext cx="4957020" cy="2514527"/>
          </a:xfrm>
          <a:prstGeom prst="roundRect">
            <a:avLst>
              <a:gd name="adj" fmla="val 4774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 descr="새로 고침">
            <a:extLst>
              <a:ext uri="{FF2B5EF4-FFF2-40B4-BE49-F238E27FC236}">
                <a16:creationId xmlns:a16="http://schemas.microsoft.com/office/drawing/2014/main" id="{458AA6CD-D1D6-4663-94DD-6C3E28911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70826" y="803596"/>
            <a:ext cx="248332" cy="248332"/>
          </a:xfrm>
          <a:prstGeom prst="rect">
            <a:avLst/>
          </a:prstGeom>
        </p:spPr>
      </p:pic>
      <p:pic>
        <p:nvPicPr>
          <p:cNvPr id="27" name="그래픽 26" descr="새로 고침">
            <a:extLst>
              <a:ext uri="{FF2B5EF4-FFF2-40B4-BE49-F238E27FC236}">
                <a16:creationId xmlns:a16="http://schemas.microsoft.com/office/drawing/2014/main" id="{80425882-5EA2-4740-9E6B-057EE0818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1047" y="3458489"/>
            <a:ext cx="248332" cy="248332"/>
          </a:xfrm>
          <a:prstGeom prst="rect">
            <a:avLst/>
          </a:prstGeom>
        </p:spPr>
      </p:pic>
      <p:pic>
        <p:nvPicPr>
          <p:cNvPr id="28" name="그래픽 27" descr="새로 고침">
            <a:extLst>
              <a:ext uri="{FF2B5EF4-FFF2-40B4-BE49-F238E27FC236}">
                <a16:creationId xmlns:a16="http://schemas.microsoft.com/office/drawing/2014/main" id="{5F83B945-6B0B-40DC-BA1A-F02B8E9AF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70826" y="3458489"/>
            <a:ext cx="248332" cy="248332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825075ED-E61F-4B55-8649-3BC39646DB32}"/>
              </a:ext>
            </a:extLst>
          </p:cNvPr>
          <p:cNvSpPr/>
          <p:nvPr/>
        </p:nvSpPr>
        <p:spPr>
          <a:xfrm>
            <a:off x="115175" y="2140809"/>
            <a:ext cx="1271003" cy="65722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CC7234-B22D-4683-AD5D-7AE48ABAC8BF}"/>
              </a:ext>
            </a:extLst>
          </p:cNvPr>
          <p:cNvSpPr txBox="1"/>
          <p:nvPr/>
        </p:nvSpPr>
        <p:spPr>
          <a:xfrm>
            <a:off x="249770" y="2808814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관리자에게만</a:t>
            </a:r>
            <a:endParaRPr lang="en-US" altLang="ko-KR" sz="12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2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보여짐</a:t>
            </a:r>
            <a:endParaRPr lang="ko-KR" altLang="en-US" sz="12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009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B25A328E-DA11-4230-AB86-B52F3A0713CE}"/>
              </a:ext>
            </a:extLst>
          </p:cNvPr>
          <p:cNvGrpSpPr/>
          <p:nvPr/>
        </p:nvGrpSpPr>
        <p:grpSpPr>
          <a:xfrm>
            <a:off x="4211459" y="0"/>
            <a:ext cx="3769082" cy="354373"/>
            <a:chOff x="1" y="1"/>
            <a:chExt cx="5312047" cy="49944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F2775B-94C4-4459-B447-D6A4A847E72D}"/>
                </a:ext>
              </a:extLst>
            </p:cNvPr>
            <p:cNvSpPr/>
            <p:nvPr/>
          </p:nvSpPr>
          <p:spPr>
            <a:xfrm>
              <a:off x="1" y="1"/>
              <a:ext cx="5312047" cy="4865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Picture 2" descr="서울시설공단 국문형 CI 이미지 : 서울시설공단">
              <a:extLst>
                <a:ext uri="{FF2B5EF4-FFF2-40B4-BE49-F238E27FC236}">
                  <a16:creationId xmlns:a16="http://schemas.microsoft.com/office/drawing/2014/main" id="{C9C93F26-301C-4B05-B36C-35B4A8B1A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03" y="83116"/>
              <a:ext cx="534272" cy="320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521FF6-E2B1-42E1-A534-E7F75CCE468F}"/>
                </a:ext>
              </a:extLst>
            </p:cNvPr>
            <p:cNvSpPr txBox="1"/>
            <p:nvPr/>
          </p:nvSpPr>
          <p:spPr>
            <a:xfrm>
              <a:off x="750677" y="4566"/>
              <a:ext cx="1633876" cy="357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chemeClr val="bg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응급보수자재관리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D483165-51D8-4C63-B864-D04333076D56}"/>
                </a:ext>
              </a:extLst>
            </p:cNvPr>
            <p:cNvSpPr txBox="1"/>
            <p:nvPr/>
          </p:nvSpPr>
          <p:spPr>
            <a:xfrm>
              <a:off x="750676" y="282559"/>
              <a:ext cx="1932094" cy="216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bg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Emergency maintenance material management</a:t>
              </a:r>
              <a:endParaRPr lang="ko-KR" altLang="en-US" sz="4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EC66BF-0DF9-4284-94E9-E6339125C7B6}"/>
              </a:ext>
            </a:extLst>
          </p:cNvPr>
          <p:cNvSpPr/>
          <p:nvPr/>
        </p:nvSpPr>
        <p:spPr>
          <a:xfrm>
            <a:off x="4211459" y="345229"/>
            <a:ext cx="3769082" cy="65127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FBF4BF-AF16-4333-9D7D-B8D6445DCB35}"/>
              </a:ext>
            </a:extLst>
          </p:cNvPr>
          <p:cNvSpPr/>
          <p:nvPr/>
        </p:nvSpPr>
        <p:spPr>
          <a:xfrm>
            <a:off x="4211459" y="345229"/>
            <a:ext cx="3769082" cy="2862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81E2A2-9519-48A3-A14F-2757AEDC9025}"/>
              </a:ext>
            </a:extLst>
          </p:cNvPr>
          <p:cNvSpPr txBox="1"/>
          <p:nvPr/>
        </p:nvSpPr>
        <p:spPr>
          <a:xfrm>
            <a:off x="4384055" y="380635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</a:t>
            </a:r>
            <a:r>
              <a:rPr lang="en-US" altLang="ko-KR" sz="8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8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출고 조회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A9315-80B0-4529-B2F2-015101814D4D}"/>
              </a:ext>
            </a:extLst>
          </p:cNvPr>
          <p:cNvSpPr txBox="1"/>
          <p:nvPr/>
        </p:nvSpPr>
        <p:spPr>
          <a:xfrm>
            <a:off x="5735965" y="380635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</a:t>
            </a:r>
            <a:r>
              <a:rPr lang="en-US" altLang="ko-KR" sz="8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8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출고 입력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C2A72B-1B25-4387-85DC-B3235941CBB8}"/>
              </a:ext>
            </a:extLst>
          </p:cNvPr>
          <p:cNvSpPr txBox="1"/>
          <p:nvPr/>
        </p:nvSpPr>
        <p:spPr>
          <a:xfrm>
            <a:off x="7183698" y="380635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항목 추가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4443303-FDEB-4865-B10B-5C37EBD30DBA}"/>
              </a:ext>
            </a:extLst>
          </p:cNvPr>
          <p:cNvSpPr/>
          <p:nvPr/>
        </p:nvSpPr>
        <p:spPr>
          <a:xfrm>
            <a:off x="7183698" y="286253"/>
            <a:ext cx="556914" cy="42299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75CE71-3407-42B9-82C0-F848CAE2F6A7}"/>
              </a:ext>
            </a:extLst>
          </p:cNvPr>
          <p:cNvSpPr txBox="1"/>
          <p:nvPr/>
        </p:nvSpPr>
        <p:spPr>
          <a:xfrm>
            <a:off x="7581495" y="631482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관리자에게만</a:t>
            </a:r>
            <a:endParaRPr lang="en-US" altLang="ko-KR" sz="1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0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보여짐</a:t>
            </a:r>
            <a:endParaRPr lang="ko-KR" altLang="en-US" sz="1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그래픽 17" descr="줄 화살표: 일자형">
            <a:extLst>
              <a:ext uri="{FF2B5EF4-FFF2-40B4-BE49-F238E27FC236}">
                <a16:creationId xmlns:a16="http://schemas.microsoft.com/office/drawing/2014/main" id="{023A3DF5-577E-4711-8239-35C7C7F7D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4619" y="727383"/>
            <a:ext cx="248347" cy="2483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827D9CA-7706-4151-8FCD-E7F941E90255}"/>
              </a:ext>
            </a:extLst>
          </p:cNvPr>
          <p:cNvSpPr txBox="1"/>
          <p:nvPr/>
        </p:nvSpPr>
        <p:spPr>
          <a:xfrm>
            <a:off x="4572966" y="727383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이전으로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A6957D7-01D3-4DC6-8F4C-8481F353CBC1}"/>
              </a:ext>
            </a:extLst>
          </p:cNvPr>
          <p:cNvSpPr/>
          <p:nvPr/>
        </p:nvSpPr>
        <p:spPr>
          <a:xfrm>
            <a:off x="4836232" y="1234633"/>
            <a:ext cx="868722" cy="36090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</a:t>
            </a:r>
            <a:endParaRPr lang="ko-KR" altLang="en-US" sz="1400" dirty="0">
              <a:solidFill>
                <a:schemeClr val="accent2">
                  <a:lumMod val="40000"/>
                  <a:lumOff val="6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01DFAF-1A86-41F5-90E6-40F32191BB56}"/>
              </a:ext>
            </a:extLst>
          </p:cNvPr>
          <p:cNvSpPr txBox="1"/>
          <p:nvPr/>
        </p:nvSpPr>
        <p:spPr>
          <a:xfrm>
            <a:off x="4922023" y="2614760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근무반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335D52-D966-46FC-A4DE-38DE2B66A128}"/>
              </a:ext>
            </a:extLst>
          </p:cNvPr>
          <p:cNvSpPr txBox="1"/>
          <p:nvPr/>
        </p:nvSpPr>
        <p:spPr>
          <a:xfrm>
            <a:off x="4782562" y="3101319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작업자명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0EBF43-8DBF-46C1-8356-A76AEC4EF4AD}"/>
              </a:ext>
            </a:extLst>
          </p:cNvPr>
          <p:cNvSpPr txBox="1"/>
          <p:nvPr/>
        </p:nvSpPr>
        <p:spPr>
          <a:xfrm>
            <a:off x="4745641" y="3587878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자재 종류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AAD3A0-66E2-4900-917E-FC0B52AEFE95}"/>
              </a:ext>
            </a:extLst>
          </p:cNvPr>
          <p:cNvSpPr txBox="1"/>
          <p:nvPr/>
        </p:nvSpPr>
        <p:spPr>
          <a:xfrm>
            <a:off x="4604628" y="4074437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자재 제품명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2B5DA2-8786-4354-A93D-CFE0AE8340B4}"/>
              </a:ext>
            </a:extLst>
          </p:cNvPr>
          <p:cNvSpPr txBox="1"/>
          <p:nvPr/>
        </p:nvSpPr>
        <p:spPr>
          <a:xfrm>
            <a:off x="4782562" y="456099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출고수량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036FAC-4EA0-4FF1-84DC-EE717F27F2D7}"/>
              </a:ext>
            </a:extLst>
          </p:cNvPr>
          <p:cNvSpPr txBox="1"/>
          <p:nvPr/>
        </p:nvSpPr>
        <p:spPr>
          <a:xfrm>
            <a:off x="4744090" y="2125456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출고 시간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BCC54E-720B-4E6C-B03C-E4BCE6D585BC}"/>
              </a:ext>
            </a:extLst>
          </p:cNvPr>
          <p:cNvSpPr txBox="1"/>
          <p:nvPr/>
        </p:nvSpPr>
        <p:spPr>
          <a:xfrm>
            <a:off x="5699515" y="2125456"/>
            <a:ext cx="1745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2021.03.30 15:17:23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C046B5-64ED-44D6-9DCA-DCB10B8EA5C8}"/>
              </a:ext>
            </a:extLst>
          </p:cNvPr>
          <p:cNvSpPr txBox="1"/>
          <p:nvPr/>
        </p:nvSpPr>
        <p:spPr>
          <a:xfrm>
            <a:off x="5699515" y="2614760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정비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BAF947-F6BA-46C6-9FA0-92B3C84BE304}"/>
              </a:ext>
            </a:extLst>
          </p:cNvPr>
          <p:cNvSpPr txBox="1"/>
          <p:nvPr/>
        </p:nvSpPr>
        <p:spPr>
          <a:xfrm>
            <a:off x="5699515" y="3101319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김준혁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73BA10-943F-476B-B7F8-2A2371B3CD33}"/>
              </a:ext>
            </a:extLst>
          </p:cNvPr>
          <p:cNvSpPr txBox="1"/>
          <p:nvPr/>
        </p:nvSpPr>
        <p:spPr>
          <a:xfrm>
            <a:off x="5699515" y="3587878"/>
            <a:ext cx="1237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 상온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아스콘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E45F17-FF85-48D0-9549-609252E314CE}"/>
              </a:ext>
            </a:extLst>
          </p:cNvPr>
          <p:cNvSpPr txBox="1"/>
          <p:nvPr/>
        </p:nvSpPr>
        <p:spPr>
          <a:xfrm>
            <a:off x="5699515" y="4074437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바로바로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석유 공업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833EA8-D64B-4703-AAE9-90E26D0B2AF8}"/>
              </a:ext>
            </a:extLst>
          </p:cNvPr>
          <p:cNvSpPr txBox="1"/>
          <p:nvPr/>
        </p:nvSpPr>
        <p:spPr>
          <a:xfrm>
            <a:off x="5699515" y="4560996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300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8EC547-F342-4E0E-9C3B-B3748995C81B}"/>
              </a:ext>
            </a:extLst>
          </p:cNvPr>
          <p:cNvSpPr txBox="1"/>
          <p:nvPr/>
        </p:nvSpPr>
        <p:spPr>
          <a:xfrm>
            <a:off x="4604628" y="5047555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첨부 이미지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D5A2E4F-E0A5-44D6-8CDE-53EFEB79B1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760" b="61135"/>
          <a:stretch/>
        </p:blipFill>
        <p:spPr>
          <a:xfrm>
            <a:off x="5086951" y="5534115"/>
            <a:ext cx="2007418" cy="1323886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28A5F00-D2EF-436D-943F-3E79F812A41B}"/>
              </a:ext>
            </a:extLst>
          </p:cNvPr>
          <p:cNvCxnSpPr>
            <a:cxnSpLocks/>
          </p:cNvCxnSpPr>
          <p:nvPr/>
        </p:nvCxnSpPr>
        <p:spPr>
          <a:xfrm>
            <a:off x="7896235" y="1063330"/>
            <a:ext cx="0" cy="3396703"/>
          </a:xfrm>
          <a:prstGeom prst="line">
            <a:avLst/>
          </a:prstGeom>
          <a:ln w="57150" cap="rnd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37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E03059DB-F3FF-41C6-AFC0-84B66AF7A5A1}"/>
              </a:ext>
            </a:extLst>
          </p:cNvPr>
          <p:cNvGrpSpPr/>
          <p:nvPr/>
        </p:nvGrpSpPr>
        <p:grpSpPr>
          <a:xfrm>
            <a:off x="4211459" y="0"/>
            <a:ext cx="3769082" cy="354373"/>
            <a:chOff x="1" y="1"/>
            <a:chExt cx="5312047" cy="49944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8BE1592-246A-43C8-B7E0-2FDE110B47CC}"/>
                </a:ext>
              </a:extLst>
            </p:cNvPr>
            <p:cNvSpPr/>
            <p:nvPr/>
          </p:nvSpPr>
          <p:spPr>
            <a:xfrm>
              <a:off x="1" y="1"/>
              <a:ext cx="5312047" cy="4865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Picture 2" descr="서울시설공단 국문형 CI 이미지 : 서울시설공단">
              <a:extLst>
                <a:ext uri="{FF2B5EF4-FFF2-40B4-BE49-F238E27FC236}">
                  <a16:creationId xmlns:a16="http://schemas.microsoft.com/office/drawing/2014/main" id="{A756E743-F755-44A3-9F51-05C0C8AAB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03" y="83116"/>
              <a:ext cx="534272" cy="320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59A5297-A147-41A0-99E4-F535DD6932F1}"/>
                </a:ext>
              </a:extLst>
            </p:cNvPr>
            <p:cNvSpPr txBox="1"/>
            <p:nvPr/>
          </p:nvSpPr>
          <p:spPr>
            <a:xfrm>
              <a:off x="750677" y="4566"/>
              <a:ext cx="1633876" cy="357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chemeClr val="bg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응급보수자재관리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7C8B21-A925-4413-8E43-144AD004B242}"/>
                </a:ext>
              </a:extLst>
            </p:cNvPr>
            <p:cNvSpPr txBox="1"/>
            <p:nvPr/>
          </p:nvSpPr>
          <p:spPr>
            <a:xfrm>
              <a:off x="750676" y="282559"/>
              <a:ext cx="1932094" cy="216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bg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Emergency maintenance material management</a:t>
              </a:r>
              <a:endParaRPr lang="ko-KR" altLang="en-US" sz="4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EC66BF-0DF9-4284-94E9-E6339125C7B6}"/>
              </a:ext>
            </a:extLst>
          </p:cNvPr>
          <p:cNvSpPr/>
          <p:nvPr/>
        </p:nvSpPr>
        <p:spPr>
          <a:xfrm>
            <a:off x="4211459" y="345229"/>
            <a:ext cx="3769082" cy="65127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8775E1-76B3-47E9-A1BD-06D3DCCFD8BA}"/>
              </a:ext>
            </a:extLst>
          </p:cNvPr>
          <p:cNvSpPr/>
          <p:nvPr/>
        </p:nvSpPr>
        <p:spPr>
          <a:xfrm>
            <a:off x="4211459" y="345229"/>
            <a:ext cx="3769082" cy="2862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A1ED98-E8CA-4168-925E-FCC0B9B5AADA}"/>
              </a:ext>
            </a:extLst>
          </p:cNvPr>
          <p:cNvSpPr txBox="1"/>
          <p:nvPr/>
        </p:nvSpPr>
        <p:spPr>
          <a:xfrm>
            <a:off x="4384055" y="380635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</a:t>
            </a:r>
            <a:r>
              <a:rPr lang="en-US" altLang="ko-KR" sz="8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8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출고 조회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00E18-C96E-4B09-9602-B3E9EA72049B}"/>
              </a:ext>
            </a:extLst>
          </p:cNvPr>
          <p:cNvSpPr txBox="1"/>
          <p:nvPr/>
        </p:nvSpPr>
        <p:spPr>
          <a:xfrm>
            <a:off x="5735965" y="380635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</a:t>
            </a:r>
            <a:r>
              <a:rPr lang="en-US" altLang="ko-KR" sz="8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8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출고 입력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1740C-56EC-4F29-8D2B-651B29EDBC3A}"/>
              </a:ext>
            </a:extLst>
          </p:cNvPr>
          <p:cNvSpPr txBox="1"/>
          <p:nvPr/>
        </p:nvSpPr>
        <p:spPr>
          <a:xfrm>
            <a:off x="7183698" y="380635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항목 추가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92EAAF-FC79-4F4C-9ABB-012C05541F51}"/>
              </a:ext>
            </a:extLst>
          </p:cNvPr>
          <p:cNvSpPr txBox="1"/>
          <p:nvPr/>
        </p:nvSpPr>
        <p:spPr>
          <a:xfrm>
            <a:off x="4744090" y="1766062"/>
            <a:ext cx="598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근무반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DF2E74-5199-448A-95BF-88016D606F56}"/>
              </a:ext>
            </a:extLst>
          </p:cNvPr>
          <p:cNvSpPr txBox="1"/>
          <p:nvPr/>
        </p:nvSpPr>
        <p:spPr>
          <a:xfrm>
            <a:off x="4860345" y="2086206"/>
            <a:ext cx="482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E9D7C0-650F-4DBD-AAD1-707B893B9EB0}"/>
              </a:ext>
            </a:extLst>
          </p:cNvPr>
          <p:cNvSpPr txBox="1"/>
          <p:nvPr/>
        </p:nvSpPr>
        <p:spPr>
          <a:xfrm>
            <a:off x="4567606" y="2406349"/>
            <a:ext cx="774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자재 종류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B8FC29-F10E-4049-A619-1E4141A67BEB}"/>
              </a:ext>
            </a:extLst>
          </p:cNvPr>
          <p:cNvSpPr txBox="1"/>
          <p:nvPr/>
        </p:nvSpPr>
        <p:spPr>
          <a:xfrm>
            <a:off x="4426098" y="2726493"/>
            <a:ext cx="91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자재 제품명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68193E-96C6-42BA-91E7-A4270CB878B3}"/>
              </a:ext>
            </a:extLst>
          </p:cNvPr>
          <p:cNvSpPr txBox="1"/>
          <p:nvPr/>
        </p:nvSpPr>
        <p:spPr>
          <a:xfrm>
            <a:off x="4567606" y="3046636"/>
            <a:ext cx="774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4DB56C-73E5-4E73-8F8F-7F3DC4CF641E}"/>
              </a:ext>
            </a:extLst>
          </p:cNvPr>
          <p:cNvSpPr txBox="1"/>
          <p:nvPr/>
        </p:nvSpPr>
        <p:spPr>
          <a:xfrm>
            <a:off x="4847158" y="3366779"/>
            <a:ext cx="495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FF33FD-73D8-4414-B2FA-087C25D69A6F}"/>
              </a:ext>
            </a:extLst>
          </p:cNvPr>
          <p:cNvSpPr txBox="1"/>
          <p:nvPr/>
        </p:nvSpPr>
        <p:spPr>
          <a:xfrm>
            <a:off x="4847158" y="3686923"/>
            <a:ext cx="495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단위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5A4E6B3-F741-40BF-8CB4-97DE76012A50}"/>
              </a:ext>
            </a:extLst>
          </p:cNvPr>
          <p:cNvGrpSpPr/>
          <p:nvPr/>
        </p:nvGrpSpPr>
        <p:grpSpPr>
          <a:xfrm>
            <a:off x="5483531" y="1790461"/>
            <a:ext cx="2122467" cy="220127"/>
            <a:chOff x="3666931" y="2117983"/>
            <a:chExt cx="2429069" cy="251926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D871DEB-3C5E-4954-97BF-1AE2B6D6734A}"/>
                </a:ext>
              </a:extLst>
            </p:cNvPr>
            <p:cNvSpPr/>
            <p:nvPr/>
          </p:nvSpPr>
          <p:spPr>
            <a:xfrm>
              <a:off x="3666931" y="2117983"/>
              <a:ext cx="2429069" cy="251926"/>
            </a:xfrm>
            <a:prstGeom prst="roundRect">
              <a:avLst>
                <a:gd name="adj" fmla="val 10604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9D65392C-D48E-404D-8E74-B656243CB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6200000">
              <a:off x="5892948" y="2172441"/>
              <a:ext cx="80397" cy="131481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EE3218F-F556-48A5-872B-118FC3C1EF28}"/>
              </a:ext>
            </a:extLst>
          </p:cNvPr>
          <p:cNvGrpSpPr/>
          <p:nvPr/>
        </p:nvGrpSpPr>
        <p:grpSpPr>
          <a:xfrm>
            <a:off x="5483531" y="2430748"/>
            <a:ext cx="2122467" cy="220127"/>
            <a:chOff x="3666931" y="2117983"/>
            <a:chExt cx="2429069" cy="25192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D558D207-9091-4281-BBA4-0165F37F50C4}"/>
                </a:ext>
              </a:extLst>
            </p:cNvPr>
            <p:cNvSpPr/>
            <p:nvPr/>
          </p:nvSpPr>
          <p:spPr>
            <a:xfrm>
              <a:off x="3666931" y="2117983"/>
              <a:ext cx="2429069" cy="251926"/>
            </a:xfrm>
            <a:prstGeom prst="roundRect">
              <a:avLst>
                <a:gd name="adj" fmla="val 10604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23131E0C-6F99-406F-981D-045AD215A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6200000">
              <a:off x="5892948" y="2172441"/>
              <a:ext cx="80397" cy="131481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415D3D4-F2F5-41B2-929E-4B609D2A0D66}"/>
              </a:ext>
            </a:extLst>
          </p:cNvPr>
          <p:cNvGrpSpPr/>
          <p:nvPr/>
        </p:nvGrpSpPr>
        <p:grpSpPr>
          <a:xfrm>
            <a:off x="5483531" y="2750892"/>
            <a:ext cx="2122467" cy="220127"/>
            <a:chOff x="3666931" y="2117983"/>
            <a:chExt cx="2429069" cy="25192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043D861-5C3B-4444-94E0-A395BA177C30}"/>
                </a:ext>
              </a:extLst>
            </p:cNvPr>
            <p:cNvSpPr/>
            <p:nvPr/>
          </p:nvSpPr>
          <p:spPr>
            <a:xfrm>
              <a:off x="3666931" y="2117983"/>
              <a:ext cx="2429069" cy="251926"/>
            </a:xfrm>
            <a:prstGeom prst="roundRect">
              <a:avLst>
                <a:gd name="adj" fmla="val 10604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D139A756-7832-4998-9C5A-C9F3EA550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6200000">
              <a:off x="5892948" y="2172441"/>
              <a:ext cx="80397" cy="131481"/>
            </a:xfrm>
            <a:prstGeom prst="rect">
              <a:avLst/>
            </a:prstGeom>
          </p:spPr>
        </p:pic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96DD68D-806F-4358-85CB-76C17DBE0F52}"/>
              </a:ext>
            </a:extLst>
          </p:cNvPr>
          <p:cNvSpPr/>
          <p:nvPr/>
        </p:nvSpPr>
        <p:spPr>
          <a:xfrm>
            <a:off x="5483531" y="2110605"/>
            <a:ext cx="2122467" cy="220127"/>
          </a:xfrm>
          <a:prstGeom prst="roundRect">
            <a:avLst>
              <a:gd name="adj" fmla="val 10604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230B5CC-D54B-47C9-9128-0B220FC47DFA}"/>
              </a:ext>
            </a:extLst>
          </p:cNvPr>
          <p:cNvSpPr/>
          <p:nvPr/>
        </p:nvSpPr>
        <p:spPr>
          <a:xfrm>
            <a:off x="5483531" y="3076020"/>
            <a:ext cx="1007220" cy="220127"/>
          </a:xfrm>
          <a:prstGeom prst="roundRect">
            <a:avLst>
              <a:gd name="adj" fmla="val 1060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3C4D9A5-D9FD-4FEB-8B8C-AD49DD8ADF44}"/>
              </a:ext>
            </a:extLst>
          </p:cNvPr>
          <p:cNvSpPr/>
          <p:nvPr/>
        </p:nvSpPr>
        <p:spPr>
          <a:xfrm>
            <a:off x="6598777" y="3076020"/>
            <a:ext cx="1007220" cy="220127"/>
          </a:xfrm>
          <a:prstGeom prst="roundRect">
            <a:avLst>
              <a:gd name="adj" fmla="val 1060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7C7B13-5FB9-44C8-A65F-D1586B471406}"/>
              </a:ext>
            </a:extLst>
          </p:cNvPr>
          <p:cNvSpPr txBox="1"/>
          <p:nvPr/>
        </p:nvSpPr>
        <p:spPr>
          <a:xfrm>
            <a:off x="5760444" y="3071035"/>
            <a:ext cx="4335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4C47C5-FC3E-4297-8EF6-CD4F3B1F10BD}"/>
              </a:ext>
            </a:extLst>
          </p:cNvPr>
          <p:cNvSpPr txBox="1"/>
          <p:nvPr/>
        </p:nvSpPr>
        <p:spPr>
          <a:xfrm>
            <a:off x="6875691" y="3071035"/>
            <a:ext cx="4335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8CA591-22FC-487F-B453-B5DFCF4DA8DB}"/>
              </a:ext>
            </a:extLst>
          </p:cNvPr>
          <p:cNvSpPr txBox="1"/>
          <p:nvPr/>
        </p:nvSpPr>
        <p:spPr>
          <a:xfrm>
            <a:off x="5682824" y="1787979"/>
            <a:ext cx="7164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정비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9A28E2-AEAA-48E6-95EF-1D2231EFA794}"/>
              </a:ext>
            </a:extLst>
          </p:cNvPr>
          <p:cNvSpPr txBox="1"/>
          <p:nvPr/>
        </p:nvSpPr>
        <p:spPr>
          <a:xfrm>
            <a:off x="5682824" y="2107128"/>
            <a:ext cx="6019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김준혁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BCAAD5-B2E8-4401-A5B7-A5B61E9C8851}"/>
              </a:ext>
            </a:extLst>
          </p:cNvPr>
          <p:cNvSpPr txBox="1"/>
          <p:nvPr/>
        </p:nvSpPr>
        <p:spPr>
          <a:xfrm>
            <a:off x="5682823" y="2425138"/>
            <a:ext cx="11515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 상온 </a:t>
            </a:r>
            <a:r>
              <a:rPr lang="ko-KR" alt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아스콘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BC15E5-13AF-494B-BCF2-A9BC6B3951EC}"/>
              </a:ext>
            </a:extLst>
          </p:cNvPr>
          <p:cNvSpPr txBox="1"/>
          <p:nvPr/>
        </p:nvSpPr>
        <p:spPr>
          <a:xfrm>
            <a:off x="5682823" y="2748759"/>
            <a:ext cx="16385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바로바로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석유 공업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B339D-8365-4085-B281-D3F0DDBE0279}"/>
              </a:ext>
            </a:extLst>
          </p:cNvPr>
          <p:cNvSpPr txBox="1"/>
          <p:nvPr/>
        </p:nvSpPr>
        <p:spPr>
          <a:xfrm>
            <a:off x="4567606" y="4011545"/>
            <a:ext cx="774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 첨부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726F640-33F2-4278-A6A8-DFB794D406DA}"/>
              </a:ext>
            </a:extLst>
          </p:cNvPr>
          <p:cNvSpPr/>
          <p:nvPr/>
        </p:nvSpPr>
        <p:spPr>
          <a:xfrm>
            <a:off x="5483531" y="3393313"/>
            <a:ext cx="2122467" cy="220127"/>
          </a:xfrm>
          <a:prstGeom prst="roundRect">
            <a:avLst>
              <a:gd name="adj" fmla="val 10604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D3B3EC-A904-4467-9E92-6BD51775D58B}"/>
              </a:ext>
            </a:extLst>
          </p:cNvPr>
          <p:cNvSpPr txBox="1"/>
          <p:nvPr/>
        </p:nvSpPr>
        <p:spPr>
          <a:xfrm>
            <a:off x="5682823" y="3389837"/>
            <a:ext cx="4335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300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FF6FA4C-1624-4ACB-99DF-575E929F239A}"/>
              </a:ext>
            </a:extLst>
          </p:cNvPr>
          <p:cNvGrpSpPr/>
          <p:nvPr/>
        </p:nvGrpSpPr>
        <p:grpSpPr>
          <a:xfrm>
            <a:off x="5483531" y="3721292"/>
            <a:ext cx="2122467" cy="220127"/>
            <a:chOff x="3666931" y="2117983"/>
            <a:chExt cx="2429069" cy="251926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6763BF27-D71A-45AC-860F-39337C2797F5}"/>
                </a:ext>
              </a:extLst>
            </p:cNvPr>
            <p:cNvSpPr/>
            <p:nvPr/>
          </p:nvSpPr>
          <p:spPr>
            <a:xfrm>
              <a:off x="3666931" y="2117983"/>
              <a:ext cx="2429069" cy="251926"/>
            </a:xfrm>
            <a:prstGeom prst="roundRect">
              <a:avLst>
                <a:gd name="adj" fmla="val 10604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D9EC5B76-D107-4443-B754-C0BBE9D03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6200000">
              <a:off x="5892948" y="2172441"/>
              <a:ext cx="80397" cy="131481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534FB25-BC79-4BE6-BB33-CE16E71269AB}"/>
              </a:ext>
            </a:extLst>
          </p:cNvPr>
          <p:cNvSpPr txBox="1"/>
          <p:nvPr/>
        </p:nvSpPr>
        <p:spPr>
          <a:xfrm>
            <a:off x="5682823" y="3718809"/>
            <a:ext cx="2425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5F8401E-7A5C-4248-95FB-5CCC87D70262}"/>
              </a:ext>
            </a:extLst>
          </p:cNvPr>
          <p:cNvSpPr/>
          <p:nvPr/>
        </p:nvSpPr>
        <p:spPr>
          <a:xfrm>
            <a:off x="5483531" y="4044287"/>
            <a:ext cx="2122467" cy="220127"/>
          </a:xfrm>
          <a:prstGeom prst="roundRect">
            <a:avLst>
              <a:gd name="adj" fmla="val 1060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71D069-0F8B-4A94-BE1A-0E810271DF1C}"/>
              </a:ext>
            </a:extLst>
          </p:cNvPr>
          <p:cNvSpPr txBox="1"/>
          <p:nvPr/>
        </p:nvSpPr>
        <p:spPr>
          <a:xfrm>
            <a:off x="5514340" y="4039302"/>
            <a:ext cx="2120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KakaoTalk_202103311704.jpg</a:t>
            </a:r>
            <a:endParaRPr lang="ko-KR" altLang="en-US" sz="1050" dirty="0">
              <a:solidFill>
                <a:schemeClr val="bg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1C44D54-395D-4650-A5E6-3A068322614B}"/>
              </a:ext>
            </a:extLst>
          </p:cNvPr>
          <p:cNvSpPr/>
          <p:nvPr/>
        </p:nvSpPr>
        <p:spPr>
          <a:xfrm>
            <a:off x="5483531" y="4302541"/>
            <a:ext cx="2122467" cy="220127"/>
          </a:xfrm>
          <a:prstGeom prst="roundRect">
            <a:avLst>
              <a:gd name="adj" fmla="val 1060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181900-A700-4DFD-9F1C-ADA59370C70A}"/>
              </a:ext>
            </a:extLst>
          </p:cNvPr>
          <p:cNvSpPr txBox="1"/>
          <p:nvPr/>
        </p:nvSpPr>
        <p:spPr>
          <a:xfrm>
            <a:off x="5572562" y="4297556"/>
            <a:ext cx="1944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 업로드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117EF92-2E86-4B4A-B072-E6C15AC82F69}"/>
              </a:ext>
            </a:extLst>
          </p:cNvPr>
          <p:cNvSpPr/>
          <p:nvPr/>
        </p:nvSpPr>
        <p:spPr>
          <a:xfrm>
            <a:off x="5483531" y="4569256"/>
            <a:ext cx="2122467" cy="220127"/>
          </a:xfrm>
          <a:prstGeom prst="roundRect">
            <a:avLst>
              <a:gd name="adj" fmla="val 1060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2527AA-4134-485B-B8E7-A2EF075519DA}"/>
              </a:ext>
            </a:extLst>
          </p:cNvPr>
          <p:cNvSpPr txBox="1"/>
          <p:nvPr/>
        </p:nvSpPr>
        <p:spPr>
          <a:xfrm>
            <a:off x="5572562" y="4564271"/>
            <a:ext cx="1944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 업로드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E86E755-3A76-4EA1-A0AC-C359C4A00DA4}"/>
              </a:ext>
            </a:extLst>
          </p:cNvPr>
          <p:cNvSpPr/>
          <p:nvPr/>
        </p:nvSpPr>
        <p:spPr>
          <a:xfrm>
            <a:off x="5411789" y="5120309"/>
            <a:ext cx="1318595" cy="32611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담당자 전송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63A823C-EA24-4CE8-B38C-6151E13C37E1}"/>
              </a:ext>
            </a:extLst>
          </p:cNvPr>
          <p:cNvSpPr/>
          <p:nvPr/>
        </p:nvSpPr>
        <p:spPr>
          <a:xfrm>
            <a:off x="7183698" y="286253"/>
            <a:ext cx="556914" cy="42299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2E1CA8C-E8DE-4620-9FF5-100B1E726102}"/>
              </a:ext>
            </a:extLst>
          </p:cNvPr>
          <p:cNvSpPr txBox="1"/>
          <p:nvPr/>
        </p:nvSpPr>
        <p:spPr>
          <a:xfrm>
            <a:off x="7581495" y="631482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관리자에게만</a:t>
            </a:r>
            <a:endParaRPr lang="en-US" altLang="ko-KR" sz="1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0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보여짐</a:t>
            </a:r>
            <a:endParaRPr lang="ko-KR" altLang="en-US" sz="1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1093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>
            <a:extLst>
              <a:ext uri="{FF2B5EF4-FFF2-40B4-BE49-F238E27FC236}">
                <a16:creationId xmlns:a16="http://schemas.microsoft.com/office/drawing/2014/main" id="{97691DD5-2EE9-4219-9AC6-BA7033592330}"/>
              </a:ext>
            </a:extLst>
          </p:cNvPr>
          <p:cNvGrpSpPr/>
          <p:nvPr/>
        </p:nvGrpSpPr>
        <p:grpSpPr>
          <a:xfrm>
            <a:off x="4211459" y="0"/>
            <a:ext cx="3769082" cy="354373"/>
            <a:chOff x="1" y="1"/>
            <a:chExt cx="5312047" cy="499444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A0121D-F621-4BCD-9374-5A56B86DD270}"/>
                </a:ext>
              </a:extLst>
            </p:cNvPr>
            <p:cNvSpPr/>
            <p:nvPr/>
          </p:nvSpPr>
          <p:spPr>
            <a:xfrm>
              <a:off x="1" y="1"/>
              <a:ext cx="5312047" cy="4865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Picture 2" descr="서울시설공단 국문형 CI 이미지 : 서울시설공단">
              <a:extLst>
                <a:ext uri="{FF2B5EF4-FFF2-40B4-BE49-F238E27FC236}">
                  <a16:creationId xmlns:a16="http://schemas.microsoft.com/office/drawing/2014/main" id="{8A963DC9-7307-421B-A5E9-24CE03EAC1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03" y="83116"/>
              <a:ext cx="534272" cy="320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E834B7F-D145-429D-B46E-445A710523BF}"/>
                </a:ext>
              </a:extLst>
            </p:cNvPr>
            <p:cNvSpPr txBox="1"/>
            <p:nvPr/>
          </p:nvSpPr>
          <p:spPr>
            <a:xfrm>
              <a:off x="750677" y="4566"/>
              <a:ext cx="1633876" cy="357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chemeClr val="bg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응급보수자재관리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E1106E6-510F-46EE-838C-40653A7403D6}"/>
                </a:ext>
              </a:extLst>
            </p:cNvPr>
            <p:cNvSpPr txBox="1"/>
            <p:nvPr/>
          </p:nvSpPr>
          <p:spPr>
            <a:xfrm>
              <a:off x="750676" y="282559"/>
              <a:ext cx="1932094" cy="216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bg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Emergency maintenance material management</a:t>
              </a:r>
              <a:endParaRPr lang="ko-KR" altLang="en-US" sz="4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EC66BF-0DF9-4284-94E9-E6339125C7B6}"/>
              </a:ext>
            </a:extLst>
          </p:cNvPr>
          <p:cNvSpPr/>
          <p:nvPr/>
        </p:nvSpPr>
        <p:spPr>
          <a:xfrm>
            <a:off x="4211459" y="345229"/>
            <a:ext cx="3769082" cy="65127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8775E1-76B3-47E9-A1BD-06D3DCCFD8BA}"/>
              </a:ext>
            </a:extLst>
          </p:cNvPr>
          <p:cNvSpPr/>
          <p:nvPr/>
        </p:nvSpPr>
        <p:spPr>
          <a:xfrm>
            <a:off x="4211459" y="345229"/>
            <a:ext cx="3769082" cy="2862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A1ED98-E8CA-4168-925E-FCC0B9B5AADA}"/>
              </a:ext>
            </a:extLst>
          </p:cNvPr>
          <p:cNvSpPr txBox="1"/>
          <p:nvPr/>
        </p:nvSpPr>
        <p:spPr>
          <a:xfrm>
            <a:off x="4384055" y="380635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</a:t>
            </a:r>
            <a:r>
              <a:rPr lang="en-US" altLang="ko-KR" sz="8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8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출고 조회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00E18-C96E-4B09-9602-B3E9EA72049B}"/>
              </a:ext>
            </a:extLst>
          </p:cNvPr>
          <p:cNvSpPr txBox="1"/>
          <p:nvPr/>
        </p:nvSpPr>
        <p:spPr>
          <a:xfrm>
            <a:off x="5735965" y="380635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</a:t>
            </a:r>
            <a:r>
              <a:rPr lang="en-US" altLang="ko-KR" sz="8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8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출고 입력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1740C-56EC-4F29-8D2B-651B29EDBC3A}"/>
              </a:ext>
            </a:extLst>
          </p:cNvPr>
          <p:cNvSpPr txBox="1"/>
          <p:nvPr/>
        </p:nvSpPr>
        <p:spPr>
          <a:xfrm>
            <a:off x="7183698" y="380635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항목 추가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92EAAF-FC79-4F4C-9ABB-012C05541F51}"/>
              </a:ext>
            </a:extLst>
          </p:cNvPr>
          <p:cNvSpPr txBox="1"/>
          <p:nvPr/>
        </p:nvSpPr>
        <p:spPr>
          <a:xfrm>
            <a:off x="4744090" y="1766062"/>
            <a:ext cx="598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근무반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DF2E74-5199-448A-95BF-88016D606F56}"/>
              </a:ext>
            </a:extLst>
          </p:cNvPr>
          <p:cNvSpPr txBox="1"/>
          <p:nvPr/>
        </p:nvSpPr>
        <p:spPr>
          <a:xfrm>
            <a:off x="4860345" y="2086206"/>
            <a:ext cx="482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E9D7C0-650F-4DBD-AAD1-707B893B9EB0}"/>
              </a:ext>
            </a:extLst>
          </p:cNvPr>
          <p:cNvSpPr txBox="1"/>
          <p:nvPr/>
        </p:nvSpPr>
        <p:spPr>
          <a:xfrm>
            <a:off x="4567606" y="2406349"/>
            <a:ext cx="774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자재 종류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B8FC29-F10E-4049-A619-1E4141A67BEB}"/>
              </a:ext>
            </a:extLst>
          </p:cNvPr>
          <p:cNvSpPr txBox="1"/>
          <p:nvPr/>
        </p:nvSpPr>
        <p:spPr>
          <a:xfrm>
            <a:off x="4426098" y="2726493"/>
            <a:ext cx="91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자재 제품명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68193E-96C6-42BA-91E7-A4270CB878B3}"/>
              </a:ext>
            </a:extLst>
          </p:cNvPr>
          <p:cNvSpPr txBox="1"/>
          <p:nvPr/>
        </p:nvSpPr>
        <p:spPr>
          <a:xfrm>
            <a:off x="4567606" y="3046636"/>
            <a:ext cx="774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4DB56C-73E5-4E73-8F8F-7F3DC4CF641E}"/>
              </a:ext>
            </a:extLst>
          </p:cNvPr>
          <p:cNvSpPr txBox="1"/>
          <p:nvPr/>
        </p:nvSpPr>
        <p:spPr>
          <a:xfrm>
            <a:off x="4847158" y="3366779"/>
            <a:ext cx="495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FF33FD-73D8-4414-B2FA-087C25D69A6F}"/>
              </a:ext>
            </a:extLst>
          </p:cNvPr>
          <p:cNvSpPr txBox="1"/>
          <p:nvPr/>
        </p:nvSpPr>
        <p:spPr>
          <a:xfrm>
            <a:off x="4847158" y="3686923"/>
            <a:ext cx="495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단위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5A4E6B3-F741-40BF-8CB4-97DE76012A50}"/>
              </a:ext>
            </a:extLst>
          </p:cNvPr>
          <p:cNvGrpSpPr/>
          <p:nvPr/>
        </p:nvGrpSpPr>
        <p:grpSpPr>
          <a:xfrm>
            <a:off x="5483531" y="1790461"/>
            <a:ext cx="2122467" cy="220127"/>
            <a:chOff x="3666931" y="2117983"/>
            <a:chExt cx="2429069" cy="251926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D871DEB-3C5E-4954-97BF-1AE2B6D6734A}"/>
                </a:ext>
              </a:extLst>
            </p:cNvPr>
            <p:cNvSpPr/>
            <p:nvPr/>
          </p:nvSpPr>
          <p:spPr>
            <a:xfrm>
              <a:off x="3666931" y="2117983"/>
              <a:ext cx="2429069" cy="251926"/>
            </a:xfrm>
            <a:prstGeom prst="roundRect">
              <a:avLst>
                <a:gd name="adj" fmla="val 10604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9D65392C-D48E-404D-8E74-B656243CB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6200000">
              <a:off x="5892948" y="2172441"/>
              <a:ext cx="80397" cy="131481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EE3218F-F556-48A5-872B-118FC3C1EF28}"/>
              </a:ext>
            </a:extLst>
          </p:cNvPr>
          <p:cNvGrpSpPr/>
          <p:nvPr/>
        </p:nvGrpSpPr>
        <p:grpSpPr>
          <a:xfrm>
            <a:off x="5483531" y="2430748"/>
            <a:ext cx="2122467" cy="220127"/>
            <a:chOff x="3666931" y="2117983"/>
            <a:chExt cx="2429069" cy="25192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D558D207-9091-4281-BBA4-0165F37F50C4}"/>
                </a:ext>
              </a:extLst>
            </p:cNvPr>
            <p:cNvSpPr/>
            <p:nvPr/>
          </p:nvSpPr>
          <p:spPr>
            <a:xfrm>
              <a:off x="3666931" y="2117983"/>
              <a:ext cx="2429069" cy="251926"/>
            </a:xfrm>
            <a:prstGeom prst="roundRect">
              <a:avLst>
                <a:gd name="adj" fmla="val 10604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23131E0C-6F99-406F-981D-045AD215A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6200000">
              <a:off x="5892948" y="2172441"/>
              <a:ext cx="80397" cy="131481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415D3D4-F2F5-41B2-929E-4B609D2A0D66}"/>
              </a:ext>
            </a:extLst>
          </p:cNvPr>
          <p:cNvGrpSpPr/>
          <p:nvPr/>
        </p:nvGrpSpPr>
        <p:grpSpPr>
          <a:xfrm>
            <a:off x="5483531" y="2750892"/>
            <a:ext cx="2122467" cy="220127"/>
            <a:chOff x="3666931" y="2117983"/>
            <a:chExt cx="2429069" cy="25192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043D861-5C3B-4444-94E0-A395BA177C30}"/>
                </a:ext>
              </a:extLst>
            </p:cNvPr>
            <p:cNvSpPr/>
            <p:nvPr/>
          </p:nvSpPr>
          <p:spPr>
            <a:xfrm>
              <a:off x="3666931" y="2117983"/>
              <a:ext cx="2429069" cy="251926"/>
            </a:xfrm>
            <a:prstGeom prst="roundRect">
              <a:avLst>
                <a:gd name="adj" fmla="val 10604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D139A756-7832-4998-9C5A-C9F3EA550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6200000">
              <a:off x="5892948" y="2172441"/>
              <a:ext cx="80397" cy="131481"/>
            </a:xfrm>
            <a:prstGeom prst="rect">
              <a:avLst/>
            </a:prstGeom>
          </p:spPr>
        </p:pic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96DD68D-806F-4358-85CB-76C17DBE0F52}"/>
              </a:ext>
            </a:extLst>
          </p:cNvPr>
          <p:cNvSpPr/>
          <p:nvPr/>
        </p:nvSpPr>
        <p:spPr>
          <a:xfrm>
            <a:off x="5483531" y="2110605"/>
            <a:ext cx="2122467" cy="220127"/>
          </a:xfrm>
          <a:prstGeom prst="roundRect">
            <a:avLst>
              <a:gd name="adj" fmla="val 10604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230B5CC-D54B-47C9-9128-0B220FC47DFA}"/>
              </a:ext>
            </a:extLst>
          </p:cNvPr>
          <p:cNvSpPr/>
          <p:nvPr/>
        </p:nvSpPr>
        <p:spPr>
          <a:xfrm>
            <a:off x="5483531" y="3076020"/>
            <a:ext cx="1007220" cy="220127"/>
          </a:xfrm>
          <a:prstGeom prst="roundRect">
            <a:avLst>
              <a:gd name="adj" fmla="val 1060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3C4D9A5-D9FD-4FEB-8B8C-AD49DD8ADF44}"/>
              </a:ext>
            </a:extLst>
          </p:cNvPr>
          <p:cNvSpPr/>
          <p:nvPr/>
        </p:nvSpPr>
        <p:spPr>
          <a:xfrm>
            <a:off x="6598777" y="3076020"/>
            <a:ext cx="1007220" cy="220127"/>
          </a:xfrm>
          <a:prstGeom prst="roundRect">
            <a:avLst>
              <a:gd name="adj" fmla="val 1060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7C7B13-5FB9-44C8-A65F-D1586B471406}"/>
              </a:ext>
            </a:extLst>
          </p:cNvPr>
          <p:cNvSpPr txBox="1"/>
          <p:nvPr/>
        </p:nvSpPr>
        <p:spPr>
          <a:xfrm>
            <a:off x="5760444" y="3071035"/>
            <a:ext cx="4335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4C47C5-FC3E-4297-8EF6-CD4F3B1F10BD}"/>
              </a:ext>
            </a:extLst>
          </p:cNvPr>
          <p:cNvSpPr txBox="1"/>
          <p:nvPr/>
        </p:nvSpPr>
        <p:spPr>
          <a:xfrm>
            <a:off x="6875691" y="3071035"/>
            <a:ext cx="4335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8CA591-22FC-487F-B453-B5DFCF4DA8DB}"/>
              </a:ext>
            </a:extLst>
          </p:cNvPr>
          <p:cNvSpPr txBox="1"/>
          <p:nvPr/>
        </p:nvSpPr>
        <p:spPr>
          <a:xfrm>
            <a:off x="5682824" y="1787979"/>
            <a:ext cx="7164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정비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9A28E2-AEAA-48E6-95EF-1D2231EFA794}"/>
              </a:ext>
            </a:extLst>
          </p:cNvPr>
          <p:cNvSpPr txBox="1"/>
          <p:nvPr/>
        </p:nvSpPr>
        <p:spPr>
          <a:xfrm>
            <a:off x="5682824" y="2107128"/>
            <a:ext cx="6019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김준혁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BCAAD5-B2E8-4401-A5B7-A5B61E9C8851}"/>
              </a:ext>
            </a:extLst>
          </p:cNvPr>
          <p:cNvSpPr txBox="1"/>
          <p:nvPr/>
        </p:nvSpPr>
        <p:spPr>
          <a:xfrm>
            <a:off x="5682823" y="2425138"/>
            <a:ext cx="11515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 상온 </a:t>
            </a:r>
            <a:r>
              <a:rPr lang="ko-KR" alt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아스콘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BC15E5-13AF-494B-BCF2-A9BC6B3951EC}"/>
              </a:ext>
            </a:extLst>
          </p:cNvPr>
          <p:cNvSpPr txBox="1"/>
          <p:nvPr/>
        </p:nvSpPr>
        <p:spPr>
          <a:xfrm>
            <a:off x="5682823" y="2748759"/>
            <a:ext cx="16385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바로바로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석유 공업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B339D-8365-4085-B281-D3F0DDBE0279}"/>
              </a:ext>
            </a:extLst>
          </p:cNvPr>
          <p:cNvSpPr txBox="1"/>
          <p:nvPr/>
        </p:nvSpPr>
        <p:spPr>
          <a:xfrm>
            <a:off x="4567606" y="4011545"/>
            <a:ext cx="774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 첨부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726F640-33F2-4278-A6A8-DFB794D406DA}"/>
              </a:ext>
            </a:extLst>
          </p:cNvPr>
          <p:cNvSpPr/>
          <p:nvPr/>
        </p:nvSpPr>
        <p:spPr>
          <a:xfrm>
            <a:off x="5483531" y="3393313"/>
            <a:ext cx="2122467" cy="220127"/>
          </a:xfrm>
          <a:prstGeom prst="roundRect">
            <a:avLst>
              <a:gd name="adj" fmla="val 10604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D3B3EC-A904-4467-9E92-6BD51775D58B}"/>
              </a:ext>
            </a:extLst>
          </p:cNvPr>
          <p:cNvSpPr txBox="1"/>
          <p:nvPr/>
        </p:nvSpPr>
        <p:spPr>
          <a:xfrm>
            <a:off x="5682823" y="3389837"/>
            <a:ext cx="4335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300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FF6FA4C-1624-4ACB-99DF-575E929F239A}"/>
              </a:ext>
            </a:extLst>
          </p:cNvPr>
          <p:cNvGrpSpPr/>
          <p:nvPr/>
        </p:nvGrpSpPr>
        <p:grpSpPr>
          <a:xfrm>
            <a:off x="5483531" y="3721292"/>
            <a:ext cx="2122467" cy="220127"/>
            <a:chOff x="3666931" y="2117983"/>
            <a:chExt cx="2429069" cy="251926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6763BF27-D71A-45AC-860F-39337C2797F5}"/>
                </a:ext>
              </a:extLst>
            </p:cNvPr>
            <p:cNvSpPr/>
            <p:nvPr/>
          </p:nvSpPr>
          <p:spPr>
            <a:xfrm>
              <a:off x="3666931" y="2117983"/>
              <a:ext cx="2429069" cy="251926"/>
            </a:xfrm>
            <a:prstGeom prst="roundRect">
              <a:avLst>
                <a:gd name="adj" fmla="val 10604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D9EC5B76-D107-4443-B754-C0BBE9D03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6200000">
              <a:off x="5892948" y="2172441"/>
              <a:ext cx="80397" cy="131481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534FB25-BC79-4BE6-BB33-CE16E71269AB}"/>
              </a:ext>
            </a:extLst>
          </p:cNvPr>
          <p:cNvSpPr txBox="1"/>
          <p:nvPr/>
        </p:nvSpPr>
        <p:spPr>
          <a:xfrm>
            <a:off x="5682823" y="3718809"/>
            <a:ext cx="2425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5F8401E-7A5C-4248-95FB-5CCC87D70262}"/>
              </a:ext>
            </a:extLst>
          </p:cNvPr>
          <p:cNvSpPr/>
          <p:nvPr/>
        </p:nvSpPr>
        <p:spPr>
          <a:xfrm>
            <a:off x="5483531" y="4044287"/>
            <a:ext cx="2122467" cy="220127"/>
          </a:xfrm>
          <a:prstGeom prst="roundRect">
            <a:avLst>
              <a:gd name="adj" fmla="val 1060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71D069-0F8B-4A94-BE1A-0E810271DF1C}"/>
              </a:ext>
            </a:extLst>
          </p:cNvPr>
          <p:cNvSpPr txBox="1"/>
          <p:nvPr/>
        </p:nvSpPr>
        <p:spPr>
          <a:xfrm>
            <a:off x="5514340" y="4039302"/>
            <a:ext cx="2120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KakaoTalk_202103311704.jpg</a:t>
            </a:r>
            <a:endParaRPr lang="ko-KR" altLang="en-US" sz="1050" dirty="0">
              <a:solidFill>
                <a:schemeClr val="bg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1C44D54-395D-4650-A5E6-3A068322614B}"/>
              </a:ext>
            </a:extLst>
          </p:cNvPr>
          <p:cNvSpPr/>
          <p:nvPr/>
        </p:nvSpPr>
        <p:spPr>
          <a:xfrm>
            <a:off x="5483531" y="4302541"/>
            <a:ext cx="2122467" cy="220127"/>
          </a:xfrm>
          <a:prstGeom prst="roundRect">
            <a:avLst>
              <a:gd name="adj" fmla="val 1060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181900-A700-4DFD-9F1C-ADA59370C70A}"/>
              </a:ext>
            </a:extLst>
          </p:cNvPr>
          <p:cNvSpPr txBox="1"/>
          <p:nvPr/>
        </p:nvSpPr>
        <p:spPr>
          <a:xfrm>
            <a:off x="5572562" y="4297556"/>
            <a:ext cx="1944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 업로드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117EF92-2E86-4B4A-B072-E6C15AC82F69}"/>
              </a:ext>
            </a:extLst>
          </p:cNvPr>
          <p:cNvSpPr/>
          <p:nvPr/>
        </p:nvSpPr>
        <p:spPr>
          <a:xfrm>
            <a:off x="5483531" y="4569256"/>
            <a:ext cx="2122467" cy="220127"/>
          </a:xfrm>
          <a:prstGeom prst="roundRect">
            <a:avLst>
              <a:gd name="adj" fmla="val 1060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2527AA-4134-485B-B8E7-A2EF075519DA}"/>
              </a:ext>
            </a:extLst>
          </p:cNvPr>
          <p:cNvSpPr txBox="1"/>
          <p:nvPr/>
        </p:nvSpPr>
        <p:spPr>
          <a:xfrm>
            <a:off x="5572562" y="4564271"/>
            <a:ext cx="1944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 업로드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E86E755-3A76-4EA1-A0AC-C359C4A00DA4}"/>
              </a:ext>
            </a:extLst>
          </p:cNvPr>
          <p:cNvSpPr/>
          <p:nvPr/>
        </p:nvSpPr>
        <p:spPr>
          <a:xfrm>
            <a:off x="5411789" y="5120309"/>
            <a:ext cx="1318595" cy="32611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담당자 전송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84509CC-DD43-4865-8378-2619601119F1}"/>
              </a:ext>
            </a:extLst>
          </p:cNvPr>
          <p:cNvSpPr/>
          <p:nvPr/>
        </p:nvSpPr>
        <p:spPr>
          <a:xfrm>
            <a:off x="7183698" y="286253"/>
            <a:ext cx="556914" cy="42299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0D423CE-4AE8-4432-8977-EE3BA1DEE276}"/>
              </a:ext>
            </a:extLst>
          </p:cNvPr>
          <p:cNvSpPr txBox="1"/>
          <p:nvPr/>
        </p:nvSpPr>
        <p:spPr>
          <a:xfrm>
            <a:off x="7581495" y="631482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관리자에게만</a:t>
            </a:r>
            <a:endParaRPr lang="en-US" altLang="ko-KR" sz="1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0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보여짐</a:t>
            </a:r>
            <a:endParaRPr lang="ko-KR" altLang="en-US" sz="1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7404F01-FA93-4E4A-940C-3A35BB661902}"/>
              </a:ext>
            </a:extLst>
          </p:cNvPr>
          <p:cNvSpPr/>
          <p:nvPr/>
        </p:nvSpPr>
        <p:spPr>
          <a:xfrm>
            <a:off x="4211459" y="-3240"/>
            <a:ext cx="3769082" cy="6858001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1AEAFFA-D81E-49FD-A2C8-28C0E4198720}"/>
              </a:ext>
            </a:extLst>
          </p:cNvPr>
          <p:cNvGrpSpPr/>
          <p:nvPr/>
        </p:nvGrpSpPr>
        <p:grpSpPr>
          <a:xfrm>
            <a:off x="4627401" y="2908338"/>
            <a:ext cx="2937196" cy="1137326"/>
            <a:chOff x="4349386" y="3068721"/>
            <a:chExt cx="4369005" cy="1691744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8FFD4B8E-46DA-4917-8534-AF0A01EED502}"/>
                </a:ext>
              </a:extLst>
            </p:cNvPr>
            <p:cNvSpPr/>
            <p:nvPr/>
          </p:nvSpPr>
          <p:spPr>
            <a:xfrm>
              <a:off x="4349386" y="3068721"/>
              <a:ext cx="4369005" cy="1691744"/>
            </a:xfrm>
            <a:prstGeom prst="roundRect">
              <a:avLst>
                <a:gd name="adj" fmla="val 1023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F37AAA3-58AA-4C75-BC8C-BF77DF654EB9}"/>
                </a:ext>
              </a:extLst>
            </p:cNvPr>
            <p:cNvSpPr txBox="1"/>
            <p:nvPr/>
          </p:nvSpPr>
          <p:spPr>
            <a:xfrm>
              <a:off x="4792157" y="3472630"/>
              <a:ext cx="3684416" cy="3891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담당자에게 성공적으로 전송되었습니다</a:t>
              </a:r>
              <a:r>
                <a:rPr lang="en-US" altLang="ko-KR" sz="1100" dirty="0">
                  <a:solidFill>
                    <a:schemeClr val="bg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endParaRPr lang="ko-KR" altLang="en-US" sz="11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31CE85D7-8706-4C90-85EC-2DB1B3BB1F3C}"/>
                </a:ext>
              </a:extLst>
            </p:cNvPr>
            <p:cNvSpPr/>
            <p:nvPr/>
          </p:nvSpPr>
          <p:spPr>
            <a:xfrm>
              <a:off x="5994646" y="4072515"/>
              <a:ext cx="1078484" cy="373224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확인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F35913A-2433-434D-BF23-48DC1516472C}"/>
              </a:ext>
            </a:extLst>
          </p:cNvPr>
          <p:cNvSpPr txBox="1"/>
          <p:nvPr/>
        </p:nvSpPr>
        <p:spPr>
          <a:xfrm>
            <a:off x="6509175" y="3705439"/>
            <a:ext cx="232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담당자 이메일로 해당 정보 전송 및</a:t>
            </a:r>
            <a:endParaRPr lang="en-US" altLang="ko-KR" sz="12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엑셀 파일로 다운로드됨</a:t>
            </a:r>
          </a:p>
        </p:txBody>
      </p:sp>
    </p:spTree>
    <p:extLst>
      <p:ext uri="{BB962C8B-B14F-4D97-AF65-F5344CB8AC3E}">
        <p14:creationId xmlns:p14="http://schemas.microsoft.com/office/powerpoint/2010/main" val="613681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55CB85F2-5FE8-48CC-B4A2-1C90E64551ED}"/>
              </a:ext>
            </a:extLst>
          </p:cNvPr>
          <p:cNvGrpSpPr/>
          <p:nvPr/>
        </p:nvGrpSpPr>
        <p:grpSpPr>
          <a:xfrm>
            <a:off x="4211459" y="0"/>
            <a:ext cx="3769082" cy="354373"/>
            <a:chOff x="1" y="1"/>
            <a:chExt cx="5312047" cy="49944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8B8403D-8C97-49C8-9B5C-49B29351C425}"/>
                </a:ext>
              </a:extLst>
            </p:cNvPr>
            <p:cNvSpPr/>
            <p:nvPr/>
          </p:nvSpPr>
          <p:spPr>
            <a:xfrm>
              <a:off x="1" y="1"/>
              <a:ext cx="5312047" cy="4865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Picture 2" descr="서울시설공단 국문형 CI 이미지 : 서울시설공단">
              <a:extLst>
                <a:ext uri="{FF2B5EF4-FFF2-40B4-BE49-F238E27FC236}">
                  <a16:creationId xmlns:a16="http://schemas.microsoft.com/office/drawing/2014/main" id="{E9BF1371-E810-4100-A710-E091CD4534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03" y="83116"/>
              <a:ext cx="534272" cy="320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B49DDA2-B929-4161-81CD-E60A79E95A74}"/>
                </a:ext>
              </a:extLst>
            </p:cNvPr>
            <p:cNvSpPr txBox="1"/>
            <p:nvPr/>
          </p:nvSpPr>
          <p:spPr>
            <a:xfrm>
              <a:off x="750677" y="4566"/>
              <a:ext cx="1633876" cy="357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chemeClr val="bg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응급보수자재관리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7D374DB-EC6B-4013-8BD2-6E6C612C4CE3}"/>
                </a:ext>
              </a:extLst>
            </p:cNvPr>
            <p:cNvSpPr txBox="1"/>
            <p:nvPr/>
          </p:nvSpPr>
          <p:spPr>
            <a:xfrm>
              <a:off x="750676" y="282559"/>
              <a:ext cx="1932094" cy="216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bg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Emergency maintenance material management</a:t>
              </a:r>
              <a:endParaRPr lang="ko-KR" altLang="en-US" sz="4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EC66BF-0DF9-4284-94E9-E6339125C7B6}"/>
              </a:ext>
            </a:extLst>
          </p:cNvPr>
          <p:cNvSpPr/>
          <p:nvPr/>
        </p:nvSpPr>
        <p:spPr>
          <a:xfrm>
            <a:off x="4211459" y="345229"/>
            <a:ext cx="3769082" cy="65127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B4B6E5-C7E2-426E-B15B-BEA1FFA5E869}"/>
              </a:ext>
            </a:extLst>
          </p:cNvPr>
          <p:cNvSpPr/>
          <p:nvPr/>
        </p:nvSpPr>
        <p:spPr>
          <a:xfrm>
            <a:off x="4211459" y="345229"/>
            <a:ext cx="3769082" cy="2862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0942BB-D6F7-4BA7-A366-5B1616422B97}"/>
              </a:ext>
            </a:extLst>
          </p:cNvPr>
          <p:cNvSpPr txBox="1"/>
          <p:nvPr/>
        </p:nvSpPr>
        <p:spPr>
          <a:xfrm>
            <a:off x="4384055" y="380635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</a:t>
            </a:r>
            <a:r>
              <a:rPr lang="en-US" altLang="ko-KR" sz="8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8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출고 조회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A4CC73-4187-43BC-BD82-489D017283DA}"/>
              </a:ext>
            </a:extLst>
          </p:cNvPr>
          <p:cNvSpPr txBox="1"/>
          <p:nvPr/>
        </p:nvSpPr>
        <p:spPr>
          <a:xfrm>
            <a:off x="5735965" y="380635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</a:t>
            </a:r>
            <a:r>
              <a:rPr lang="en-US" altLang="ko-KR" sz="8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8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출고 입력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73B8EC-24A1-4908-81CF-D44B56CF58F8}"/>
              </a:ext>
            </a:extLst>
          </p:cNvPr>
          <p:cNvSpPr txBox="1"/>
          <p:nvPr/>
        </p:nvSpPr>
        <p:spPr>
          <a:xfrm>
            <a:off x="7183698" y="380635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항목 추가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8A2125-ACBA-4FFA-BCC6-9993775EB3BF}"/>
              </a:ext>
            </a:extLst>
          </p:cNvPr>
          <p:cNvSpPr txBox="1"/>
          <p:nvPr/>
        </p:nvSpPr>
        <p:spPr>
          <a:xfrm>
            <a:off x="4286347" y="787419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항목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0283A75-A11D-4B3C-9562-ECA69DD4AB64}"/>
              </a:ext>
            </a:extLst>
          </p:cNvPr>
          <p:cNvGrpSpPr/>
          <p:nvPr/>
        </p:nvGrpSpPr>
        <p:grpSpPr>
          <a:xfrm>
            <a:off x="4364347" y="1245525"/>
            <a:ext cx="3463304" cy="251926"/>
            <a:chOff x="2632696" y="2117983"/>
            <a:chExt cx="3463304" cy="251926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C6AA60A3-B6EE-4EF2-98EF-FB4F43558E46}"/>
                </a:ext>
              </a:extLst>
            </p:cNvPr>
            <p:cNvSpPr/>
            <p:nvPr/>
          </p:nvSpPr>
          <p:spPr>
            <a:xfrm>
              <a:off x="2632696" y="2117983"/>
              <a:ext cx="3463304" cy="251926"/>
            </a:xfrm>
            <a:prstGeom prst="roundRect">
              <a:avLst>
                <a:gd name="adj" fmla="val 10604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AE35453-60CE-46B6-A8D9-4C14D0AC3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6200000">
              <a:off x="5892948" y="2172441"/>
              <a:ext cx="80397" cy="131481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A37761A-7AAE-43D9-91B8-0D1E4598A3FF}"/>
              </a:ext>
            </a:extLst>
          </p:cNvPr>
          <p:cNvSpPr txBox="1"/>
          <p:nvPr/>
        </p:nvSpPr>
        <p:spPr>
          <a:xfrm>
            <a:off x="4600535" y="1242683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근무반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6216DA6-0AAF-4257-BA8A-C810A7DBAFFA}"/>
              </a:ext>
            </a:extLst>
          </p:cNvPr>
          <p:cNvSpPr/>
          <p:nvPr/>
        </p:nvSpPr>
        <p:spPr>
          <a:xfrm>
            <a:off x="4369351" y="1634224"/>
            <a:ext cx="3458300" cy="251926"/>
          </a:xfrm>
          <a:prstGeom prst="roundRect">
            <a:avLst>
              <a:gd name="adj" fmla="val 10604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4F008A-0EAF-4F15-A283-ACED845B1400}"/>
              </a:ext>
            </a:extLst>
          </p:cNvPr>
          <p:cNvSpPr txBox="1"/>
          <p:nvPr/>
        </p:nvSpPr>
        <p:spPr>
          <a:xfrm>
            <a:off x="4597433" y="1630245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양념반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후라이드반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B1930A5-F05A-4DB3-9B27-959B877CE54C}"/>
              </a:ext>
            </a:extLst>
          </p:cNvPr>
          <p:cNvSpPr/>
          <p:nvPr/>
        </p:nvSpPr>
        <p:spPr>
          <a:xfrm>
            <a:off x="4364347" y="2039342"/>
            <a:ext cx="3463304" cy="30777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00D573C-7F94-41EF-9483-72D6B23177D1}"/>
              </a:ext>
            </a:extLst>
          </p:cNvPr>
          <p:cNvGrpSpPr/>
          <p:nvPr/>
        </p:nvGrpSpPr>
        <p:grpSpPr>
          <a:xfrm>
            <a:off x="4364347" y="2761130"/>
            <a:ext cx="1971139" cy="310336"/>
            <a:chOff x="1781919" y="1884290"/>
            <a:chExt cx="2513199" cy="395678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5419368-B9A9-4330-8111-36041EAC9888}"/>
                </a:ext>
              </a:extLst>
            </p:cNvPr>
            <p:cNvSpPr/>
            <p:nvPr/>
          </p:nvSpPr>
          <p:spPr>
            <a:xfrm>
              <a:off x="1781919" y="1884290"/>
              <a:ext cx="2513199" cy="395678"/>
            </a:xfrm>
            <a:prstGeom prst="roundRect">
              <a:avLst/>
            </a:prstGeom>
            <a:solidFill>
              <a:srgbClr val="E1F2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26" name="그래픽 25" descr="닫기">
              <a:extLst>
                <a:ext uri="{FF2B5EF4-FFF2-40B4-BE49-F238E27FC236}">
                  <a16:creationId xmlns:a16="http://schemas.microsoft.com/office/drawing/2014/main" id="{784D82D2-2D16-4D0D-A19B-49613C558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14790" y="2013867"/>
              <a:ext cx="145110" cy="145110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5AC3AF0-3E26-4B1F-B017-7FC37912A7FB}"/>
              </a:ext>
            </a:extLst>
          </p:cNvPr>
          <p:cNvSpPr txBox="1"/>
          <p:nvPr/>
        </p:nvSpPr>
        <p:spPr>
          <a:xfrm>
            <a:off x="4434663" y="2808052"/>
            <a:ext cx="14598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근무반</a:t>
            </a:r>
            <a:r>
              <a:rPr lang="en-US" altLang="ko-KR" sz="9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90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양념반</a:t>
            </a:r>
            <a:r>
              <a:rPr lang="ko-KR" altLang="en-US" sz="9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후라이드반</a:t>
            </a:r>
            <a:endParaRPr lang="ko-KR" altLang="en-US" sz="9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32B0D59-4251-43A8-B826-BBBEF3B48E95}"/>
              </a:ext>
            </a:extLst>
          </p:cNvPr>
          <p:cNvGrpSpPr/>
          <p:nvPr/>
        </p:nvGrpSpPr>
        <p:grpSpPr>
          <a:xfrm>
            <a:off x="6494840" y="2761130"/>
            <a:ext cx="985569" cy="310336"/>
            <a:chOff x="3038519" y="1884290"/>
            <a:chExt cx="1256599" cy="39567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1E6F597-BCF3-461B-AF41-7C0F022C188B}"/>
                </a:ext>
              </a:extLst>
            </p:cNvPr>
            <p:cNvSpPr/>
            <p:nvPr/>
          </p:nvSpPr>
          <p:spPr>
            <a:xfrm>
              <a:off x="3038519" y="1884290"/>
              <a:ext cx="1256599" cy="395678"/>
            </a:xfrm>
            <a:prstGeom prst="roundRect">
              <a:avLst/>
            </a:prstGeom>
            <a:solidFill>
              <a:srgbClr val="E1F2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30" name="그래픽 29" descr="닫기">
              <a:extLst>
                <a:ext uri="{FF2B5EF4-FFF2-40B4-BE49-F238E27FC236}">
                  <a16:creationId xmlns:a16="http://schemas.microsoft.com/office/drawing/2014/main" id="{42B03F87-1C2F-4DB0-B494-F42E26FF3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14790" y="2013867"/>
              <a:ext cx="145110" cy="145110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FD386DE-B366-40BA-A67A-623B101BF123}"/>
              </a:ext>
            </a:extLst>
          </p:cNvPr>
          <p:cNvSpPr txBox="1"/>
          <p:nvPr/>
        </p:nvSpPr>
        <p:spPr>
          <a:xfrm>
            <a:off x="6547161" y="2808052"/>
            <a:ext cx="6492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단위</a:t>
            </a:r>
            <a:r>
              <a:rPr lang="en-US" altLang="ko-KR" sz="9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9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마리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F7BA24C-0C5B-4BB7-8C2D-74352FCA56A5}"/>
              </a:ext>
            </a:extLst>
          </p:cNvPr>
          <p:cNvSpPr/>
          <p:nvPr/>
        </p:nvSpPr>
        <p:spPr>
          <a:xfrm>
            <a:off x="7183698" y="286253"/>
            <a:ext cx="556914" cy="42299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85B7EA-98E0-49C3-BBC6-AF2A1C0EA933}"/>
              </a:ext>
            </a:extLst>
          </p:cNvPr>
          <p:cNvSpPr txBox="1"/>
          <p:nvPr/>
        </p:nvSpPr>
        <p:spPr>
          <a:xfrm>
            <a:off x="7581495" y="631482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관리자에게만</a:t>
            </a:r>
            <a:endParaRPr lang="en-US" altLang="ko-KR" sz="1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0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보여짐</a:t>
            </a:r>
            <a:endParaRPr lang="ko-KR" altLang="en-US" sz="1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08C1184-ACB3-40D2-B382-C7C6FDE297FA}"/>
              </a:ext>
            </a:extLst>
          </p:cNvPr>
          <p:cNvSpPr/>
          <p:nvPr/>
        </p:nvSpPr>
        <p:spPr>
          <a:xfrm>
            <a:off x="4364347" y="6274671"/>
            <a:ext cx="3463304" cy="42148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1207079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37899B53-37F4-4166-A82D-24745BD12146}"/>
              </a:ext>
            </a:extLst>
          </p:cNvPr>
          <p:cNvGrpSpPr/>
          <p:nvPr/>
        </p:nvGrpSpPr>
        <p:grpSpPr>
          <a:xfrm>
            <a:off x="4211459" y="0"/>
            <a:ext cx="3769082" cy="354373"/>
            <a:chOff x="1" y="1"/>
            <a:chExt cx="5312047" cy="49944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4A9BD3E-8A80-45EB-8091-ADBC4CB3FFEB}"/>
                </a:ext>
              </a:extLst>
            </p:cNvPr>
            <p:cNvSpPr/>
            <p:nvPr/>
          </p:nvSpPr>
          <p:spPr>
            <a:xfrm>
              <a:off x="1" y="1"/>
              <a:ext cx="5312047" cy="4865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Picture 2" descr="서울시설공단 국문형 CI 이미지 : 서울시설공단">
              <a:extLst>
                <a:ext uri="{FF2B5EF4-FFF2-40B4-BE49-F238E27FC236}">
                  <a16:creationId xmlns:a16="http://schemas.microsoft.com/office/drawing/2014/main" id="{7BBB5552-2728-441C-BA27-AD089A62CC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03" y="83116"/>
              <a:ext cx="534272" cy="320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1F6C4C8-29F6-4703-915F-FFAC0422CD75}"/>
                </a:ext>
              </a:extLst>
            </p:cNvPr>
            <p:cNvSpPr txBox="1"/>
            <p:nvPr/>
          </p:nvSpPr>
          <p:spPr>
            <a:xfrm>
              <a:off x="750677" y="4566"/>
              <a:ext cx="1633876" cy="357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chemeClr val="bg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응급보수자재관리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59D2BD-42CD-42AF-9746-CDA857B07873}"/>
                </a:ext>
              </a:extLst>
            </p:cNvPr>
            <p:cNvSpPr txBox="1"/>
            <p:nvPr/>
          </p:nvSpPr>
          <p:spPr>
            <a:xfrm>
              <a:off x="750676" y="282559"/>
              <a:ext cx="1932094" cy="216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bg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Emergency maintenance material management</a:t>
              </a:r>
              <a:endParaRPr lang="ko-KR" altLang="en-US" sz="4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EC66BF-0DF9-4284-94E9-E6339125C7B6}"/>
              </a:ext>
            </a:extLst>
          </p:cNvPr>
          <p:cNvSpPr/>
          <p:nvPr/>
        </p:nvSpPr>
        <p:spPr>
          <a:xfrm>
            <a:off x="4211459" y="345229"/>
            <a:ext cx="3769082" cy="65127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B4B6E5-C7E2-426E-B15B-BEA1FFA5E869}"/>
              </a:ext>
            </a:extLst>
          </p:cNvPr>
          <p:cNvSpPr/>
          <p:nvPr/>
        </p:nvSpPr>
        <p:spPr>
          <a:xfrm>
            <a:off x="4211459" y="345229"/>
            <a:ext cx="3769082" cy="2862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0942BB-D6F7-4BA7-A366-5B1616422B97}"/>
              </a:ext>
            </a:extLst>
          </p:cNvPr>
          <p:cNvSpPr txBox="1"/>
          <p:nvPr/>
        </p:nvSpPr>
        <p:spPr>
          <a:xfrm>
            <a:off x="4384055" y="380635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</a:t>
            </a:r>
            <a:r>
              <a:rPr lang="en-US" altLang="ko-KR" sz="8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8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출고 조회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A4CC73-4187-43BC-BD82-489D017283DA}"/>
              </a:ext>
            </a:extLst>
          </p:cNvPr>
          <p:cNvSpPr txBox="1"/>
          <p:nvPr/>
        </p:nvSpPr>
        <p:spPr>
          <a:xfrm>
            <a:off x="5735965" y="380635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</a:t>
            </a:r>
            <a:r>
              <a:rPr lang="en-US" altLang="ko-KR" sz="8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8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출고 입력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73B8EC-24A1-4908-81CF-D44B56CF58F8}"/>
              </a:ext>
            </a:extLst>
          </p:cNvPr>
          <p:cNvSpPr txBox="1"/>
          <p:nvPr/>
        </p:nvSpPr>
        <p:spPr>
          <a:xfrm>
            <a:off x="7183698" y="380635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항목 추가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8A2125-ACBA-4FFA-BCC6-9993775EB3BF}"/>
              </a:ext>
            </a:extLst>
          </p:cNvPr>
          <p:cNvSpPr txBox="1"/>
          <p:nvPr/>
        </p:nvSpPr>
        <p:spPr>
          <a:xfrm>
            <a:off x="4286347" y="787419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항목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0283A75-A11D-4B3C-9562-ECA69DD4AB64}"/>
              </a:ext>
            </a:extLst>
          </p:cNvPr>
          <p:cNvGrpSpPr/>
          <p:nvPr/>
        </p:nvGrpSpPr>
        <p:grpSpPr>
          <a:xfrm>
            <a:off x="4364347" y="1245525"/>
            <a:ext cx="3463304" cy="251926"/>
            <a:chOff x="2632696" y="2117983"/>
            <a:chExt cx="3463304" cy="251926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C6AA60A3-B6EE-4EF2-98EF-FB4F43558E46}"/>
                </a:ext>
              </a:extLst>
            </p:cNvPr>
            <p:cNvSpPr/>
            <p:nvPr/>
          </p:nvSpPr>
          <p:spPr>
            <a:xfrm>
              <a:off x="2632696" y="2117983"/>
              <a:ext cx="3463304" cy="251926"/>
            </a:xfrm>
            <a:prstGeom prst="roundRect">
              <a:avLst>
                <a:gd name="adj" fmla="val 10604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AE35453-60CE-46B6-A8D9-4C14D0AC3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6200000">
              <a:off x="5892948" y="2172441"/>
              <a:ext cx="80397" cy="131481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A37761A-7AAE-43D9-91B8-0D1E4598A3FF}"/>
              </a:ext>
            </a:extLst>
          </p:cNvPr>
          <p:cNvSpPr txBox="1"/>
          <p:nvPr/>
        </p:nvSpPr>
        <p:spPr>
          <a:xfrm>
            <a:off x="4600535" y="1242683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근무반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6216DA6-0AAF-4257-BA8A-C810A7DBAFFA}"/>
              </a:ext>
            </a:extLst>
          </p:cNvPr>
          <p:cNvSpPr/>
          <p:nvPr/>
        </p:nvSpPr>
        <p:spPr>
          <a:xfrm>
            <a:off x="4369351" y="1634224"/>
            <a:ext cx="3458300" cy="251926"/>
          </a:xfrm>
          <a:prstGeom prst="roundRect">
            <a:avLst>
              <a:gd name="adj" fmla="val 10604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4F008A-0EAF-4F15-A283-ACED845B1400}"/>
              </a:ext>
            </a:extLst>
          </p:cNvPr>
          <p:cNvSpPr txBox="1"/>
          <p:nvPr/>
        </p:nvSpPr>
        <p:spPr>
          <a:xfrm>
            <a:off x="4597433" y="1630245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양념반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후라이드반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B1930A5-F05A-4DB3-9B27-959B877CE54C}"/>
              </a:ext>
            </a:extLst>
          </p:cNvPr>
          <p:cNvSpPr/>
          <p:nvPr/>
        </p:nvSpPr>
        <p:spPr>
          <a:xfrm>
            <a:off x="4364347" y="2039342"/>
            <a:ext cx="3463304" cy="30777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00D573C-7F94-41EF-9483-72D6B23177D1}"/>
              </a:ext>
            </a:extLst>
          </p:cNvPr>
          <p:cNvGrpSpPr/>
          <p:nvPr/>
        </p:nvGrpSpPr>
        <p:grpSpPr>
          <a:xfrm>
            <a:off x="4364347" y="2761130"/>
            <a:ext cx="1971139" cy="310336"/>
            <a:chOff x="1781919" y="1884290"/>
            <a:chExt cx="2513199" cy="395678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5419368-B9A9-4330-8111-36041EAC9888}"/>
                </a:ext>
              </a:extLst>
            </p:cNvPr>
            <p:cNvSpPr/>
            <p:nvPr/>
          </p:nvSpPr>
          <p:spPr>
            <a:xfrm>
              <a:off x="1781919" y="1884290"/>
              <a:ext cx="2513199" cy="395678"/>
            </a:xfrm>
            <a:prstGeom prst="roundRect">
              <a:avLst/>
            </a:prstGeom>
            <a:solidFill>
              <a:srgbClr val="E1F2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26" name="그래픽 25" descr="닫기">
              <a:extLst>
                <a:ext uri="{FF2B5EF4-FFF2-40B4-BE49-F238E27FC236}">
                  <a16:creationId xmlns:a16="http://schemas.microsoft.com/office/drawing/2014/main" id="{784D82D2-2D16-4D0D-A19B-49613C558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14790" y="2013867"/>
              <a:ext cx="145110" cy="145110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5AC3AF0-3E26-4B1F-B017-7FC37912A7FB}"/>
              </a:ext>
            </a:extLst>
          </p:cNvPr>
          <p:cNvSpPr txBox="1"/>
          <p:nvPr/>
        </p:nvSpPr>
        <p:spPr>
          <a:xfrm>
            <a:off x="4434663" y="2808052"/>
            <a:ext cx="14598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근무반</a:t>
            </a:r>
            <a:r>
              <a:rPr lang="en-US" altLang="ko-KR" sz="9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90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양념반</a:t>
            </a:r>
            <a:r>
              <a:rPr lang="ko-KR" altLang="en-US" sz="9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후라이드반</a:t>
            </a:r>
            <a:endParaRPr lang="ko-KR" altLang="en-US" sz="9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32B0D59-4251-43A8-B826-BBBEF3B48E95}"/>
              </a:ext>
            </a:extLst>
          </p:cNvPr>
          <p:cNvGrpSpPr/>
          <p:nvPr/>
        </p:nvGrpSpPr>
        <p:grpSpPr>
          <a:xfrm>
            <a:off x="6494840" y="2761130"/>
            <a:ext cx="985569" cy="310336"/>
            <a:chOff x="3038519" y="1884290"/>
            <a:chExt cx="1256599" cy="39567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1E6F597-BCF3-461B-AF41-7C0F022C188B}"/>
                </a:ext>
              </a:extLst>
            </p:cNvPr>
            <p:cNvSpPr/>
            <p:nvPr/>
          </p:nvSpPr>
          <p:spPr>
            <a:xfrm>
              <a:off x="3038519" y="1884290"/>
              <a:ext cx="1256599" cy="395678"/>
            </a:xfrm>
            <a:prstGeom prst="roundRect">
              <a:avLst/>
            </a:prstGeom>
            <a:solidFill>
              <a:srgbClr val="E1F2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30" name="그래픽 29" descr="닫기">
              <a:extLst>
                <a:ext uri="{FF2B5EF4-FFF2-40B4-BE49-F238E27FC236}">
                  <a16:creationId xmlns:a16="http://schemas.microsoft.com/office/drawing/2014/main" id="{42B03F87-1C2F-4DB0-B494-F42E26FF3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14790" y="2013867"/>
              <a:ext cx="145110" cy="145110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FD386DE-B366-40BA-A67A-623B101BF123}"/>
              </a:ext>
            </a:extLst>
          </p:cNvPr>
          <p:cNvSpPr txBox="1"/>
          <p:nvPr/>
        </p:nvSpPr>
        <p:spPr>
          <a:xfrm>
            <a:off x="6547161" y="2808052"/>
            <a:ext cx="6492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단위</a:t>
            </a:r>
            <a:r>
              <a:rPr lang="en-US" altLang="ko-KR" sz="9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9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마리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F7BA24C-0C5B-4BB7-8C2D-74352FCA56A5}"/>
              </a:ext>
            </a:extLst>
          </p:cNvPr>
          <p:cNvSpPr/>
          <p:nvPr/>
        </p:nvSpPr>
        <p:spPr>
          <a:xfrm>
            <a:off x="7183698" y="286253"/>
            <a:ext cx="556914" cy="42299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85B7EA-98E0-49C3-BBC6-AF2A1C0EA933}"/>
              </a:ext>
            </a:extLst>
          </p:cNvPr>
          <p:cNvSpPr txBox="1"/>
          <p:nvPr/>
        </p:nvSpPr>
        <p:spPr>
          <a:xfrm>
            <a:off x="7581495" y="631482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관리자에게만</a:t>
            </a:r>
            <a:endParaRPr lang="en-US" altLang="ko-KR" sz="1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0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보여짐</a:t>
            </a:r>
            <a:endParaRPr lang="ko-KR" altLang="en-US" sz="1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9E081F2-DC1A-494E-AD1E-FF2BEEDE18BA}"/>
              </a:ext>
            </a:extLst>
          </p:cNvPr>
          <p:cNvSpPr/>
          <p:nvPr/>
        </p:nvSpPr>
        <p:spPr>
          <a:xfrm>
            <a:off x="4364347" y="6274671"/>
            <a:ext cx="3463304" cy="42148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8B7BDE-B930-4BC5-A586-F44DCA119C9A}"/>
              </a:ext>
            </a:extLst>
          </p:cNvPr>
          <p:cNvSpPr/>
          <p:nvPr/>
        </p:nvSpPr>
        <p:spPr>
          <a:xfrm>
            <a:off x="4208356" y="-3240"/>
            <a:ext cx="3769082" cy="6858001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8F7BE72-B43B-45F4-A557-A138919BAC85}"/>
              </a:ext>
            </a:extLst>
          </p:cNvPr>
          <p:cNvGrpSpPr/>
          <p:nvPr/>
        </p:nvGrpSpPr>
        <p:grpSpPr>
          <a:xfrm>
            <a:off x="5037507" y="2908338"/>
            <a:ext cx="2116984" cy="1137326"/>
            <a:chOff x="4959409" y="3068721"/>
            <a:chExt cx="3148961" cy="1691744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13D2CEB0-D269-4B02-B4A1-10071E75A6B3}"/>
                </a:ext>
              </a:extLst>
            </p:cNvPr>
            <p:cNvSpPr/>
            <p:nvPr/>
          </p:nvSpPr>
          <p:spPr>
            <a:xfrm>
              <a:off x="4959409" y="3068721"/>
              <a:ext cx="3148961" cy="1691744"/>
            </a:xfrm>
            <a:prstGeom prst="roundRect">
              <a:avLst>
                <a:gd name="adj" fmla="val 1023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2470F5-34C1-4C63-91EC-2AA290C77276}"/>
                </a:ext>
              </a:extLst>
            </p:cNvPr>
            <p:cNvSpPr txBox="1"/>
            <p:nvPr/>
          </p:nvSpPr>
          <p:spPr>
            <a:xfrm>
              <a:off x="5486029" y="3472630"/>
              <a:ext cx="2296679" cy="3891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항목이 추가되었습니다</a:t>
              </a:r>
              <a:r>
                <a:rPr lang="en-US" altLang="ko-KR" sz="1100" dirty="0">
                  <a:solidFill>
                    <a:schemeClr val="bg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endParaRPr lang="ko-KR" altLang="en-US" sz="11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5F443943-AD81-40C6-8606-6B0E3ED285E0}"/>
                </a:ext>
              </a:extLst>
            </p:cNvPr>
            <p:cNvSpPr/>
            <p:nvPr/>
          </p:nvSpPr>
          <p:spPr>
            <a:xfrm>
              <a:off x="5994646" y="4072515"/>
              <a:ext cx="1078484" cy="373224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5345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DBDF605-A009-428C-9AF6-438CB350C758}"/>
              </a:ext>
            </a:extLst>
          </p:cNvPr>
          <p:cNvSpPr/>
          <p:nvPr/>
        </p:nvSpPr>
        <p:spPr>
          <a:xfrm>
            <a:off x="4211459" y="0"/>
            <a:ext cx="376908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서울시설공단 국문형 CI 이미지 : 서울시설공단">
            <a:extLst>
              <a:ext uri="{FF2B5EF4-FFF2-40B4-BE49-F238E27FC236}">
                <a16:creationId xmlns:a16="http://schemas.microsoft.com/office/drawing/2014/main" id="{5139261E-CDB2-42C1-B671-3ADCCB103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653" y="2414593"/>
            <a:ext cx="1900694" cy="113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A6C6BB-BDAA-4FE7-BCF3-B2AF9FC1E05B}"/>
              </a:ext>
            </a:extLst>
          </p:cNvPr>
          <p:cNvSpPr txBox="1"/>
          <p:nvPr/>
        </p:nvSpPr>
        <p:spPr>
          <a:xfrm>
            <a:off x="5180645" y="3686313"/>
            <a:ext cx="190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6973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응급보수자재관리</a:t>
            </a:r>
            <a:endParaRPr lang="ko-KR" altLang="en-US" sz="1400" dirty="0">
              <a:solidFill>
                <a:srgbClr val="69737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8220B7-9D86-42BC-9D98-1F0F48819E6A}"/>
              </a:ext>
            </a:extLst>
          </p:cNvPr>
          <p:cNvSpPr txBox="1"/>
          <p:nvPr/>
        </p:nvSpPr>
        <p:spPr>
          <a:xfrm>
            <a:off x="5301277" y="4018508"/>
            <a:ext cx="165942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rgbClr val="6973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Emergency maintenance material management</a:t>
            </a:r>
            <a:endParaRPr lang="ko-KR" altLang="en-US" sz="500" dirty="0">
              <a:solidFill>
                <a:srgbClr val="69737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644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3AF3F3-89EA-4FB7-9B92-54426741F883}"/>
              </a:ext>
            </a:extLst>
          </p:cNvPr>
          <p:cNvSpPr/>
          <p:nvPr/>
        </p:nvSpPr>
        <p:spPr>
          <a:xfrm>
            <a:off x="3734592" y="939568"/>
            <a:ext cx="4612454" cy="42196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FDDA4-58FF-41FD-BB51-55D45A190852}"/>
              </a:ext>
            </a:extLst>
          </p:cNvPr>
          <p:cNvSpPr txBox="1"/>
          <p:nvPr/>
        </p:nvSpPr>
        <p:spPr>
          <a:xfrm>
            <a:off x="4784737" y="2757010"/>
            <a:ext cx="2512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NOT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FOUND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934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3675FC-3DF2-4023-B228-0462601DE661}"/>
              </a:ext>
            </a:extLst>
          </p:cNvPr>
          <p:cNvSpPr/>
          <p:nvPr/>
        </p:nvSpPr>
        <p:spPr>
          <a:xfrm>
            <a:off x="0" y="1"/>
            <a:ext cx="12192000" cy="4865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서울시설공단 국문형 CI 이미지 : 서울시설공단">
            <a:extLst>
              <a:ext uri="{FF2B5EF4-FFF2-40B4-BE49-F238E27FC236}">
                <a16:creationId xmlns:a16="http://schemas.microsoft.com/office/drawing/2014/main" id="{3D637F08-04FD-4B56-A2E6-E2B048092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3" y="83116"/>
            <a:ext cx="534272" cy="32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6F33AF-6DED-432A-B327-D5586A7BA2E5}"/>
              </a:ext>
            </a:extLst>
          </p:cNvPr>
          <p:cNvSpPr txBox="1"/>
          <p:nvPr/>
        </p:nvSpPr>
        <p:spPr>
          <a:xfrm>
            <a:off x="750678" y="58614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응급보수자재관리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1E3329-B36C-4366-A383-00B54F894FC7}"/>
              </a:ext>
            </a:extLst>
          </p:cNvPr>
          <p:cNvSpPr/>
          <p:nvPr/>
        </p:nvSpPr>
        <p:spPr>
          <a:xfrm>
            <a:off x="0" y="486560"/>
            <a:ext cx="12192000" cy="6371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D4D1A60-B32E-4510-B334-FBC940B43CEF}"/>
              </a:ext>
            </a:extLst>
          </p:cNvPr>
          <p:cNvSpPr/>
          <p:nvPr/>
        </p:nvSpPr>
        <p:spPr>
          <a:xfrm>
            <a:off x="1" y="486559"/>
            <a:ext cx="1509073" cy="637144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49D5A5-3301-4ABE-A6EB-A99F19F9BAC6}"/>
              </a:ext>
            </a:extLst>
          </p:cNvPr>
          <p:cNvSpPr txBox="1"/>
          <p:nvPr/>
        </p:nvSpPr>
        <p:spPr>
          <a:xfrm>
            <a:off x="187863" y="819231"/>
            <a:ext cx="1125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</a:t>
            </a:r>
            <a:r>
              <a:rPr lang="en-US" altLang="ko-KR" sz="1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출고 조회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2E7023-371C-48D1-99ED-E754D790D686}"/>
              </a:ext>
            </a:extLst>
          </p:cNvPr>
          <p:cNvSpPr txBox="1"/>
          <p:nvPr/>
        </p:nvSpPr>
        <p:spPr>
          <a:xfrm>
            <a:off x="187863" y="1576513"/>
            <a:ext cx="1125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</a:t>
            </a:r>
            <a:r>
              <a:rPr lang="en-US" altLang="ko-KR" sz="14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출고 입력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4D1667-12DB-4D6D-9BE7-8308D080427B}"/>
              </a:ext>
            </a:extLst>
          </p:cNvPr>
          <p:cNvSpPr txBox="1"/>
          <p:nvPr/>
        </p:nvSpPr>
        <p:spPr>
          <a:xfrm>
            <a:off x="308891" y="2340044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항목 추가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A8DAF42-0BA4-4F6A-9793-F36715B987BC}"/>
              </a:ext>
            </a:extLst>
          </p:cNvPr>
          <p:cNvSpPr txBox="1"/>
          <p:nvPr/>
        </p:nvSpPr>
        <p:spPr>
          <a:xfrm>
            <a:off x="2615291" y="203389"/>
            <a:ext cx="22589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Emergency maintenance material management</a:t>
            </a:r>
            <a:endParaRPr lang="ko-KR" altLang="en-US" sz="700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9" name="그래픽 88" descr="줄 화살표: 일자형">
            <a:extLst>
              <a:ext uri="{FF2B5EF4-FFF2-40B4-BE49-F238E27FC236}">
                <a16:creationId xmlns:a16="http://schemas.microsoft.com/office/drawing/2014/main" id="{25E2545F-E132-432E-8CDD-2DEEC095C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6936" y="628731"/>
            <a:ext cx="323874" cy="323874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12479E3A-268F-4963-8E9F-0797A3C3F4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760" b="6783"/>
          <a:stretch/>
        </p:blipFill>
        <p:spPr>
          <a:xfrm>
            <a:off x="8387846" y="3498980"/>
            <a:ext cx="1039700" cy="1846515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72CBA6C9-8385-4B83-B6F3-753D4A16F39E}"/>
              </a:ext>
            </a:extLst>
          </p:cNvPr>
          <p:cNvSpPr txBox="1"/>
          <p:nvPr/>
        </p:nvSpPr>
        <p:spPr>
          <a:xfrm>
            <a:off x="3038484" y="3271324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근무반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E02C127-86B5-4E69-B725-3067C2D42D78}"/>
              </a:ext>
            </a:extLst>
          </p:cNvPr>
          <p:cNvSpPr txBox="1"/>
          <p:nvPr/>
        </p:nvSpPr>
        <p:spPr>
          <a:xfrm>
            <a:off x="2852536" y="3757883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작업자명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73FE55A-BFB6-45EB-BBFF-85761828ADEC}"/>
              </a:ext>
            </a:extLst>
          </p:cNvPr>
          <p:cNvSpPr txBox="1"/>
          <p:nvPr/>
        </p:nvSpPr>
        <p:spPr>
          <a:xfrm>
            <a:off x="2802791" y="424444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자재 종류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9EB35B2-6656-41CE-826F-2352E94C9796}"/>
              </a:ext>
            </a:extLst>
          </p:cNvPr>
          <p:cNvSpPr txBox="1"/>
          <p:nvPr/>
        </p:nvSpPr>
        <p:spPr>
          <a:xfrm>
            <a:off x="2615291" y="4731001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자재 제품명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ECEB696-A7F8-4447-8B9E-7B61E93C8388}"/>
              </a:ext>
            </a:extLst>
          </p:cNvPr>
          <p:cNvSpPr txBox="1"/>
          <p:nvPr/>
        </p:nvSpPr>
        <p:spPr>
          <a:xfrm>
            <a:off x="2852536" y="5217560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입고수량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BE9C074-9DF4-4341-897A-123F721A8E8B}"/>
              </a:ext>
            </a:extLst>
          </p:cNvPr>
          <p:cNvSpPr txBox="1"/>
          <p:nvPr/>
        </p:nvSpPr>
        <p:spPr>
          <a:xfrm>
            <a:off x="2020810" y="626028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이전으로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CBE54CC-FB88-4B89-98E5-B62B701C940F}"/>
              </a:ext>
            </a:extLst>
          </p:cNvPr>
          <p:cNvSpPr txBox="1"/>
          <p:nvPr/>
        </p:nvSpPr>
        <p:spPr>
          <a:xfrm>
            <a:off x="6764149" y="2782020"/>
            <a:ext cx="1165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첨부 이미지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3855A72-8D03-447E-A4D6-938EC52C9FBF}"/>
              </a:ext>
            </a:extLst>
          </p:cNvPr>
          <p:cNvSpPr txBox="1"/>
          <p:nvPr/>
        </p:nvSpPr>
        <p:spPr>
          <a:xfrm>
            <a:off x="2801240" y="2782020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입고 시간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4F68AC50-D006-46E5-AEC0-0E2C311A0B24}"/>
              </a:ext>
            </a:extLst>
          </p:cNvPr>
          <p:cNvSpPr/>
          <p:nvPr/>
        </p:nvSpPr>
        <p:spPr>
          <a:xfrm>
            <a:off x="2714233" y="1290616"/>
            <a:ext cx="1165704" cy="486561"/>
          </a:xfrm>
          <a:prstGeom prst="roundRect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BDFFD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입고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8887684-95E0-4B0A-81CB-F21EE7430ACE}"/>
              </a:ext>
            </a:extLst>
          </p:cNvPr>
          <p:cNvSpPr txBox="1"/>
          <p:nvPr/>
        </p:nvSpPr>
        <p:spPr>
          <a:xfrm>
            <a:off x="3955437" y="2782020"/>
            <a:ext cx="2252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2021.03.30 15:17:23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3AC15D6-5A54-40A5-B48F-B1C0BF78DA7F}"/>
              </a:ext>
            </a:extLst>
          </p:cNvPr>
          <p:cNvSpPr txBox="1"/>
          <p:nvPr/>
        </p:nvSpPr>
        <p:spPr>
          <a:xfrm>
            <a:off x="3955437" y="3271324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정비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0ABB8AA-E6A9-4EA2-B56A-B87BA5640099}"/>
              </a:ext>
            </a:extLst>
          </p:cNvPr>
          <p:cNvSpPr txBox="1"/>
          <p:nvPr/>
        </p:nvSpPr>
        <p:spPr>
          <a:xfrm>
            <a:off x="3955437" y="3757883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김준혁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387D83-2E34-46E2-A295-C1337A8A8E9C}"/>
              </a:ext>
            </a:extLst>
          </p:cNvPr>
          <p:cNvSpPr txBox="1"/>
          <p:nvPr/>
        </p:nvSpPr>
        <p:spPr>
          <a:xfrm>
            <a:off x="3955437" y="4244442"/>
            <a:ext cx="1588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 상온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아스콘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77D64D1-BB68-44DD-AFFE-F1475774B006}"/>
              </a:ext>
            </a:extLst>
          </p:cNvPr>
          <p:cNvSpPr txBox="1"/>
          <p:nvPr/>
        </p:nvSpPr>
        <p:spPr>
          <a:xfrm>
            <a:off x="3955437" y="4731001"/>
            <a:ext cx="2335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바로바로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석유 공업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A9767D2-164B-4ED6-A5F8-3F629D048079}"/>
              </a:ext>
            </a:extLst>
          </p:cNvPr>
          <p:cNvSpPr txBox="1"/>
          <p:nvPr/>
        </p:nvSpPr>
        <p:spPr>
          <a:xfrm>
            <a:off x="3955437" y="521756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300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162DA2D-5781-4344-8D80-3D8E61EF97A2}"/>
              </a:ext>
            </a:extLst>
          </p:cNvPr>
          <p:cNvSpPr/>
          <p:nvPr/>
        </p:nvSpPr>
        <p:spPr>
          <a:xfrm>
            <a:off x="6764149" y="3271324"/>
            <a:ext cx="4287094" cy="2284790"/>
          </a:xfrm>
          <a:prstGeom prst="roundRect">
            <a:avLst>
              <a:gd name="adj" fmla="val 8091"/>
            </a:avLst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4B8362E8-834A-41B9-B916-1D3202030F8C}"/>
              </a:ext>
            </a:extLst>
          </p:cNvPr>
          <p:cNvSpPr/>
          <p:nvPr/>
        </p:nvSpPr>
        <p:spPr>
          <a:xfrm>
            <a:off x="115175" y="2140809"/>
            <a:ext cx="1271003" cy="65722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EBCABF9-027E-4A5E-BFC0-9F29B00D1E3F}"/>
              </a:ext>
            </a:extLst>
          </p:cNvPr>
          <p:cNvSpPr txBox="1"/>
          <p:nvPr/>
        </p:nvSpPr>
        <p:spPr>
          <a:xfrm>
            <a:off x="249770" y="2808814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관리자에게만</a:t>
            </a:r>
            <a:endParaRPr lang="en-US" altLang="ko-KR" sz="12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2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보여짐</a:t>
            </a:r>
            <a:endParaRPr lang="ko-KR" altLang="en-US" sz="12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21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3675FC-3DF2-4023-B228-0462601DE661}"/>
              </a:ext>
            </a:extLst>
          </p:cNvPr>
          <p:cNvSpPr/>
          <p:nvPr/>
        </p:nvSpPr>
        <p:spPr>
          <a:xfrm>
            <a:off x="0" y="1"/>
            <a:ext cx="12192000" cy="4865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서울시설공단 국문형 CI 이미지 : 서울시설공단">
            <a:extLst>
              <a:ext uri="{FF2B5EF4-FFF2-40B4-BE49-F238E27FC236}">
                <a16:creationId xmlns:a16="http://schemas.microsoft.com/office/drawing/2014/main" id="{3D637F08-04FD-4B56-A2E6-E2B048092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3" y="83116"/>
            <a:ext cx="534272" cy="32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6F33AF-6DED-432A-B327-D5586A7BA2E5}"/>
              </a:ext>
            </a:extLst>
          </p:cNvPr>
          <p:cNvSpPr txBox="1"/>
          <p:nvPr/>
        </p:nvSpPr>
        <p:spPr>
          <a:xfrm>
            <a:off x="750678" y="58614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응급보수자재관리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1E3329-B36C-4366-A383-00B54F894FC7}"/>
              </a:ext>
            </a:extLst>
          </p:cNvPr>
          <p:cNvSpPr/>
          <p:nvPr/>
        </p:nvSpPr>
        <p:spPr>
          <a:xfrm>
            <a:off x="0" y="486560"/>
            <a:ext cx="12192000" cy="6371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D4D1A60-B32E-4510-B334-FBC940B43CEF}"/>
              </a:ext>
            </a:extLst>
          </p:cNvPr>
          <p:cNvSpPr/>
          <p:nvPr/>
        </p:nvSpPr>
        <p:spPr>
          <a:xfrm>
            <a:off x="1" y="486559"/>
            <a:ext cx="1509073" cy="637144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49D5A5-3301-4ABE-A6EB-A99F19F9BAC6}"/>
              </a:ext>
            </a:extLst>
          </p:cNvPr>
          <p:cNvSpPr txBox="1"/>
          <p:nvPr/>
        </p:nvSpPr>
        <p:spPr>
          <a:xfrm>
            <a:off x="187863" y="819231"/>
            <a:ext cx="1125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</a:t>
            </a:r>
            <a:r>
              <a:rPr lang="en-US" altLang="ko-KR" sz="1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</a:t>
            </a:r>
            <a:r>
              <a:rPr lang="en-US" altLang="ko-KR" sz="1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1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 조회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2E7023-371C-48D1-99ED-E754D790D686}"/>
              </a:ext>
            </a:extLst>
          </p:cNvPr>
          <p:cNvSpPr txBox="1"/>
          <p:nvPr/>
        </p:nvSpPr>
        <p:spPr>
          <a:xfrm>
            <a:off x="187863" y="1576513"/>
            <a:ext cx="1125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</a:t>
            </a:r>
            <a:r>
              <a:rPr lang="en-US" altLang="ko-KR" sz="14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출고 입력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4D1667-12DB-4D6D-9BE7-8308D080427B}"/>
              </a:ext>
            </a:extLst>
          </p:cNvPr>
          <p:cNvSpPr txBox="1"/>
          <p:nvPr/>
        </p:nvSpPr>
        <p:spPr>
          <a:xfrm>
            <a:off x="308891" y="2340044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항목 추가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A8DAF42-0BA4-4F6A-9793-F36715B987BC}"/>
              </a:ext>
            </a:extLst>
          </p:cNvPr>
          <p:cNvSpPr txBox="1"/>
          <p:nvPr/>
        </p:nvSpPr>
        <p:spPr>
          <a:xfrm>
            <a:off x="2615291" y="203389"/>
            <a:ext cx="22589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Emergency maintenance material management</a:t>
            </a:r>
            <a:endParaRPr lang="ko-KR" altLang="en-US" sz="700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9" name="그래픽 88" descr="줄 화살표: 일자형">
            <a:extLst>
              <a:ext uri="{FF2B5EF4-FFF2-40B4-BE49-F238E27FC236}">
                <a16:creationId xmlns:a16="http://schemas.microsoft.com/office/drawing/2014/main" id="{25E2545F-E132-432E-8CDD-2DEEC095C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6936" y="628731"/>
            <a:ext cx="323874" cy="323874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12479E3A-268F-4963-8E9F-0797A3C3F4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760" b="6783"/>
          <a:stretch/>
        </p:blipFill>
        <p:spPr>
          <a:xfrm>
            <a:off x="8387846" y="3498980"/>
            <a:ext cx="1039700" cy="1846515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72CBA6C9-8385-4B83-B6F3-753D4A16F39E}"/>
              </a:ext>
            </a:extLst>
          </p:cNvPr>
          <p:cNvSpPr txBox="1"/>
          <p:nvPr/>
        </p:nvSpPr>
        <p:spPr>
          <a:xfrm>
            <a:off x="3038484" y="3271324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근무반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E02C127-86B5-4E69-B725-3067C2D42D78}"/>
              </a:ext>
            </a:extLst>
          </p:cNvPr>
          <p:cNvSpPr txBox="1"/>
          <p:nvPr/>
        </p:nvSpPr>
        <p:spPr>
          <a:xfrm>
            <a:off x="2852536" y="3757883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작업자명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73FE55A-BFB6-45EB-BBFF-85761828ADEC}"/>
              </a:ext>
            </a:extLst>
          </p:cNvPr>
          <p:cNvSpPr txBox="1"/>
          <p:nvPr/>
        </p:nvSpPr>
        <p:spPr>
          <a:xfrm>
            <a:off x="2802791" y="424444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자재 종류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9EB35B2-6656-41CE-826F-2352E94C9796}"/>
              </a:ext>
            </a:extLst>
          </p:cNvPr>
          <p:cNvSpPr txBox="1"/>
          <p:nvPr/>
        </p:nvSpPr>
        <p:spPr>
          <a:xfrm>
            <a:off x="2615291" y="4731001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자재 제품명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ECEB696-A7F8-4447-8B9E-7B61E93C8388}"/>
              </a:ext>
            </a:extLst>
          </p:cNvPr>
          <p:cNvSpPr txBox="1"/>
          <p:nvPr/>
        </p:nvSpPr>
        <p:spPr>
          <a:xfrm>
            <a:off x="2852536" y="5217560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출고수량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BE9C074-9DF4-4341-897A-123F721A8E8B}"/>
              </a:ext>
            </a:extLst>
          </p:cNvPr>
          <p:cNvSpPr txBox="1"/>
          <p:nvPr/>
        </p:nvSpPr>
        <p:spPr>
          <a:xfrm>
            <a:off x="2020810" y="626028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이전으로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CBE54CC-FB88-4B89-98E5-B62B701C940F}"/>
              </a:ext>
            </a:extLst>
          </p:cNvPr>
          <p:cNvSpPr txBox="1"/>
          <p:nvPr/>
        </p:nvSpPr>
        <p:spPr>
          <a:xfrm>
            <a:off x="6764149" y="2782020"/>
            <a:ext cx="1165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첨부 이미지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3855A72-8D03-447E-A4D6-938EC52C9FBF}"/>
              </a:ext>
            </a:extLst>
          </p:cNvPr>
          <p:cNvSpPr txBox="1"/>
          <p:nvPr/>
        </p:nvSpPr>
        <p:spPr>
          <a:xfrm>
            <a:off x="2801240" y="2782020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출고 시간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4F68AC50-D006-46E5-AEC0-0E2C311A0B24}"/>
              </a:ext>
            </a:extLst>
          </p:cNvPr>
          <p:cNvSpPr/>
          <p:nvPr/>
        </p:nvSpPr>
        <p:spPr>
          <a:xfrm>
            <a:off x="2714233" y="1290616"/>
            <a:ext cx="1165704" cy="4865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출고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8887684-95E0-4B0A-81CB-F21EE7430ACE}"/>
              </a:ext>
            </a:extLst>
          </p:cNvPr>
          <p:cNvSpPr txBox="1"/>
          <p:nvPr/>
        </p:nvSpPr>
        <p:spPr>
          <a:xfrm>
            <a:off x="3955437" y="2782020"/>
            <a:ext cx="2252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2021.03.30 15:17:23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3AC15D6-5A54-40A5-B48F-B1C0BF78DA7F}"/>
              </a:ext>
            </a:extLst>
          </p:cNvPr>
          <p:cNvSpPr txBox="1"/>
          <p:nvPr/>
        </p:nvSpPr>
        <p:spPr>
          <a:xfrm>
            <a:off x="3955437" y="3271324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정비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0ABB8AA-E6A9-4EA2-B56A-B87BA5640099}"/>
              </a:ext>
            </a:extLst>
          </p:cNvPr>
          <p:cNvSpPr txBox="1"/>
          <p:nvPr/>
        </p:nvSpPr>
        <p:spPr>
          <a:xfrm>
            <a:off x="3955437" y="3757883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김준혁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387D83-2E34-46E2-A295-C1337A8A8E9C}"/>
              </a:ext>
            </a:extLst>
          </p:cNvPr>
          <p:cNvSpPr txBox="1"/>
          <p:nvPr/>
        </p:nvSpPr>
        <p:spPr>
          <a:xfrm>
            <a:off x="3955437" y="4244442"/>
            <a:ext cx="1588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 상온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아스콘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77D64D1-BB68-44DD-AFFE-F1475774B006}"/>
              </a:ext>
            </a:extLst>
          </p:cNvPr>
          <p:cNvSpPr txBox="1"/>
          <p:nvPr/>
        </p:nvSpPr>
        <p:spPr>
          <a:xfrm>
            <a:off x="3955437" y="4731001"/>
            <a:ext cx="2335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바로바로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석유 공업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A9767D2-164B-4ED6-A5F8-3F629D048079}"/>
              </a:ext>
            </a:extLst>
          </p:cNvPr>
          <p:cNvSpPr txBox="1"/>
          <p:nvPr/>
        </p:nvSpPr>
        <p:spPr>
          <a:xfrm>
            <a:off x="3955437" y="521756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300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162DA2D-5781-4344-8D80-3D8E61EF97A2}"/>
              </a:ext>
            </a:extLst>
          </p:cNvPr>
          <p:cNvSpPr/>
          <p:nvPr/>
        </p:nvSpPr>
        <p:spPr>
          <a:xfrm>
            <a:off x="6764149" y="3271324"/>
            <a:ext cx="4287094" cy="2284790"/>
          </a:xfrm>
          <a:prstGeom prst="roundRect">
            <a:avLst>
              <a:gd name="adj" fmla="val 8091"/>
            </a:avLst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4B8362E8-834A-41B9-B916-1D3202030F8C}"/>
              </a:ext>
            </a:extLst>
          </p:cNvPr>
          <p:cNvSpPr/>
          <p:nvPr/>
        </p:nvSpPr>
        <p:spPr>
          <a:xfrm>
            <a:off x="115175" y="2140809"/>
            <a:ext cx="1271003" cy="65722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EBCABF9-027E-4A5E-BFC0-9F29B00D1E3F}"/>
              </a:ext>
            </a:extLst>
          </p:cNvPr>
          <p:cNvSpPr txBox="1"/>
          <p:nvPr/>
        </p:nvSpPr>
        <p:spPr>
          <a:xfrm>
            <a:off x="249770" y="2808814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관리자에게만</a:t>
            </a:r>
            <a:endParaRPr lang="en-US" altLang="ko-KR" sz="12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2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보여짐</a:t>
            </a:r>
            <a:endParaRPr lang="ko-KR" altLang="en-US" sz="12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713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3675FC-3DF2-4023-B228-0462601DE661}"/>
              </a:ext>
            </a:extLst>
          </p:cNvPr>
          <p:cNvSpPr/>
          <p:nvPr/>
        </p:nvSpPr>
        <p:spPr>
          <a:xfrm>
            <a:off x="0" y="1"/>
            <a:ext cx="12192000" cy="48656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서울시설공단 국문형 CI 이미지 : 서울시설공단">
            <a:extLst>
              <a:ext uri="{FF2B5EF4-FFF2-40B4-BE49-F238E27FC236}">
                <a16:creationId xmlns:a16="http://schemas.microsoft.com/office/drawing/2014/main" id="{3D637F08-04FD-4B56-A2E6-E2B048092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3" y="83116"/>
            <a:ext cx="534272" cy="32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6F33AF-6DED-432A-B327-D5586A7BA2E5}"/>
              </a:ext>
            </a:extLst>
          </p:cNvPr>
          <p:cNvSpPr txBox="1"/>
          <p:nvPr/>
        </p:nvSpPr>
        <p:spPr>
          <a:xfrm>
            <a:off x="750678" y="58614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응급보수자재관리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1E3329-B36C-4366-A383-00B54F894FC7}"/>
              </a:ext>
            </a:extLst>
          </p:cNvPr>
          <p:cNvSpPr/>
          <p:nvPr/>
        </p:nvSpPr>
        <p:spPr>
          <a:xfrm>
            <a:off x="0" y="486560"/>
            <a:ext cx="12192000" cy="6371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60FA9-AF16-429C-8773-04F68C519123}"/>
              </a:ext>
            </a:extLst>
          </p:cNvPr>
          <p:cNvSpPr txBox="1"/>
          <p:nvPr/>
        </p:nvSpPr>
        <p:spPr>
          <a:xfrm>
            <a:off x="5341465" y="1558038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근무반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99605-E74B-4063-A45C-3393EAE992C3}"/>
              </a:ext>
            </a:extLst>
          </p:cNvPr>
          <p:cNvSpPr txBox="1"/>
          <p:nvPr/>
        </p:nvSpPr>
        <p:spPr>
          <a:xfrm>
            <a:off x="5504970" y="1924428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98A3CD-37D9-433B-A68D-DD6AC21B8A92}"/>
              </a:ext>
            </a:extLst>
          </p:cNvPr>
          <p:cNvSpPr txBox="1"/>
          <p:nvPr/>
        </p:nvSpPr>
        <p:spPr>
          <a:xfrm>
            <a:off x="5133074" y="2290818"/>
            <a:ext cx="883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자재 종류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517AC6-09EE-41EB-8F36-B2CD39703B54}"/>
              </a:ext>
            </a:extLst>
          </p:cNvPr>
          <p:cNvSpPr txBox="1"/>
          <p:nvPr/>
        </p:nvSpPr>
        <p:spPr>
          <a:xfrm>
            <a:off x="4969566" y="2657208"/>
            <a:ext cx="1047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자재 제품명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2174FD-518E-49FF-A660-674090E42763}"/>
              </a:ext>
            </a:extLst>
          </p:cNvPr>
          <p:cNvSpPr txBox="1"/>
          <p:nvPr/>
        </p:nvSpPr>
        <p:spPr>
          <a:xfrm>
            <a:off x="5262917" y="3023598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20CD0F-66EC-4A41-AA24-6EE7E43160BB}"/>
              </a:ext>
            </a:extLst>
          </p:cNvPr>
          <p:cNvSpPr txBox="1"/>
          <p:nvPr/>
        </p:nvSpPr>
        <p:spPr>
          <a:xfrm>
            <a:off x="5504970" y="3389988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4E9D5C-9A24-4723-A9F8-8F2720F5B779}"/>
              </a:ext>
            </a:extLst>
          </p:cNvPr>
          <p:cNvSpPr txBox="1"/>
          <p:nvPr/>
        </p:nvSpPr>
        <p:spPr>
          <a:xfrm>
            <a:off x="5504970" y="3756378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단위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C2A1DFE-5031-44FE-9511-E9B08E1B5B2E}"/>
              </a:ext>
            </a:extLst>
          </p:cNvPr>
          <p:cNvGrpSpPr/>
          <p:nvPr/>
        </p:nvGrpSpPr>
        <p:grpSpPr>
          <a:xfrm>
            <a:off x="6178104" y="1585962"/>
            <a:ext cx="2429069" cy="251926"/>
            <a:chOff x="3666931" y="2117983"/>
            <a:chExt cx="2429069" cy="25192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A9968CA-6DF1-4D8D-9985-457128377295}"/>
                </a:ext>
              </a:extLst>
            </p:cNvPr>
            <p:cNvSpPr/>
            <p:nvPr/>
          </p:nvSpPr>
          <p:spPr>
            <a:xfrm>
              <a:off x="3666931" y="2117983"/>
              <a:ext cx="2429069" cy="251926"/>
            </a:xfrm>
            <a:prstGeom prst="roundRect">
              <a:avLst>
                <a:gd name="adj" fmla="val 10604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A5DE60D-E3E6-4A28-9CE7-1D9ECA3A3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6200000">
              <a:off x="5892948" y="2172441"/>
              <a:ext cx="80397" cy="131481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8D9B6E7-65EC-44D8-AA53-1AF904F57940}"/>
              </a:ext>
            </a:extLst>
          </p:cNvPr>
          <p:cNvGrpSpPr/>
          <p:nvPr/>
        </p:nvGrpSpPr>
        <p:grpSpPr>
          <a:xfrm>
            <a:off x="6178104" y="2318742"/>
            <a:ext cx="2429069" cy="251926"/>
            <a:chOff x="3666931" y="2117983"/>
            <a:chExt cx="2429069" cy="25192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C874065-6D5D-4A9E-828B-A7A218A64237}"/>
                </a:ext>
              </a:extLst>
            </p:cNvPr>
            <p:cNvSpPr/>
            <p:nvPr/>
          </p:nvSpPr>
          <p:spPr>
            <a:xfrm>
              <a:off x="3666931" y="2117983"/>
              <a:ext cx="2429069" cy="251926"/>
            </a:xfrm>
            <a:prstGeom prst="roundRect">
              <a:avLst>
                <a:gd name="adj" fmla="val 10604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839E7A3-963C-4CD7-AC1A-943D032BF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6200000">
              <a:off x="5892948" y="2172441"/>
              <a:ext cx="80397" cy="131481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9D1C863-F11D-4955-8E46-964EE2B9B902}"/>
              </a:ext>
            </a:extLst>
          </p:cNvPr>
          <p:cNvGrpSpPr/>
          <p:nvPr/>
        </p:nvGrpSpPr>
        <p:grpSpPr>
          <a:xfrm>
            <a:off x="6178104" y="2685132"/>
            <a:ext cx="2429069" cy="251926"/>
            <a:chOff x="3666931" y="2117983"/>
            <a:chExt cx="2429069" cy="251926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7EDAE55-1C7E-41A8-BB25-7D404BD20C12}"/>
                </a:ext>
              </a:extLst>
            </p:cNvPr>
            <p:cNvSpPr/>
            <p:nvPr/>
          </p:nvSpPr>
          <p:spPr>
            <a:xfrm>
              <a:off x="3666931" y="2117983"/>
              <a:ext cx="2429069" cy="251926"/>
            </a:xfrm>
            <a:prstGeom prst="roundRect">
              <a:avLst>
                <a:gd name="adj" fmla="val 10604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FAE3791E-1F2F-4EBB-BB04-C55B8438C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6200000">
              <a:off x="5892948" y="2172441"/>
              <a:ext cx="80397" cy="131481"/>
            </a:xfrm>
            <a:prstGeom prst="rect">
              <a:avLst/>
            </a:prstGeom>
          </p:spPr>
        </p:pic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C8C84F1-FB24-47EF-8251-3A83DA26365C}"/>
              </a:ext>
            </a:extLst>
          </p:cNvPr>
          <p:cNvSpPr/>
          <p:nvPr/>
        </p:nvSpPr>
        <p:spPr>
          <a:xfrm>
            <a:off x="6178104" y="1952352"/>
            <a:ext cx="2429069" cy="251926"/>
          </a:xfrm>
          <a:prstGeom prst="roundRect">
            <a:avLst>
              <a:gd name="adj" fmla="val 10604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87182C1-5BC8-4D63-A085-32AD5B30B363}"/>
              </a:ext>
            </a:extLst>
          </p:cNvPr>
          <p:cNvSpPr/>
          <p:nvPr/>
        </p:nvSpPr>
        <p:spPr>
          <a:xfrm>
            <a:off x="6178104" y="3057227"/>
            <a:ext cx="1152719" cy="251926"/>
          </a:xfrm>
          <a:prstGeom prst="roundRect">
            <a:avLst>
              <a:gd name="adj" fmla="val 1060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2AB949B-8EFC-4942-90C3-9A18C1358642}"/>
              </a:ext>
            </a:extLst>
          </p:cNvPr>
          <p:cNvSpPr/>
          <p:nvPr/>
        </p:nvSpPr>
        <p:spPr>
          <a:xfrm>
            <a:off x="7454454" y="3057227"/>
            <a:ext cx="1152719" cy="251926"/>
          </a:xfrm>
          <a:prstGeom prst="roundRect">
            <a:avLst>
              <a:gd name="adj" fmla="val 1060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F42E9B-D467-4F9E-A0F3-3C0E513A47BC}"/>
              </a:ext>
            </a:extLst>
          </p:cNvPr>
          <p:cNvSpPr txBox="1"/>
          <p:nvPr/>
        </p:nvSpPr>
        <p:spPr>
          <a:xfrm>
            <a:off x="6533888" y="3051522"/>
            <a:ext cx="4411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입고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DEAB03-1B20-4F1C-BFD3-2ABC88E878FE}"/>
              </a:ext>
            </a:extLst>
          </p:cNvPr>
          <p:cNvSpPr txBox="1"/>
          <p:nvPr/>
        </p:nvSpPr>
        <p:spPr>
          <a:xfrm>
            <a:off x="7810239" y="3051522"/>
            <a:ext cx="4411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86B7F3-FB6D-4665-9984-D2EA256BEA51}"/>
              </a:ext>
            </a:extLst>
          </p:cNvPr>
          <p:cNvSpPr txBox="1"/>
          <p:nvPr/>
        </p:nvSpPr>
        <p:spPr>
          <a:xfrm>
            <a:off x="6406186" y="1583121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정비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003C79-8021-4E3B-8033-97E510FD9D14}"/>
              </a:ext>
            </a:extLst>
          </p:cNvPr>
          <p:cNvSpPr txBox="1"/>
          <p:nvPr/>
        </p:nvSpPr>
        <p:spPr>
          <a:xfrm>
            <a:off x="6406186" y="1948373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김준혁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1AB194-3C8F-42A1-92C0-7B9D536009D3}"/>
              </a:ext>
            </a:extLst>
          </p:cNvPr>
          <p:cNvSpPr txBox="1"/>
          <p:nvPr/>
        </p:nvSpPr>
        <p:spPr>
          <a:xfrm>
            <a:off x="6406186" y="2312321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 상온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아스콘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EC751-113D-4AEF-ABB7-932FD11C4954}"/>
              </a:ext>
            </a:extLst>
          </p:cNvPr>
          <p:cNvSpPr txBox="1"/>
          <p:nvPr/>
        </p:nvSpPr>
        <p:spPr>
          <a:xfrm>
            <a:off x="6406185" y="2682691"/>
            <a:ext cx="1669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바로바로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석유 공업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B2F086-5360-4177-99F2-86C6973FE4DE}"/>
              </a:ext>
            </a:extLst>
          </p:cNvPr>
          <p:cNvSpPr txBox="1"/>
          <p:nvPr/>
        </p:nvSpPr>
        <p:spPr>
          <a:xfrm>
            <a:off x="5133074" y="4127893"/>
            <a:ext cx="883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 첨부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884F56D-0CF0-4F11-80E3-E985B5D16574}"/>
              </a:ext>
            </a:extLst>
          </p:cNvPr>
          <p:cNvSpPr/>
          <p:nvPr/>
        </p:nvSpPr>
        <p:spPr>
          <a:xfrm>
            <a:off x="6178104" y="3420354"/>
            <a:ext cx="2429069" cy="251926"/>
          </a:xfrm>
          <a:prstGeom prst="roundRect">
            <a:avLst>
              <a:gd name="adj" fmla="val 10604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3BF16C-B825-428D-BB69-2A2350BD8A26}"/>
              </a:ext>
            </a:extLst>
          </p:cNvPr>
          <p:cNvSpPr txBox="1"/>
          <p:nvPr/>
        </p:nvSpPr>
        <p:spPr>
          <a:xfrm>
            <a:off x="6406185" y="3416376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300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5ADFB32-D85A-4D75-8C7E-BBC2576B7AD1}"/>
              </a:ext>
            </a:extLst>
          </p:cNvPr>
          <p:cNvGrpSpPr/>
          <p:nvPr/>
        </p:nvGrpSpPr>
        <p:grpSpPr>
          <a:xfrm>
            <a:off x="6178104" y="3795712"/>
            <a:ext cx="2429069" cy="251926"/>
            <a:chOff x="3666931" y="2117983"/>
            <a:chExt cx="2429069" cy="251926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45F77BDA-B3BE-4720-BC7C-E6DC40810ED4}"/>
                </a:ext>
              </a:extLst>
            </p:cNvPr>
            <p:cNvSpPr/>
            <p:nvPr/>
          </p:nvSpPr>
          <p:spPr>
            <a:xfrm>
              <a:off x="3666931" y="2117983"/>
              <a:ext cx="2429069" cy="251926"/>
            </a:xfrm>
            <a:prstGeom prst="roundRect">
              <a:avLst>
                <a:gd name="adj" fmla="val 10604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2088AB8E-435D-4E2A-BAD2-9B257514D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6200000">
              <a:off x="5892948" y="2172441"/>
              <a:ext cx="80397" cy="131481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1F3F417-2217-4975-8C8D-116E0BE4E97A}"/>
              </a:ext>
            </a:extLst>
          </p:cNvPr>
          <p:cNvSpPr txBox="1"/>
          <p:nvPr/>
        </p:nvSpPr>
        <p:spPr>
          <a:xfrm>
            <a:off x="6406185" y="3792870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7CA437A-8EE5-47B7-966F-89B58CEBF7F1}"/>
              </a:ext>
            </a:extLst>
          </p:cNvPr>
          <p:cNvSpPr/>
          <p:nvPr/>
        </p:nvSpPr>
        <p:spPr>
          <a:xfrm>
            <a:off x="6178104" y="4165365"/>
            <a:ext cx="2429069" cy="251926"/>
          </a:xfrm>
          <a:prstGeom prst="roundRect">
            <a:avLst>
              <a:gd name="adj" fmla="val 1060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F712DE-8CE0-4E9C-B8E7-AD87DD0EE5C3}"/>
              </a:ext>
            </a:extLst>
          </p:cNvPr>
          <p:cNvSpPr txBox="1"/>
          <p:nvPr/>
        </p:nvSpPr>
        <p:spPr>
          <a:xfrm>
            <a:off x="6279996" y="4159660"/>
            <a:ext cx="22252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KakaoTalk_202103311704.jpg</a:t>
            </a:r>
            <a:endParaRPr lang="ko-KR" altLang="en-US" sz="1100" dirty="0">
              <a:solidFill>
                <a:schemeClr val="bg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5347A86-9F65-494C-A5C6-79D3523BCA8B}"/>
              </a:ext>
            </a:extLst>
          </p:cNvPr>
          <p:cNvSpPr/>
          <p:nvPr/>
        </p:nvSpPr>
        <p:spPr>
          <a:xfrm>
            <a:off x="6178104" y="4460925"/>
            <a:ext cx="2429069" cy="251926"/>
          </a:xfrm>
          <a:prstGeom prst="roundRect">
            <a:avLst>
              <a:gd name="adj" fmla="val 1060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568DC4-E551-44A6-95E0-A01F5119E733}"/>
              </a:ext>
            </a:extLst>
          </p:cNvPr>
          <p:cNvSpPr txBox="1"/>
          <p:nvPr/>
        </p:nvSpPr>
        <p:spPr>
          <a:xfrm>
            <a:off x="6279996" y="4455220"/>
            <a:ext cx="2225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 업로드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0EA7AC7-F72E-41B8-9103-1827E60F67B6}"/>
              </a:ext>
            </a:extLst>
          </p:cNvPr>
          <p:cNvSpPr/>
          <p:nvPr/>
        </p:nvSpPr>
        <p:spPr>
          <a:xfrm>
            <a:off x="6178104" y="4766169"/>
            <a:ext cx="2429069" cy="251926"/>
          </a:xfrm>
          <a:prstGeom prst="roundRect">
            <a:avLst>
              <a:gd name="adj" fmla="val 1060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5BF4CC-1082-46E4-B0ED-9ED511E35382}"/>
              </a:ext>
            </a:extLst>
          </p:cNvPr>
          <p:cNvSpPr txBox="1"/>
          <p:nvPr/>
        </p:nvSpPr>
        <p:spPr>
          <a:xfrm>
            <a:off x="6279996" y="4760464"/>
            <a:ext cx="2225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 업로드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67E2AC7-08F2-476D-9300-88A7222AFE3A}"/>
              </a:ext>
            </a:extLst>
          </p:cNvPr>
          <p:cNvSpPr/>
          <p:nvPr/>
        </p:nvSpPr>
        <p:spPr>
          <a:xfrm>
            <a:off x="6095999" y="5396825"/>
            <a:ext cx="1509073" cy="37322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담당자 전송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D4D1A60-B32E-4510-B334-FBC940B43CEF}"/>
              </a:ext>
            </a:extLst>
          </p:cNvPr>
          <p:cNvSpPr/>
          <p:nvPr/>
        </p:nvSpPr>
        <p:spPr>
          <a:xfrm>
            <a:off x="1" y="486559"/>
            <a:ext cx="1509073" cy="637144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49D5A5-3301-4ABE-A6EB-A99F19F9BAC6}"/>
              </a:ext>
            </a:extLst>
          </p:cNvPr>
          <p:cNvSpPr txBox="1"/>
          <p:nvPr/>
        </p:nvSpPr>
        <p:spPr>
          <a:xfrm>
            <a:off x="187863" y="819231"/>
            <a:ext cx="1125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</a:t>
            </a:r>
            <a:r>
              <a:rPr lang="en-US" altLang="ko-KR" sz="14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출고 조회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2E7023-371C-48D1-99ED-E754D790D686}"/>
              </a:ext>
            </a:extLst>
          </p:cNvPr>
          <p:cNvSpPr txBox="1"/>
          <p:nvPr/>
        </p:nvSpPr>
        <p:spPr>
          <a:xfrm>
            <a:off x="187863" y="1576513"/>
            <a:ext cx="1125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</a:t>
            </a:r>
            <a:r>
              <a:rPr lang="en-US" altLang="ko-KR" sz="1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출고 입력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4D1667-12DB-4D6D-9BE7-8308D080427B}"/>
              </a:ext>
            </a:extLst>
          </p:cNvPr>
          <p:cNvSpPr txBox="1"/>
          <p:nvPr/>
        </p:nvSpPr>
        <p:spPr>
          <a:xfrm>
            <a:off x="308891" y="2340044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항목 추가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ECDC2ED-8DFD-4B3D-B6B7-29BA41AE3957}"/>
              </a:ext>
            </a:extLst>
          </p:cNvPr>
          <p:cNvSpPr/>
          <p:nvPr/>
        </p:nvSpPr>
        <p:spPr>
          <a:xfrm>
            <a:off x="4588350" y="1195780"/>
            <a:ext cx="4524375" cy="4953000"/>
          </a:xfrm>
          <a:prstGeom prst="roundRect">
            <a:avLst>
              <a:gd name="adj" fmla="val 5720"/>
            </a:avLst>
          </a:prstGeom>
          <a:noFill/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E75BB2-491C-4B56-859E-E19BFA0C7B95}"/>
              </a:ext>
            </a:extLst>
          </p:cNvPr>
          <p:cNvSpPr txBox="1"/>
          <p:nvPr/>
        </p:nvSpPr>
        <p:spPr>
          <a:xfrm>
            <a:off x="2615291" y="203389"/>
            <a:ext cx="22589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Emergency maintenance material management</a:t>
            </a:r>
            <a:endParaRPr lang="ko-KR" altLang="en-US" sz="700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5C1A207-924D-482F-BAA2-F484125C8A71}"/>
              </a:ext>
            </a:extLst>
          </p:cNvPr>
          <p:cNvSpPr/>
          <p:nvPr/>
        </p:nvSpPr>
        <p:spPr>
          <a:xfrm>
            <a:off x="115175" y="2140809"/>
            <a:ext cx="1271003" cy="65722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2E0F35F-5855-43BC-9876-94B2931ADE8F}"/>
              </a:ext>
            </a:extLst>
          </p:cNvPr>
          <p:cNvSpPr txBox="1"/>
          <p:nvPr/>
        </p:nvSpPr>
        <p:spPr>
          <a:xfrm>
            <a:off x="249770" y="2808814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관리자에게만</a:t>
            </a:r>
            <a:endParaRPr lang="en-US" altLang="ko-KR" sz="12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2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보여짐</a:t>
            </a:r>
            <a:endParaRPr lang="ko-KR" altLang="en-US" sz="12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29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3675FC-3DF2-4023-B228-0462601DE661}"/>
              </a:ext>
            </a:extLst>
          </p:cNvPr>
          <p:cNvSpPr/>
          <p:nvPr/>
        </p:nvSpPr>
        <p:spPr>
          <a:xfrm>
            <a:off x="0" y="1"/>
            <a:ext cx="12192000" cy="4865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서울시설공단 국문형 CI 이미지 : 서울시설공단">
            <a:extLst>
              <a:ext uri="{FF2B5EF4-FFF2-40B4-BE49-F238E27FC236}">
                <a16:creationId xmlns:a16="http://schemas.microsoft.com/office/drawing/2014/main" id="{3D637F08-04FD-4B56-A2E6-E2B048092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3" y="83116"/>
            <a:ext cx="534272" cy="32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6F33AF-6DED-432A-B327-D5586A7BA2E5}"/>
              </a:ext>
            </a:extLst>
          </p:cNvPr>
          <p:cNvSpPr txBox="1"/>
          <p:nvPr/>
        </p:nvSpPr>
        <p:spPr>
          <a:xfrm>
            <a:off x="750678" y="58614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응급보수자재관리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1E3329-B36C-4366-A383-00B54F894FC7}"/>
              </a:ext>
            </a:extLst>
          </p:cNvPr>
          <p:cNvSpPr/>
          <p:nvPr/>
        </p:nvSpPr>
        <p:spPr>
          <a:xfrm>
            <a:off x="0" y="486560"/>
            <a:ext cx="12192000" cy="6371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60FA9-AF16-429C-8773-04F68C519123}"/>
              </a:ext>
            </a:extLst>
          </p:cNvPr>
          <p:cNvSpPr txBox="1"/>
          <p:nvPr/>
        </p:nvSpPr>
        <p:spPr>
          <a:xfrm>
            <a:off x="5341465" y="1558038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근무반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99605-E74B-4063-A45C-3393EAE992C3}"/>
              </a:ext>
            </a:extLst>
          </p:cNvPr>
          <p:cNvSpPr txBox="1"/>
          <p:nvPr/>
        </p:nvSpPr>
        <p:spPr>
          <a:xfrm>
            <a:off x="5504970" y="1924428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98A3CD-37D9-433B-A68D-DD6AC21B8A92}"/>
              </a:ext>
            </a:extLst>
          </p:cNvPr>
          <p:cNvSpPr txBox="1"/>
          <p:nvPr/>
        </p:nvSpPr>
        <p:spPr>
          <a:xfrm>
            <a:off x="5133074" y="2290818"/>
            <a:ext cx="883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자재 종류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517AC6-09EE-41EB-8F36-B2CD39703B54}"/>
              </a:ext>
            </a:extLst>
          </p:cNvPr>
          <p:cNvSpPr txBox="1"/>
          <p:nvPr/>
        </p:nvSpPr>
        <p:spPr>
          <a:xfrm>
            <a:off x="4969566" y="2657208"/>
            <a:ext cx="1047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자재 제품명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2174FD-518E-49FF-A660-674090E42763}"/>
              </a:ext>
            </a:extLst>
          </p:cNvPr>
          <p:cNvSpPr txBox="1"/>
          <p:nvPr/>
        </p:nvSpPr>
        <p:spPr>
          <a:xfrm>
            <a:off x="5262917" y="3023598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20CD0F-66EC-4A41-AA24-6EE7E43160BB}"/>
              </a:ext>
            </a:extLst>
          </p:cNvPr>
          <p:cNvSpPr txBox="1"/>
          <p:nvPr/>
        </p:nvSpPr>
        <p:spPr>
          <a:xfrm>
            <a:off x="5504970" y="3389988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4E9D5C-9A24-4723-A9F8-8F2720F5B779}"/>
              </a:ext>
            </a:extLst>
          </p:cNvPr>
          <p:cNvSpPr txBox="1"/>
          <p:nvPr/>
        </p:nvSpPr>
        <p:spPr>
          <a:xfrm>
            <a:off x="5504970" y="3756378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단위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C2A1DFE-5031-44FE-9511-E9B08E1B5B2E}"/>
              </a:ext>
            </a:extLst>
          </p:cNvPr>
          <p:cNvGrpSpPr/>
          <p:nvPr/>
        </p:nvGrpSpPr>
        <p:grpSpPr>
          <a:xfrm>
            <a:off x="6178104" y="1585962"/>
            <a:ext cx="2429069" cy="251926"/>
            <a:chOff x="3666931" y="2117983"/>
            <a:chExt cx="2429069" cy="25192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A9968CA-6DF1-4D8D-9985-457128377295}"/>
                </a:ext>
              </a:extLst>
            </p:cNvPr>
            <p:cNvSpPr/>
            <p:nvPr/>
          </p:nvSpPr>
          <p:spPr>
            <a:xfrm>
              <a:off x="3666931" y="2117983"/>
              <a:ext cx="2429069" cy="251926"/>
            </a:xfrm>
            <a:prstGeom prst="roundRect">
              <a:avLst>
                <a:gd name="adj" fmla="val 10604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A5DE60D-E3E6-4A28-9CE7-1D9ECA3A3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6200000">
              <a:off x="5892948" y="2172441"/>
              <a:ext cx="80397" cy="131481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8D9B6E7-65EC-44D8-AA53-1AF904F57940}"/>
              </a:ext>
            </a:extLst>
          </p:cNvPr>
          <p:cNvGrpSpPr/>
          <p:nvPr/>
        </p:nvGrpSpPr>
        <p:grpSpPr>
          <a:xfrm>
            <a:off x="6178104" y="2318742"/>
            <a:ext cx="2429069" cy="251926"/>
            <a:chOff x="3666931" y="2117983"/>
            <a:chExt cx="2429069" cy="25192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C874065-6D5D-4A9E-828B-A7A218A64237}"/>
                </a:ext>
              </a:extLst>
            </p:cNvPr>
            <p:cNvSpPr/>
            <p:nvPr/>
          </p:nvSpPr>
          <p:spPr>
            <a:xfrm>
              <a:off x="3666931" y="2117983"/>
              <a:ext cx="2429069" cy="251926"/>
            </a:xfrm>
            <a:prstGeom prst="roundRect">
              <a:avLst>
                <a:gd name="adj" fmla="val 10604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839E7A3-963C-4CD7-AC1A-943D032BF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6200000">
              <a:off x="5892948" y="2172441"/>
              <a:ext cx="80397" cy="131481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9D1C863-F11D-4955-8E46-964EE2B9B902}"/>
              </a:ext>
            </a:extLst>
          </p:cNvPr>
          <p:cNvGrpSpPr/>
          <p:nvPr/>
        </p:nvGrpSpPr>
        <p:grpSpPr>
          <a:xfrm>
            <a:off x="6178104" y="2685132"/>
            <a:ext cx="2429069" cy="251926"/>
            <a:chOff x="3666931" y="2117983"/>
            <a:chExt cx="2429069" cy="251926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7EDAE55-1C7E-41A8-BB25-7D404BD20C12}"/>
                </a:ext>
              </a:extLst>
            </p:cNvPr>
            <p:cNvSpPr/>
            <p:nvPr/>
          </p:nvSpPr>
          <p:spPr>
            <a:xfrm>
              <a:off x="3666931" y="2117983"/>
              <a:ext cx="2429069" cy="251926"/>
            </a:xfrm>
            <a:prstGeom prst="roundRect">
              <a:avLst>
                <a:gd name="adj" fmla="val 10604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FAE3791E-1F2F-4EBB-BB04-C55B8438C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6200000">
              <a:off x="5892948" y="2172441"/>
              <a:ext cx="80397" cy="131481"/>
            </a:xfrm>
            <a:prstGeom prst="rect">
              <a:avLst/>
            </a:prstGeom>
          </p:spPr>
        </p:pic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C8C84F1-FB24-47EF-8251-3A83DA26365C}"/>
              </a:ext>
            </a:extLst>
          </p:cNvPr>
          <p:cNvSpPr/>
          <p:nvPr/>
        </p:nvSpPr>
        <p:spPr>
          <a:xfrm>
            <a:off x="6178104" y="1952352"/>
            <a:ext cx="2429069" cy="251926"/>
          </a:xfrm>
          <a:prstGeom prst="roundRect">
            <a:avLst>
              <a:gd name="adj" fmla="val 10604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87182C1-5BC8-4D63-A085-32AD5B30B363}"/>
              </a:ext>
            </a:extLst>
          </p:cNvPr>
          <p:cNvSpPr/>
          <p:nvPr/>
        </p:nvSpPr>
        <p:spPr>
          <a:xfrm>
            <a:off x="6178104" y="3057227"/>
            <a:ext cx="1152719" cy="251926"/>
          </a:xfrm>
          <a:prstGeom prst="roundRect">
            <a:avLst>
              <a:gd name="adj" fmla="val 1060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2AB949B-8EFC-4942-90C3-9A18C1358642}"/>
              </a:ext>
            </a:extLst>
          </p:cNvPr>
          <p:cNvSpPr/>
          <p:nvPr/>
        </p:nvSpPr>
        <p:spPr>
          <a:xfrm>
            <a:off x="7454454" y="3057227"/>
            <a:ext cx="1152719" cy="251926"/>
          </a:xfrm>
          <a:prstGeom prst="roundRect">
            <a:avLst>
              <a:gd name="adj" fmla="val 1060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F42E9B-D467-4F9E-A0F3-3C0E513A47BC}"/>
              </a:ext>
            </a:extLst>
          </p:cNvPr>
          <p:cNvSpPr txBox="1"/>
          <p:nvPr/>
        </p:nvSpPr>
        <p:spPr>
          <a:xfrm>
            <a:off x="6533888" y="3051522"/>
            <a:ext cx="4411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입고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DEAB03-1B20-4F1C-BFD3-2ABC88E878FE}"/>
              </a:ext>
            </a:extLst>
          </p:cNvPr>
          <p:cNvSpPr txBox="1"/>
          <p:nvPr/>
        </p:nvSpPr>
        <p:spPr>
          <a:xfrm>
            <a:off x="7810239" y="3051522"/>
            <a:ext cx="4411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86B7F3-FB6D-4665-9984-D2EA256BEA51}"/>
              </a:ext>
            </a:extLst>
          </p:cNvPr>
          <p:cNvSpPr txBox="1"/>
          <p:nvPr/>
        </p:nvSpPr>
        <p:spPr>
          <a:xfrm>
            <a:off x="6406186" y="1583121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정비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003C79-8021-4E3B-8033-97E510FD9D14}"/>
              </a:ext>
            </a:extLst>
          </p:cNvPr>
          <p:cNvSpPr txBox="1"/>
          <p:nvPr/>
        </p:nvSpPr>
        <p:spPr>
          <a:xfrm>
            <a:off x="6406186" y="1948373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김준혁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1AB194-3C8F-42A1-92C0-7B9D536009D3}"/>
              </a:ext>
            </a:extLst>
          </p:cNvPr>
          <p:cNvSpPr txBox="1"/>
          <p:nvPr/>
        </p:nvSpPr>
        <p:spPr>
          <a:xfrm>
            <a:off x="6406186" y="2312321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 상온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아스콘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EC751-113D-4AEF-ABB7-932FD11C4954}"/>
              </a:ext>
            </a:extLst>
          </p:cNvPr>
          <p:cNvSpPr txBox="1"/>
          <p:nvPr/>
        </p:nvSpPr>
        <p:spPr>
          <a:xfrm>
            <a:off x="6406185" y="2682691"/>
            <a:ext cx="1669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바로바로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석유 공업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B2F086-5360-4177-99F2-86C6973FE4DE}"/>
              </a:ext>
            </a:extLst>
          </p:cNvPr>
          <p:cNvSpPr txBox="1"/>
          <p:nvPr/>
        </p:nvSpPr>
        <p:spPr>
          <a:xfrm>
            <a:off x="5133074" y="4127893"/>
            <a:ext cx="883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 첨부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884F56D-0CF0-4F11-80E3-E985B5D16574}"/>
              </a:ext>
            </a:extLst>
          </p:cNvPr>
          <p:cNvSpPr/>
          <p:nvPr/>
        </p:nvSpPr>
        <p:spPr>
          <a:xfrm>
            <a:off x="6178104" y="3420354"/>
            <a:ext cx="2429069" cy="251926"/>
          </a:xfrm>
          <a:prstGeom prst="roundRect">
            <a:avLst>
              <a:gd name="adj" fmla="val 10604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3BF16C-B825-428D-BB69-2A2350BD8A26}"/>
              </a:ext>
            </a:extLst>
          </p:cNvPr>
          <p:cNvSpPr txBox="1"/>
          <p:nvPr/>
        </p:nvSpPr>
        <p:spPr>
          <a:xfrm>
            <a:off x="6406185" y="3416376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300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5ADFB32-D85A-4D75-8C7E-BBC2576B7AD1}"/>
              </a:ext>
            </a:extLst>
          </p:cNvPr>
          <p:cNvGrpSpPr/>
          <p:nvPr/>
        </p:nvGrpSpPr>
        <p:grpSpPr>
          <a:xfrm>
            <a:off x="6178104" y="3795712"/>
            <a:ext cx="2429069" cy="251926"/>
            <a:chOff x="3666931" y="2117983"/>
            <a:chExt cx="2429069" cy="251926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45F77BDA-B3BE-4720-BC7C-E6DC40810ED4}"/>
                </a:ext>
              </a:extLst>
            </p:cNvPr>
            <p:cNvSpPr/>
            <p:nvPr/>
          </p:nvSpPr>
          <p:spPr>
            <a:xfrm>
              <a:off x="3666931" y="2117983"/>
              <a:ext cx="2429069" cy="251926"/>
            </a:xfrm>
            <a:prstGeom prst="roundRect">
              <a:avLst>
                <a:gd name="adj" fmla="val 10604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2088AB8E-435D-4E2A-BAD2-9B257514D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6200000">
              <a:off x="5892948" y="2172441"/>
              <a:ext cx="80397" cy="131481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1F3F417-2217-4975-8C8D-116E0BE4E97A}"/>
              </a:ext>
            </a:extLst>
          </p:cNvPr>
          <p:cNvSpPr txBox="1"/>
          <p:nvPr/>
        </p:nvSpPr>
        <p:spPr>
          <a:xfrm>
            <a:off x="6406185" y="3792870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7CA437A-8EE5-47B7-966F-89B58CEBF7F1}"/>
              </a:ext>
            </a:extLst>
          </p:cNvPr>
          <p:cNvSpPr/>
          <p:nvPr/>
        </p:nvSpPr>
        <p:spPr>
          <a:xfrm>
            <a:off x="6178104" y="4165365"/>
            <a:ext cx="2429069" cy="251926"/>
          </a:xfrm>
          <a:prstGeom prst="roundRect">
            <a:avLst>
              <a:gd name="adj" fmla="val 1060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F712DE-8CE0-4E9C-B8E7-AD87DD0EE5C3}"/>
              </a:ext>
            </a:extLst>
          </p:cNvPr>
          <p:cNvSpPr txBox="1"/>
          <p:nvPr/>
        </p:nvSpPr>
        <p:spPr>
          <a:xfrm>
            <a:off x="6279996" y="4159660"/>
            <a:ext cx="22252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KakaoTalk_202103311704.jpg</a:t>
            </a:r>
            <a:endParaRPr lang="ko-KR" altLang="en-US" sz="1100" dirty="0">
              <a:solidFill>
                <a:schemeClr val="bg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5347A86-9F65-494C-A5C6-79D3523BCA8B}"/>
              </a:ext>
            </a:extLst>
          </p:cNvPr>
          <p:cNvSpPr/>
          <p:nvPr/>
        </p:nvSpPr>
        <p:spPr>
          <a:xfrm>
            <a:off x="6178104" y="4460925"/>
            <a:ext cx="2429069" cy="251926"/>
          </a:xfrm>
          <a:prstGeom prst="roundRect">
            <a:avLst>
              <a:gd name="adj" fmla="val 1060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568DC4-E551-44A6-95E0-A01F5119E733}"/>
              </a:ext>
            </a:extLst>
          </p:cNvPr>
          <p:cNvSpPr txBox="1"/>
          <p:nvPr/>
        </p:nvSpPr>
        <p:spPr>
          <a:xfrm>
            <a:off x="6279996" y="4455220"/>
            <a:ext cx="2225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 업로드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0EA7AC7-F72E-41B8-9103-1827E60F67B6}"/>
              </a:ext>
            </a:extLst>
          </p:cNvPr>
          <p:cNvSpPr/>
          <p:nvPr/>
        </p:nvSpPr>
        <p:spPr>
          <a:xfrm>
            <a:off x="6178104" y="4766169"/>
            <a:ext cx="2429069" cy="251926"/>
          </a:xfrm>
          <a:prstGeom prst="roundRect">
            <a:avLst>
              <a:gd name="adj" fmla="val 1060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5BF4CC-1082-46E4-B0ED-9ED511E35382}"/>
              </a:ext>
            </a:extLst>
          </p:cNvPr>
          <p:cNvSpPr txBox="1"/>
          <p:nvPr/>
        </p:nvSpPr>
        <p:spPr>
          <a:xfrm>
            <a:off x="6279996" y="4760464"/>
            <a:ext cx="2225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 업로드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67E2AC7-08F2-476D-9300-88A7222AFE3A}"/>
              </a:ext>
            </a:extLst>
          </p:cNvPr>
          <p:cNvSpPr/>
          <p:nvPr/>
        </p:nvSpPr>
        <p:spPr>
          <a:xfrm>
            <a:off x="6095999" y="5396825"/>
            <a:ext cx="1509073" cy="37322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담당자 전송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D4D1A60-B32E-4510-B334-FBC940B43CEF}"/>
              </a:ext>
            </a:extLst>
          </p:cNvPr>
          <p:cNvSpPr/>
          <p:nvPr/>
        </p:nvSpPr>
        <p:spPr>
          <a:xfrm>
            <a:off x="1" y="486559"/>
            <a:ext cx="1509073" cy="637144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49D5A5-3301-4ABE-A6EB-A99F19F9BAC6}"/>
              </a:ext>
            </a:extLst>
          </p:cNvPr>
          <p:cNvSpPr txBox="1"/>
          <p:nvPr/>
        </p:nvSpPr>
        <p:spPr>
          <a:xfrm>
            <a:off x="187863" y="819231"/>
            <a:ext cx="1125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</a:t>
            </a:r>
            <a:r>
              <a:rPr lang="en-US" altLang="ko-KR" sz="14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출고 조회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2E7023-371C-48D1-99ED-E754D790D686}"/>
              </a:ext>
            </a:extLst>
          </p:cNvPr>
          <p:cNvSpPr txBox="1"/>
          <p:nvPr/>
        </p:nvSpPr>
        <p:spPr>
          <a:xfrm>
            <a:off x="187863" y="1576513"/>
            <a:ext cx="1125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</a:t>
            </a:r>
            <a:r>
              <a:rPr lang="en-US" altLang="ko-KR" sz="1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출고 입력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4D1667-12DB-4D6D-9BE7-8308D080427B}"/>
              </a:ext>
            </a:extLst>
          </p:cNvPr>
          <p:cNvSpPr txBox="1"/>
          <p:nvPr/>
        </p:nvSpPr>
        <p:spPr>
          <a:xfrm>
            <a:off x="308891" y="2340044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항목 추가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ECDC2ED-8DFD-4B3D-B6B7-29BA41AE3957}"/>
              </a:ext>
            </a:extLst>
          </p:cNvPr>
          <p:cNvSpPr/>
          <p:nvPr/>
        </p:nvSpPr>
        <p:spPr>
          <a:xfrm>
            <a:off x="4588350" y="1195780"/>
            <a:ext cx="4524375" cy="4953000"/>
          </a:xfrm>
          <a:prstGeom prst="roundRect">
            <a:avLst>
              <a:gd name="adj" fmla="val 5720"/>
            </a:avLst>
          </a:prstGeom>
          <a:noFill/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E75BB2-491C-4B56-859E-E19BFA0C7B95}"/>
              </a:ext>
            </a:extLst>
          </p:cNvPr>
          <p:cNvSpPr txBox="1"/>
          <p:nvPr/>
        </p:nvSpPr>
        <p:spPr>
          <a:xfrm>
            <a:off x="2615291" y="203389"/>
            <a:ext cx="22589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Emergency maintenance material management</a:t>
            </a:r>
            <a:endParaRPr lang="ko-KR" altLang="en-US" sz="700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21026D9-4760-4A48-BBFF-0D4684562E83}"/>
              </a:ext>
            </a:extLst>
          </p:cNvPr>
          <p:cNvSpPr/>
          <p:nvPr/>
        </p:nvSpPr>
        <p:spPr>
          <a:xfrm>
            <a:off x="115175" y="2140809"/>
            <a:ext cx="1271003" cy="65722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5BEDF1-6041-4083-9678-3955778B0A2E}"/>
              </a:ext>
            </a:extLst>
          </p:cNvPr>
          <p:cNvSpPr txBox="1"/>
          <p:nvPr/>
        </p:nvSpPr>
        <p:spPr>
          <a:xfrm>
            <a:off x="249770" y="2808814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관리자에게만</a:t>
            </a:r>
            <a:endParaRPr lang="en-US" altLang="ko-KR" sz="12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2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보여짐</a:t>
            </a:r>
            <a:endParaRPr lang="ko-KR" altLang="en-US" sz="12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B3A30C-71C8-4DB7-8CB5-E8D8A3DB259D}"/>
              </a:ext>
            </a:extLst>
          </p:cNvPr>
          <p:cNvSpPr/>
          <p:nvPr/>
        </p:nvSpPr>
        <p:spPr>
          <a:xfrm>
            <a:off x="1" y="-1"/>
            <a:ext cx="12191999" cy="6858001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68E889F-C97D-4D45-9EEE-BF2834B43A30}"/>
              </a:ext>
            </a:extLst>
          </p:cNvPr>
          <p:cNvGrpSpPr/>
          <p:nvPr/>
        </p:nvGrpSpPr>
        <p:grpSpPr>
          <a:xfrm>
            <a:off x="3910646" y="2698003"/>
            <a:ext cx="4369005" cy="1691744"/>
            <a:chOff x="4349386" y="3068721"/>
            <a:chExt cx="4369005" cy="169174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B72FB83-BF0B-43C9-807B-984537CB6D9A}"/>
                </a:ext>
              </a:extLst>
            </p:cNvPr>
            <p:cNvSpPr/>
            <p:nvPr/>
          </p:nvSpPr>
          <p:spPr>
            <a:xfrm>
              <a:off x="4349386" y="3068721"/>
              <a:ext cx="4369005" cy="1691744"/>
            </a:xfrm>
            <a:prstGeom prst="roundRect">
              <a:avLst>
                <a:gd name="adj" fmla="val 1023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582295-8C0D-47EC-A366-66B8BE530AC7}"/>
                </a:ext>
              </a:extLst>
            </p:cNvPr>
            <p:cNvSpPr txBox="1"/>
            <p:nvPr/>
          </p:nvSpPr>
          <p:spPr>
            <a:xfrm>
              <a:off x="4792156" y="3472630"/>
              <a:ext cx="35092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담당자에게 성공적으로 전송되었습니다</a:t>
              </a:r>
              <a:r>
                <a:rPr lang="en-US" altLang="ko-KR" sz="1600" dirty="0">
                  <a:solidFill>
                    <a:schemeClr val="bg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endParaRPr lang="ko-KR" altLang="en-US" sz="16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17219993-EDEE-4EE2-8CE4-F88BEEBB77C6}"/>
                </a:ext>
              </a:extLst>
            </p:cNvPr>
            <p:cNvSpPr/>
            <p:nvPr/>
          </p:nvSpPr>
          <p:spPr>
            <a:xfrm>
              <a:off x="5994646" y="4072515"/>
              <a:ext cx="1078484" cy="373224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확인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375BA04-5972-4E64-9F73-0030D49FBF0D}"/>
              </a:ext>
            </a:extLst>
          </p:cNvPr>
          <p:cNvSpPr txBox="1"/>
          <p:nvPr/>
        </p:nvSpPr>
        <p:spPr>
          <a:xfrm>
            <a:off x="7097401" y="3732345"/>
            <a:ext cx="3413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담당자 이메일로 해당 정보 전송 및</a:t>
            </a:r>
            <a:endParaRPr lang="en-US" altLang="ko-KR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엑셀 파일로 다운로드됨</a:t>
            </a:r>
          </a:p>
        </p:txBody>
      </p:sp>
    </p:spTree>
    <p:extLst>
      <p:ext uri="{BB962C8B-B14F-4D97-AF65-F5344CB8AC3E}">
        <p14:creationId xmlns:p14="http://schemas.microsoft.com/office/powerpoint/2010/main" val="126864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3675FC-3DF2-4023-B228-0462601DE661}"/>
              </a:ext>
            </a:extLst>
          </p:cNvPr>
          <p:cNvSpPr/>
          <p:nvPr/>
        </p:nvSpPr>
        <p:spPr>
          <a:xfrm>
            <a:off x="0" y="1"/>
            <a:ext cx="12192000" cy="4865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서울시설공단 국문형 CI 이미지 : 서울시설공단">
            <a:extLst>
              <a:ext uri="{FF2B5EF4-FFF2-40B4-BE49-F238E27FC236}">
                <a16:creationId xmlns:a16="http://schemas.microsoft.com/office/drawing/2014/main" id="{3D637F08-04FD-4B56-A2E6-E2B048092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3" y="83116"/>
            <a:ext cx="534272" cy="32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6F33AF-6DED-432A-B327-D5586A7BA2E5}"/>
              </a:ext>
            </a:extLst>
          </p:cNvPr>
          <p:cNvSpPr txBox="1"/>
          <p:nvPr/>
        </p:nvSpPr>
        <p:spPr>
          <a:xfrm>
            <a:off x="750678" y="58614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응급보수자재관리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1E3329-B36C-4366-A383-00B54F894FC7}"/>
              </a:ext>
            </a:extLst>
          </p:cNvPr>
          <p:cNvSpPr/>
          <p:nvPr/>
        </p:nvSpPr>
        <p:spPr>
          <a:xfrm>
            <a:off x="0" y="486560"/>
            <a:ext cx="12192000" cy="6371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D4D1A60-B32E-4510-B334-FBC940B43CEF}"/>
              </a:ext>
            </a:extLst>
          </p:cNvPr>
          <p:cNvSpPr/>
          <p:nvPr/>
        </p:nvSpPr>
        <p:spPr>
          <a:xfrm>
            <a:off x="1" y="486559"/>
            <a:ext cx="1509073" cy="637144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49D5A5-3301-4ABE-A6EB-A99F19F9BAC6}"/>
              </a:ext>
            </a:extLst>
          </p:cNvPr>
          <p:cNvSpPr txBox="1"/>
          <p:nvPr/>
        </p:nvSpPr>
        <p:spPr>
          <a:xfrm>
            <a:off x="187863" y="819231"/>
            <a:ext cx="1125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</a:t>
            </a:r>
            <a:r>
              <a:rPr lang="en-US" altLang="ko-KR" sz="14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출고 조회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2E7023-371C-48D1-99ED-E754D790D686}"/>
              </a:ext>
            </a:extLst>
          </p:cNvPr>
          <p:cNvSpPr txBox="1"/>
          <p:nvPr/>
        </p:nvSpPr>
        <p:spPr>
          <a:xfrm>
            <a:off x="187863" y="1576513"/>
            <a:ext cx="1125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</a:t>
            </a:r>
            <a:r>
              <a:rPr lang="en-US" altLang="ko-KR" sz="14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출고 입력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4D1667-12DB-4D6D-9BE7-8308D080427B}"/>
              </a:ext>
            </a:extLst>
          </p:cNvPr>
          <p:cNvSpPr txBox="1"/>
          <p:nvPr/>
        </p:nvSpPr>
        <p:spPr>
          <a:xfrm>
            <a:off x="308891" y="2340044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항목 추가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38F7213-6BF2-4910-849F-36080E6B5F91}"/>
              </a:ext>
            </a:extLst>
          </p:cNvPr>
          <p:cNvSpPr/>
          <p:nvPr/>
        </p:nvSpPr>
        <p:spPr>
          <a:xfrm>
            <a:off x="1781920" y="766225"/>
            <a:ext cx="10137236" cy="752437"/>
          </a:xfrm>
          <a:prstGeom prst="roundRect">
            <a:avLst>
              <a:gd name="adj" fmla="val 15987"/>
            </a:avLst>
          </a:prstGeom>
          <a:noFill/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E82D3F-BD61-48C5-8923-001CDAA32563}"/>
              </a:ext>
            </a:extLst>
          </p:cNvPr>
          <p:cNvSpPr txBox="1"/>
          <p:nvPr/>
        </p:nvSpPr>
        <p:spPr>
          <a:xfrm>
            <a:off x="1914840" y="990091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항목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C76264F-69CF-4A0B-8D1E-B53D77D95F7D}"/>
              </a:ext>
            </a:extLst>
          </p:cNvPr>
          <p:cNvGrpSpPr/>
          <p:nvPr/>
        </p:nvGrpSpPr>
        <p:grpSpPr>
          <a:xfrm>
            <a:off x="2859319" y="1009403"/>
            <a:ext cx="1321292" cy="251926"/>
            <a:chOff x="4774708" y="2117983"/>
            <a:chExt cx="1321292" cy="251926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8C6ABBB3-A221-44BF-9503-627686D368A8}"/>
                </a:ext>
              </a:extLst>
            </p:cNvPr>
            <p:cNvSpPr/>
            <p:nvPr/>
          </p:nvSpPr>
          <p:spPr>
            <a:xfrm>
              <a:off x="4774708" y="2117983"/>
              <a:ext cx="1321292" cy="251926"/>
            </a:xfrm>
            <a:prstGeom prst="roundRect">
              <a:avLst>
                <a:gd name="adj" fmla="val 10604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9EFA959B-B432-4EAF-991A-98D4E994D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6200000">
              <a:off x="5892948" y="2172441"/>
              <a:ext cx="80397" cy="131481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58BCE48-9165-4F5C-A11E-E25FC7D83B8E}"/>
              </a:ext>
            </a:extLst>
          </p:cNvPr>
          <p:cNvSpPr txBox="1"/>
          <p:nvPr/>
        </p:nvSpPr>
        <p:spPr>
          <a:xfrm>
            <a:off x="3023241" y="1006561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근무반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BCB2D6B-F4ED-4DD5-B46B-1FDBBA172C9C}"/>
              </a:ext>
            </a:extLst>
          </p:cNvPr>
          <p:cNvSpPr/>
          <p:nvPr/>
        </p:nvSpPr>
        <p:spPr>
          <a:xfrm>
            <a:off x="4369932" y="1013535"/>
            <a:ext cx="2429069" cy="251926"/>
          </a:xfrm>
          <a:prstGeom prst="roundRect">
            <a:avLst>
              <a:gd name="adj" fmla="val 10604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C039C92-D4A4-4D3B-9BE4-619664825411}"/>
              </a:ext>
            </a:extLst>
          </p:cNvPr>
          <p:cNvSpPr txBox="1"/>
          <p:nvPr/>
        </p:nvSpPr>
        <p:spPr>
          <a:xfrm>
            <a:off x="4598014" y="1009556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양념반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후라이드반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6C447532-1FB0-4742-AD08-434446DAD09D}"/>
              </a:ext>
            </a:extLst>
          </p:cNvPr>
          <p:cNvSpPr/>
          <p:nvPr/>
        </p:nvSpPr>
        <p:spPr>
          <a:xfrm>
            <a:off x="10764652" y="988553"/>
            <a:ext cx="908803" cy="30777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88519B6-BB2F-40E2-ABBE-3FA05FD99089}"/>
              </a:ext>
            </a:extLst>
          </p:cNvPr>
          <p:cNvGrpSpPr/>
          <p:nvPr/>
        </p:nvGrpSpPr>
        <p:grpSpPr>
          <a:xfrm>
            <a:off x="2084814" y="2142205"/>
            <a:ext cx="2513199" cy="395678"/>
            <a:chOff x="1781919" y="1884290"/>
            <a:chExt cx="2513199" cy="395678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CBD2066D-7320-4C4C-8378-55F0699A2688}"/>
                </a:ext>
              </a:extLst>
            </p:cNvPr>
            <p:cNvSpPr/>
            <p:nvPr/>
          </p:nvSpPr>
          <p:spPr>
            <a:xfrm>
              <a:off x="1781919" y="1884290"/>
              <a:ext cx="2513199" cy="395678"/>
            </a:xfrm>
            <a:prstGeom prst="roundRect">
              <a:avLst/>
            </a:prstGeom>
            <a:solidFill>
              <a:srgbClr val="E1F2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15" name="그래픽 14" descr="닫기">
              <a:extLst>
                <a:ext uri="{FF2B5EF4-FFF2-40B4-BE49-F238E27FC236}">
                  <a16:creationId xmlns:a16="http://schemas.microsoft.com/office/drawing/2014/main" id="{8F811646-215B-4656-9F51-7FA408EE8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14790" y="2013867"/>
              <a:ext cx="145110" cy="14511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6DC37B-FBFA-4A47-8E5B-33669D94A011}"/>
              </a:ext>
            </a:extLst>
          </p:cNvPr>
          <p:cNvSpPr txBox="1"/>
          <p:nvPr/>
        </p:nvSpPr>
        <p:spPr>
          <a:xfrm>
            <a:off x="2155130" y="2189127"/>
            <a:ext cx="2092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근무반</a:t>
            </a:r>
            <a:r>
              <a:rPr lang="en-US" altLang="ko-KR" sz="1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140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양념반</a:t>
            </a:r>
            <a:r>
              <a:rPr lang="ko-KR" altLang="en-US" sz="1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후라이드반</a:t>
            </a:r>
            <a:endParaRPr lang="ko-KR" altLang="en-US" sz="14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2B77871-70A5-4BC8-B104-07B40262E9F4}"/>
              </a:ext>
            </a:extLst>
          </p:cNvPr>
          <p:cNvGrpSpPr/>
          <p:nvPr/>
        </p:nvGrpSpPr>
        <p:grpSpPr>
          <a:xfrm>
            <a:off x="4936528" y="2142205"/>
            <a:ext cx="1256599" cy="395678"/>
            <a:chOff x="3038519" y="1884290"/>
            <a:chExt cx="1256599" cy="395678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C7E0BCA3-B40F-4ABA-9E67-C32831E763FB}"/>
                </a:ext>
              </a:extLst>
            </p:cNvPr>
            <p:cNvSpPr/>
            <p:nvPr/>
          </p:nvSpPr>
          <p:spPr>
            <a:xfrm>
              <a:off x="3038519" y="1884290"/>
              <a:ext cx="1256599" cy="395678"/>
            </a:xfrm>
            <a:prstGeom prst="roundRect">
              <a:avLst/>
            </a:prstGeom>
            <a:solidFill>
              <a:srgbClr val="E1F2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72" name="그래픽 71" descr="닫기">
              <a:extLst>
                <a:ext uri="{FF2B5EF4-FFF2-40B4-BE49-F238E27FC236}">
                  <a16:creationId xmlns:a16="http://schemas.microsoft.com/office/drawing/2014/main" id="{4783B9BC-AEE8-43DA-86D4-7707BA984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14790" y="2013867"/>
              <a:ext cx="145110" cy="145110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8A798876-168C-4032-821B-670CADFE003F}"/>
              </a:ext>
            </a:extLst>
          </p:cNvPr>
          <p:cNvSpPr txBox="1"/>
          <p:nvPr/>
        </p:nvSpPr>
        <p:spPr>
          <a:xfrm>
            <a:off x="4988850" y="218912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단위</a:t>
            </a:r>
            <a:r>
              <a:rPr lang="en-US" altLang="ko-KR" sz="1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1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마리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C0ECE3E-B3DF-4A66-89A8-566FF2FECCBF}"/>
              </a:ext>
            </a:extLst>
          </p:cNvPr>
          <p:cNvSpPr/>
          <p:nvPr/>
        </p:nvSpPr>
        <p:spPr>
          <a:xfrm>
            <a:off x="1781920" y="1829183"/>
            <a:ext cx="10137236" cy="4233501"/>
          </a:xfrm>
          <a:prstGeom prst="roundRect">
            <a:avLst>
              <a:gd name="adj" fmla="val 4386"/>
            </a:avLst>
          </a:prstGeom>
          <a:noFill/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5A33FCC4-5F8C-44DC-8C66-7176BFAA3423}"/>
              </a:ext>
            </a:extLst>
          </p:cNvPr>
          <p:cNvSpPr/>
          <p:nvPr/>
        </p:nvSpPr>
        <p:spPr>
          <a:xfrm>
            <a:off x="6044464" y="6249598"/>
            <a:ext cx="1509073" cy="42148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BAD69DA-2314-4845-A5EF-F43064EDA970}"/>
              </a:ext>
            </a:extLst>
          </p:cNvPr>
          <p:cNvSpPr txBox="1"/>
          <p:nvPr/>
        </p:nvSpPr>
        <p:spPr>
          <a:xfrm>
            <a:off x="2615291" y="203389"/>
            <a:ext cx="22589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Emergency maintenance material management</a:t>
            </a:r>
            <a:endParaRPr lang="ko-KR" altLang="en-US" sz="700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9658935-4246-49E7-88D5-671D73F7F003}"/>
              </a:ext>
            </a:extLst>
          </p:cNvPr>
          <p:cNvSpPr/>
          <p:nvPr/>
        </p:nvSpPr>
        <p:spPr>
          <a:xfrm>
            <a:off x="115175" y="2140809"/>
            <a:ext cx="1271003" cy="65722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C8CDCB9-4BC5-4554-826A-B296A3501821}"/>
              </a:ext>
            </a:extLst>
          </p:cNvPr>
          <p:cNvSpPr txBox="1"/>
          <p:nvPr/>
        </p:nvSpPr>
        <p:spPr>
          <a:xfrm>
            <a:off x="249770" y="2808814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관리자에게만</a:t>
            </a:r>
            <a:endParaRPr lang="en-US" altLang="ko-KR" sz="12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2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보여짐</a:t>
            </a:r>
            <a:endParaRPr lang="ko-KR" altLang="en-US" sz="12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05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3675FC-3DF2-4023-B228-0462601DE661}"/>
              </a:ext>
            </a:extLst>
          </p:cNvPr>
          <p:cNvSpPr/>
          <p:nvPr/>
        </p:nvSpPr>
        <p:spPr>
          <a:xfrm>
            <a:off x="0" y="1"/>
            <a:ext cx="12192000" cy="4865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서울시설공단 국문형 CI 이미지 : 서울시설공단">
            <a:extLst>
              <a:ext uri="{FF2B5EF4-FFF2-40B4-BE49-F238E27FC236}">
                <a16:creationId xmlns:a16="http://schemas.microsoft.com/office/drawing/2014/main" id="{3D637F08-04FD-4B56-A2E6-E2B048092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3" y="83116"/>
            <a:ext cx="534272" cy="32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6F33AF-6DED-432A-B327-D5586A7BA2E5}"/>
              </a:ext>
            </a:extLst>
          </p:cNvPr>
          <p:cNvSpPr txBox="1"/>
          <p:nvPr/>
        </p:nvSpPr>
        <p:spPr>
          <a:xfrm>
            <a:off x="750678" y="58614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응급보수자재관리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1E3329-B36C-4366-A383-00B54F894FC7}"/>
              </a:ext>
            </a:extLst>
          </p:cNvPr>
          <p:cNvSpPr/>
          <p:nvPr/>
        </p:nvSpPr>
        <p:spPr>
          <a:xfrm>
            <a:off x="0" y="486560"/>
            <a:ext cx="12192000" cy="6371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D4D1A60-B32E-4510-B334-FBC940B43CEF}"/>
              </a:ext>
            </a:extLst>
          </p:cNvPr>
          <p:cNvSpPr/>
          <p:nvPr/>
        </p:nvSpPr>
        <p:spPr>
          <a:xfrm>
            <a:off x="1" y="486559"/>
            <a:ext cx="1509073" cy="637144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49D5A5-3301-4ABE-A6EB-A99F19F9BAC6}"/>
              </a:ext>
            </a:extLst>
          </p:cNvPr>
          <p:cNvSpPr txBox="1"/>
          <p:nvPr/>
        </p:nvSpPr>
        <p:spPr>
          <a:xfrm>
            <a:off x="187863" y="819231"/>
            <a:ext cx="1125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</a:t>
            </a:r>
            <a:r>
              <a:rPr lang="en-US" altLang="ko-KR" sz="14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출고 조회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2E7023-371C-48D1-99ED-E754D790D686}"/>
              </a:ext>
            </a:extLst>
          </p:cNvPr>
          <p:cNvSpPr txBox="1"/>
          <p:nvPr/>
        </p:nvSpPr>
        <p:spPr>
          <a:xfrm>
            <a:off x="187863" y="1576513"/>
            <a:ext cx="1125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</a:t>
            </a:r>
            <a:r>
              <a:rPr lang="en-US" altLang="ko-KR" sz="14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출고 입력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4D1667-12DB-4D6D-9BE7-8308D080427B}"/>
              </a:ext>
            </a:extLst>
          </p:cNvPr>
          <p:cNvSpPr txBox="1"/>
          <p:nvPr/>
        </p:nvSpPr>
        <p:spPr>
          <a:xfrm>
            <a:off x="308891" y="2340044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항목 추가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38F7213-6BF2-4910-849F-36080E6B5F91}"/>
              </a:ext>
            </a:extLst>
          </p:cNvPr>
          <p:cNvSpPr/>
          <p:nvPr/>
        </p:nvSpPr>
        <p:spPr>
          <a:xfrm>
            <a:off x="1781920" y="766225"/>
            <a:ext cx="10137236" cy="752437"/>
          </a:xfrm>
          <a:prstGeom prst="roundRect">
            <a:avLst>
              <a:gd name="adj" fmla="val 15987"/>
            </a:avLst>
          </a:prstGeom>
          <a:noFill/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E82D3F-BD61-48C5-8923-001CDAA32563}"/>
              </a:ext>
            </a:extLst>
          </p:cNvPr>
          <p:cNvSpPr txBox="1"/>
          <p:nvPr/>
        </p:nvSpPr>
        <p:spPr>
          <a:xfrm>
            <a:off x="1914840" y="990091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항목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C76264F-69CF-4A0B-8D1E-B53D77D95F7D}"/>
              </a:ext>
            </a:extLst>
          </p:cNvPr>
          <p:cNvGrpSpPr/>
          <p:nvPr/>
        </p:nvGrpSpPr>
        <p:grpSpPr>
          <a:xfrm>
            <a:off x="2859319" y="1009403"/>
            <a:ext cx="1321292" cy="251926"/>
            <a:chOff x="4774708" y="2117983"/>
            <a:chExt cx="1321292" cy="251926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8C6ABBB3-A221-44BF-9503-627686D368A8}"/>
                </a:ext>
              </a:extLst>
            </p:cNvPr>
            <p:cNvSpPr/>
            <p:nvPr/>
          </p:nvSpPr>
          <p:spPr>
            <a:xfrm>
              <a:off x="4774708" y="2117983"/>
              <a:ext cx="1321292" cy="251926"/>
            </a:xfrm>
            <a:prstGeom prst="roundRect">
              <a:avLst>
                <a:gd name="adj" fmla="val 10604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9EFA959B-B432-4EAF-991A-98D4E994D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rot="16200000">
              <a:off x="5892948" y="2172441"/>
              <a:ext cx="80397" cy="131481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58BCE48-9165-4F5C-A11E-E25FC7D83B8E}"/>
              </a:ext>
            </a:extLst>
          </p:cNvPr>
          <p:cNvSpPr txBox="1"/>
          <p:nvPr/>
        </p:nvSpPr>
        <p:spPr>
          <a:xfrm>
            <a:off x="3023241" y="1006561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근무반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BCB2D6B-F4ED-4DD5-B46B-1FDBBA172C9C}"/>
              </a:ext>
            </a:extLst>
          </p:cNvPr>
          <p:cNvSpPr/>
          <p:nvPr/>
        </p:nvSpPr>
        <p:spPr>
          <a:xfrm>
            <a:off x="4369932" y="1013535"/>
            <a:ext cx="2429069" cy="251926"/>
          </a:xfrm>
          <a:prstGeom prst="roundRect">
            <a:avLst>
              <a:gd name="adj" fmla="val 10604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C039C92-D4A4-4D3B-9BE4-619664825411}"/>
              </a:ext>
            </a:extLst>
          </p:cNvPr>
          <p:cNvSpPr txBox="1"/>
          <p:nvPr/>
        </p:nvSpPr>
        <p:spPr>
          <a:xfrm>
            <a:off x="4598014" y="1009556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양념반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후라이드반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6C447532-1FB0-4742-AD08-434446DAD09D}"/>
              </a:ext>
            </a:extLst>
          </p:cNvPr>
          <p:cNvSpPr/>
          <p:nvPr/>
        </p:nvSpPr>
        <p:spPr>
          <a:xfrm>
            <a:off x="10764652" y="988553"/>
            <a:ext cx="908803" cy="30777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88519B6-BB2F-40E2-ABBE-3FA05FD99089}"/>
              </a:ext>
            </a:extLst>
          </p:cNvPr>
          <p:cNvGrpSpPr/>
          <p:nvPr/>
        </p:nvGrpSpPr>
        <p:grpSpPr>
          <a:xfrm>
            <a:off x="2084814" y="2142205"/>
            <a:ext cx="2513199" cy="395678"/>
            <a:chOff x="1781919" y="1884290"/>
            <a:chExt cx="2513199" cy="395678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CBD2066D-7320-4C4C-8378-55F0699A2688}"/>
                </a:ext>
              </a:extLst>
            </p:cNvPr>
            <p:cNvSpPr/>
            <p:nvPr/>
          </p:nvSpPr>
          <p:spPr>
            <a:xfrm>
              <a:off x="1781919" y="1884290"/>
              <a:ext cx="2513199" cy="395678"/>
            </a:xfrm>
            <a:prstGeom prst="roundRect">
              <a:avLst/>
            </a:prstGeom>
            <a:solidFill>
              <a:srgbClr val="E1F2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15" name="그래픽 14" descr="닫기">
              <a:extLst>
                <a:ext uri="{FF2B5EF4-FFF2-40B4-BE49-F238E27FC236}">
                  <a16:creationId xmlns:a16="http://schemas.microsoft.com/office/drawing/2014/main" id="{8F811646-215B-4656-9F51-7FA408EE8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14790" y="2013867"/>
              <a:ext cx="145110" cy="14511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6DC37B-FBFA-4A47-8E5B-33669D94A011}"/>
              </a:ext>
            </a:extLst>
          </p:cNvPr>
          <p:cNvSpPr txBox="1"/>
          <p:nvPr/>
        </p:nvSpPr>
        <p:spPr>
          <a:xfrm>
            <a:off x="2155130" y="2189127"/>
            <a:ext cx="2092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근무반</a:t>
            </a:r>
            <a:r>
              <a:rPr lang="en-US" altLang="ko-KR" sz="1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140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양념반</a:t>
            </a:r>
            <a:r>
              <a:rPr lang="ko-KR" altLang="en-US" sz="1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후라이드반</a:t>
            </a:r>
            <a:endParaRPr lang="ko-KR" altLang="en-US" sz="14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2B77871-70A5-4BC8-B104-07B40262E9F4}"/>
              </a:ext>
            </a:extLst>
          </p:cNvPr>
          <p:cNvGrpSpPr/>
          <p:nvPr/>
        </p:nvGrpSpPr>
        <p:grpSpPr>
          <a:xfrm>
            <a:off x="4936528" y="2142205"/>
            <a:ext cx="1256599" cy="395678"/>
            <a:chOff x="3038519" y="1884290"/>
            <a:chExt cx="1256599" cy="395678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C7E0BCA3-B40F-4ABA-9E67-C32831E763FB}"/>
                </a:ext>
              </a:extLst>
            </p:cNvPr>
            <p:cNvSpPr/>
            <p:nvPr/>
          </p:nvSpPr>
          <p:spPr>
            <a:xfrm>
              <a:off x="3038519" y="1884290"/>
              <a:ext cx="1256599" cy="395678"/>
            </a:xfrm>
            <a:prstGeom prst="roundRect">
              <a:avLst/>
            </a:prstGeom>
            <a:solidFill>
              <a:srgbClr val="E1F2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72" name="그래픽 71" descr="닫기">
              <a:extLst>
                <a:ext uri="{FF2B5EF4-FFF2-40B4-BE49-F238E27FC236}">
                  <a16:creationId xmlns:a16="http://schemas.microsoft.com/office/drawing/2014/main" id="{4783B9BC-AEE8-43DA-86D4-7707BA984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14790" y="2013867"/>
              <a:ext cx="145110" cy="145110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8A798876-168C-4032-821B-670CADFE003F}"/>
              </a:ext>
            </a:extLst>
          </p:cNvPr>
          <p:cNvSpPr txBox="1"/>
          <p:nvPr/>
        </p:nvSpPr>
        <p:spPr>
          <a:xfrm>
            <a:off x="4988850" y="218912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단위</a:t>
            </a:r>
            <a:r>
              <a:rPr lang="en-US" altLang="ko-KR" sz="1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1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마리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C0ECE3E-B3DF-4A66-89A8-566FF2FECCBF}"/>
              </a:ext>
            </a:extLst>
          </p:cNvPr>
          <p:cNvSpPr/>
          <p:nvPr/>
        </p:nvSpPr>
        <p:spPr>
          <a:xfrm>
            <a:off x="1781920" y="1829183"/>
            <a:ext cx="10137236" cy="4233501"/>
          </a:xfrm>
          <a:prstGeom prst="roundRect">
            <a:avLst>
              <a:gd name="adj" fmla="val 4386"/>
            </a:avLst>
          </a:prstGeom>
          <a:noFill/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5A33FCC4-5F8C-44DC-8C66-7176BFAA3423}"/>
              </a:ext>
            </a:extLst>
          </p:cNvPr>
          <p:cNvSpPr/>
          <p:nvPr/>
        </p:nvSpPr>
        <p:spPr>
          <a:xfrm>
            <a:off x="6044464" y="6249598"/>
            <a:ext cx="1509073" cy="42148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BAD69DA-2314-4845-A5EF-F43064EDA970}"/>
              </a:ext>
            </a:extLst>
          </p:cNvPr>
          <p:cNvSpPr txBox="1"/>
          <p:nvPr/>
        </p:nvSpPr>
        <p:spPr>
          <a:xfrm>
            <a:off x="2615291" y="203389"/>
            <a:ext cx="22589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Emergency maintenance material management</a:t>
            </a:r>
            <a:endParaRPr lang="ko-KR" altLang="en-US" sz="700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9658935-4246-49E7-88D5-671D73F7F003}"/>
              </a:ext>
            </a:extLst>
          </p:cNvPr>
          <p:cNvSpPr/>
          <p:nvPr/>
        </p:nvSpPr>
        <p:spPr>
          <a:xfrm>
            <a:off x="115175" y="2140809"/>
            <a:ext cx="1271003" cy="65722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C8CDCB9-4BC5-4554-826A-B296A3501821}"/>
              </a:ext>
            </a:extLst>
          </p:cNvPr>
          <p:cNvSpPr txBox="1"/>
          <p:nvPr/>
        </p:nvSpPr>
        <p:spPr>
          <a:xfrm>
            <a:off x="249770" y="2808814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관리자에게만</a:t>
            </a:r>
            <a:endParaRPr lang="en-US" altLang="ko-KR" sz="12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2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보여짐</a:t>
            </a:r>
            <a:endParaRPr lang="ko-KR" altLang="en-US" sz="12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C8C3910-D20B-4A66-822F-097C1F7D1931}"/>
              </a:ext>
            </a:extLst>
          </p:cNvPr>
          <p:cNvSpPr/>
          <p:nvPr/>
        </p:nvSpPr>
        <p:spPr>
          <a:xfrm>
            <a:off x="1" y="-1"/>
            <a:ext cx="12191999" cy="6858001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1265EB5-B3B3-4A3A-B73D-C2997C95135C}"/>
              </a:ext>
            </a:extLst>
          </p:cNvPr>
          <p:cNvGrpSpPr/>
          <p:nvPr/>
        </p:nvGrpSpPr>
        <p:grpSpPr>
          <a:xfrm>
            <a:off x="4495515" y="2698003"/>
            <a:ext cx="3395223" cy="1691744"/>
            <a:chOff x="4349386" y="3068721"/>
            <a:chExt cx="3395223" cy="1691744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55DA4ED-C7AB-42EC-B6C7-E27C20BE2F71}"/>
                </a:ext>
              </a:extLst>
            </p:cNvPr>
            <p:cNvSpPr/>
            <p:nvPr/>
          </p:nvSpPr>
          <p:spPr>
            <a:xfrm>
              <a:off x="4349386" y="3068721"/>
              <a:ext cx="3395223" cy="1691744"/>
            </a:xfrm>
            <a:prstGeom prst="roundRect">
              <a:avLst>
                <a:gd name="adj" fmla="val 1023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E2B693D-6810-4290-A70A-484FFFCAC39D}"/>
                </a:ext>
              </a:extLst>
            </p:cNvPr>
            <p:cNvSpPr txBox="1"/>
            <p:nvPr/>
          </p:nvSpPr>
          <p:spPr>
            <a:xfrm>
              <a:off x="5014445" y="3472630"/>
              <a:ext cx="215636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항목이 추가되었습니다</a:t>
              </a:r>
              <a:r>
                <a:rPr lang="en-US" altLang="ko-KR" sz="1600" dirty="0">
                  <a:solidFill>
                    <a:schemeClr val="bg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endParaRPr lang="ko-KR" altLang="en-US" sz="16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A9F7257-6A2B-4CD7-830E-330CDD053C89}"/>
                </a:ext>
              </a:extLst>
            </p:cNvPr>
            <p:cNvSpPr/>
            <p:nvPr/>
          </p:nvSpPr>
          <p:spPr>
            <a:xfrm>
              <a:off x="5553383" y="4072515"/>
              <a:ext cx="1078484" cy="373224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734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66ABC345-93A7-49BF-8AE8-CBA1AAAD4AA4}"/>
              </a:ext>
            </a:extLst>
          </p:cNvPr>
          <p:cNvGrpSpPr/>
          <p:nvPr/>
        </p:nvGrpSpPr>
        <p:grpSpPr>
          <a:xfrm>
            <a:off x="4211459" y="0"/>
            <a:ext cx="3769082" cy="354373"/>
            <a:chOff x="1" y="1"/>
            <a:chExt cx="5312047" cy="49944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6F41FFE-78B4-46FC-8D8E-F954A1DB4CE2}"/>
                </a:ext>
              </a:extLst>
            </p:cNvPr>
            <p:cNvSpPr/>
            <p:nvPr/>
          </p:nvSpPr>
          <p:spPr>
            <a:xfrm>
              <a:off x="1" y="1"/>
              <a:ext cx="5312047" cy="4865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서울시설공단 국문형 CI 이미지 : 서울시설공단">
              <a:extLst>
                <a:ext uri="{FF2B5EF4-FFF2-40B4-BE49-F238E27FC236}">
                  <a16:creationId xmlns:a16="http://schemas.microsoft.com/office/drawing/2014/main" id="{130D714F-8FBE-45CB-9837-E96CAF2AE2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03" y="83116"/>
              <a:ext cx="534272" cy="320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E663B-B5E8-48B5-B6BD-A5CFFA32690D}"/>
                </a:ext>
              </a:extLst>
            </p:cNvPr>
            <p:cNvSpPr txBox="1"/>
            <p:nvPr/>
          </p:nvSpPr>
          <p:spPr>
            <a:xfrm>
              <a:off x="750677" y="4566"/>
              <a:ext cx="1633876" cy="357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chemeClr val="bg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응급보수자재관리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6BD217-04B7-4EB2-B239-33ABC691DFA4}"/>
                </a:ext>
              </a:extLst>
            </p:cNvPr>
            <p:cNvSpPr txBox="1"/>
            <p:nvPr/>
          </p:nvSpPr>
          <p:spPr>
            <a:xfrm>
              <a:off x="750676" y="282559"/>
              <a:ext cx="1932094" cy="216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bg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Emergency maintenance material management</a:t>
              </a:r>
              <a:endParaRPr lang="ko-KR" altLang="en-US" sz="4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EC66BF-0DF9-4284-94E9-E6339125C7B6}"/>
              </a:ext>
            </a:extLst>
          </p:cNvPr>
          <p:cNvSpPr/>
          <p:nvPr/>
        </p:nvSpPr>
        <p:spPr>
          <a:xfrm>
            <a:off x="4211459" y="345229"/>
            <a:ext cx="3769082" cy="65127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4F789D-9BAA-4D43-A41A-2AF91609B855}"/>
              </a:ext>
            </a:extLst>
          </p:cNvPr>
          <p:cNvSpPr/>
          <p:nvPr/>
        </p:nvSpPr>
        <p:spPr>
          <a:xfrm>
            <a:off x="4211459" y="345229"/>
            <a:ext cx="3769082" cy="2862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37C7AB-3980-46A6-88C4-C9C400C12A1D}"/>
              </a:ext>
            </a:extLst>
          </p:cNvPr>
          <p:cNvSpPr txBox="1"/>
          <p:nvPr/>
        </p:nvSpPr>
        <p:spPr>
          <a:xfrm>
            <a:off x="4384055" y="380635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</a:t>
            </a:r>
            <a:r>
              <a:rPr lang="en-US" altLang="ko-KR" sz="8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8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출고 조회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180A4A-9867-4D67-A288-7DA0F686FF91}"/>
              </a:ext>
            </a:extLst>
          </p:cNvPr>
          <p:cNvSpPr txBox="1"/>
          <p:nvPr/>
        </p:nvSpPr>
        <p:spPr>
          <a:xfrm>
            <a:off x="5735965" y="380635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</a:t>
            </a:r>
            <a:r>
              <a:rPr lang="en-US" altLang="ko-KR" sz="8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8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출고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AF51F4-8B1F-4B40-A03C-365383563342}"/>
              </a:ext>
            </a:extLst>
          </p:cNvPr>
          <p:cNvSpPr txBox="1"/>
          <p:nvPr/>
        </p:nvSpPr>
        <p:spPr>
          <a:xfrm>
            <a:off x="7183698" y="380635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항목 추가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C62873A-6F26-459F-8F5A-CC8E163BB60D}"/>
              </a:ext>
            </a:extLst>
          </p:cNvPr>
          <p:cNvSpPr/>
          <p:nvPr/>
        </p:nvSpPr>
        <p:spPr>
          <a:xfrm>
            <a:off x="7183698" y="286253"/>
            <a:ext cx="556914" cy="42299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F5D44F-EA79-4F46-9340-A8E4FA7EBFE8}"/>
              </a:ext>
            </a:extLst>
          </p:cNvPr>
          <p:cNvSpPr txBox="1"/>
          <p:nvPr/>
        </p:nvSpPr>
        <p:spPr>
          <a:xfrm>
            <a:off x="7581495" y="631482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관리자에게만</a:t>
            </a:r>
            <a:endParaRPr lang="en-US" altLang="ko-KR" sz="1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0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보여짐</a:t>
            </a:r>
            <a:endParaRPr lang="ko-KR" altLang="en-US" sz="1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D12C21-0F87-4BB4-895D-A06D94930B40}"/>
              </a:ext>
            </a:extLst>
          </p:cNvPr>
          <p:cNvSpPr txBox="1"/>
          <p:nvPr/>
        </p:nvSpPr>
        <p:spPr>
          <a:xfrm>
            <a:off x="4345400" y="797322"/>
            <a:ext cx="1688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입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출고 내역</a:t>
            </a:r>
          </a:p>
        </p:txBody>
      </p:sp>
      <p:graphicFrame>
        <p:nvGraphicFramePr>
          <p:cNvPr id="21" name="표 79">
            <a:extLst>
              <a:ext uri="{FF2B5EF4-FFF2-40B4-BE49-F238E27FC236}">
                <a16:creationId xmlns:a16="http://schemas.microsoft.com/office/drawing/2014/main" id="{7A879A62-1046-4DBC-A299-A4068DA14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829150"/>
              </p:ext>
            </p:extLst>
          </p:nvPr>
        </p:nvGraphicFramePr>
        <p:xfrm>
          <a:off x="4345402" y="1138600"/>
          <a:ext cx="10137239" cy="1805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9616">
                  <a:extLst>
                    <a:ext uri="{9D8B030D-6E8A-4147-A177-3AD203B41FA5}">
                      <a16:colId xmlns:a16="http://schemas.microsoft.com/office/drawing/2014/main" val="4147670834"/>
                    </a:ext>
                  </a:extLst>
                </a:gridCol>
                <a:gridCol w="625151">
                  <a:extLst>
                    <a:ext uri="{9D8B030D-6E8A-4147-A177-3AD203B41FA5}">
                      <a16:colId xmlns:a16="http://schemas.microsoft.com/office/drawing/2014/main" val="176536727"/>
                    </a:ext>
                  </a:extLst>
                </a:gridCol>
                <a:gridCol w="1707502">
                  <a:extLst>
                    <a:ext uri="{9D8B030D-6E8A-4147-A177-3AD203B41FA5}">
                      <a16:colId xmlns:a16="http://schemas.microsoft.com/office/drawing/2014/main" val="1788189629"/>
                    </a:ext>
                  </a:extLst>
                </a:gridCol>
                <a:gridCol w="2267339">
                  <a:extLst>
                    <a:ext uri="{9D8B030D-6E8A-4147-A177-3AD203B41FA5}">
                      <a16:colId xmlns:a16="http://schemas.microsoft.com/office/drawing/2014/main" val="874868782"/>
                    </a:ext>
                  </a:extLst>
                </a:gridCol>
                <a:gridCol w="886408">
                  <a:extLst>
                    <a:ext uri="{9D8B030D-6E8A-4147-A177-3AD203B41FA5}">
                      <a16:colId xmlns:a16="http://schemas.microsoft.com/office/drawing/2014/main" val="2519934313"/>
                    </a:ext>
                  </a:extLst>
                </a:gridCol>
                <a:gridCol w="1390261">
                  <a:extLst>
                    <a:ext uri="{9D8B030D-6E8A-4147-A177-3AD203B41FA5}">
                      <a16:colId xmlns:a16="http://schemas.microsoft.com/office/drawing/2014/main" val="3608802871"/>
                    </a:ext>
                  </a:extLst>
                </a:gridCol>
                <a:gridCol w="1160962">
                  <a:extLst>
                    <a:ext uri="{9D8B030D-6E8A-4147-A177-3AD203B41FA5}">
                      <a16:colId xmlns:a16="http://schemas.microsoft.com/office/drawing/2014/main" val="1436253519"/>
                    </a:ext>
                  </a:extLst>
                </a:gridCol>
              </a:tblGrid>
              <a:tr h="3075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입</a:t>
                      </a:r>
                      <a:r>
                        <a:rPr lang="en-US" altLang="ko-KR" sz="10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출고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종류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제품명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입</a:t>
                      </a:r>
                      <a:r>
                        <a:rPr lang="en-US" altLang="ko-KR" sz="10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출고 수량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근무반</a:t>
                      </a:r>
                      <a:endParaRPr lang="ko-KR" altLang="en-US" sz="1000" dirty="0">
                        <a:solidFill>
                          <a:schemeClr val="bg2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작업자명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362285"/>
                  </a:ext>
                </a:extLst>
              </a:tr>
              <a:tr h="249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2021.03.30 13:46:35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BDFFDB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입고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일반 상온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아스콘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로드스타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정비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아무개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621919"/>
                  </a:ext>
                </a:extLst>
              </a:tr>
              <a:tr h="2496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2021.03.30 15:17:23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BDFFDB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입고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일반 상온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아스콘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바로바로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한국 석유 공업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300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정비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김준혁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405873"/>
                  </a:ext>
                </a:extLst>
              </a:tr>
              <a:tr h="249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2021.03.30 16:32:10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출고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균열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보수재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루크하드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흥진산업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310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정비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김존슨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532777"/>
                  </a:ext>
                </a:extLst>
              </a:tr>
              <a:tr h="249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2021.03.31 10:24:08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BDFFDB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입고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균열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보수재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RPM 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다현산업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200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정비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반</a:t>
                      </a:r>
                      <a:endPara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문재인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968667"/>
                  </a:ext>
                </a:extLst>
              </a:tr>
              <a:tr h="249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2021.03.31 11:47:14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출고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일반 상온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아스콘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루크하드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흥진산업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200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정비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윤석열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0248"/>
                  </a:ext>
                </a:extLst>
              </a:tr>
              <a:tr h="249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2021.03.31 14:59:31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BDFFDB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입고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일반 상온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아스콘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RPM 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다현산업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정비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마크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주커버그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53226"/>
                  </a:ext>
                </a:extLst>
              </a:tr>
            </a:tbl>
          </a:graphicData>
        </a:graphic>
      </p:graphicFrame>
      <p:graphicFrame>
        <p:nvGraphicFramePr>
          <p:cNvPr id="22" name="표 76">
            <a:extLst>
              <a:ext uri="{FF2B5EF4-FFF2-40B4-BE49-F238E27FC236}">
                <a16:creationId xmlns:a16="http://schemas.microsoft.com/office/drawing/2014/main" id="{C37FF91D-EA38-45B3-9077-9F65D1450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81739"/>
              </p:ext>
            </p:extLst>
          </p:nvPr>
        </p:nvGraphicFramePr>
        <p:xfrm>
          <a:off x="4345400" y="3496406"/>
          <a:ext cx="4868089" cy="11310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9698">
                  <a:extLst>
                    <a:ext uri="{9D8B030D-6E8A-4147-A177-3AD203B41FA5}">
                      <a16:colId xmlns:a16="http://schemas.microsoft.com/office/drawing/2014/main" val="628366309"/>
                    </a:ext>
                  </a:extLst>
                </a:gridCol>
                <a:gridCol w="2351314">
                  <a:extLst>
                    <a:ext uri="{9D8B030D-6E8A-4147-A177-3AD203B41FA5}">
                      <a16:colId xmlns:a16="http://schemas.microsoft.com/office/drawing/2014/main" val="578183247"/>
                    </a:ext>
                  </a:extLst>
                </a:gridCol>
                <a:gridCol w="877077">
                  <a:extLst>
                    <a:ext uri="{9D8B030D-6E8A-4147-A177-3AD203B41FA5}">
                      <a16:colId xmlns:a16="http://schemas.microsoft.com/office/drawing/2014/main" val="241502183"/>
                    </a:ext>
                  </a:extLst>
                </a:gridCol>
              </a:tblGrid>
              <a:tr h="284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제품명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수량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893258"/>
                  </a:ext>
                </a:extLst>
              </a:tr>
              <a:tr h="277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일반 상온 </a:t>
                      </a:r>
                      <a:r>
                        <a:rPr lang="ko-KR" altLang="en-US" sz="1100" dirty="0" err="1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아스콘</a:t>
                      </a:r>
                      <a:endParaRPr lang="ko-KR" altLang="en-US" sz="1100" dirty="0">
                        <a:solidFill>
                          <a:schemeClr val="bg2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바로바로 </a:t>
                      </a:r>
                      <a:r>
                        <a:rPr lang="en-US" altLang="ko-KR" sz="11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한국 석유 공업</a:t>
                      </a:r>
                      <a:r>
                        <a:rPr lang="en-US" altLang="ko-KR" sz="11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100" dirty="0">
                        <a:solidFill>
                          <a:schemeClr val="bg2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256</a:t>
                      </a:r>
                      <a:endParaRPr lang="ko-KR" altLang="en-US" sz="1100" dirty="0">
                        <a:solidFill>
                          <a:schemeClr val="bg2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004971"/>
                  </a:ext>
                </a:extLst>
              </a:tr>
              <a:tr h="28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…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…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…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927646"/>
                  </a:ext>
                </a:extLst>
              </a:tr>
              <a:tr h="28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…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…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…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393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D4CD0C7-ABF3-405E-9DE0-44D38B21E044}"/>
              </a:ext>
            </a:extLst>
          </p:cNvPr>
          <p:cNvSpPr txBox="1"/>
          <p:nvPr/>
        </p:nvSpPr>
        <p:spPr>
          <a:xfrm>
            <a:off x="4345401" y="3157852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재고</a:t>
            </a:r>
          </a:p>
        </p:txBody>
      </p:sp>
      <p:pic>
        <p:nvPicPr>
          <p:cNvPr id="24" name="그래픽 23" descr="새로 고침">
            <a:extLst>
              <a:ext uri="{FF2B5EF4-FFF2-40B4-BE49-F238E27FC236}">
                <a16:creationId xmlns:a16="http://schemas.microsoft.com/office/drawing/2014/main" id="{2217E7C8-325E-47A6-AA90-1700872A1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9958" y="3201927"/>
            <a:ext cx="248332" cy="248332"/>
          </a:xfrm>
          <a:prstGeom prst="rect">
            <a:avLst/>
          </a:prstGeom>
        </p:spPr>
      </p:pic>
      <p:pic>
        <p:nvPicPr>
          <p:cNvPr id="25" name="그래픽 24" descr="새로 고침">
            <a:extLst>
              <a:ext uri="{FF2B5EF4-FFF2-40B4-BE49-F238E27FC236}">
                <a16:creationId xmlns:a16="http://schemas.microsoft.com/office/drawing/2014/main" id="{8D5169BB-B75D-4188-851B-6F465E0E3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5999" y="831682"/>
            <a:ext cx="248332" cy="248332"/>
          </a:xfrm>
          <a:prstGeom prst="rect">
            <a:avLst/>
          </a:prstGeom>
        </p:spPr>
      </p:pic>
      <p:graphicFrame>
        <p:nvGraphicFramePr>
          <p:cNvPr id="26" name="표 79">
            <a:extLst>
              <a:ext uri="{FF2B5EF4-FFF2-40B4-BE49-F238E27FC236}">
                <a16:creationId xmlns:a16="http://schemas.microsoft.com/office/drawing/2014/main" id="{B4D0D84F-9295-48C4-8B8C-45EA82328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603250"/>
              </p:ext>
            </p:extLst>
          </p:nvPr>
        </p:nvGraphicFramePr>
        <p:xfrm>
          <a:off x="4345400" y="5179831"/>
          <a:ext cx="4757372" cy="557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6873">
                  <a:extLst>
                    <a:ext uri="{9D8B030D-6E8A-4147-A177-3AD203B41FA5}">
                      <a16:colId xmlns:a16="http://schemas.microsoft.com/office/drawing/2014/main" val="4147670834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176536727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2519934313"/>
                    </a:ext>
                  </a:extLst>
                </a:gridCol>
                <a:gridCol w="1054360">
                  <a:extLst>
                    <a:ext uri="{9D8B030D-6E8A-4147-A177-3AD203B41FA5}">
                      <a16:colId xmlns:a16="http://schemas.microsoft.com/office/drawing/2014/main" val="3608802871"/>
                    </a:ext>
                  </a:extLst>
                </a:gridCol>
                <a:gridCol w="782531">
                  <a:extLst>
                    <a:ext uri="{9D8B030D-6E8A-4147-A177-3AD203B41FA5}">
                      <a16:colId xmlns:a16="http://schemas.microsoft.com/office/drawing/2014/main" val="1436253519"/>
                    </a:ext>
                  </a:extLst>
                </a:gridCol>
              </a:tblGrid>
              <a:tr h="3075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입</a:t>
                      </a:r>
                      <a:r>
                        <a:rPr lang="en-US" altLang="ko-KR" sz="10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출고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수량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근무반</a:t>
                      </a:r>
                      <a:endParaRPr lang="ko-KR" altLang="en-US" sz="1000" dirty="0">
                        <a:solidFill>
                          <a:schemeClr val="bg2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2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작업자명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362285"/>
                  </a:ext>
                </a:extLst>
              </a:tr>
              <a:tr h="2496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2021.03.30 15:17:23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BDFFDB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입고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300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정비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김준혁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40587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0D18D23-C93C-44BF-80E5-CCF1920D184C}"/>
              </a:ext>
            </a:extLst>
          </p:cNvPr>
          <p:cNvSpPr txBox="1"/>
          <p:nvPr/>
        </p:nvSpPr>
        <p:spPr>
          <a:xfrm>
            <a:off x="4345400" y="4841277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자재별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입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출고 내역</a:t>
            </a:r>
          </a:p>
        </p:txBody>
      </p:sp>
      <p:pic>
        <p:nvPicPr>
          <p:cNvPr id="28" name="그래픽 27" descr="새로 고침">
            <a:extLst>
              <a:ext uri="{FF2B5EF4-FFF2-40B4-BE49-F238E27FC236}">
                <a16:creationId xmlns:a16="http://schemas.microsoft.com/office/drawing/2014/main" id="{2D3DF17C-060E-4C7E-8BCB-D3A0C6E47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1868" y="4883051"/>
            <a:ext cx="248332" cy="2483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506A2AB-86A3-49A6-B482-50424379BD5B}"/>
              </a:ext>
            </a:extLst>
          </p:cNvPr>
          <p:cNvSpPr txBox="1"/>
          <p:nvPr/>
        </p:nvSpPr>
        <p:spPr>
          <a:xfrm>
            <a:off x="6456034" y="4064425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클릭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F049F80-9F3A-468D-9314-FEA3C5BA9B63}"/>
              </a:ext>
            </a:extLst>
          </p:cNvPr>
          <p:cNvSpPr/>
          <p:nvPr/>
        </p:nvSpPr>
        <p:spPr>
          <a:xfrm>
            <a:off x="4288232" y="3719853"/>
            <a:ext cx="4957020" cy="382394"/>
          </a:xfrm>
          <a:prstGeom prst="roundRect">
            <a:avLst>
              <a:gd name="adj" fmla="val 1479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5489C22-E9E1-45FF-B32A-9C5D96B1980B}"/>
              </a:ext>
            </a:extLst>
          </p:cNvPr>
          <p:cNvSpPr/>
          <p:nvPr/>
        </p:nvSpPr>
        <p:spPr>
          <a:xfrm>
            <a:off x="4256469" y="4783889"/>
            <a:ext cx="4957020" cy="1026900"/>
          </a:xfrm>
          <a:prstGeom prst="roundRect">
            <a:avLst>
              <a:gd name="adj" fmla="val 1479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6071AAA3-F282-4FAB-8162-E7FC56A1C073}"/>
              </a:ext>
            </a:extLst>
          </p:cNvPr>
          <p:cNvSpPr/>
          <p:nvPr/>
        </p:nvSpPr>
        <p:spPr>
          <a:xfrm>
            <a:off x="6904127" y="4114800"/>
            <a:ext cx="197527" cy="671804"/>
          </a:xfrm>
          <a:custGeom>
            <a:avLst/>
            <a:gdLst>
              <a:gd name="connsiteX0" fmla="*/ 0 w 197527"/>
              <a:gd name="connsiteY0" fmla="*/ 0 h 671804"/>
              <a:gd name="connsiteX1" fmla="*/ 149290 w 197527"/>
              <a:gd name="connsiteY1" fmla="*/ 251927 h 671804"/>
              <a:gd name="connsiteX2" fmla="*/ 195943 w 197527"/>
              <a:gd name="connsiteY2" fmla="*/ 550506 h 671804"/>
              <a:gd name="connsiteX3" fmla="*/ 186612 w 197527"/>
              <a:gd name="connsiteY3" fmla="*/ 671804 h 67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527" h="671804">
                <a:moveTo>
                  <a:pt x="0" y="0"/>
                </a:moveTo>
                <a:cubicBezTo>
                  <a:pt x="58316" y="80088"/>
                  <a:pt x="116633" y="160176"/>
                  <a:pt x="149290" y="251927"/>
                </a:cubicBezTo>
                <a:cubicBezTo>
                  <a:pt x="181947" y="343678"/>
                  <a:pt x="189723" y="480527"/>
                  <a:pt x="195943" y="550506"/>
                </a:cubicBezTo>
                <a:cubicBezTo>
                  <a:pt x="202163" y="620486"/>
                  <a:pt x="188167" y="631371"/>
                  <a:pt x="186612" y="671804"/>
                </a:cubicBezTo>
              </a:path>
            </a:pathLst>
          </a:custGeom>
          <a:noFill/>
          <a:ln w="25400" cap="rnd">
            <a:solidFill>
              <a:srgbClr val="FF0000"/>
            </a:solidFill>
            <a:round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0B0FD4E-5965-4109-9AEC-71D5B70A73F8}"/>
              </a:ext>
            </a:extLst>
          </p:cNvPr>
          <p:cNvCxnSpPr/>
          <p:nvPr/>
        </p:nvCxnSpPr>
        <p:spPr>
          <a:xfrm>
            <a:off x="5597618" y="2835101"/>
            <a:ext cx="1716833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0824502-9158-458B-834E-823FC44D409C}"/>
              </a:ext>
            </a:extLst>
          </p:cNvPr>
          <p:cNvSpPr txBox="1"/>
          <p:nvPr/>
        </p:nvSpPr>
        <p:spPr>
          <a:xfrm>
            <a:off x="5926081" y="2823754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좌우로 스크롤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EF576E6-4F7B-430B-AB70-72CC17D3F4A6}"/>
              </a:ext>
            </a:extLst>
          </p:cNvPr>
          <p:cNvCxnSpPr/>
          <p:nvPr/>
        </p:nvCxnSpPr>
        <p:spPr>
          <a:xfrm>
            <a:off x="5597618" y="4478909"/>
            <a:ext cx="1716833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0462B8-B45B-446E-A8CB-9AF549F8CF31}"/>
              </a:ext>
            </a:extLst>
          </p:cNvPr>
          <p:cNvSpPr txBox="1"/>
          <p:nvPr/>
        </p:nvSpPr>
        <p:spPr>
          <a:xfrm>
            <a:off x="5926081" y="4467562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좌우로 스크롤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FB53816-27E2-4CEF-ACBA-7F44B0402255}"/>
              </a:ext>
            </a:extLst>
          </p:cNvPr>
          <p:cNvCxnSpPr/>
          <p:nvPr/>
        </p:nvCxnSpPr>
        <p:spPr>
          <a:xfrm>
            <a:off x="5597618" y="5918717"/>
            <a:ext cx="1716833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4701BC5-41C0-40F0-8A3F-CE325318C726}"/>
              </a:ext>
            </a:extLst>
          </p:cNvPr>
          <p:cNvSpPr txBox="1"/>
          <p:nvPr/>
        </p:nvSpPr>
        <p:spPr>
          <a:xfrm>
            <a:off x="5926081" y="5907370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좌우로 스크롤</a:t>
            </a:r>
          </a:p>
        </p:txBody>
      </p:sp>
    </p:spTree>
    <p:extLst>
      <p:ext uri="{BB962C8B-B14F-4D97-AF65-F5344CB8AC3E}">
        <p14:creationId xmlns:p14="http://schemas.microsoft.com/office/powerpoint/2010/main" val="2443899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BD2A7A96-100D-4B21-943D-A7914CC4EECC}"/>
              </a:ext>
            </a:extLst>
          </p:cNvPr>
          <p:cNvGrpSpPr/>
          <p:nvPr/>
        </p:nvGrpSpPr>
        <p:grpSpPr>
          <a:xfrm>
            <a:off x="4211459" y="0"/>
            <a:ext cx="3769082" cy="354373"/>
            <a:chOff x="1" y="1"/>
            <a:chExt cx="5312047" cy="49944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504CC1C-48D0-4A5F-9996-492AC723F153}"/>
                </a:ext>
              </a:extLst>
            </p:cNvPr>
            <p:cNvSpPr/>
            <p:nvPr/>
          </p:nvSpPr>
          <p:spPr>
            <a:xfrm>
              <a:off x="1" y="1"/>
              <a:ext cx="5312047" cy="4865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Picture 2" descr="서울시설공단 국문형 CI 이미지 : 서울시설공단">
              <a:extLst>
                <a:ext uri="{FF2B5EF4-FFF2-40B4-BE49-F238E27FC236}">
                  <a16:creationId xmlns:a16="http://schemas.microsoft.com/office/drawing/2014/main" id="{C035F23D-15DE-441B-9B04-80A0373959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03" y="83116"/>
              <a:ext cx="534272" cy="320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63CDCA9-04C5-4E12-824B-40B11ECE47F2}"/>
                </a:ext>
              </a:extLst>
            </p:cNvPr>
            <p:cNvSpPr txBox="1"/>
            <p:nvPr/>
          </p:nvSpPr>
          <p:spPr>
            <a:xfrm>
              <a:off x="750677" y="4566"/>
              <a:ext cx="1633876" cy="357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chemeClr val="bg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응급보수자재관리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0A75B24-27DB-46B2-ACBC-3D125042EE86}"/>
                </a:ext>
              </a:extLst>
            </p:cNvPr>
            <p:cNvSpPr txBox="1"/>
            <p:nvPr/>
          </p:nvSpPr>
          <p:spPr>
            <a:xfrm>
              <a:off x="750676" y="282559"/>
              <a:ext cx="1932094" cy="216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bg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Emergency maintenance material management</a:t>
              </a:r>
              <a:endParaRPr lang="ko-KR" altLang="en-US" sz="4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EC66BF-0DF9-4284-94E9-E6339125C7B6}"/>
              </a:ext>
            </a:extLst>
          </p:cNvPr>
          <p:cNvSpPr/>
          <p:nvPr/>
        </p:nvSpPr>
        <p:spPr>
          <a:xfrm>
            <a:off x="4211459" y="345229"/>
            <a:ext cx="3769082" cy="65127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FBF4BF-AF16-4333-9D7D-B8D6445DCB35}"/>
              </a:ext>
            </a:extLst>
          </p:cNvPr>
          <p:cNvSpPr/>
          <p:nvPr/>
        </p:nvSpPr>
        <p:spPr>
          <a:xfrm>
            <a:off x="4211459" y="345229"/>
            <a:ext cx="3769082" cy="2862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81E2A2-9519-48A3-A14F-2757AEDC9025}"/>
              </a:ext>
            </a:extLst>
          </p:cNvPr>
          <p:cNvSpPr txBox="1"/>
          <p:nvPr/>
        </p:nvSpPr>
        <p:spPr>
          <a:xfrm>
            <a:off x="4384055" y="380635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</a:t>
            </a:r>
            <a:r>
              <a:rPr lang="en-US" altLang="ko-KR" sz="8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8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출고 조회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A9315-80B0-4529-B2F2-015101814D4D}"/>
              </a:ext>
            </a:extLst>
          </p:cNvPr>
          <p:cNvSpPr txBox="1"/>
          <p:nvPr/>
        </p:nvSpPr>
        <p:spPr>
          <a:xfrm>
            <a:off x="5735965" y="380635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</a:t>
            </a:r>
            <a:r>
              <a:rPr lang="en-US" altLang="ko-KR" sz="8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8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출고 입력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C2A72B-1B25-4387-85DC-B3235941CBB8}"/>
              </a:ext>
            </a:extLst>
          </p:cNvPr>
          <p:cNvSpPr txBox="1"/>
          <p:nvPr/>
        </p:nvSpPr>
        <p:spPr>
          <a:xfrm>
            <a:off x="7183698" y="380635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항목 추가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4443303-FDEB-4865-B10B-5C37EBD30DBA}"/>
              </a:ext>
            </a:extLst>
          </p:cNvPr>
          <p:cNvSpPr/>
          <p:nvPr/>
        </p:nvSpPr>
        <p:spPr>
          <a:xfrm>
            <a:off x="7183698" y="286253"/>
            <a:ext cx="556914" cy="42299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75CE71-3407-42B9-82C0-F848CAE2F6A7}"/>
              </a:ext>
            </a:extLst>
          </p:cNvPr>
          <p:cNvSpPr txBox="1"/>
          <p:nvPr/>
        </p:nvSpPr>
        <p:spPr>
          <a:xfrm>
            <a:off x="7581495" y="631482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관리자에게만</a:t>
            </a:r>
            <a:endParaRPr lang="en-US" altLang="ko-KR" sz="1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0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보여짐</a:t>
            </a:r>
            <a:endParaRPr lang="ko-KR" altLang="en-US" sz="1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그래픽 17" descr="줄 화살표: 일자형">
            <a:extLst>
              <a:ext uri="{FF2B5EF4-FFF2-40B4-BE49-F238E27FC236}">
                <a16:creationId xmlns:a16="http://schemas.microsoft.com/office/drawing/2014/main" id="{023A3DF5-577E-4711-8239-35C7C7F7D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4619" y="727383"/>
            <a:ext cx="248347" cy="2483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827D9CA-7706-4151-8FCD-E7F941E90255}"/>
              </a:ext>
            </a:extLst>
          </p:cNvPr>
          <p:cNvSpPr txBox="1"/>
          <p:nvPr/>
        </p:nvSpPr>
        <p:spPr>
          <a:xfrm>
            <a:off x="4572966" y="727383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이전으로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A6957D7-01D3-4DC6-8F4C-8481F353CBC1}"/>
              </a:ext>
            </a:extLst>
          </p:cNvPr>
          <p:cNvSpPr/>
          <p:nvPr/>
        </p:nvSpPr>
        <p:spPr>
          <a:xfrm>
            <a:off x="4836232" y="1234633"/>
            <a:ext cx="868722" cy="360902"/>
          </a:xfrm>
          <a:prstGeom prst="roundRect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BDFFD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01DFAF-1A86-41F5-90E6-40F32191BB56}"/>
              </a:ext>
            </a:extLst>
          </p:cNvPr>
          <p:cNvSpPr txBox="1"/>
          <p:nvPr/>
        </p:nvSpPr>
        <p:spPr>
          <a:xfrm>
            <a:off x="4922023" y="2614760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근무반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335D52-D966-46FC-A4DE-38DE2B66A128}"/>
              </a:ext>
            </a:extLst>
          </p:cNvPr>
          <p:cNvSpPr txBox="1"/>
          <p:nvPr/>
        </p:nvSpPr>
        <p:spPr>
          <a:xfrm>
            <a:off x="4782562" y="3101319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작업자명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0EBF43-8DBF-46C1-8356-A76AEC4EF4AD}"/>
              </a:ext>
            </a:extLst>
          </p:cNvPr>
          <p:cNvSpPr txBox="1"/>
          <p:nvPr/>
        </p:nvSpPr>
        <p:spPr>
          <a:xfrm>
            <a:off x="4745641" y="3587878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자재 종류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AAD3A0-66E2-4900-917E-FC0B52AEFE95}"/>
              </a:ext>
            </a:extLst>
          </p:cNvPr>
          <p:cNvSpPr txBox="1"/>
          <p:nvPr/>
        </p:nvSpPr>
        <p:spPr>
          <a:xfrm>
            <a:off x="4604628" y="4074437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자재 제품명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2B5DA2-8786-4354-A93D-CFE0AE8340B4}"/>
              </a:ext>
            </a:extLst>
          </p:cNvPr>
          <p:cNvSpPr txBox="1"/>
          <p:nvPr/>
        </p:nvSpPr>
        <p:spPr>
          <a:xfrm>
            <a:off x="4782562" y="456099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입고수량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036FAC-4EA0-4FF1-84DC-EE717F27F2D7}"/>
              </a:ext>
            </a:extLst>
          </p:cNvPr>
          <p:cNvSpPr txBox="1"/>
          <p:nvPr/>
        </p:nvSpPr>
        <p:spPr>
          <a:xfrm>
            <a:off x="4744090" y="2125456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입고 시간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BCC54E-720B-4E6C-B03C-E4BCE6D585BC}"/>
              </a:ext>
            </a:extLst>
          </p:cNvPr>
          <p:cNvSpPr txBox="1"/>
          <p:nvPr/>
        </p:nvSpPr>
        <p:spPr>
          <a:xfrm>
            <a:off x="5699515" y="2125456"/>
            <a:ext cx="1745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2021.03.30 15:17:23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C046B5-64ED-44D6-9DCA-DCB10B8EA5C8}"/>
              </a:ext>
            </a:extLst>
          </p:cNvPr>
          <p:cNvSpPr txBox="1"/>
          <p:nvPr/>
        </p:nvSpPr>
        <p:spPr>
          <a:xfrm>
            <a:off x="5699515" y="2614760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정비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BAF947-F6BA-46C6-9FA0-92B3C84BE304}"/>
              </a:ext>
            </a:extLst>
          </p:cNvPr>
          <p:cNvSpPr txBox="1"/>
          <p:nvPr/>
        </p:nvSpPr>
        <p:spPr>
          <a:xfrm>
            <a:off x="5699515" y="3101319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김준혁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73BA10-943F-476B-B7F8-2A2371B3CD33}"/>
              </a:ext>
            </a:extLst>
          </p:cNvPr>
          <p:cNvSpPr txBox="1"/>
          <p:nvPr/>
        </p:nvSpPr>
        <p:spPr>
          <a:xfrm>
            <a:off x="5699515" y="3587878"/>
            <a:ext cx="1237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 상온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아스콘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E45F17-FF85-48D0-9549-609252E314CE}"/>
              </a:ext>
            </a:extLst>
          </p:cNvPr>
          <p:cNvSpPr txBox="1"/>
          <p:nvPr/>
        </p:nvSpPr>
        <p:spPr>
          <a:xfrm>
            <a:off x="5699515" y="4074437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바로바로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석유 공업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833EA8-D64B-4703-AAE9-90E26D0B2AF8}"/>
              </a:ext>
            </a:extLst>
          </p:cNvPr>
          <p:cNvSpPr txBox="1"/>
          <p:nvPr/>
        </p:nvSpPr>
        <p:spPr>
          <a:xfrm>
            <a:off x="5699515" y="4560996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300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8EC547-F342-4E0E-9C3B-B3748995C81B}"/>
              </a:ext>
            </a:extLst>
          </p:cNvPr>
          <p:cNvSpPr txBox="1"/>
          <p:nvPr/>
        </p:nvSpPr>
        <p:spPr>
          <a:xfrm>
            <a:off x="4604628" y="5047555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첨부 이미지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D5A2E4F-E0A5-44D6-8CDE-53EFEB79B1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760" b="61135"/>
          <a:stretch/>
        </p:blipFill>
        <p:spPr>
          <a:xfrm>
            <a:off x="5086951" y="5534115"/>
            <a:ext cx="2007418" cy="1323886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28A5F00-D2EF-436D-943F-3E79F812A41B}"/>
              </a:ext>
            </a:extLst>
          </p:cNvPr>
          <p:cNvCxnSpPr>
            <a:cxnSpLocks/>
          </p:cNvCxnSpPr>
          <p:nvPr/>
        </p:nvCxnSpPr>
        <p:spPr>
          <a:xfrm>
            <a:off x="7896235" y="1063330"/>
            <a:ext cx="0" cy="3396703"/>
          </a:xfrm>
          <a:prstGeom prst="line">
            <a:avLst/>
          </a:prstGeom>
          <a:ln w="57150" cap="rnd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78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23783</TotalTime>
  <Words>921</Words>
  <Application>Microsoft Office PowerPoint</Application>
  <PresentationFormat>와이드스크린</PresentationFormat>
  <Paragraphs>434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나눔스퀘어 Bold</vt:lpstr>
      <vt:lpstr>나눔스퀘어 ExtraBold</vt:lpstr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OwlNight</dc:creator>
  <cp:lastModifiedBy>OwlNight</cp:lastModifiedBy>
  <cp:revision>30</cp:revision>
  <dcterms:created xsi:type="dcterms:W3CDTF">2021-03-31T07:27:37Z</dcterms:created>
  <dcterms:modified xsi:type="dcterms:W3CDTF">2021-05-02T08:27:19Z</dcterms:modified>
</cp:coreProperties>
</file>