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handoutMasterIdLst>
    <p:handoutMasterId r:id="rId37"/>
  </p:handoutMasterIdLst>
  <p:sldIdLst>
    <p:sldId id="256" r:id="rId2"/>
    <p:sldId id="436" r:id="rId3"/>
    <p:sldId id="437" r:id="rId4"/>
    <p:sldId id="439" r:id="rId5"/>
    <p:sldId id="440" r:id="rId6"/>
    <p:sldId id="442" r:id="rId7"/>
    <p:sldId id="498" r:id="rId8"/>
    <p:sldId id="499" r:id="rId9"/>
    <p:sldId id="500" r:id="rId10"/>
    <p:sldId id="512" r:id="rId11"/>
    <p:sldId id="511" r:id="rId12"/>
    <p:sldId id="502" r:id="rId13"/>
    <p:sldId id="513" r:id="rId14"/>
    <p:sldId id="514" r:id="rId15"/>
    <p:sldId id="503" r:id="rId16"/>
    <p:sldId id="515" r:id="rId17"/>
    <p:sldId id="504" r:id="rId18"/>
    <p:sldId id="516" r:id="rId19"/>
    <p:sldId id="517" r:id="rId20"/>
    <p:sldId id="518" r:id="rId21"/>
    <p:sldId id="519" r:id="rId22"/>
    <p:sldId id="520" r:id="rId23"/>
    <p:sldId id="521" r:id="rId24"/>
    <p:sldId id="505" r:id="rId25"/>
    <p:sldId id="506" r:id="rId26"/>
    <p:sldId id="420" r:id="rId27"/>
    <p:sldId id="421" r:id="rId28"/>
    <p:sldId id="423" r:id="rId29"/>
    <p:sldId id="424" r:id="rId30"/>
    <p:sldId id="425" r:id="rId31"/>
    <p:sldId id="426" r:id="rId32"/>
    <p:sldId id="427" r:id="rId33"/>
    <p:sldId id="434" r:id="rId34"/>
    <p:sldId id="522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158CA-5FC2-46A8-B39E-03AE8AE05093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11119-0826-43DE-AC55-3B1CB6213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BA6611-0232-474D-BD2D-E720C2397B2F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7FCF8E6-2346-43D7-B760-EB376A56C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6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12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25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CB03AEF-385D-486F-8443-582D3770FCA0}" type="slidenum">
              <a:rPr lang="en-GB" smtClean="0"/>
              <a:pPr defTabSz="963613"/>
              <a:t>28</a:t>
            </a:fld>
            <a:endParaRPr lang="en-GB" smtClean="0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4A63F802-E59E-4480-AB12-5A0E8FB09767}" type="slidenum">
              <a:rPr lang="en-GB" smtClean="0"/>
              <a:pPr defTabSz="963613"/>
              <a:t>30</a:t>
            </a:fld>
            <a:endParaRPr lang="en-GB" smtClean="0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579A913F-144C-4EC5-868B-DC0A768C4373}" type="slidenum">
              <a:rPr lang="en-GB" smtClean="0"/>
              <a:pPr defTabSz="963613"/>
              <a:t>31</a:t>
            </a:fld>
            <a:endParaRPr lang="en-GB" smtClean="0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CBBD-CF0A-48DA-B4EE-F0F69ED625DC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00FB-3780-471B-8D36-83ECA6FD3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6550"/>
            <a:ext cx="7772400" cy="12382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Map Reduce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0010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CS4230</a:t>
            </a:r>
          </a:p>
          <a:p>
            <a:r>
              <a:rPr lang="en-US" sz="3000" dirty="0" smtClean="0"/>
              <a:t>Jay Urbain, Ph.D.</a:t>
            </a:r>
          </a:p>
          <a:p>
            <a:pPr algn="l">
              <a:buFont typeface="Arial" pitchFamily="34" charset="0"/>
              <a:buChar char="•"/>
            </a:pPr>
            <a:endParaRPr lang="en-US" sz="3300" dirty="0"/>
          </a:p>
          <a:p>
            <a:pPr algn="l"/>
            <a:r>
              <a:rPr lang="en-US" sz="2600" dirty="0" smtClean="0"/>
              <a:t>Credits: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 smtClean="0"/>
              <a:t>Jeffery Dean and Sanjay </a:t>
            </a:r>
            <a:r>
              <a:rPr lang="en-US" sz="2600" dirty="0" err="1" smtClean="0"/>
              <a:t>Chemawat</a:t>
            </a:r>
            <a:r>
              <a:rPr lang="en-US" sz="2600" dirty="0" smtClean="0"/>
              <a:t>. </a:t>
            </a:r>
            <a:r>
              <a:rPr lang="en-US" sz="2600" i="1" dirty="0" err="1" smtClean="0"/>
              <a:t>MapReduce</a:t>
            </a:r>
            <a:endParaRPr lang="en-US" sz="2600" i="1" dirty="0" smtClean="0"/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err="1" smtClean="0"/>
              <a:t>Barroso</a:t>
            </a:r>
            <a:r>
              <a:rPr lang="en-US" sz="2800" dirty="0" smtClean="0"/>
              <a:t> and </a:t>
            </a:r>
            <a:r>
              <a:rPr lang="en-US" sz="2800" dirty="0" err="1" smtClean="0"/>
              <a:t>Urs</a:t>
            </a:r>
            <a:r>
              <a:rPr lang="en-US" sz="2800" dirty="0" smtClean="0"/>
              <a:t> </a:t>
            </a:r>
            <a:r>
              <a:rPr lang="en-US" sz="2800" dirty="0" err="1" smtClean="0"/>
              <a:t>Hölzle</a:t>
            </a:r>
            <a:r>
              <a:rPr lang="en-US" sz="2800" dirty="0" smtClean="0"/>
              <a:t> (2009)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600" i="1" dirty="0" smtClean="0"/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 smtClean="0"/>
              <a:t>Jimmy Lin and Chris Dyer. </a:t>
            </a:r>
            <a:r>
              <a:rPr lang="en-US" sz="2600" i="1" dirty="0" smtClean="0"/>
              <a:t>Data Intensive Text Processing with </a:t>
            </a:r>
            <a:r>
              <a:rPr lang="en-US" sz="2600" i="1" dirty="0" err="1" smtClean="0"/>
              <a:t>MapReduce</a:t>
            </a:r>
            <a:endParaRPr lang="en-US" sz="2600" i="1" dirty="0"/>
          </a:p>
        </p:txBody>
      </p:sp>
      <p:pic>
        <p:nvPicPr>
          <p:cNvPr id="5" name="Picture 4" descr="TDViewpo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457200"/>
            <a:ext cx="3657600" cy="2366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- Programmatic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91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r>
              <a:rPr lang="en-US" sz="2400" dirty="0" smtClean="0"/>
              <a:t> (k, v) </a:t>
            </a:r>
            <a:r>
              <a:rPr lang="en-US" sz="2400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sz="2400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Input data stored on underlying distributed file </a:t>
            </a:r>
            <a:r>
              <a:rPr lang="en-US" sz="2400" dirty="0" smtClean="0">
                <a:cs typeface="Arial" charset="0"/>
              </a:rPr>
              <a:t>system (GFS, HDFS).</a:t>
            </a: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i="1" dirty="0" smtClean="0">
                <a:solidFill>
                  <a:srgbClr val="FF0000"/>
                </a:solidFill>
                <a:cs typeface="Arial" charset="0"/>
              </a:rPr>
              <a:t>Mapper</a:t>
            </a:r>
            <a:r>
              <a:rPr lang="en-US" sz="2400" dirty="0" smtClean="0">
                <a:cs typeface="Arial" charset="0"/>
              </a:rPr>
              <a:t> is applied to every input </a:t>
            </a:r>
            <a:r>
              <a:rPr lang="en-US" sz="2400" i="1" dirty="0" smtClean="0">
                <a:cs typeface="Arial" charset="0"/>
              </a:rPr>
              <a:t>key-value pair </a:t>
            </a:r>
            <a:r>
              <a:rPr lang="en-US" sz="2400" i="1" dirty="0" smtClean="0"/>
              <a:t>(k, v) </a:t>
            </a:r>
            <a:r>
              <a:rPr lang="en-US" sz="2400" dirty="0" smtClean="0">
                <a:cs typeface="Arial" charset="0"/>
              </a:rPr>
              <a:t>to generate an arbitrary number of intermediate </a:t>
            </a:r>
            <a:r>
              <a:rPr lang="en-US" sz="2400" i="1" dirty="0" smtClean="0">
                <a:cs typeface="Arial" charset="0"/>
              </a:rPr>
              <a:t>key-value pairs &lt;k’, v’&gt;*.</a:t>
            </a:r>
          </a:p>
          <a:p>
            <a:pPr>
              <a:lnSpc>
                <a:spcPct val="90000"/>
              </a:lnSpc>
            </a:pPr>
            <a:r>
              <a:rPr lang="en-US" sz="2400" i="1" dirty="0" smtClean="0">
                <a:solidFill>
                  <a:srgbClr val="FF0000"/>
                </a:solidFill>
                <a:cs typeface="Arial" charset="0"/>
              </a:rPr>
              <a:t>Reducer</a:t>
            </a:r>
            <a:r>
              <a:rPr lang="en-US" sz="2400" dirty="0" smtClean="0">
                <a:cs typeface="Arial" charset="0"/>
              </a:rPr>
              <a:t> is applied to all values associated with the same intermediate key </a:t>
            </a:r>
            <a:r>
              <a:rPr lang="en-US" sz="2400" i="1" dirty="0" smtClean="0">
                <a:cs typeface="Arial" charset="0"/>
              </a:rPr>
              <a:t>(k’, v’) </a:t>
            </a:r>
            <a:r>
              <a:rPr lang="en-US" sz="2400" dirty="0" smtClean="0">
                <a:cs typeface="Arial" charset="0"/>
              </a:rPr>
              <a:t>to generate output key-value pairs &lt;k’, v’&gt;*.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Implicit between the </a:t>
            </a:r>
            <a:r>
              <a:rPr lang="en-US" sz="2400" i="1" dirty="0" smtClean="0">
                <a:cs typeface="Arial" charset="0"/>
              </a:rPr>
              <a:t>map</a:t>
            </a:r>
            <a:r>
              <a:rPr lang="en-US" sz="2400" dirty="0" smtClean="0">
                <a:cs typeface="Arial" charset="0"/>
              </a:rPr>
              <a:t> and </a:t>
            </a:r>
            <a:r>
              <a:rPr lang="en-US" sz="2400" i="1" dirty="0" smtClean="0">
                <a:cs typeface="Arial" charset="0"/>
              </a:rPr>
              <a:t>reduce</a:t>
            </a:r>
            <a:r>
              <a:rPr lang="en-US" sz="2400" dirty="0" smtClean="0">
                <a:cs typeface="Arial" charset="0"/>
              </a:rPr>
              <a:t> phases is a distributed “</a:t>
            </a:r>
            <a:r>
              <a:rPr lang="en-US" sz="2400" i="1" dirty="0" smtClean="0">
                <a:cs typeface="Arial" charset="0"/>
              </a:rPr>
              <a:t>group by</a:t>
            </a:r>
            <a:r>
              <a:rPr lang="en-US" sz="2400" dirty="0" smtClean="0">
                <a:cs typeface="Arial" charset="0"/>
              </a:rPr>
              <a:t>” operation on intermediate keys.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Intermediate data arrive at each reducer in key sorted order.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- Notes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Notes: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Output key-value pairs from each </a:t>
            </a:r>
            <a:r>
              <a:rPr lang="en-US" sz="2400" i="1" dirty="0" smtClean="0"/>
              <a:t>reducer</a:t>
            </a:r>
            <a:r>
              <a:rPr lang="en-US" sz="2400" dirty="0" smtClean="0"/>
              <a:t> are written persistently back onto the distributed file system.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Intermediate key-values pairs are </a:t>
            </a:r>
            <a:r>
              <a:rPr lang="en-US" sz="2400" i="1" dirty="0" smtClean="0">
                <a:cs typeface="Arial" charset="0"/>
              </a:rPr>
              <a:t>transient</a:t>
            </a:r>
            <a:r>
              <a:rPr lang="en-US" sz="2400" dirty="0" smtClean="0">
                <a:cs typeface="Arial" charset="0"/>
              </a:rPr>
              <a:t> and are not preserved.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output ends up in </a:t>
            </a:r>
            <a:r>
              <a:rPr lang="en-US" sz="2400" i="1" dirty="0" smtClean="0">
                <a:cs typeface="Arial" charset="0"/>
              </a:rPr>
              <a:t>r</a:t>
            </a:r>
            <a:r>
              <a:rPr lang="en-US" sz="2400" dirty="0" smtClean="0">
                <a:cs typeface="Arial" charset="0"/>
              </a:rPr>
              <a:t> files on the distributed file system where </a:t>
            </a:r>
            <a:r>
              <a:rPr lang="en-US" sz="2400" i="1" dirty="0" smtClean="0">
                <a:cs typeface="Arial" charset="0"/>
              </a:rPr>
              <a:t>r</a:t>
            </a:r>
            <a:r>
              <a:rPr lang="en-US" sz="2400" dirty="0" smtClean="0">
                <a:cs typeface="Arial" charset="0"/>
              </a:rPr>
              <a:t> is the number of reducers.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2" name="Group 113"/>
          <p:cNvGrpSpPr/>
          <p:nvPr/>
        </p:nvGrpSpPr>
        <p:grpSpPr>
          <a:xfrm>
            <a:off x="3033713" y="1219200"/>
            <a:ext cx="3214687" cy="276225"/>
            <a:chOff x="3033713" y="1219200"/>
            <a:chExt cx="3214687" cy="276225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14"/>
          <p:cNvGrpSpPr/>
          <p:nvPr/>
        </p:nvGrpSpPr>
        <p:grpSpPr>
          <a:xfrm>
            <a:off x="2286000" y="3200400"/>
            <a:ext cx="996950" cy="276225"/>
            <a:chOff x="2286000" y="3200400"/>
            <a:chExt cx="996950" cy="276225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15"/>
          <p:cNvGrpSpPr/>
          <p:nvPr/>
        </p:nvGrpSpPr>
        <p:grpSpPr>
          <a:xfrm>
            <a:off x="3581400" y="3200400"/>
            <a:ext cx="996950" cy="276225"/>
            <a:chOff x="3581400" y="3200400"/>
            <a:chExt cx="996950" cy="276225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798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16"/>
          <p:cNvGrpSpPr/>
          <p:nvPr/>
        </p:nvGrpSpPr>
        <p:grpSpPr>
          <a:xfrm>
            <a:off x="4876800" y="3200400"/>
            <a:ext cx="990600" cy="276225"/>
            <a:chOff x="4876800" y="3200400"/>
            <a:chExt cx="990600" cy="276225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691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17"/>
          <p:cNvGrpSpPr/>
          <p:nvPr/>
        </p:nvGrpSpPr>
        <p:grpSpPr>
          <a:xfrm>
            <a:off x="6248400" y="3200400"/>
            <a:ext cx="990600" cy="276225"/>
            <a:chOff x="6248400" y="3200400"/>
            <a:chExt cx="990600" cy="276225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0774" y="3200400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120"/>
          <p:cNvGrpSpPr/>
          <p:nvPr/>
        </p:nvGrpSpPr>
        <p:grpSpPr>
          <a:xfrm>
            <a:off x="3200400" y="3838575"/>
            <a:ext cx="803275" cy="276225"/>
            <a:chOff x="3200400" y="3838575"/>
            <a:chExt cx="803275" cy="276225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04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18"/>
          <p:cNvGrpSpPr/>
          <p:nvPr/>
        </p:nvGrpSpPr>
        <p:grpSpPr>
          <a:xfrm>
            <a:off x="5867400" y="3838575"/>
            <a:ext cx="1260475" cy="276225"/>
            <a:chOff x="5867400" y="3838575"/>
            <a:chExt cx="1260475" cy="276225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6740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121"/>
          <p:cNvGrpSpPr/>
          <p:nvPr/>
        </p:nvGrpSpPr>
        <p:grpSpPr>
          <a:xfrm>
            <a:off x="3048000" y="5667375"/>
            <a:ext cx="547688" cy="276225"/>
            <a:chOff x="3048000" y="5667375"/>
            <a:chExt cx="547688" cy="276225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22"/>
          <p:cNvGrpSpPr/>
          <p:nvPr/>
        </p:nvGrpSpPr>
        <p:grpSpPr>
          <a:xfrm>
            <a:off x="4405313" y="5667375"/>
            <a:ext cx="547687" cy="276225"/>
            <a:chOff x="4405313" y="5667375"/>
            <a:chExt cx="547687" cy="276225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23"/>
          <p:cNvGrpSpPr/>
          <p:nvPr/>
        </p:nvGrpSpPr>
        <p:grpSpPr>
          <a:xfrm>
            <a:off x="5715000" y="5667375"/>
            <a:ext cx="547688" cy="276225"/>
            <a:chOff x="5715000" y="5667375"/>
            <a:chExt cx="547688" cy="276225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 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541457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Simplified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view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12643"/>
            <a:ext cx="6858000" cy="489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r>
              <a:rPr lang="en-US" sz="2400" dirty="0" smtClean="0"/>
              <a:t> (k, v) </a:t>
            </a:r>
            <a:r>
              <a:rPr lang="en-US" sz="2400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sz="2400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1800" y="5334000"/>
            <a:ext cx="495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“everything else”?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Framework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One of the most important ideas behind </a:t>
            </a:r>
            <a:r>
              <a:rPr lang="en-US" sz="2400" i="1" dirty="0" err="1" smtClean="0"/>
              <a:t>MapReduce</a:t>
            </a:r>
            <a:r>
              <a:rPr lang="en-US" sz="2400" dirty="0" smtClean="0"/>
              <a:t> is separating the </a:t>
            </a:r>
            <a:r>
              <a:rPr lang="en-US" sz="2400" b="1" i="1" dirty="0" smtClean="0"/>
              <a:t>what</a:t>
            </a:r>
            <a:r>
              <a:rPr lang="en-US" sz="2400" dirty="0" smtClean="0"/>
              <a:t> of distributed processing from the </a:t>
            </a:r>
            <a:r>
              <a:rPr lang="en-US" sz="2400" b="1" i="1" dirty="0" smtClean="0"/>
              <a:t>how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A </a:t>
            </a:r>
            <a:r>
              <a:rPr lang="en-US" sz="2400" i="1" dirty="0" err="1" smtClean="0">
                <a:cs typeface="Arial" charset="0"/>
              </a:rPr>
              <a:t>MapReduce</a:t>
            </a:r>
            <a:r>
              <a:rPr lang="en-US" sz="2400" dirty="0" smtClean="0">
                <a:cs typeface="Arial" charset="0"/>
              </a:rPr>
              <a:t> program (job) consists of: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Code for </a:t>
            </a:r>
            <a:r>
              <a:rPr lang="en-US" sz="2400" i="1" dirty="0" smtClean="0">
                <a:cs typeface="Arial" charset="0"/>
              </a:rPr>
              <a:t>mappers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and </a:t>
            </a:r>
            <a:r>
              <a:rPr lang="en-US" sz="2400" i="1" dirty="0" smtClean="0">
                <a:cs typeface="Arial" charset="0"/>
              </a:rPr>
              <a:t>reducers</a:t>
            </a:r>
            <a:r>
              <a:rPr lang="en-US" sz="2400" dirty="0" smtClean="0">
                <a:cs typeface="Arial" charset="0"/>
              </a:rPr>
              <a:t> (as well as </a:t>
            </a:r>
            <a:r>
              <a:rPr lang="en-US" sz="2400" i="1" dirty="0" smtClean="0">
                <a:cs typeface="Arial" charset="0"/>
              </a:rPr>
              <a:t>combiners</a:t>
            </a:r>
            <a:r>
              <a:rPr lang="en-US" sz="2400" dirty="0" smtClean="0">
                <a:cs typeface="Arial" charset="0"/>
              </a:rPr>
              <a:t> and </a:t>
            </a:r>
            <a:r>
              <a:rPr lang="en-US" sz="2400" i="1" dirty="0" err="1" smtClean="0">
                <a:cs typeface="Arial" charset="0"/>
              </a:rPr>
              <a:t>partitioners</a:t>
            </a:r>
            <a:r>
              <a:rPr lang="en-US" sz="2400" dirty="0" smtClean="0">
                <a:cs typeface="Arial" charset="0"/>
              </a:rPr>
              <a:t> … later)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Configuration parameters (e.g., where the input lies and where the output should be stored)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developer submits the job to the submission node of a cluster (</a:t>
            </a:r>
            <a:r>
              <a:rPr lang="en-US" sz="2400" i="1" dirty="0" err="1" smtClean="0">
                <a:cs typeface="Arial" charset="0"/>
              </a:rPr>
              <a:t>jobtracker</a:t>
            </a:r>
            <a:r>
              <a:rPr lang="en-US" sz="2400" dirty="0" smtClean="0">
                <a:cs typeface="Arial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execution framework (</a:t>
            </a:r>
            <a:r>
              <a:rPr lang="en-US" sz="2400" i="1" dirty="0" smtClean="0">
                <a:cs typeface="Arial" charset="0"/>
              </a:rPr>
              <a:t>runtime</a:t>
            </a:r>
            <a:r>
              <a:rPr lang="en-US" sz="2400" dirty="0" smtClean="0">
                <a:cs typeface="Arial" charset="0"/>
              </a:rPr>
              <a:t>) takes care of everything else.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i="1" dirty="0" smtClean="0"/>
              <a:t>Runtime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cs typeface="Arial" charset="0"/>
              </a:rPr>
              <a:t>Handles “data/code distribution”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Everything happens on top of a distributed file system (GFS!)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Runtime </a:t>
            </a:r>
            <a:r>
              <a:rPr lang="en-US" dirty="0" smtClean="0"/>
              <a:t>Scheduling</a:t>
            </a:r>
            <a:r>
              <a:rPr lang="en-US" i="1" dirty="0" smtClean="0"/>
              <a:t> </a:t>
            </a:r>
            <a:r>
              <a:rPr lang="en-US" dirty="0" smtClean="0"/>
              <a:t>Issues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 smtClean="0">
                <a:cs typeface="Arial" charset="0"/>
              </a:rPr>
              <a:t>Scheduling</a:t>
            </a:r>
            <a:r>
              <a:rPr lang="en-US" sz="2400" dirty="0" smtClean="0">
                <a:cs typeface="Arial" charset="0"/>
              </a:rPr>
              <a:t> involves coordination among tasks belonging to different jobs.</a:t>
            </a: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cs typeface="Arial" charset="0"/>
              </a:rPr>
              <a:t>Speculative execution optimization </a:t>
            </a:r>
            <a:r>
              <a:rPr lang="en-US" sz="2400" dirty="0" smtClean="0">
                <a:cs typeface="Arial" charset="0"/>
              </a:rPr>
              <a:t>(dealing with </a:t>
            </a:r>
            <a:r>
              <a:rPr lang="en-US" sz="2400" i="1" dirty="0" smtClean="0">
                <a:cs typeface="Arial" charset="0"/>
              </a:rPr>
              <a:t>Stragglers</a:t>
            </a:r>
            <a:r>
              <a:rPr lang="en-US" sz="2400" dirty="0" smtClean="0"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map phase of a job is only as fast as the slowest map task.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Completion of a job is bounded by the running time of the slowest reduce tasks.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Speculative execution makes identical copy of the same task and executes on a different machine, use first task completed.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Shown to improve running times by 44%.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Runtime </a:t>
            </a:r>
            <a:r>
              <a:rPr lang="en-US" dirty="0" smtClean="0"/>
              <a:t>Data/code Distribution Issues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Need to somehow </a:t>
            </a:r>
            <a:r>
              <a:rPr lang="en-US" sz="2400" b="1" i="1" dirty="0" smtClean="0">
                <a:cs typeface="Arial" charset="0"/>
              </a:rPr>
              <a:t>feed data to co-located code</a:t>
            </a:r>
            <a:r>
              <a:rPr lang="en-US" sz="2400" dirty="0" smtClean="0"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Dependent on scheduling and underlying distributed file system.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scheduler starts tasks on the node that holds a particular block of data, i.e., local drive, needed by the task.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In effect moving the code to the data.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If this is not possible, it must stream data across the network.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An optimization here is to prefer nodes that are on the same rack in the datacenter – inter-rack BW is much slower.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datacenter </a:t>
            </a:r>
            <a:r>
              <a:rPr lang="en-US" i="1" dirty="0" smtClean="0">
                <a:solidFill>
                  <a:srgbClr val="0070C0"/>
                </a:solidFill>
              </a:rPr>
              <a:t>is</a:t>
            </a:r>
            <a:r>
              <a:rPr lang="en-US" dirty="0" smtClean="0">
                <a:solidFill>
                  <a:srgbClr val="0070C0"/>
                </a:solidFill>
              </a:rPr>
              <a:t> the computer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4" descr="cloud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838200"/>
            <a:ext cx="3124200" cy="206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Runtime </a:t>
            </a:r>
            <a:r>
              <a:rPr lang="en-US" dirty="0" smtClean="0"/>
              <a:t>Synchronization Issues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 smtClean="0">
                <a:cs typeface="Arial" charset="0"/>
              </a:rPr>
              <a:t>Synchronization</a:t>
            </a:r>
            <a:r>
              <a:rPr lang="en-US" sz="2400" dirty="0" smtClean="0">
                <a:cs typeface="Arial" charset="0"/>
              </a:rPr>
              <a:t> accomplished by a barrier between the </a:t>
            </a:r>
            <a:r>
              <a:rPr lang="en-US" sz="2400" i="1" dirty="0" smtClean="0">
                <a:cs typeface="Arial" charset="0"/>
              </a:rPr>
              <a:t>map</a:t>
            </a:r>
            <a:r>
              <a:rPr lang="en-US" sz="2400" dirty="0" smtClean="0">
                <a:cs typeface="Arial" charset="0"/>
              </a:rPr>
              <a:t> and </a:t>
            </a:r>
            <a:r>
              <a:rPr lang="en-US" sz="2400" i="1" dirty="0" smtClean="0">
                <a:cs typeface="Arial" charset="0"/>
              </a:rPr>
              <a:t>reduce</a:t>
            </a:r>
            <a:r>
              <a:rPr lang="en-US" sz="2400" dirty="0" smtClean="0">
                <a:cs typeface="Arial" charset="0"/>
              </a:rPr>
              <a:t> phases of processing.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Intermediate key-value pairs must be </a:t>
            </a:r>
            <a:r>
              <a:rPr lang="en-US" sz="2400" i="1" dirty="0" smtClean="0">
                <a:cs typeface="Arial" charset="0"/>
              </a:rPr>
              <a:t>grouped by key.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Accomplished by </a:t>
            </a:r>
            <a:r>
              <a:rPr lang="en-US" sz="2400" i="1" dirty="0" smtClean="0">
                <a:cs typeface="Arial" charset="0"/>
              </a:rPr>
              <a:t>large distributed sort</a:t>
            </a:r>
            <a:r>
              <a:rPr lang="en-US" sz="2400" dirty="0" smtClean="0">
                <a:cs typeface="Arial" charset="0"/>
              </a:rPr>
              <a:t> involving all the nodes that executed map tasks and all the nodes that will execute reduce tasks.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Involves copying intermediate data over the network - “shuffle and sort”.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cs typeface="Arial" charset="0"/>
              </a:rPr>
              <a:t>m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mappers</a:t>
            </a:r>
            <a:r>
              <a:rPr lang="en-US" sz="2400" dirty="0" smtClean="0">
                <a:cs typeface="Arial" charset="0"/>
              </a:rPr>
              <a:t> and </a:t>
            </a:r>
            <a:r>
              <a:rPr lang="en-US" sz="2400" i="1" dirty="0" smtClean="0">
                <a:cs typeface="Arial" charset="0"/>
              </a:rPr>
              <a:t>r </a:t>
            </a:r>
            <a:r>
              <a:rPr lang="en-US" sz="2400" dirty="0" smtClean="0">
                <a:cs typeface="Arial" charset="0"/>
              </a:rPr>
              <a:t>reducers involves up to </a:t>
            </a:r>
            <a:r>
              <a:rPr lang="en-US" sz="2400" i="1" dirty="0" smtClean="0">
                <a:cs typeface="Arial" charset="0"/>
              </a:rPr>
              <a:t>m x r </a:t>
            </a:r>
            <a:r>
              <a:rPr lang="en-US" sz="2400" dirty="0" smtClean="0">
                <a:cs typeface="Arial" charset="0"/>
              </a:rPr>
              <a:t>distinct copy operations.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Reduce computation can not start until all </a:t>
            </a:r>
            <a:r>
              <a:rPr lang="en-US" sz="2400" dirty="0" err="1" smtClean="0">
                <a:cs typeface="Arial" charset="0"/>
              </a:rPr>
              <a:t>mappers</a:t>
            </a:r>
            <a:r>
              <a:rPr lang="en-US" sz="2400" dirty="0" smtClean="0">
                <a:cs typeface="Arial" charset="0"/>
              </a:rPr>
              <a:t> have finished emitting key-value pairs &amp; all key-value pairs have been shuffled and sorted!</a:t>
            </a:r>
          </a:p>
          <a:p>
            <a:pPr>
              <a:lnSpc>
                <a:spcPct val="90000"/>
              </a:lnSpc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Runtime </a:t>
            </a:r>
            <a:r>
              <a:rPr lang="en-US" dirty="0" smtClean="0"/>
              <a:t>Error and Fault Handling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Disk failures are common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RAM failures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Planned and unplanned data center outages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Software bugs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Large data sets contain corrupted data</a:t>
            </a:r>
          </a:p>
          <a:p>
            <a:pPr>
              <a:lnSpc>
                <a:spcPct val="90000"/>
              </a:lnSpc>
            </a:pPr>
            <a:r>
              <a:rPr lang="en-US" sz="2400" i="1" dirty="0" smtClean="0">
                <a:cs typeface="Arial" charset="0"/>
              </a:rPr>
              <a:t>Rely heavily on distributed file system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Partitioners</a:t>
            </a:r>
            <a:r>
              <a:rPr lang="en-US" i="1" dirty="0" smtClean="0"/>
              <a:t> and Combiners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Two additional elements that complete the programming model: </a:t>
            </a:r>
            <a:r>
              <a:rPr lang="en-US" sz="2400" b="1" i="1" dirty="0" err="1" smtClean="0">
                <a:cs typeface="Arial" charset="0"/>
              </a:rPr>
              <a:t>partitioners</a:t>
            </a:r>
            <a:r>
              <a:rPr lang="en-US" sz="2400" dirty="0" smtClean="0">
                <a:cs typeface="Arial" charset="0"/>
              </a:rPr>
              <a:t> and </a:t>
            </a:r>
            <a:r>
              <a:rPr lang="en-US" sz="2400" b="1" i="1" dirty="0" smtClean="0">
                <a:cs typeface="Arial" charset="0"/>
              </a:rPr>
              <a:t>combiners</a:t>
            </a:r>
            <a:r>
              <a:rPr lang="en-US" sz="2400" dirty="0" smtClean="0">
                <a:cs typeface="Arial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b="1" i="1" dirty="0" err="1" smtClean="0">
                <a:cs typeface="Arial" charset="0"/>
              </a:rPr>
              <a:t>Partitioners</a:t>
            </a:r>
            <a:r>
              <a:rPr lang="en-US" sz="2400" dirty="0" smtClean="0">
                <a:cs typeface="Arial" charset="0"/>
              </a:rPr>
              <a:t> – divide up intermediate key space and assign intermediate key-value pairs to reducers.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Within each reducer, keys are processed in sorted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simplest </a:t>
            </a:r>
            <a:r>
              <a:rPr lang="en-US" sz="2400" dirty="0" err="1" smtClean="0">
                <a:cs typeface="Arial" charset="0"/>
              </a:rPr>
              <a:t>partitioner</a:t>
            </a:r>
            <a:r>
              <a:rPr lang="en-US" sz="2400" dirty="0" smtClean="0">
                <a:cs typeface="Arial" charset="0"/>
              </a:rPr>
              <a:t> involves computing the hash value of the key and then taking the mod of that value with the number of reducers.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Partitioners</a:t>
            </a:r>
            <a:r>
              <a:rPr lang="en-US" i="1" dirty="0" smtClean="0"/>
              <a:t> and Combiners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 smtClean="0">
                <a:cs typeface="Arial" charset="0"/>
              </a:rPr>
              <a:t>Combiners </a:t>
            </a:r>
            <a:r>
              <a:rPr lang="en-US" sz="2400" dirty="0" smtClean="0">
                <a:cs typeface="Arial" charset="0"/>
              </a:rPr>
              <a:t>– optimization that allows for local aggregation before the shuffle and sort phase.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Arial" charset="0"/>
              </a:rPr>
              <a:t>Word count example: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Emits a key-value pair for each word in the collection!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Key-value pairs need to be copied across the network!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amount of intermediate data will be larger than the input collection itself!!! – clearly not good.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E.g., perform local aggregation on the output of each </a:t>
            </a:r>
            <a:r>
              <a:rPr lang="en-US" sz="2400" dirty="0" err="1" smtClean="0">
                <a:cs typeface="Arial" charset="0"/>
              </a:rPr>
              <a:t>mapper</a:t>
            </a:r>
            <a:r>
              <a:rPr lang="en-US" sz="2400" dirty="0" smtClean="0">
                <a:cs typeface="Arial" charset="0"/>
              </a:rPr>
              <a:t>, i.e., perform local count for a word over all the documents processed by the </a:t>
            </a:r>
            <a:r>
              <a:rPr lang="en-US" sz="2400" dirty="0" err="1" smtClean="0">
                <a:cs typeface="Arial" charset="0"/>
              </a:rPr>
              <a:t>mapper</a:t>
            </a:r>
            <a:r>
              <a:rPr lang="en-US" sz="2400" dirty="0" smtClean="0"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Number of words reduced to (at most) the number of unique words in the collection </a:t>
            </a:r>
            <a:r>
              <a:rPr lang="en-US" sz="2400" i="1" dirty="0" smtClean="0">
                <a:cs typeface="Arial" charset="0"/>
              </a:rPr>
              <a:t>times</a:t>
            </a:r>
            <a:r>
              <a:rPr lang="en-US" sz="2400" dirty="0" smtClean="0">
                <a:cs typeface="Arial" charset="0"/>
              </a:rPr>
              <a:t> the number of </a:t>
            </a:r>
            <a:r>
              <a:rPr lang="en-US" sz="2400" dirty="0" err="1" smtClean="0">
                <a:cs typeface="Arial" charset="0"/>
              </a:rPr>
              <a:t>mappers</a:t>
            </a:r>
            <a:r>
              <a:rPr lang="en-US" sz="2400" dirty="0" smtClean="0">
                <a:cs typeface="Arial" charset="0"/>
              </a:rPr>
              <a:t> – usually much smaller (</a:t>
            </a:r>
            <a:r>
              <a:rPr lang="en-US" sz="2400" dirty="0" err="1" smtClean="0">
                <a:cs typeface="Arial" charset="0"/>
              </a:rPr>
              <a:t>Zipfian</a:t>
            </a:r>
            <a:r>
              <a:rPr lang="en-US" sz="2400" dirty="0" smtClean="0">
                <a:cs typeface="Arial" charset="0"/>
              </a:rPr>
              <a:t> distribution of word occurrences).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r>
              <a:rPr lang="en-US" sz="2400" dirty="0" smtClean="0"/>
              <a:t> (k, v) </a:t>
            </a:r>
            <a:r>
              <a:rPr lang="en-US" sz="2400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sz="2400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All values with the same key are reduced together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sz="2400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Used as an optimization to reduce network traffic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sz="2400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Divides up key space for parallel reduce operations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grpSp>
        <p:nvGrpSpPr>
          <p:cNvPr id="2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333"/>
          <p:cNvGrpSpPr/>
          <p:nvPr/>
        </p:nvGrpSpPr>
        <p:grpSpPr>
          <a:xfrm>
            <a:off x="5867400" y="4448175"/>
            <a:ext cx="1260475" cy="276225"/>
            <a:chOff x="5867400" y="4448175"/>
            <a:chExt cx="1260475" cy="276225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3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6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4" name="TextBox 221"/>
            <p:cNvSpPr txBox="1">
              <a:spLocks noChangeArrowheads="1"/>
            </p:cNvSpPr>
            <p:nvPr/>
          </p:nvSpPr>
          <p:spPr bwMode="auto">
            <a:xfrm>
              <a:off x="6858196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do we get data to the workers?</a:t>
            </a:r>
          </a:p>
        </p:txBody>
      </p:sp>
      <p:pic>
        <p:nvPicPr>
          <p:cNvPr id="31747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73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1404938" y="3929063"/>
            <a:ext cx="1755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 Nodes</a:t>
            </a:r>
          </a:p>
        </p:txBody>
      </p:sp>
      <p:pic>
        <p:nvPicPr>
          <p:cNvPr id="31752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1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3733800" y="2362200"/>
            <a:ext cx="1371600" cy="7239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3733800" y="3352800"/>
            <a:ext cx="1219200" cy="6096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148263" y="1295400"/>
            <a:ext cx="719137" cy="1828800"/>
            <a:chOff x="5105400" y="4114800"/>
            <a:chExt cx="719138" cy="1828800"/>
          </a:xfrm>
        </p:grpSpPr>
        <p:pic>
          <p:nvPicPr>
            <p:cNvPr id="31771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4495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72" name="TextBox 7"/>
            <p:cNvSpPr txBox="1">
              <a:spLocks noChangeArrowheads="1"/>
            </p:cNvSpPr>
            <p:nvPr/>
          </p:nvSpPr>
          <p:spPr bwMode="auto">
            <a:xfrm>
              <a:off x="5175326" y="4114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NAS</a:t>
              </a: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105400" y="3200400"/>
            <a:ext cx="3657600" cy="3124200"/>
            <a:chOff x="5105400" y="3200400"/>
            <a:chExt cx="3657600" cy="3124200"/>
          </a:xfrm>
        </p:grpSpPr>
        <p:pic>
          <p:nvPicPr>
            <p:cNvPr id="3176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3810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1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7062" y="4876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43862" y="38862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29462" y="32004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38862" y="3429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765" name="Straight Arrow Connector 25"/>
            <p:cNvCxnSpPr>
              <a:cxnSpLocks noChangeShapeType="1"/>
            </p:cNvCxnSpPr>
            <p:nvPr/>
          </p:nvCxnSpPr>
          <p:spPr bwMode="auto">
            <a:xfrm>
              <a:off x="5791200" y="4686300"/>
              <a:ext cx="1143000" cy="6477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6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5867400" y="4267200"/>
              <a:ext cx="304800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7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6896100" y="4457700"/>
              <a:ext cx="609600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8" name="Straight Arrow Connector 34"/>
            <p:cNvCxnSpPr>
              <a:cxnSpLocks noChangeShapeType="1"/>
            </p:cNvCxnSpPr>
            <p:nvPr/>
          </p:nvCxnSpPr>
          <p:spPr bwMode="auto">
            <a:xfrm>
              <a:off x="5824538" y="4533900"/>
              <a:ext cx="2219324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9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7772400" y="4953000"/>
              <a:ext cx="457200" cy="3810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7"/>
            <p:cNvSpPr txBox="1">
              <a:spLocks noChangeArrowheads="1"/>
            </p:cNvSpPr>
            <p:nvPr/>
          </p:nvSpPr>
          <p:spPr bwMode="auto">
            <a:xfrm>
              <a:off x="5181600" y="3395246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SAN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9600" y="5572125"/>
            <a:ext cx="4584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What’s the problem here?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Don’t move data to workers… move workers to the data!</a:t>
            </a:r>
          </a:p>
          <a:p>
            <a:pPr lvl="1"/>
            <a:r>
              <a:rPr lang="en-US" sz="2000" dirty="0" smtClean="0"/>
              <a:t>Store data on the local disks of nodes in the cluster</a:t>
            </a:r>
          </a:p>
          <a:p>
            <a:pPr lvl="1"/>
            <a:r>
              <a:rPr lang="en-US" sz="2000" dirty="0" smtClean="0"/>
              <a:t>Start up the workers on the node that has the data local</a:t>
            </a:r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000" dirty="0" smtClean="0"/>
              <a:t>Not enough RAM to hold all the data in memory</a:t>
            </a:r>
          </a:p>
          <a:p>
            <a:pPr lvl="1"/>
            <a:r>
              <a:rPr lang="en-US" sz="2000" dirty="0" smtClean="0"/>
              <a:t>Disk access is slow, but disk throughput is reasonable</a:t>
            </a:r>
          </a:p>
          <a:p>
            <a:r>
              <a:rPr lang="en-US" sz="2400" dirty="0" smtClean="0"/>
              <a:t>A distributed file system is the answer</a:t>
            </a:r>
          </a:p>
          <a:p>
            <a:pPr lvl="1"/>
            <a:r>
              <a:rPr lang="en-US" sz="2000" dirty="0" smtClean="0"/>
              <a:t>GFS (Google File System) for Google’s MapReduce</a:t>
            </a:r>
          </a:p>
          <a:p>
            <a:pPr lvl="1"/>
            <a:r>
              <a:rPr lang="en-US" sz="2000" dirty="0" smtClean="0"/>
              <a:t>HDFS (Hadoop Distributed File System) for Hadoop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GFS: Design Decisions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Files stored as chunks</a:t>
            </a:r>
          </a:p>
          <a:p>
            <a:pPr lvl="1"/>
            <a:r>
              <a:rPr lang="en-GB" sz="2400" dirty="0" smtClean="0"/>
              <a:t>Fixed size (64MB)</a:t>
            </a:r>
          </a:p>
          <a:p>
            <a:r>
              <a:rPr lang="en-GB" sz="2400" dirty="0" smtClean="0"/>
              <a:t>Reliability through replication</a:t>
            </a:r>
          </a:p>
          <a:p>
            <a:pPr lvl="1"/>
            <a:r>
              <a:rPr lang="en-GB" sz="2400" dirty="0" smtClean="0"/>
              <a:t>Each chunk replicated across 3+ </a:t>
            </a:r>
            <a:r>
              <a:rPr lang="en-GB" sz="2400" dirty="0" err="1" smtClean="0"/>
              <a:t>chunkservers</a:t>
            </a:r>
            <a:endParaRPr lang="en-GB" sz="2400" dirty="0" smtClean="0"/>
          </a:p>
          <a:p>
            <a:r>
              <a:rPr lang="en-GB" sz="2400" dirty="0" smtClean="0"/>
              <a:t>Single master to coordinate access, keep metadata</a:t>
            </a:r>
          </a:p>
          <a:p>
            <a:pPr lvl="1"/>
            <a:r>
              <a:rPr lang="en-GB" sz="2400" dirty="0" smtClean="0"/>
              <a:t>Simple centralized management</a:t>
            </a:r>
          </a:p>
          <a:p>
            <a:r>
              <a:rPr lang="en-GB" sz="2400" dirty="0" smtClean="0"/>
              <a:t>No data caching</a:t>
            </a:r>
          </a:p>
          <a:p>
            <a:pPr lvl="1"/>
            <a:r>
              <a:rPr lang="en-GB" sz="2400" dirty="0" smtClean="0"/>
              <a:t>Little benefit due to large datasets, streaming reads</a:t>
            </a:r>
          </a:p>
          <a:p>
            <a:r>
              <a:rPr lang="en-GB" sz="2400" dirty="0" smtClean="0"/>
              <a:t>Simplify the API</a:t>
            </a:r>
          </a:p>
          <a:p>
            <a:pPr lvl="1"/>
            <a:r>
              <a:rPr lang="en-GB" sz="2400" dirty="0" smtClean="0"/>
              <a:t>Push some of the issues onto the client (e.g., data layout)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71600" y="6096000"/>
            <a:ext cx="5715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HDFS = GFS clone (same basic ideas)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GFS to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Terminology differences:</a:t>
            </a:r>
          </a:p>
          <a:p>
            <a:pPr lvl="1"/>
            <a:r>
              <a:rPr lang="en-US" sz="2400" dirty="0" smtClean="0"/>
              <a:t>GFS master = Hadoop </a:t>
            </a:r>
            <a:r>
              <a:rPr lang="en-US" sz="2400" dirty="0" err="1" smtClean="0"/>
              <a:t>namenode</a:t>
            </a:r>
            <a:endParaRPr lang="en-US" sz="2400" dirty="0" smtClean="0"/>
          </a:p>
          <a:p>
            <a:pPr lvl="1"/>
            <a:r>
              <a:rPr lang="en-US" sz="2400" dirty="0" smtClean="0"/>
              <a:t>GFS </a:t>
            </a:r>
            <a:r>
              <a:rPr lang="en-US" sz="2400" dirty="0" err="1" smtClean="0"/>
              <a:t>chunkservers</a:t>
            </a:r>
            <a:r>
              <a:rPr lang="en-US" sz="2400" dirty="0" smtClean="0"/>
              <a:t> = Hadoop </a:t>
            </a:r>
            <a:r>
              <a:rPr lang="en-US" sz="2400" dirty="0" err="1" smtClean="0"/>
              <a:t>datanodes</a:t>
            </a:r>
            <a:endParaRPr lang="en-US" sz="2400" dirty="0" smtClean="0"/>
          </a:p>
          <a:p>
            <a:r>
              <a:rPr lang="en-US" sz="2400" dirty="0" smtClean="0"/>
              <a:t>Functional differences:</a:t>
            </a:r>
          </a:p>
          <a:p>
            <a:pPr lvl="1"/>
            <a:r>
              <a:rPr lang="en-US" sz="2400" dirty="0" smtClean="0"/>
              <a:t>No file appends in HDFS (planned feature)</a:t>
            </a:r>
          </a:p>
          <a:p>
            <a:pPr lvl="1"/>
            <a:r>
              <a:rPr lang="en-US" sz="2400" dirty="0" smtClean="0"/>
              <a:t>HDFS performance is (likely) slower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Scale </a:t>
            </a:r>
            <a:r>
              <a:rPr lang="en-US" sz="2400" b="1" i="1" dirty="0" smtClean="0"/>
              <a:t>out</a:t>
            </a:r>
            <a:r>
              <a:rPr lang="en-US" sz="2400" b="1" dirty="0" smtClean="0"/>
              <a:t>, not </a:t>
            </a:r>
            <a:r>
              <a:rPr lang="en-US" sz="2400" b="1" i="1" dirty="0" smtClean="0"/>
              <a:t>up</a:t>
            </a:r>
          </a:p>
          <a:p>
            <a:pPr lvl="1"/>
            <a:r>
              <a:rPr lang="en-US" sz="2400" dirty="0" smtClean="0"/>
              <a:t>Limits of SMP (symmetric multi-processing) and large shared-memory machines</a:t>
            </a:r>
          </a:p>
          <a:p>
            <a:r>
              <a:rPr lang="en-US" sz="2400" b="1" dirty="0" smtClean="0"/>
              <a:t>Move processing to the data</a:t>
            </a:r>
          </a:p>
          <a:p>
            <a:pPr lvl="1"/>
            <a:r>
              <a:rPr lang="en-US" sz="2400" dirty="0" smtClean="0"/>
              <a:t>Cluster has limited bandwidth</a:t>
            </a:r>
          </a:p>
          <a:p>
            <a:r>
              <a:rPr lang="en-US" sz="2400" b="1" dirty="0" smtClean="0"/>
              <a:t>Process data sequentially, avoid random access</a:t>
            </a:r>
          </a:p>
          <a:p>
            <a:pPr lvl="1"/>
            <a:r>
              <a:rPr lang="en-US" sz="2400" dirty="0" smtClean="0"/>
              <a:t>Seeks are expensive, disk throughput is reasonable</a:t>
            </a:r>
          </a:p>
          <a:p>
            <a:r>
              <a:rPr lang="en-US" sz="2400" b="1" dirty="0" smtClean="0"/>
              <a:t>Seamless scalability</a:t>
            </a:r>
          </a:p>
          <a:p>
            <a:pPr lvl="1"/>
            <a:r>
              <a:rPr lang="en-US" sz="2400" dirty="0" smtClean="0"/>
              <a:t>Without synchronization issues, we move from the mythical man-month to the tradable machine-hour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0" y="6611938"/>
            <a:ext cx="27414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Adapted </a:t>
            </a:r>
            <a:r>
              <a:rPr lang="en-US" sz="1000" b="0" dirty="0">
                <a:solidFill>
                  <a:schemeClr val="bg1"/>
                </a:solidFill>
              </a:rPr>
              <a:t>from </a:t>
            </a:r>
            <a:r>
              <a:rPr lang="en-US" sz="1000" b="0" dirty="0" smtClean="0">
                <a:solidFill>
                  <a:schemeClr val="bg1"/>
                </a:solidFill>
              </a:rPr>
              <a:t>(</a:t>
            </a:r>
            <a:r>
              <a:rPr lang="en-US" sz="1000" b="0" dirty="0" err="1" smtClean="0">
                <a:solidFill>
                  <a:schemeClr val="bg1"/>
                </a:solidFill>
              </a:rPr>
              <a:t>Ghemawat</a:t>
            </a:r>
            <a:r>
              <a:rPr lang="en-US" sz="1000" b="0" dirty="0" smtClean="0">
                <a:solidFill>
                  <a:schemeClr val="bg1"/>
                </a:solidFill>
              </a:rPr>
              <a:t> </a:t>
            </a:r>
            <a:r>
              <a:rPr lang="en-US" sz="1000" b="0" dirty="0">
                <a:solidFill>
                  <a:schemeClr val="bg1"/>
                </a:solidFill>
              </a:rPr>
              <a:t>et </a:t>
            </a:r>
            <a:r>
              <a:rPr lang="en-US" sz="1000" b="0" dirty="0" smtClean="0">
                <a:solidFill>
                  <a:schemeClr val="bg1"/>
                </a:solidFill>
              </a:rPr>
              <a:t>al., SOSP </a:t>
            </a:r>
            <a:r>
              <a:rPr lang="en-US" sz="1000" b="0" dirty="0">
                <a:solidFill>
                  <a:schemeClr val="bg1"/>
                </a:solidFill>
              </a:rPr>
              <a:t>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1188720" y="2133600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2286000" y="251460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2286000" y="266700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2653514" y="2286000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(file name, </a:t>
            </a:r>
            <a:r>
              <a:rPr lang="en-US" sz="1100" b="0" dirty="0" smtClean="0">
                <a:latin typeface="Arial" pitchFamily="34" charset="0"/>
                <a:cs typeface="Arial" pitchFamily="34" charset="0"/>
              </a:rPr>
              <a:t>block id)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2501114" y="2667000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(block id, block location)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4686300" y="3581400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instructions </a:t>
            </a:r>
            <a:r>
              <a:rPr lang="en-US" sz="1100" b="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1100" b="0" dirty="0" smtClean="0">
                <a:latin typeface="Arial" pitchFamily="34" charset="0"/>
                <a:cs typeface="Arial" pitchFamily="34" charset="0"/>
              </a:rPr>
              <a:t>datanode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5589589" y="3962400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datanode state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1981200" y="4343400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2362200" y="4081463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(block id, </a:t>
            </a:r>
            <a:r>
              <a:rPr lang="en-US" sz="1100" b="0" dirty="0">
                <a:latin typeface="Arial" pitchFamily="34" charset="0"/>
                <a:cs typeface="Arial" pitchFamily="34" charset="0"/>
              </a:rPr>
              <a:t>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181894" y="3542506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1524000" y="2743200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2362200" y="4495800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 smtClean="0">
                <a:latin typeface="Arial" pitchFamily="34" charset="0"/>
                <a:cs typeface="Arial" pitchFamily="34" charset="0"/>
              </a:rPr>
              <a:t>block data</a:t>
            </a:r>
            <a:endParaRPr lang="en-US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4343400" y="1828800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343400" y="1828800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26"/>
          <p:cNvGrpSpPr/>
          <p:nvPr/>
        </p:nvGrpSpPr>
        <p:grpSpPr>
          <a:xfrm>
            <a:off x="4343400" y="3581400"/>
            <a:ext cx="1676400" cy="1707596"/>
            <a:chOff x="1828800" y="4572000"/>
            <a:chExt cx="1676400" cy="1707596"/>
          </a:xfrm>
        </p:grpSpPr>
        <p:grpSp>
          <p:nvGrpSpPr>
            <p:cNvPr id="3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140"/>
          <p:cNvGrpSpPr/>
          <p:nvPr/>
        </p:nvGrpSpPr>
        <p:grpSpPr>
          <a:xfrm>
            <a:off x="6477000" y="3581400"/>
            <a:ext cx="1676400" cy="1707596"/>
            <a:chOff x="1828800" y="4572000"/>
            <a:chExt cx="1676400" cy="1707596"/>
          </a:xfrm>
        </p:grpSpPr>
        <p:grpSp>
          <p:nvGrpSpPr>
            <p:cNvPr id="5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4648200" y="2359025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 namespace</a:t>
            </a:r>
            <a:endParaRPr lang="en-US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6276975" y="2162175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/bar</a:t>
            </a:r>
            <a:endParaRPr lang="en-US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4949826" y="2640012"/>
            <a:ext cx="411162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5362576" y="2625725"/>
            <a:ext cx="258762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5295900" y="32385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5181600" y="3124200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5241925" y="27559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5032375" y="2979738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6400800" y="24384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3df2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5141913" y="2865438"/>
            <a:ext cx="533400" cy="48736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flipV="1">
            <a:off x="5686425" y="2300288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188720" y="2133600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Application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1188720" y="2438400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Client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6400800" y="26670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6400800" y="28956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6400800" y="31242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Namenode</a:t>
            </a:r>
            <a:r>
              <a:rPr lang="en-GB" dirty="0" smtClean="0"/>
              <a:t> Responsibilities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Managing the file system namespace:</a:t>
            </a:r>
          </a:p>
          <a:p>
            <a:pPr lvl="1"/>
            <a:r>
              <a:rPr lang="en-GB" sz="2400" dirty="0" smtClean="0"/>
              <a:t>Holds file/directory structure, metadata, file-to-block mapping, access permissions, etc.</a:t>
            </a:r>
          </a:p>
          <a:p>
            <a:r>
              <a:rPr lang="en-GB" sz="2400" dirty="0" smtClean="0"/>
              <a:t>Coordinating file operations:</a:t>
            </a:r>
          </a:p>
          <a:p>
            <a:pPr lvl="1"/>
            <a:r>
              <a:rPr lang="en-GB" sz="2400" dirty="0" smtClean="0"/>
              <a:t>Directs clients to </a:t>
            </a:r>
            <a:r>
              <a:rPr lang="en-GB" sz="2400" dirty="0" err="1" smtClean="0"/>
              <a:t>datanodes</a:t>
            </a:r>
            <a:r>
              <a:rPr lang="en-GB" sz="2400" dirty="0" smtClean="0"/>
              <a:t> for reads and writes</a:t>
            </a:r>
          </a:p>
          <a:p>
            <a:pPr lvl="1"/>
            <a:r>
              <a:rPr lang="en-GB" sz="2400" dirty="0" smtClean="0"/>
              <a:t>No data is moved through the </a:t>
            </a:r>
            <a:r>
              <a:rPr lang="en-GB" sz="2400" dirty="0" err="1" smtClean="0"/>
              <a:t>namenode</a:t>
            </a:r>
            <a:endParaRPr lang="en-GB" sz="2400" dirty="0" smtClean="0"/>
          </a:p>
          <a:p>
            <a:r>
              <a:rPr lang="en-GB" sz="2400" dirty="0" smtClean="0"/>
              <a:t>Maintaining overall health:</a:t>
            </a:r>
          </a:p>
          <a:p>
            <a:pPr lvl="1"/>
            <a:r>
              <a:rPr lang="en-GB" sz="2400" dirty="0" smtClean="0"/>
              <a:t>Periodic communication with the </a:t>
            </a:r>
            <a:r>
              <a:rPr lang="en-GB" sz="2400" dirty="0" err="1" smtClean="0"/>
              <a:t>datanodes</a:t>
            </a:r>
            <a:endParaRPr lang="en-GB" sz="2400" dirty="0" smtClean="0"/>
          </a:p>
          <a:p>
            <a:pPr lvl="1"/>
            <a:r>
              <a:rPr lang="en-GB" sz="2400" dirty="0" smtClean="0"/>
              <a:t>Block re-replication and rebalancing</a:t>
            </a:r>
          </a:p>
          <a:p>
            <a:pPr lvl="1"/>
            <a:r>
              <a:rPr lang="en-GB" sz="2400" dirty="0" smtClean="0"/>
              <a:t>Garbage collection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together…</a:t>
            </a:r>
            <a:endParaRPr lang="en-US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724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724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590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3657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715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1600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2514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3543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4572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3771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4800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5829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1752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752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1752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20229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2556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17562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18705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22896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24039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30135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1752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600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10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810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3810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4080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4613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38136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39279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43470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44613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50709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3810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657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867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867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5867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6137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66711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58710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59853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64044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65187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71283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867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715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2590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2590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2743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4724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 submission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Hadoop</a:t>
            </a:r>
            <a:r>
              <a:rPr lang="en-US" sz="2400" dirty="0" smtClean="0"/>
              <a:t> on your local machine</a:t>
            </a:r>
          </a:p>
          <a:p>
            <a:r>
              <a:rPr lang="en-US" sz="2400" dirty="0" smtClean="0"/>
              <a:t>Hadoop in a virtual machine on your local machine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in the clouds with Amazon EC2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on the Google/IBM cluster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Google has a proprietary implementation in C++</a:t>
            </a:r>
          </a:p>
          <a:p>
            <a:pPr lvl="1"/>
            <a:r>
              <a:rPr lang="en-US" sz="2400" dirty="0" smtClean="0"/>
              <a:t>Bindings in Java, Python</a:t>
            </a:r>
          </a:p>
          <a:p>
            <a:r>
              <a:rPr lang="en-US" sz="2400" dirty="0" smtClean="0"/>
              <a:t>Hadoop is an open-source implementation in Java</a:t>
            </a:r>
          </a:p>
          <a:p>
            <a:pPr lvl="1"/>
            <a:r>
              <a:rPr lang="en-US" sz="2400" dirty="0" smtClean="0"/>
              <a:t>Development led by Yahoo, used in production</a:t>
            </a:r>
          </a:p>
          <a:p>
            <a:pPr lvl="1"/>
            <a:r>
              <a:rPr lang="en-US" sz="2400" dirty="0" smtClean="0"/>
              <a:t>Now an Apache project top level project</a:t>
            </a:r>
          </a:p>
          <a:p>
            <a:pPr lvl="1"/>
            <a:r>
              <a:rPr lang="en-US" sz="2400" dirty="0" smtClean="0"/>
              <a:t>Rapidly expanding software ecosystem</a:t>
            </a:r>
          </a:p>
          <a:p>
            <a:r>
              <a:rPr lang="en-US" sz="2400" dirty="0" smtClean="0"/>
              <a:t>Lots of custom research implementations</a:t>
            </a:r>
          </a:p>
          <a:p>
            <a:pPr lvl="1"/>
            <a:r>
              <a:rPr lang="en-US" sz="2400" dirty="0" smtClean="0"/>
              <a:t>For GPUs, cell processors, etc.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.6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35966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611938"/>
            <a:ext cx="19078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smtClean="0">
                <a:solidFill>
                  <a:schemeClr val="bg1"/>
                </a:solidFill>
              </a:rPr>
              <a:t>NY Times (6/14/2006)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_dalles_google_data_centre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6611938"/>
            <a:ext cx="21034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smtClean="0">
                <a:solidFill>
                  <a:schemeClr val="bg1"/>
                </a:solidFill>
              </a:rPr>
              <a:t>www.robinmajumdar.com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-Dal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4904"/>
            <a:ext cx="9144000" cy="6108192"/>
          </a:xfrm>
          <a:prstGeom prst="rect">
            <a:avLst/>
          </a:prstGeom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0" y="6611938"/>
            <a:ext cx="2489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smtClean="0">
                <a:solidFill>
                  <a:schemeClr val="bg1"/>
                </a:solidFill>
              </a:rPr>
              <a:t>Bonneville Power Administration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Large-Data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Iterate over a large number of records</a:t>
            </a:r>
          </a:p>
          <a:p>
            <a:r>
              <a:rPr lang="en-US" sz="2400" dirty="0" smtClean="0"/>
              <a:t>Extract something of interest from each</a:t>
            </a:r>
          </a:p>
          <a:p>
            <a:r>
              <a:rPr lang="en-US" sz="2400" dirty="0" smtClean="0"/>
              <a:t>Shuffle and sort intermediate results</a:t>
            </a:r>
          </a:p>
          <a:p>
            <a:r>
              <a:rPr lang="en-US" sz="2400" dirty="0" smtClean="0"/>
              <a:t>Aggregate intermediate results</a:t>
            </a:r>
          </a:p>
          <a:p>
            <a:r>
              <a:rPr lang="en-US" sz="2400" dirty="0" smtClean="0"/>
              <a:t>Generate final output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4426803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Key idea: </a:t>
            </a:r>
            <a:r>
              <a:rPr lang="en-US" sz="2400" i="1" dirty="0" smtClean="0">
                <a:solidFill>
                  <a:srgbClr val="FF0000"/>
                </a:solidFill>
              </a:rPr>
              <a:t>provide a functional </a:t>
            </a:r>
            <a:r>
              <a:rPr lang="en-US" sz="2400" i="1" dirty="0">
                <a:solidFill>
                  <a:srgbClr val="FF0000"/>
                </a:solidFill>
              </a:rPr>
              <a:t>abstraction </a:t>
            </a:r>
            <a:r>
              <a:rPr lang="en-US" sz="2400" i="1" dirty="0" smtClean="0">
                <a:solidFill>
                  <a:srgbClr val="FF0000"/>
                </a:solidFill>
              </a:rPr>
              <a:t>for these </a:t>
            </a:r>
            <a:r>
              <a:rPr lang="en-US" sz="2400" i="1" dirty="0">
                <a:solidFill>
                  <a:srgbClr val="FF0000"/>
                </a:solidFill>
              </a:rPr>
              <a:t>two </a:t>
            </a:r>
            <a:r>
              <a:rPr lang="en-US" sz="2400" i="1" dirty="0" smtClean="0">
                <a:solidFill>
                  <a:srgbClr val="FF0000"/>
                </a:solidFill>
              </a:rPr>
              <a:t>operations.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816188">
            <a:off x="6144938" y="2003877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811533">
            <a:off x="6060293" y="2909532"/>
            <a:ext cx="14843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Reduce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(Dean </a:t>
            </a:r>
            <a:r>
              <a:rPr lang="en-US" sz="1000" b="0" dirty="0">
                <a:solidFill>
                  <a:schemeClr val="bg1"/>
                </a:solidFill>
              </a:rPr>
              <a:t>and </a:t>
            </a:r>
            <a:r>
              <a:rPr lang="en-US" sz="1000" b="0" dirty="0" err="1" smtClean="0">
                <a:solidFill>
                  <a:schemeClr val="bg1"/>
                </a:solidFill>
              </a:rPr>
              <a:t>Ghemawat</a:t>
            </a:r>
            <a:r>
              <a:rPr lang="en-US" sz="1000" b="0" dirty="0" smtClean="0">
                <a:solidFill>
                  <a:schemeClr val="bg1"/>
                </a:solidFill>
              </a:rPr>
              <a:t>, OSDI </a:t>
            </a:r>
            <a:r>
              <a:rPr lang="en-US" sz="1000" b="0" dirty="0">
                <a:solidFill>
                  <a:schemeClr val="bg1"/>
                </a:solidFill>
              </a:rPr>
              <a:t>2004)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/>
          <p:cNvSpPr txBox="1"/>
          <p:nvPr/>
        </p:nvSpPr>
        <p:spPr>
          <a:xfrm>
            <a:off x="990600" y="28956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Fold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in Functional Programming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52400" y="1676400"/>
            <a:ext cx="4495799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="1" dirty="0" smtClean="0"/>
              <a:t>unctional programming</a:t>
            </a:r>
            <a:r>
              <a:rPr lang="en-US" sz="2400" dirty="0" smtClean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Treats computation as the evaluation of mathematical functions.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Avoids state and mutable data.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Map and fold: map takes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 applies it to every element in a list, fold iteratively applies </a:t>
            </a:r>
            <a:r>
              <a:rPr lang="en-US" sz="2400" i="1" dirty="0" smtClean="0"/>
              <a:t>g</a:t>
            </a:r>
            <a:r>
              <a:rPr lang="en-US" sz="2400" dirty="0" smtClean="0"/>
              <a:t> to aggregate results.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33600"/>
            <a:ext cx="422773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– Map + 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7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"Map" step:</a:t>
            </a:r>
            <a:r>
              <a:rPr lang="en-US" sz="2400" dirty="0" smtClean="0"/>
              <a:t> </a:t>
            </a:r>
          </a:p>
          <a:p>
            <a:pPr marL="857250" lvl="1" indent="-457200"/>
            <a:r>
              <a:rPr lang="en-US" sz="2000" dirty="0" smtClean="0"/>
              <a:t>The master node takes the input, </a:t>
            </a:r>
            <a:r>
              <a:rPr lang="en-US" sz="2000" dirty="0" smtClean="0"/>
              <a:t>partitions </a:t>
            </a:r>
            <a:r>
              <a:rPr lang="en-US" sz="2000" dirty="0" smtClean="0"/>
              <a:t>it up into smaller sub-problems, </a:t>
            </a:r>
            <a:r>
              <a:rPr lang="en-US" sz="2000" dirty="0" smtClean="0"/>
              <a:t>distributes </a:t>
            </a:r>
            <a:r>
              <a:rPr lang="en-US" sz="2000" dirty="0" smtClean="0"/>
              <a:t>to worker nodes. </a:t>
            </a:r>
          </a:p>
          <a:p>
            <a:pPr marL="857250" lvl="1" indent="-457200"/>
            <a:r>
              <a:rPr lang="en-US" sz="2000" dirty="0" smtClean="0"/>
              <a:t>The </a:t>
            </a:r>
            <a:r>
              <a:rPr lang="en-US" sz="2000" dirty="0" smtClean="0"/>
              <a:t>worker node </a:t>
            </a:r>
            <a:r>
              <a:rPr lang="en-US" sz="2000" dirty="0" smtClean="0"/>
              <a:t>applies a </a:t>
            </a:r>
            <a:r>
              <a:rPr lang="en-US" sz="2000" i="1" dirty="0" smtClean="0"/>
              <a:t>function</a:t>
            </a:r>
            <a:r>
              <a:rPr lang="en-US" sz="2000" dirty="0" smtClean="0"/>
              <a:t> to </a:t>
            </a:r>
            <a:r>
              <a:rPr lang="en-US" sz="2000" dirty="0" smtClean="0"/>
              <a:t>that smaller </a:t>
            </a:r>
            <a:r>
              <a:rPr lang="en-US" sz="2000" dirty="0" smtClean="0"/>
              <a:t>sub-problem</a:t>
            </a:r>
          </a:p>
          <a:p>
            <a:r>
              <a:rPr lang="en-US" sz="2400" b="1" dirty="0" smtClean="0"/>
              <a:t>"</a:t>
            </a:r>
            <a:r>
              <a:rPr lang="en-US" sz="2400" b="1" dirty="0" smtClean="0"/>
              <a:t>Reduce" step: </a:t>
            </a:r>
          </a:p>
          <a:p>
            <a:pPr marL="857250" lvl="1" indent="-457200"/>
            <a:r>
              <a:rPr lang="en-US" sz="2000" dirty="0" smtClean="0"/>
              <a:t>The master node then takes the answers to all the sub-problems and </a:t>
            </a:r>
            <a:r>
              <a:rPr lang="en-US" sz="2000" i="1" dirty="0" smtClean="0"/>
              <a:t>aggregates </a:t>
            </a:r>
            <a:r>
              <a:rPr lang="en-US" sz="2000" dirty="0" smtClean="0"/>
              <a:t>them </a:t>
            </a:r>
            <a:r>
              <a:rPr lang="en-US" sz="2000" dirty="0" smtClean="0"/>
              <a:t>in some way to get the output — the answer to the problem it was originally trying to solve.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14611</TotalTime>
  <Words>2000</Words>
  <Application>Microsoft Macintosh PowerPoint</Application>
  <PresentationFormat>On-screen Show (4:3)</PresentationFormat>
  <Paragraphs>381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Map Reduce  </vt:lpstr>
      <vt:lpstr>The datacenter is the computer</vt:lpstr>
      <vt:lpstr>Big Ideas</vt:lpstr>
      <vt:lpstr>PowerPoint Presentation</vt:lpstr>
      <vt:lpstr>PowerPoint Presentation</vt:lpstr>
      <vt:lpstr>PowerPoint Presentation</vt:lpstr>
      <vt:lpstr>Typical Large-Data Problem</vt:lpstr>
      <vt:lpstr>Roots in Functional Programming</vt:lpstr>
      <vt:lpstr>MapReduce – Map + Reduce</vt:lpstr>
      <vt:lpstr>MapReduce - Programmatic</vt:lpstr>
      <vt:lpstr>MapReduce - Notes </vt:lpstr>
      <vt:lpstr>PowerPoint Presentation</vt:lpstr>
      <vt:lpstr>MapReduce Example</vt:lpstr>
      <vt:lpstr>MapReduce Example</vt:lpstr>
      <vt:lpstr>MapReduce</vt:lpstr>
      <vt:lpstr>Execution Framework</vt:lpstr>
      <vt:lpstr>MapReduce Runtime</vt:lpstr>
      <vt:lpstr>Runtime Scheduling Issues</vt:lpstr>
      <vt:lpstr>Runtime Data/code Distribution Issues</vt:lpstr>
      <vt:lpstr>Runtime Synchronization Issues</vt:lpstr>
      <vt:lpstr>Runtime Error and Fault Handling</vt:lpstr>
      <vt:lpstr>Partitioners and Combiners</vt:lpstr>
      <vt:lpstr>Partitioners and Combiners</vt:lpstr>
      <vt:lpstr>MapReduce</vt:lpstr>
      <vt:lpstr>PowerPoint Presentation</vt:lpstr>
      <vt:lpstr>How do we get data to the workers?</vt:lpstr>
      <vt:lpstr>Distributed File System</vt:lpstr>
      <vt:lpstr>GFS: Design Decisions</vt:lpstr>
      <vt:lpstr>From GFS to HDFS</vt:lpstr>
      <vt:lpstr>HDFS Architecture</vt:lpstr>
      <vt:lpstr>Namenode Responsibilities</vt:lpstr>
      <vt:lpstr>Putting everything together…</vt:lpstr>
      <vt:lpstr>Cloud Resources</vt:lpstr>
      <vt:lpstr>MapReduce Implementations</vt:lpstr>
    </vt:vector>
  </TitlesOfParts>
  <Company>Milwaukee School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Database Systems</dc:title>
  <dc:creator>Administrator</dc:creator>
  <cp:lastModifiedBy>Jay Urbain</cp:lastModifiedBy>
  <cp:revision>82</cp:revision>
  <cp:lastPrinted>2016-01-06T21:42:01Z</cp:lastPrinted>
  <dcterms:created xsi:type="dcterms:W3CDTF">2011-03-27T13:27:57Z</dcterms:created>
  <dcterms:modified xsi:type="dcterms:W3CDTF">2016-01-11T15:49:09Z</dcterms:modified>
</cp:coreProperties>
</file>