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2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3A45-F8BA-5344-98B5-AEC4FD24A1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archive/mapreduc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MapReduce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Daemons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JVMs or services – isolated processes, no shared state</a:t>
            </a:r>
          </a:p>
          <a:p>
            <a:pPr lvl="1"/>
            <a:r>
              <a:rPr lang="en-US" dirty="0" smtClean="0"/>
              <a:t>Job tracker – one (controller and scheduler)</a:t>
            </a:r>
          </a:p>
          <a:p>
            <a:pPr lvl="1"/>
            <a:r>
              <a:rPr lang="en-US" dirty="0" smtClean="0"/>
              <a:t>Task trackers – one per </a:t>
            </a:r>
            <a:r>
              <a:rPr lang="en-US" dirty="0" smtClean="0"/>
              <a:t>cluster host </a:t>
            </a:r>
            <a:r>
              <a:rPr lang="en-US" dirty="0" smtClean="0"/>
              <a:t>(monitors tasks)</a:t>
            </a:r>
          </a:p>
          <a:p>
            <a:r>
              <a:rPr lang="en-US" sz="2800" dirty="0" smtClean="0"/>
              <a:t>Job configurations</a:t>
            </a:r>
          </a:p>
          <a:p>
            <a:pPr lvl="1"/>
            <a:r>
              <a:rPr lang="en-US" dirty="0" smtClean="0"/>
              <a:t>Specify input/output locations for job instances</a:t>
            </a:r>
          </a:p>
          <a:p>
            <a:pPr lvl="1"/>
            <a:r>
              <a:rPr lang="en-US" dirty="0" smtClean="0"/>
              <a:t>Job clients submit jobs for execution – </a:t>
            </a:r>
            <a:r>
              <a:rPr lang="en-US" dirty="0" smtClean="0"/>
              <a:t>Use GUI, </a:t>
            </a:r>
            <a:r>
              <a:rPr lang="en-US" dirty="0" smtClean="0"/>
              <a:t>command line, etc.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77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1" y="1910259"/>
            <a:ext cx="7916586" cy="3717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0738" y="5812761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Sort and merge have defaults, but can be overridden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Input split, number of mappers and reducers are configurable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Coding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– usually written in Java</a:t>
            </a:r>
          </a:p>
          <a:p>
            <a:r>
              <a:rPr lang="en-US" dirty="0" smtClean="0"/>
              <a:t>Hadoop Streaming – Java base</a:t>
            </a:r>
          </a:p>
          <a:p>
            <a:pPr lvl="1"/>
            <a:r>
              <a:rPr lang="en-US" dirty="0" smtClean="0"/>
              <a:t>Other language for mapper/reducer logic</a:t>
            </a:r>
          </a:p>
          <a:p>
            <a:pPr lvl="1"/>
            <a:r>
              <a:rPr lang="en-US" dirty="0" smtClean="0"/>
              <a:t>Python popular, can use almost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MapReduce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Word count == hello world</a:t>
            </a:r>
          </a:p>
          <a:p>
            <a:r>
              <a:rPr lang="en-US" dirty="0" smtClean="0"/>
              <a:t>Can run in IDE, tool, or command line</a:t>
            </a:r>
          </a:p>
          <a:p>
            <a:r>
              <a:rPr lang="en-US" dirty="0" smtClean="0"/>
              <a:t>Eclipse and Hadoop SDKs – included with </a:t>
            </a:r>
            <a:r>
              <a:rPr lang="en-US" dirty="0" err="1" smtClean="0"/>
              <a:t>Cloudera</a:t>
            </a:r>
            <a:r>
              <a:rPr lang="en-US" dirty="0" smtClean="0"/>
              <a:t> and </a:t>
            </a:r>
            <a:r>
              <a:rPr lang="en-US" dirty="0" err="1" smtClean="0"/>
              <a:t>Hortonworks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File system or HDFS</a:t>
            </a:r>
          </a:p>
          <a:p>
            <a:r>
              <a:rPr lang="en-US" dirty="0" smtClean="0"/>
              <a:t>MapReduce output: SUCCESS, series of delimited text files. Note:</a:t>
            </a:r>
          </a:p>
          <a:p>
            <a:pPr lvl="1"/>
            <a:r>
              <a:rPr lang="en-US" dirty="0" smtClean="0"/>
              <a:t>Immutable if stored in HDFS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not allow you to overwrite or update existing files</a:t>
            </a:r>
          </a:p>
          <a:p>
            <a:pPr lvl="1"/>
            <a:r>
              <a:rPr lang="en-US" dirty="0" smtClean="0"/>
              <a:t>Each run needs a new file name or old files to be removed</a:t>
            </a:r>
          </a:p>
          <a:p>
            <a:r>
              <a:rPr lang="en-US" dirty="0" smtClean="0"/>
              <a:t>Usually appends run time to file name for uniqueness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4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Status and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job run status 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Tools in vendor distribution</a:t>
            </a:r>
          </a:p>
          <a:p>
            <a:pPr lvl="1"/>
            <a:r>
              <a:rPr lang="en-US" dirty="0" smtClean="0"/>
              <a:t>Log files</a:t>
            </a:r>
          </a:p>
          <a:p>
            <a:pPr lvl="1"/>
            <a:r>
              <a:rPr lang="en-US" dirty="0" smtClean="0"/>
              <a:t>Troubleshooting failed jobs requires programming and admin skills</a:t>
            </a:r>
          </a:p>
          <a:p>
            <a:pPr lvl="1"/>
            <a:r>
              <a:rPr lang="en-US" dirty="0" smtClean="0"/>
              <a:t>Error logs – much more verbose than RDBMS systems, can adjust level of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33600"/>
            <a:ext cx="62611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8804" y="521730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Use </a:t>
            </a:r>
            <a:r>
              <a:rPr lang="en-US" dirty="0" smtClean="0"/>
              <a:t>tab to complete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3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Shell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3" y="1725717"/>
            <a:ext cx="8126558" cy="3451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1905" y="5879497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installations use </a:t>
            </a:r>
            <a:r>
              <a:rPr lang="en-US" dirty="0" err="1" smtClean="0"/>
              <a:t>dfs</a:t>
            </a:r>
            <a:r>
              <a:rPr lang="en-US" dirty="0" smtClean="0"/>
              <a:t> rather than </a:t>
            </a:r>
            <a:r>
              <a:rPr lang="en-US" dirty="0" err="1" smtClean="0"/>
              <a:t>fs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Old style uses </a:t>
            </a:r>
            <a:r>
              <a:rPr lang="en-US" dirty="0" err="1" smtClean="0"/>
              <a:t>hdfs</a:t>
            </a:r>
            <a:r>
              <a:rPr lang="en-US" dirty="0" smtClean="0"/>
              <a:t> rather than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VM Terminal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04" y="1417638"/>
            <a:ext cx="6648541" cy="470212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503993" y="5643096"/>
            <a:ext cx="72721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1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VM Terminal: </a:t>
            </a:r>
            <a:r>
              <a:rPr lang="en-US" dirty="0" err="1" smtClean="0"/>
              <a:t>head|tail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Handy for huge files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81" y="1417638"/>
            <a:ext cx="7637015" cy="48101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950898" y="1833238"/>
            <a:ext cx="47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7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Hue Home – jobs</a:t>
            </a:r>
            <a:br>
              <a:rPr lang="en-US" sz="3200" dirty="0" smtClean="0"/>
            </a:br>
            <a:r>
              <a:rPr lang="en-US" sz="3200" dirty="0" smtClean="0"/>
              <a:t>Select MapReduce Sleep Jobs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94" y="1566957"/>
            <a:ext cx="5880017" cy="486089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270071" y="6032275"/>
            <a:ext cx="3562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7646" y="2222417"/>
            <a:ext cx="432936" cy="22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paradigm</a:t>
            </a:r>
          </a:p>
          <a:p>
            <a:r>
              <a:rPr lang="en-US" dirty="0" smtClean="0"/>
              <a:t>Originally created at Google </a:t>
            </a:r>
            <a:endParaRPr lang="en-US" dirty="0" smtClean="0"/>
          </a:p>
          <a:p>
            <a:pPr lvl="1"/>
            <a:r>
              <a:rPr lang="en-US" i="1" dirty="0"/>
              <a:t>MapReduce: Simplified Data Processing on Large </a:t>
            </a:r>
            <a:r>
              <a:rPr lang="en-US" i="1" dirty="0" smtClean="0"/>
              <a:t>Clusters, </a:t>
            </a:r>
            <a:r>
              <a:rPr lang="en-US" dirty="0" smtClean="0"/>
              <a:t>Jeffrey </a:t>
            </a:r>
            <a:r>
              <a:rPr lang="en-US" dirty="0"/>
              <a:t>Dean and Sanjay </a:t>
            </a:r>
            <a:r>
              <a:rPr lang="en-US" dirty="0" err="1" smtClean="0"/>
              <a:t>Ghemawat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https://research.google.com/archive/</a:t>
            </a:r>
            <a:r>
              <a:rPr lang="en-US" dirty="0" smtClean="0">
                <a:hlinkClick r:id="rId2"/>
              </a:rPr>
              <a:t>mapreduce.html</a:t>
            </a:r>
            <a:endParaRPr lang="en-US" dirty="0" smtClean="0"/>
          </a:p>
          <a:p>
            <a:r>
              <a:rPr lang="en-US" dirty="0" smtClean="0"/>
              <a:t>Designed to solve a single problem:  </a:t>
            </a:r>
            <a:r>
              <a:rPr lang="en-US" i="1" dirty="0" smtClean="0"/>
              <a:t>how to index the Internet!</a:t>
            </a:r>
          </a:p>
          <a:p>
            <a:r>
              <a:rPr lang="en-US" dirty="0" smtClean="0"/>
              <a:t>Basically two parts: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11929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1" y="1417638"/>
            <a:ext cx="7249136" cy="5098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8715" y="4301452"/>
            <a:ext cx="327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Counts words then sleeps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24" y="2087548"/>
            <a:ext cx="5918488" cy="32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0"/>
            <a:ext cx="6105293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98374" y="4065897"/>
            <a:ext cx="4609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335" y="374273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jobs</a:t>
            </a:r>
          </a:p>
          <a:p>
            <a:r>
              <a:rPr lang="en-US" dirty="0" smtClean="0"/>
              <a:t>Have an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1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91" y="1556716"/>
            <a:ext cx="4812448" cy="50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7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</a:t>
            </a:r>
            <a:r>
              <a:rPr lang="en-US" dirty="0" smtClean="0"/>
              <a:t>Dashboard </a:t>
            </a:r>
            <a:r>
              <a:rPr lang="en-US" dirty="0" smtClean="0"/>
              <a:t>– Job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69" y="1529532"/>
            <a:ext cx="6037877" cy="50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4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Browser (via logs view)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7" y="1519559"/>
            <a:ext cx="7238893" cy="49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73" y="1640890"/>
            <a:ext cx="6552645" cy="48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1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Your Own Project – Hue -&gt; Query Editor -&gt; Job Designer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04" y="1638648"/>
            <a:ext cx="7423412" cy="46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3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Word Count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10472"/>
            <a:ext cx="87630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1711" y="5990672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Developers focus on map and reduce, can override </a:t>
            </a:r>
            <a:r>
              <a:rPr lang="en-US" dirty="0" smtClean="0"/>
              <a:t>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API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Version 1.0</a:t>
            </a:r>
          </a:p>
          <a:p>
            <a:pPr lvl="1"/>
            <a:r>
              <a:rPr lang="en-US" sz="2400" dirty="0" err="1"/>
              <a:t>o</a:t>
            </a:r>
            <a:r>
              <a:rPr lang="en-US" sz="2400" dirty="0" err="1" smtClean="0"/>
              <a:t>rg.apache.hadoop.</a:t>
            </a:r>
            <a:r>
              <a:rPr lang="en-US" sz="2400" b="1" dirty="0" err="1" smtClean="0"/>
              <a:t>mapred</a:t>
            </a:r>
            <a:endParaRPr lang="en-US" sz="2400" b="1" dirty="0" smtClean="0"/>
          </a:p>
          <a:p>
            <a:r>
              <a:rPr lang="en-US" sz="2400" dirty="0" smtClean="0"/>
              <a:t>Version 2.0</a:t>
            </a:r>
          </a:p>
          <a:p>
            <a:pPr lvl="1"/>
            <a:r>
              <a:rPr lang="en-US" sz="2400" dirty="0" err="1"/>
              <a:t>o</a:t>
            </a:r>
            <a:r>
              <a:rPr lang="en-US" sz="2400" dirty="0" err="1" smtClean="0"/>
              <a:t>rg.apache.hadoop.</a:t>
            </a:r>
            <a:r>
              <a:rPr lang="en-US" sz="2400" b="1" dirty="0" err="1" smtClean="0"/>
              <a:t>mapreduce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68" y="3683000"/>
            <a:ext cx="4635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Map(key, value)</a:t>
            </a:r>
          </a:p>
          <a:p>
            <a:pPr lvl="1"/>
            <a:r>
              <a:rPr lang="en-US" dirty="0" smtClean="0"/>
              <a:t>Execute the Map(key, value) function on data</a:t>
            </a:r>
          </a:p>
          <a:p>
            <a:pPr lvl="1"/>
            <a:r>
              <a:rPr lang="en-US" dirty="0" smtClean="0"/>
              <a:t>Execute on each node</a:t>
            </a:r>
          </a:p>
          <a:p>
            <a:pPr lvl="1"/>
            <a:r>
              <a:rPr lang="en-US" dirty="0" smtClean="0"/>
              <a:t>If node goes, </a:t>
            </a:r>
            <a:r>
              <a:rPr lang="en-US" dirty="0" smtClean="0"/>
              <a:t>its restarted </a:t>
            </a:r>
            <a:r>
              <a:rPr lang="en-US" dirty="0" smtClean="0"/>
              <a:t>on another node</a:t>
            </a:r>
          </a:p>
          <a:p>
            <a:pPr lvl="1"/>
            <a:r>
              <a:rPr lang="en-US" dirty="0" smtClean="0"/>
              <a:t>Bring </a:t>
            </a:r>
            <a:r>
              <a:rPr lang="en-US" dirty="0" smtClean="0"/>
              <a:t>computation to </a:t>
            </a:r>
            <a:r>
              <a:rPr lang="en-US" dirty="0" smtClean="0"/>
              <a:t>data </a:t>
            </a:r>
            <a:r>
              <a:rPr lang="en-US" i="1" dirty="0" smtClean="0"/>
              <a:t>versus</a:t>
            </a:r>
            <a:r>
              <a:rPr lang="en-US" dirty="0" smtClean="0"/>
              <a:t> </a:t>
            </a:r>
            <a:r>
              <a:rPr lang="en-US" dirty="0" smtClean="0"/>
              <a:t>bringing the data </a:t>
            </a:r>
            <a:r>
              <a:rPr lang="en-US" dirty="0" smtClean="0"/>
              <a:t>to </a:t>
            </a:r>
            <a:r>
              <a:rPr lang="en-US" dirty="0" smtClean="0"/>
              <a:t>the computation.</a:t>
            </a:r>
            <a:endParaRPr lang="en-US" dirty="0" smtClean="0"/>
          </a:p>
          <a:p>
            <a:pPr lvl="1"/>
            <a:r>
              <a:rPr lang="en-US" dirty="0" smtClean="0"/>
              <a:t>Output(key’, value’*) pairs on each </a:t>
            </a:r>
            <a:r>
              <a:rPr lang="en-US" dirty="0" smtClean="0"/>
              <a:t>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Reduce(key’, value’*)</a:t>
            </a:r>
          </a:p>
          <a:p>
            <a:pPr lvl="1"/>
            <a:r>
              <a:rPr lang="en-US" dirty="0" smtClean="0"/>
              <a:t>Execute the Reduce() function to </a:t>
            </a:r>
            <a:r>
              <a:rPr lang="en-US" i="1" dirty="0" smtClean="0"/>
              <a:t>aggregate</a:t>
            </a:r>
            <a:r>
              <a:rPr lang="en-US" dirty="0" smtClean="0"/>
              <a:t> data output from mapper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smtClean="0"/>
              <a:t>on some of the nodes</a:t>
            </a:r>
          </a:p>
          <a:p>
            <a:pPr lvl="1"/>
            <a:r>
              <a:rPr lang="en-US" dirty="0" smtClean="0"/>
              <a:t>Output(key’’, value’’*) combined list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55777" y="3727925"/>
            <a:ext cx="153638" cy="44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 Mapper Code (Version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587500"/>
            <a:ext cx="8597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Reducer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841500"/>
            <a:ext cx="8788400" cy="317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2281" y="3471887"/>
            <a:ext cx="152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aggregation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56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Main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0" y="1701800"/>
            <a:ext cx="64897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4042" y="3103191"/>
            <a:ext cx="3609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// adds up values on each node before network shuffle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Input/output (data) </a:t>
            </a:r>
            <a:endParaRPr lang="en-US" sz="2800" dirty="0"/>
          </a:p>
          <a:p>
            <a:pPr lvl="1"/>
            <a:r>
              <a:rPr lang="en-US" sz="2400" dirty="0" smtClean="0"/>
              <a:t>Writable</a:t>
            </a:r>
            <a:r>
              <a:rPr lang="en-US" sz="2400" dirty="0" smtClean="0"/>
              <a:t>/write comparable</a:t>
            </a:r>
          </a:p>
          <a:p>
            <a:r>
              <a:rPr lang="en-US" sz="2800" dirty="0" smtClean="0"/>
              <a:t>Mapper</a:t>
            </a:r>
          </a:p>
          <a:p>
            <a:pPr lvl="1"/>
            <a:r>
              <a:rPr lang="en-US" sz="2400" dirty="0"/>
              <a:t>Maps input key/value pairs to a set of intermediate key/value pairs.</a:t>
            </a:r>
            <a:endParaRPr lang="en-US" sz="2400" dirty="0" smtClean="0"/>
          </a:p>
          <a:p>
            <a:r>
              <a:rPr lang="en-US" sz="2800" dirty="0" smtClean="0"/>
              <a:t>Reducer</a:t>
            </a:r>
          </a:p>
          <a:p>
            <a:pPr lvl="1"/>
            <a:r>
              <a:rPr lang="en-US" sz="2400" dirty="0"/>
              <a:t>Reduces a set of intermediate values which share a key to a smaller set of values.</a:t>
            </a:r>
            <a:endParaRPr lang="en-US" sz="2400" dirty="0" smtClean="0"/>
          </a:p>
          <a:p>
            <a:r>
              <a:rPr lang="en-US" sz="2800" dirty="0" smtClean="0"/>
              <a:t>Partitioner</a:t>
            </a:r>
          </a:p>
          <a:p>
            <a:pPr lvl="1"/>
            <a:r>
              <a:rPr lang="en-US" sz="2400" dirty="0" smtClean="0"/>
              <a:t>Controls </a:t>
            </a:r>
            <a:r>
              <a:rPr lang="en-US" sz="2400" dirty="0"/>
              <a:t>the partitioning of the keys of the intermediate map-outputs. </a:t>
            </a:r>
            <a:endParaRPr lang="en-US" sz="2400" dirty="0" smtClean="0"/>
          </a:p>
          <a:p>
            <a:r>
              <a:rPr lang="en-US" sz="2800" dirty="0"/>
              <a:t>Reporter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facility for </a:t>
            </a:r>
            <a:r>
              <a:rPr lang="en-US" sz="2400" dirty="0" smtClean="0"/>
              <a:t>reporting progress </a:t>
            </a:r>
            <a:r>
              <a:rPr lang="en-US" sz="2400" dirty="0"/>
              <a:t>and update counters, status information etc.</a:t>
            </a:r>
            <a:endParaRPr lang="en-US" sz="2400" dirty="0" smtClean="0"/>
          </a:p>
          <a:p>
            <a:r>
              <a:rPr lang="en-US" sz="2800" dirty="0" err="1" smtClean="0"/>
              <a:t>OutputCollector</a:t>
            </a:r>
            <a:endParaRPr lang="en-US" sz="2800" dirty="0" smtClean="0"/>
          </a:p>
          <a:p>
            <a:pPr lvl="1"/>
            <a:r>
              <a:rPr lang="en-US" sz="2400" dirty="0" smtClean="0"/>
              <a:t>Collect </a:t>
            </a:r>
            <a:r>
              <a:rPr lang="en-US" sz="2400" dirty="0"/>
              <a:t>data output by either the Mapper or the Reducer i.e. intermediate outputs or the output of the job.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150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Writable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96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also write custom writable data type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96523"/>
            <a:ext cx="838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905000"/>
            <a:ext cx="8496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6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1700"/>
            <a:ext cx="8267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7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and tracking Hadoop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Configure </a:t>
            </a:r>
            <a:r>
              <a:rPr lang="en-US" sz="2800" dirty="0" err="1" smtClean="0"/>
              <a:t>JobConf</a:t>
            </a:r>
            <a:r>
              <a:rPr lang="en-US" sz="2800" dirty="0" smtClean="0"/>
              <a:t> options</a:t>
            </a:r>
          </a:p>
          <a:p>
            <a:r>
              <a:rPr lang="en-US" sz="2800" dirty="0" smtClean="0"/>
              <a:t>From the development environment (IDE)</a:t>
            </a:r>
          </a:p>
          <a:p>
            <a:r>
              <a:rPr lang="en-US" sz="2800" dirty="0" smtClean="0"/>
              <a:t>From a GUI (Hue / </a:t>
            </a:r>
            <a:r>
              <a:rPr lang="en-US" sz="2800" dirty="0" err="1" smtClean="0"/>
              <a:t>HDInsight</a:t>
            </a:r>
            <a:r>
              <a:rPr lang="en-US" sz="2800" dirty="0" smtClean="0"/>
              <a:t> console)</a:t>
            </a:r>
          </a:p>
          <a:p>
            <a:r>
              <a:rPr lang="en-US" sz="2800" dirty="0" smtClean="0"/>
              <a:t>From the command line:</a:t>
            </a:r>
          </a:p>
          <a:p>
            <a:pPr lvl="1"/>
            <a:r>
              <a:rPr lang="en-US" i="1" dirty="0" err="1"/>
              <a:t>h</a:t>
            </a:r>
            <a:r>
              <a:rPr lang="en-US" i="1" dirty="0" err="1" smtClean="0"/>
              <a:t>adoop</a:t>
            </a:r>
            <a:r>
              <a:rPr lang="en-US" i="1" dirty="0" smtClean="0"/>
              <a:t> jar </a:t>
            </a:r>
            <a:r>
              <a:rPr lang="en-US" i="1" dirty="0" err="1" smtClean="0"/>
              <a:t>filename.jar</a:t>
            </a:r>
            <a:r>
              <a:rPr lang="en-US" i="1" dirty="0" smtClean="0"/>
              <a:t> input 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0114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Speculative execution </a:t>
            </a:r>
            <a:endParaRPr lang="en-US" dirty="0"/>
          </a:p>
          <a:p>
            <a:pPr lvl="1"/>
            <a:r>
              <a:rPr lang="en-US" dirty="0" smtClean="0"/>
              <a:t>kills </a:t>
            </a:r>
            <a:r>
              <a:rPr lang="en-US" dirty="0" smtClean="0"/>
              <a:t>long-running </a:t>
            </a:r>
            <a:r>
              <a:rPr lang="en-US" dirty="0" smtClean="0"/>
              <a:t>jobs, and (</a:t>
            </a:r>
            <a:r>
              <a:rPr lang="en-US" dirty="0" err="1" smtClean="0"/>
              <a:t>trys</a:t>
            </a:r>
            <a:r>
              <a:rPr lang="en-US" dirty="0" smtClean="0"/>
              <a:t>) restarts</a:t>
            </a:r>
            <a:endParaRPr lang="en-US" dirty="0"/>
          </a:p>
          <a:p>
            <a:pPr lvl="1"/>
            <a:r>
              <a:rPr lang="en-US" dirty="0" smtClean="0"/>
              <a:t>Based on configuration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53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write MapReduce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Standard – usually written in Java</a:t>
            </a:r>
          </a:p>
          <a:p>
            <a:r>
              <a:rPr lang="en-US" dirty="0" smtClean="0"/>
              <a:t>Streaming (Python common)</a:t>
            </a:r>
          </a:p>
          <a:p>
            <a:r>
              <a:rPr lang="en-US" dirty="0" smtClean="0"/>
              <a:t>Pipes (C++ common)</a:t>
            </a:r>
          </a:p>
          <a:p>
            <a:r>
              <a:rPr lang="en-US" dirty="0" smtClean="0"/>
              <a:t>Abstraction libraries</a:t>
            </a:r>
          </a:p>
          <a:p>
            <a:pPr lvl="1"/>
            <a:r>
              <a:rPr lang="en-US" dirty="0" smtClean="0"/>
              <a:t>Hive, Pig, et. (higher-level language)</a:t>
            </a:r>
          </a:p>
          <a:p>
            <a:pPr lvl="1"/>
            <a:r>
              <a:rPr lang="en-US" dirty="0" smtClean="0"/>
              <a:t>Generate MapReduce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3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8350"/>
            <a:ext cx="6096000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4839" y="4618779"/>
            <a:ext cx="5211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Programmer provides Map and Reduce 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is sorted as part of shuffle step to reducer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Shuffle step provided by the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Colors show different </a:t>
            </a:r>
            <a:r>
              <a:rPr lang="en-US" i="1" dirty="0" smtClean="0"/>
              <a:t>types</a:t>
            </a:r>
            <a:r>
              <a:rPr lang="en-US" dirty="0" smtClean="0"/>
              <a:t> of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Shows 3 Map nodes on 3 separate physical servers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Does not show x3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5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7" y="274638"/>
            <a:ext cx="8634435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Ways to </a:t>
            </a:r>
            <a:r>
              <a:rPr lang="en-US" sz="2800" dirty="0" smtClean="0"/>
              <a:t>use MapReduce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Need to determine what level of abstraction you want to work at</a:t>
            </a:r>
            <a:br>
              <a:rPr lang="en-US" sz="2400" dirty="0" smtClean="0"/>
            </a:br>
            <a:r>
              <a:rPr lang="en-US" sz="2400" dirty="0" smtClean="0"/>
              <a:t>Java gives you a lot of control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92300"/>
            <a:ext cx="6438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72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Which of the following are key aspects of MapReduce Version 1?</a:t>
            </a:r>
          </a:p>
          <a:p>
            <a:pPr lvl="1"/>
            <a:r>
              <a:rPr lang="en-US" dirty="0" smtClean="0"/>
              <a:t>It is extremely distributed, scalable, and cheap</a:t>
            </a:r>
          </a:p>
          <a:p>
            <a:pPr lvl="1"/>
            <a:r>
              <a:rPr lang="en-US" dirty="0" smtClean="0"/>
              <a:t>It is resilient because if one of the nodes goes down, HDFS is self-healing</a:t>
            </a:r>
          </a:p>
          <a:p>
            <a:pPr lvl="1"/>
            <a:r>
              <a:rPr lang="en-US" dirty="0" smtClean="0"/>
              <a:t>It really lends itself to parallel processing</a:t>
            </a:r>
          </a:p>
          <a:p>
            <a:pPr lvl="1"/>
            <a:r>
              <a:rPr lang="en-US" dirty="0" smtClean="0"/>
              <a:t>All of the answers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Which of the following terminal commands will read the contents of a file from the </a:t>
            </a:r>
            <a:r>
              <a:rPr lang="en-US" dirty="0" err="1" smtClean="0"/>
              <a:t>loal</a:t>
            </a:r>
            <a:r>
              <a:rPr lang="en-US" dirty="0" smtClean="0"/>
              <a:t> file system?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–cat </a:t>
            </a:r>
            <a:r>
              <a:rPr lang="en-US" dirty="0"/>
              <a:t>file:///</a:t>
            </a:r>
            <a:r>
              <a:rPr lang="en-US" dirty="0" smtClean="0"/>
              <a:t>file2</a:t>
            </a:r>
          </a:p>
          <a:p>
            <a:pPr lvl="1"/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 err="1"/>
              <a:t>fs</a:t>
            </a:r>
            <a:r>
              <a:rPr lang="en-US" b="1" dirty="0"/>
              <a:t> –cat </a:t>
            </a:r>
            <a:r>
              <a:rPr lang="en-US" b="1" dirty="0" err="1" smtClean="0"/>
              <a:t>hdfs</a:t>
            </a:r>
            <a:r>
              <a:rPr lang="en-US" b="1" dirty="0" smtClean="0"/>
              <a:t>:</a:t>
            </a:r>
            <a:r>
              <a:rPr lang="en-US" b="1" dirty="0"/>
              <a:t>///</a:t>
            </a:r>
            <a:r>
              <a:rPr lang="en-US" b="1" dirty="0" smtClean="0"/>
              <a:t>file1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</a:t>
            </a:r>
            <a:r>
              <a:rPr lang="en-US" dirty="0" smtClean="0"/>
              <a:t>–get /user/</a:t>
            </a:r>
            <a:r>
              <a:rPr lang="en-US" dirty="0" err="1" smtClean="0"/>
              <a:t>hadoop</a:t>
            </a:r>
            <a:r>
              <a:rPr lang="en-US" dirty="0" smtClean="0"/>
              <a:t>/file &lt;</a:t>
            </a:r>
            <a:r>
              <a:rPr lang="en-US" dirty="0" err="1" smtClean="0"/>
              <a:t>localfile</a:t>
            </a:r>
            <a:r>
              <a:rPr lang="en-US" dirty="0" smtClean="0"/>
              <a:t>&gt; 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copyFromLocal</a:t>
            </a:r>
            <a:r>
              <a:rPr lang="en-US" dirty="0" smtClean="0"/>
              <a:t> &lt;</a:t>
            </a:r>
            <a:r>
              <a:rPr lang="en-US" dirty="0" err="1" smtClean="0"/>
              <a:t>fromDir</a:t>
            </a:r>
            <a:r>
              <a:rPr lang="en-US" dirty="0" smtClean="0"/>
              <a:t>&gt; &lt;</a:t>
            </a:r>
            <a:r>
              <a:rPr lang="en-US" dirty="0" err="1" smtClean="0"/>
              <a:t>toDir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14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75" y="1600200"/>
            <a:ext cx="866516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 you’re using HDFS in addition to MapReduce API, you’re going to have some core libraries that you need. Which of the following is a core library?</a:t>
            </a:r>
          </a:p>
          <a:p>
            <a:pPr lvl="1"/>
            <a:r>
              <a:rPr lang="en-US" dirty="0" smtClean="0"/>
              <a:t>All of these answers</a:t>
            </a:r>
          </a:p>
          <a:p>
            <a:pPr lvl="1"/>
            <a:r>
              <a:rPr lang="en-US" dirty="0" err="1" smtClean="0"/>
              <a:t>org.apache.hadoop.io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org.apache.hadoop.conf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org.apache.fs.Path</a:t>
            </a:r>
            <a:r>
              <a:rPr lang="en-US" dirty="0" smtClean="0"/>
              <a:t>.*</a:t>
            </a:r>
          </a:p>
          <a:p>
            <a:endParaRPr lang="en-US" dirty="0" smtClean="0"/>
          </a:p>
          <a:p>
            <a:r>
              <a:rPr lang="en-US" dirty="0" smtClean="0"/>
              <a:t>Which of the following is not a method to write MapReduce Job?</a:t>
            </a:r>
          </a:p>
          <a:p>
            <a:pPr lvl="1"/>
            <a:r>
              <a:rPr lang="en-US" dirty="0" smtClean="0"/>
              <a:t>Standard – usually Java</a:t>
            </a:r>
          </a:p>
          <a:p>
            <a:pPr lvl="1"/>
            <a:r>
              <a:rPr lang="en-US" dirty="0" smtClean="0"/>
              <a:t>Streaming paradigm </a:t>
            </a:r>
          </a:p>
          <a:p>
            <a:pPr lvl="1"/>
            <a:r>
              <a:rPr lang="en-US" dirty="0" smtClean="0"/>
              <a:t>Pipes </a:t>
            </a:r>
          </a:p>
          <a:p>
            <a:pPr lvl="1"/>
            <a:r>
              <a:rPr lang="en-US" dirty="0" err="1" smtClean="0"/>
              <a:t>JobConf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Relatively </a:t>
            </a:r>
            <a:r>
              <a:rPr lang="en-US" dirty="0" smtClean="0"/>
              <a:t>easy to </a:t>
            </a:r>
            <a:r>
              <a:rPr lang="en-US" dirty="0" smtClean="0"/>
              <a:t>understand</a:t>
            </a:r>
          </a:p>
          <a:p>
            <a:r>
              <a:rPr lang="en-US" dirty="0" smtClean="0"/>
              <a:t>Distributed</a:t>
            </a:r>
            <a:r>
              <a:rPr lang="en-US" dirty="0" smtClean="0"/>
              <a:t>, scalable, inexpensive – runs on commodity hardware</a:t>
            </a:r>
          </a:p>
          <a:p>
            <a:r>
              <a:rPr lang="en-US" dirty="0" smtClean="0"/>
              <a:t>Lends itself to parallel processing, runs on each node, no shared data</a:t>
            </a:r>
          </a:p>
          <a:p>
            <a:r>
              <a:rPr lang="en-US" dirty="0" smtClean="0"/>
              <a:t>MapReduce 2.0/YARN </a:t>
            </a:r>
            <a:r>
              <a:rPr lang="en-US" dirty="0" smtClean="0"/>
              <a:t>builds </a:t>
            </a:r>
            <a:r>
              <a:rPr lang="en-US" dirty="0" smtClean="0"/>
              <a:t>on MapReduce </a:t>
            </a:r>
            <a:r>
              <a:rPr lang="en-US" dirty="0" smtClean="0"/>
              <a:t>1.0</a:t>
            </a:r>
          </a:p>
          <a:p>
            <a:r>
              <a:rPr lang="en-US" dirty="0"/>
              <a:t>Use MRv2 for new </a:t>
            </a:r>
            <a:r>
              <a:rPr lang="en-US" dirty="0" smtClean="0"/>
              <a:t>development</a:t>
            </a:r>
            <a:endParaRPr lang="en-US" dirty="0" smtClean="0"/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HDFS – triple replicated</a:t>
            </a:r>
          </a:p>
          <a:p>
            <a:r>
              <a:rPr lang="en-US" dirty="0" smtClean="0"/>
              <a:t>Commodity hardware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Parallel via Map (local) and Reduce (aggregated)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675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Create a MapReduce class</a:t>
            </a:r>
          </a:p>
          <a:p>
            <a:r>
              <a:rPr lang="en-US" sz="2400" dirty="0" smtClean="0"/>
              <a:t>Create a static Map function</a:t>
            </a:r>
          </a:p>
          <a:p>
            <a:pPr lvl="1"/>
            <a:r>
              <a:rPr lang="en-US" sz="2000" dirty="0" smtClean="0"/>
              <a:t>Transform function</a:t>
            </a:r>
          </a:p>
          <a:p>
            <a:r>
              <a:rPr lang="en-US" sz="2400" dirty="0" smtClean="0"/>
              <a:t>Create a static Reduce function</a:t>
            </a:r>
          </a:p>
          <a:p>
            <a:pPr lvl="1"/>
            <a:r>
              <a:rPr lang="en-US" sz="2000" dirty="0" smtClean="0"/>
              <a:t>Aggregation function</a:t>
            </a:r>
          </a:p>
          <a:p>
            <a:r>
              <a:rPr lang="en-US" sz="2400" dirty="0" smtClean="0"/>
              <a:t>Create a main() function</a:t>
            </a:r>
          </a:p>
          <a:p>
            <a:pPr lvl="1"/>
            <a:r>
              <a:rPr lang="en-US" sz="2400" dirty="0" smtClean="0"/>
              <a:t>Create a job</a:t>
            </a:r>
          </a:p>
          <a:p>
            <a:pPr lvl="1"/>
            <a:r>
              <a:rPr lang="en-US" sz="2400" dirty="0" smtClean="0"/>
              <a:t>Job calls the Map and Reduce classes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Programming paradigm:</a:t>
            </a:r>
          </a:p>
          <a:p>
            <a:pPr lvl="1"/>
            <a:r>
              <a:rPr lang="en-US" sz="2000" dirty="0" smtClean="0"/>
              <a:t>Functional programming: data/state is not shared, data in, data out</a:t>
            </a:r>
          </a:p>
          <a:p>
            <a:pPr lvl="1"/>
            <a:r>
              <a:rPr lang="en-US" sz="2000" dirty="0" smtClean="0"/>
              <a:t>The equivalent of a complex SQL 	query has to be broken into multiple </a:t>
            </a:r>
            <a:r>
              <a:rPr lang="en-US" sz="2000" dirty="0" smtClean="0"/>
              <a:t>steps/jobs/applications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745829"/>
            <a:ext cx="4305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Word count: Hello World for MapReduce</a:t>
            </a:r>
            <a:br>
              <a:rPr lang="en-US" sz="2400" dirty="0" smtClean="0"/>
            </a:br>
            <a:r>
              <a:rPr lang="en-US" sz="2400" dirty="0" smtClean="0"/>
              <a:t>- Google needed to count the number of words on the web for indexing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How much wood could a woodchuck chuck if a woodchuck cold chuck wood?</a:t>
            </a:r>
          </a:p>
          <a:p>
            <a:r>
              <a:rPr lang="en-US" dirty="0" smtClean="0"/>
              <a:t>Input: </a:t>
            </a:r>
            <a:endParaRPr lang="en-US" dirty="0"/>
          </a:p>
          <a:p>
            <a:pPr lvl="1"/>
            <a:r>
              <a:rPr lang="en-US" dirty="0" smtClean="0"/>
              <a:t>List of </a:t>
            </a:r>
            <a:r>
              <a:rPr lang="en-US" dirty="0" smtClean="0"/>
              <a:t>words (example above)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{how, 1; much:1, wood,2; could,2; a;2; woodchuck,2; chuck,2; if,1}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What is a word? Case sensitivity, punctuation, stemming,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Word Count Pseudo Code</a:t>
            </a:r>
            <a:br>
              <a:rPr lang="en-US" sz="2400" dirty="0" smtClean="0"/>
            </a:br>
            <a:r>
              <a:rPr lang="en-US" sz="2400" dirty="0" smtClean="0"/>
              <a:t>Need to look at code with respect to correctness and performance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apper(filename, file-contents)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word in file-contents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emit(word,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educer(word, values)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sum = 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value in values: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sum += value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emit(word, sum)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27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of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an API, set of libraries (jar files)</a:t>
            </a:r>
          </a:p>
          <a:p>
            <a:pPr lvl="1"/>
            <a:r>
              <a:rPr lang="en-US" dirty="0" smtClean="0"/>
              <a:t>Job – unit of MapReduce work/instance</a:t>
            </a:r>
          </a:p>
          <a:p>
            <a:pPr lvl="1"/>
            <a:r>
              <a:rPr lang="en-US" dirty="0" smtClean="0"/>
              <a:t>Map task – runs on each node</a:t>
            </a:r>
          </a:p>
          <a:p>
            <a:pPr lvl="1"/>
            <a:r>
              <a:rPr lang="en-US" dirty="0" smtClean="0"/>
              <a:t>Reduce task – runs on some nodes</a:t>
            </a:r>
          </a:p>
          <a:p>
            <a:pPr lvl="1"/>
            <a:r>
              <a:rPr lang="en-US" dirty="0" smtClean="0"/>
              <a:t>Source data – HDFS or other location</a:t>
            </a:r>
          </a:p>
        </p:txBody>
      </p:sp>
    </p:spTree>
    <p:extLst>
      <p:ext uri="{BB962C8B-B14F-4D97-AF65-F5344CB8AC3E}">
        <p14:creationId xmlns:p14="http://schemas.microsoft.com/office/powerpoint/2010/main" val="286317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1209</Words>
  <Application>Microsoft Macintosh PowerPoint</Application>
  <PresentationFormat>On-screen Show (4:3)</PresentationFormat>
  <Paragraphs>202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MapReduce 1.0</vt:lpstr>
      <vt:lpstr>MapReduce </vt:lpstr>
      <vt:lpstr>MapReduce</vt:lpstr>
      <vt:lpstr>PowerPoint Presentation</vt:lpstr>
      <vt:lpstr>MapReduce 1.0</vt:lpstr>
      <vt:lpstr>Coding Steps </vt:lpstr>
      <vt:lpstr>Word count: Hello World for MapReduce - Google needed to count the number of words on the web for indexing</vt:lpstr>
      <vt:lpstr>Word Count Pseudo Code Need to look at code with respect to correctness and performance </vt:lpstr>
      <vt:lpstr>Key Aspects of MapReduce</vt:lpstr>
      <vt:lpstr>MapReduce Daemons and Services</vt:lpstr>
      <vt:lpstr>MapReduce</vt:lpstr>
      <vt:lpstr>MapReduce Coding Patterns</vt:lpstr>
      <vt:lpstr>Running MapReduce Job</vt:lpstr>
      <vt:lpstr>MapReduce Job Status and Logs</vt:lpstr>
      <vt:lpstr>Linux Shell Commands</vt:lpstr>
      <vt:lpstr>Hadoop Shell Commands</vt:lpstr>
      <vt:lpstr>Cloudera VM Terminal </vt:lpstr>
      <vt:lpstr>Cloudera VM Terminal: head|tail Handy for huge files </vt:lpstr>
      <vt:lpstr>Hue Home – jobs Select MapReduce Sleep Jobs</vt:lpstr>
      <vt:lpstr>Oozie Workflow</vt:lpstr>
      <vt:lpstr>Application Counts words then sleeps</vt:lpstr>
      <vt:lpstr>PowerPoint Presentation</vt:lpstr>
      <vt:lpstr>Edit Properties</vt:lpstr>
      <vt:lpstr>Oozie Dashboard – Job Status</vt:lpstr>
      <vt:lpstr>Job Browser (via logs view)</vt:lpstr>
      <vt:lpstr>Tasks</vt:lpstr>
      <vt:lpstr>Design Your Own Project – Hue -&gt; Query Editor -&gt; Job Designer</vt:lpstr>
      <vt:lpstr>MapReduce Word Count Example</vt:lpstr>
      <vt:lpstr>MapReduce API Versions</vt:lpstr>
      <vt:lpstr>MapReduce Mapper Code (Version 1)</vt:lpstr>
      <vt:lpstr>MapReduce Reducer Code</vt:lpstr>
      <vt:lpstr>MapReduce Job Main</vt:lpstr>
      <vt:lpstr>Key Components</vt:lpstr>
      <vt:lpstr>Writable Data Types</vt:lpstr>
      <vt:lpstr>Input Types</vt:lpstr>
      <vt:lpstr>Output Types</vt:lpstr>
      <vt:lpstr>Running and tracking Hadoop Jobs</vt:lpstr>
      <vt:lpstr>Job Execution Optimizations</vt:lpstr>
      <vt:lpstr>Methods to write MapReduce Jobs</vt:lpstr>
      <vt:lpstr>Ways to use MapReduce Need to determine what level of abstraction you want to work at Java gives you a lot of control</vt:lpstr>
      <vt:lpstr>Review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1.0</dc:title>
  <dc:creator>Jay Urbain</dc:creator>
  <cp:lastModifiedBy>Jay Urbain</cp:lastModifiedBy>
  <cp:revision>37</cp:revision>
  <dcterms:created xsi:type="dcterms:W3CDTF">2017-06-18T10:28:16Z</dcterms:created>
  <dcterms:modified xsi:type="dcterms:W3CDTF">2017-06-21T18:26:31Z</dcterms:modified>
</cp:coreProperties>
</file>