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2" r:id="rId9"/>
    <p:sldId id="273" r:id="rId10"/>
    <p:sldId id="274" r:id="rId11"/>
    <p:sldId id="276" r:id="rId12"/>
    <p:sldId id="275" r:id="rId13"/>
    <p:sldId id="277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80" r:id="rId22"/>
    <p:sldId id="281" r:id="rId23"/>
    <p:sldId id="282" r:id="rId24"/>
    <p:sldId id="287" r:id="rId25"/>
    <p:sldId id="289" r:id="rId26"/>
    <p:sldId id="288" r:id="rId27"/>
    <p:sldId id="268" r:id="rId28"/>
    <p:sldId id="262" r:id="rId29"/>
    <p:sldId id="263" r:id="rId30"/>
    <p:sldId id="264" r:id="rId31"/>
    <p:sldId id="265" r:id="rId32"/>
    <p:sldId id="266" r:id="rId33"/>
    <p:sldId id="269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120" y="-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7BAC-989E-3740-8403-FC8EB59AF70E}" type="datetimeFigureOut">
              <a:rPr lang="en-US" smtClean="0"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7559-1800-9E4A-A363-B5AD25EDD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2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7BAC-989E-3740-8403-FC8EB59AF70E}" type="datetimeFigureOut">
              <a:rPr lang="en-US" smtClean="0"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7559-1800-9E4A-A363-B5AD25EDD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19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7BAC-989E-3740-8403-FC8EB59AF70E}" type="datetimeFigureOut">
              <a:rPr lang="en-US" smtClean="0"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7559-1800-9E4A-A363-B5AD25EDD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34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7BAC-989E-3740-8403-FC8EB59AF70E}" type="datetimeFigureOut">
              <a:rPr lang="en-US" smtClean="0"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7559-1800-9E4A-A363-B5AD25EDD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8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7BAC-989E-3740-8403-FC8EB59AF70E}" type="datetimeFigureOut">
              <a:rPr lang="en-US" smtClean="0"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7559-1800-9E4A-A363-B5AD25EDD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91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7BAC-989E-3740-8403-FC8EB59AF70E}" type="datetimeFigureOut">
              <a:rPr lang="en-US" smtClean="0"/>
              <a:t>6/21/17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7559-1800-9E4A-A363-B5AD25EDD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60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7BAC-989E-3740-8403-FC8EB59AF70E}" type="datetimeFigureOut">
              <a:rPr lang="en-US" smtClean="0"/>
              <a:t>6/21/17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7559-1800-9E4A-A363-B5AD25EDD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8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7BAC-989E-3740-8403-FC8EB59AF70E}" type="datetimeFigureOut">
              <a:rPr lang="en-US" smtClean="0"/>
              <a:t>6/21/17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7559-1800-9E4A-A363-B5AD25EDD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80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7BAC-989E-3740-8403-FC8EB59AF70E}" type="datetimeFigureOut">
              <a:rPr lang="en-US" smtClean="0"/>
              <a:t>6/21/17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7559-1800-9E4A-A363-B5AD25EDD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6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7BAC-989E-3740-8403-FC8EB59AF70E}" type="datetimeFigureOut">
              <a:rPr lang="en-US" smtClean="0"/>
              <a:t>6/21/17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7559-1800-9E4A-A363-B5AD25EDD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0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7BAC-989E-3740-8403-FC8EB59AF70E}" type="datetimeFigureOut">
              <a:rPr lang="en-US" smtClean="0"/>
              <a:t>6/21/17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7559-1800-9E4A-A363-B5AD25EDD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17BAC-989E-3740-8403-FC8EB59AF70E}" type="datetimeFigureOut">
              <a:rPr lang="en-US" smtClean="0"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97559-1800-9E4A-A363-B5AD25EDD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9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MapReduce 2.0/YARN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Jay Urbain, 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417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6514"/>
            <a:ext cx="8229600" cy="885716"/>
          </a:xfrm>
        </p:spPr>
        <p:txBody>
          <a:bodyPr>
            <a:noAutofit/>
          </a:bodyPr>
          <a:lstStyle/>
          <a:p>
            <a:r>
              <a:rPr lang="en-US" sz="2400" dirty="0" smtClean="0"/>
              <a:t>Create a </a:t>
            </a:r>
            <a:r>
              <a:rPr lang="en-US" sz="2400" i="1" dirty="0" err="1" smtClean="0"/>
              <a:t>org.myorg</a:t>
            </a:r>
            <a:r>
              <a:rPr lang="en-US" sz="2400" dirty="0" smtClean="0"/>
              <a:t> package</a:t>
            </a:r>
            <a:br>
              <a:rPr lang="en-US" sz="2400" dirty="0" smtClean="0"/>
            </a:br>
            <a:r>
              <a:rPr lang="en-US" sz="2400" dirty="0" smtClean="0"/>
              <a:t>Create a Java </a:t>
            </a:r>
            <a:r>
              <a:rPr lang="en-US" sz="2400" dirty="0" err="1" smtClean="0"/>
              <a:t>WordCount</a:t>
            </a:r>
            <a:r>
              <a:rPr lang="en-US" sz="2400" dirty="0" smtClean="0"/>
              <a:t> class within the </a:t>
            </a:r>
            <a:r>
              <a:rPr lang="en-US" sz="2400" i="1" dirty="0" err="1" smtClean="0"/>
              <a:t>org.myorg</a:t>
            </a:r>
            <a:r>
              <a:rPr lang="en-US" sz="2400" dirty="0" smtClean="0"/>
              <a:t> package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067" y="1312609"/>
            <a:ext cx="6579976" cy="523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13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Oracle VM Settings -&gt; Advanced Settings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96" y="1591495"/>
            <a:ext cx="7439761" cy="503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38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6514"/>
            <a:ext cx="8229600" cy="885716"/>
          </a:xfrm>
        </p:spPr>
        <p:txBody>
          <a:bodyPr>
            <a:noAutofit/>
          </a:bodyPr>
          <a:lstStyle/>
          <a:p>
            <a:r>
              <a:rPr lang="en-US" sz="2400" dirty="0" smtClean="0"/>
              <a:t>Paste </a:t>
            </a:r>
            <a:r>
              <a:rPr lang="en-US" sz="2400" dirty="0" err="1" smtClean="0"/>
              <a:t>WordCount.java</a:t>
            </a:r>
            <a:r>
              <a:rPr lang="en-US" sz="2400" dirty="0" smtClean="0"/>
              <a:t> (course directory) into your project </a:t>
            </a:r>
            <a:r>
              <a:rPr lang="en-US" sz="2400" dirty="0" err="1" smtClean="0"/>
              <a:t>WordCount.java</a:t>
            </a:r>
            <a:r>
              <a:rPr lang="en-US" sz="2400" dirty="0" smtClean="0"/>
              <a:t>,</a:t>
            </a:r>
            <a:br>
              <a:rPr lang="en-US" sz="2400" dirty="0" smtClean="0"/>
            </a:br>
            <a:r>
              <a:rPr lang="en-US" sz="2400" dirty="0" smtClean="0"/>
              <a:t>Save your file, should compile cleanly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0416"/>
            <a:ext cx="9144000" cy="516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30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6514"/>
            <a:ext cx="8229600" cy="885716"/>
          </a:xfrm>
        </p:spPr>
        <p:txBody>
          <a:bodyPr>
            <a:noAutofit/>
          </a:bodyPr>
          <a:lstStyle/>
          <a:p>
            <a:r>
              <a:rPr lang="en-US" sz="2800" dirty="0" smtClean="0"/>
              <a:t>Code review – </a:t>
            </a:r>
            <a:r>
              <a:rPr lang="en-US" sz="2800" dirty="0" err="1" smtClean="0"/>
              <a:t>WordCount.java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Note: </a:t>
            </a:r>
            <a:r>
              <a:rPr lang="en-US" sz="2800" dirty="0" err="1" smtClean="0"/>
              <a:t>org.hadoop.mapreduce</a:t>
            </a:r>
            <a:r>
              <a:rPr lang="en-US" sz="2800" dirty="0" smtClean="0"/>
              <a:t>.* -&gt; MRv2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7989"/>
            <a:ext cx="9144000" cy="30738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8737" y="1389511"/>
            <a:ext cx="75876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err="1" smtClean="0"/>
              <a:t>WordCount</a:t>
            </a:r>
            <a:r>
              <a:rPr lang="en-US" sz="2000" dirty="0" smtClean="0"/>
              <a:t> maps (extracts) words from an input source and reduces (aggregates) the results, returning a count of each word. 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The version of </a:t>
            </a:r>
            <a:r>
              <a:rPr lang="en-US" sz="2000" dirty="0" err="1" smtClean="0"/>
              <a:t>WordCount</a:t>
            </a:r>
            <a:r>
              <a:rPr lang="en-US" sz="2000" dirty="0" smtClean="0"/>
              <a:t> in this tutorial are implemented to take advantage of the features in the MRv2 API.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1744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0695"/>
            <a:ext cx="8229600" cy="6034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7426"/>
            <a:ext cx="8229600" cy="5269387"/>
          </a:xfrm>
        </p:spPr>
        <p:txBody>
          <a:bodyPr>
            <a:noAutofit/>
          </a:bodyPr>
          <a:lstStyle/>
          <a:p>
            <a:r>
              <a:rPr lang="en-US" sz="1600" dirty="0" smtClean="0"/>
              <a:t>Standard Java classes: </a:t>
            </a:r>
            <a:r>
              <a:rPr lang="en-US" sz="1600" dirty="0" err="1" smtClean="0"/>
              <a:t>IOException</a:t>
            </a:r>
            <a:r>
              <a:rPr lang="en-US" sz="1600" dirty="0" smtClean="0"/>
              <a:t> and </a:t>
            </a:r>
            <a:r>
              <a:rPr lang="en-US" sz="1600" dirty="0" err="1" smtClean="0"/>
              <a:t>regex.Pattern</a:t>
            </a:r>
            <a:r>
              <a:rPr lang="en-US" sz="1600" dirty="0" smtClean="0"/>
              <a:t>. </a:t>
            </a:r>
            <a:endParaRPr lang="en-US" sz="1600" dirty="0"/>
          </a:p>
          <a:p>
            <a:r>
              <a:rPr lang="en-US" sz="1600" dirty="0" smtClean="0"/>
              <a:t>Use </a:t>
            </a:r>
            <a:r>
              <a:rPr lang="en-US" sz="1600" dirty="0" err="1" smtClean="0"/>
              <a:t>regex.Pattern</a:t>
            </a:r>
            <a:r>
              <a:rPr lang="en-US" sz="1600" dirty="0" smtClean="0"/>
              <a:t> to extract words from input files.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import </a:t>
            </a:r>
            <a:r>
              <a:rPr lang="en-US" sz="1600" dirty="0" err="1" smtClean="0"/>
              <a:t>java.io.IOException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r>
              <a:rPr lang="en-US" sz="1600" dirty="0" smtClean="0"/>
              <a:t> import </a:t>
            </a:r>
            <a:r>
              <a:rPr lang="en-US" sz="1600" dirty="0" err="1" smtClean="0"/>
              <a:t>java.util.regex.Pattern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This application extends the class Configured, and implements the Tool utility class.</a:t>
            </a:r>
          </a:p>
          <a:p>
            <a:r>
              <a:rPr lang="en-US" sz="1600" dirty="0" smtClean="0"/>
              <a:t>You tell Hadoop what it needs to know to run your program in a configuration object. </a:t>
            </a:r>
          </a:p>
          <a:p>
            <a:r>
              <a:rPr lang="en-US" sz="1600" dirty="0" smtClean="0"/>
              <a:t>Then, you use </a:t>
            </a:r>
            <a:r>
              <a:rPr lang="en-US" sz="1600" dirty="0" err="1" smtClean="0"/>
              <a:t>ToolRunner</a:t>
            </a:r>
            <a:r>
              <a:rPr lang="en-US" sz="1600" dirty="0" smtClean="0"/>
              <a:t> to run your MapReduce application.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import </a:t>
            </a:r>
            <a:r>
              <a:rPr lang="en-US" sz="1600" dirty="0" err="1" smtClean="0"/>
              <a:t>org.apache.hadoop.conf.Configured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r>
              <a:rPr lang="en-US" sz="1600" dirty="0" smtClean="0"/>
              <a:t> import </a:t>
            </a:r>
            <a:r>
              <a:rPr lang="en-US" sz="1600" dirty="0" err="1" smtClean="0"/>
              <a:t>org.apache.hadoop.util.Tool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r>
              <a:rPr lang="en-US" sz="1600" dirty="0" smtClean="0"/>
              <a:t> import </a:t>
            </a:r>
            <a:r>
              <a:rPr lang="en-US" sz="1600" dirty="0" err="1" smtClean="0"/>
              <a:t>org.apache.hadoop.util.ToolRunner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The Logger class sends debugging messages from inside the mapper and reducer classes. </a:t>
            </a:r>
          </a:p>
          <a:p>
            <a:r>
              <a:rPr lang="en-US" sz="1600" dirty="0" smtClean="0"/>
              <a:t>Messages you pass to Logger are displayed in the map or reduce logs for the job on your Hadoop server.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import org.apache.log4j.Logger;</a:t>
            </a:r>
          </a:p>
        </p:txBody>
      </p:sp>
    </p:spTree>
    <p:extLst>
      <p:ext uri="{BB962C8B-B14F-4D97-AF65-F5344CB8AC3E}">
        <p14:creationId xmlns:p14="http://schemas.microsoft.com/office/powerpoint/2010/main" val="1757950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0695"/>
            <a:ext cx="8229600" cy="6034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Packages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7426"/>
            <a:ext cx="8229600" cy="5269387"/>
          </a:xfrm>
        </p:spPr>
        <p:txBody>
          <a:bodyPr>
            <a:noAutofit/>
          </a:bodyPr>
          <a:lstStyle/>
          <a:p>
            <a:r>
              <a:rPr lang="en-US" sz="1400" dirty="0" smtClean="0"/>
              <a:t>Use the Job class to create, configure, and run an instance of your MapReduce application. </a:t>
            </a:r>
            <a:endParaRPr lang="en-US" sz="1400" dirty="0"/>
          </a:p>
          <a:p>
            <a:r>
              <a:rPr lang="en-US" sz="1400" dirty="0" smtClean="0"/>
              <a:t>Extend the Mapper class with your own </a:t>
            </a:r>
            <a:r>
              <a:rPr lang="en-US" sz="1400" dirty="0" err="1" smtClean="0"/>
              <a:t>Mapclass</a:t>
            </a:r>
            <a:r>
              <a:rPr lang="en-US" sz="1400" dirty="0" smtClean="0"/>
              <a:t> and add your own processing instructions.</a:t>
            </a:r>
          </a:p>
          <a:p>
            <a:r>
              <a:rPr lang="en-US" sz="1400" dirty="0"/>
              <a:t>S</a:t>
            </a:r>
            <a:r>
              <a:rPr lang="en-US" sz="1400" dirty="0" smtClean="0"/>
              <a:t>ame is true for the Reducer: extend it to create and customize your own Reduce class.</a:t>
            </a:r>
          </a:p>
          <a:p>
            <a:pPr marL="0" indent="0">
              <a:buNone/>
            </a:pPr>
            <a:r>
              <a:rPr lang="en-US" sz="1400" dirty="0" smtClean="0"/>
              <a:t> import </a:t>
            </a:r>
            <a:r>
              <a:rPr lang="en-US" sz="1400" dirty="0" err="1" smtClean="0"/>
              <a:t>org.apache.hadoop.mapreduce.Job</a:t>
            </a:r>
            <a:r>
              <a:rPr lang="en-US" sz="1400" dirty="0" smtClean="0"/>
              <a:t>;</a:t>
            </a:r>
          </a:p>
          <a:p>
            <a:pPr marL="0" indent="0">
              <a:buNone/>
            </a:pPr>
            <a:r>
              <a:rPr lang="en-US" sz="1400" dirty="0" smtClean="0"/>
              <a:t> import </a:t>
            </a:r>
            <a:r>
              <a:rPr lang="en-US" sz="1400" dirty="0" err="1" smtClean="0"/>
              <a:t>org.apache.hadoop.mapreduce.Mapper</a:t>
            </a:r>
            <a:r>
              <a:rPr lang="en-US" sz="1400" dirty="0" smtClean="0"/>
              <a:t>;</a:t>
            </a:r>
          </a:p>
          <a:p>
            <a:pPr marL="0" indent="0">
              <a:buNone/>
            </a:pPr>
            <a:r>
              <a:rPr lang="en-US" sz="1400" dirty="0" smtClean="0"/>
              <a:t> import </a:t>
            </a:r>
            <a:r>
              <a:rPr lang="en-US" sz="1400" dirty="0" err="1" smtClean="0"/>
              <a:t>org.apache.hadoop.mapreduce.Reducer</a:t>
            </a:r>
            <a:r>
              <a:rPr lang="en-US" sz="1400" dirty="0" smtClean="0"/>
              <a:t>;</a:t>
            </a:r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1400" dirty="0" smtClean="0"/>
              <a:t>Use the Path class to access files in HDFS. </a:t>
            </a:r>
          </a:p>
          <a:p>
            <a:r>
              <a:rPr lang="en-US" sz="1400" dirty="0" smtClean="0"/>
              <a:t>Pass the required paths using the </a:t>
            </a:r>
            <a:r>
              <a:rPr lang="en-US" sz="1400" dirty="0" err="1" smtClean="0"/>
              <a:t>FileInputFormat</a:t>
            </a:r>
            <a:r>
              <a:rPr lang="en-US" sz="1400" dirty="0" smtClean="0"/>
              <a:t> and </a:t>
            </a:r>
            <a:r>
              <a:rPr lang="en-US" sz="1400" dirty="0" err="1" smtClean="0"/>
              <a:t>FileOutputFormat</a:t>
            </a:r>
            <a:r>
              <a:rPr lang="en-US" sz="1400" dirty="0" smtClean="0"/>
              <a:t> classes.</a:t>
            </a:r>
          </a:p>
          <a:p>
            <a:pPr marL="0" indent="0">
              <a:buNone/>
            </a:pPr>
            <a:r>
              <a:rPr lang="en-US" sz="1400" dirty="0" smtClean="0"/>
              <a:t> import </a:t>
            </a:r>
            <a:r>
              <a:rPr lang="en-US" sz="1400" dirty="0" err="1" smtClean="0"/>
              <a:t>org.apache.hadoop.fs.Path</a:t>
            </a:r>
            <a:r>
              <a:rPr lang="en-US" sz="1400" dirty="0" smtClean="0"/>
              <a:t>;</a:t>
            </a:r>
          </a:p>
          <a:p>
            <a:pPr marL="0" indent="0">
              <a:buNone/>
            </a:pPr>
            <a:r>
              <a:rPr lang="en-US" sz="1400" dirty="0" smtClean="0"/>
              <a:t> import </a:t>
            </a:r>
            <a:r>
              <a:rPr lang="en-US" sz="1400" dirty="0" err="1" smtClean="0"/>
              <a:t>org.apache.hadoop.mapreduce.lib.input.FileInputFormat</a:t>
            </a:r>
            <a:r>
              <a:rPr lang="en-US" sz="1400" dirty="0" smtClean="0"/>
              <a:t>;</a:t>
            </a:r>
          </a:p>
          <a:p>
            <a:pPr marL="0" indent="0">
              <a:buNone/>
            </a:pPr>
            <a:r>
              <a:rPr lang="en-US" sz="1400" dirty="0" smtClean="0"/>
              <a:t> import </a:t>
            </a:r>
            <a:r>
              <a:rPr lang="en-US" sz="1400" dirty="0" err="1" smtClean="0"/>
              <a:t>org.apache.hadoop.mapreduce.lib.output.FileOutputFormat</a:t>
            </a:r>
            <a:r>
              <a:rPr lang="en-US" sz="1400" dirty="0" smtClean="0"/>
              <a:t>;</a:t>
            </a:r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1400" dirty="0" smtClean="0"/>
              <a:t>Writable objects have methods for writing, reading, and comparing values during map and reduce processing. </a:t>
            </a:r>
            <a:endParaRPr lang="en-US" sz="1400" dirty="0"/>
          </a:p>
          <a:p>
            <a:r>
              <a:rPr lang="en-US" sz="1400" dirty="0" smtClean="0"/>
              <a:t>Think of the Text class as </a:t>
            </a:r>
            <a:r>
              <a:rPr lang="en-US" sz="1400" dirty="0" err="1" smtClean="0"/>
              <a:t>StringWritable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import </a:t>
            </a:r>
            <a:r>
              <a:rPr lang="en-US" sz="1400" dirty="0" err="1" smtClean="0"/>
              <a:t>org.apache.hadoop.io.IntWritable</a:t>
            </a:r>
            <a:r>
              <a:rPr lang="en-US" sz="1400" dirty="0" smtClean="0"/>
              <a:t>;</a:t>
            </a:r>
          </a:p>
          <a:p>
            <a:pPr marL="0" indent="0">
              <a:buNone/>
            </a:pPr>
            <a:r>
              <a:rPr lang="en-US" sz="1400" dirty="0" smtClean="0"/>
              <a:t> import </a:t>
            </a:r>
            <a:r>
              <a:rPr lang="en-US" sz="1400" dirty="0" err="1" smtClean="0"/>
              <a:t>org.apache.hadoop.io.LongWritable</a:t>
            </a:r>
            <a:r>
              <a:rPr lang="en-US" sz="1400" dirty="0" smtClean="0"/>
              <a:t>;</a:t>
            </a:r>
          </a:p>
          <a:p>
            <a:pPr marL="0" indent="0">
              <a:buNone/>
            </a:pPr>
            <a:r>
              <a:rPr lang="en-US" sz="1400" dirty="0" smtClean="0"/>
              <a:t> import </a:t>
            </a:r>
            <a:r>
              <a:rPr lang="en-US" sz="1400" dirty="0" err="1" smtClean="0"/>
              <a:t>org.apache.hadoop.io.Text</a:t>
            </a:r>
            <a:r>
              <a:rPr lang="en-US" sz="1400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5382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0695"/>
            <a:ext cx="8229600" cy="60347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WordCount</a:t>
            </a:r>
            <a:r>
              <a:rPr lang="en-US" dirty="0" smtClean="0"/>
              <a:t> class, Run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1706"/>
            <a:ext cx="8229600" cy="5486499"/>
          </a:xfrm>
        </p:spPr>
        <p:txBody>
          <a:bodyPr>
            <a:noAutofit/>
          </a:bodyPr>
          <a:lstStyle/>
          <a:p>
            <a:r>
              <a:rPr lang="en-US" sz="1400" dirty="0" err="1" smtClean="0"/>
              <a:t>WordCount</a:t>
            </a:r>
            <a:r>
              <a:rPr lang="en-US" sz="1400" dirty="0" smtClean="0"/>
              <a:t> includes main and run methods, and the inner classes Map and Reduce. The class begins by initializing the logger.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public class </a:t>
            </a:r>
            <a:r>
              <a:rPr lang="en-US" sz="1400" dirty="0" err="1" smtClean="0"/>
              <a:t>WordCount</a:t>
            </a:r>
            <a:r>
              <a:rPr lang="en-US" sz="1400" dirty="0" smtClean="0"/>
              <a:t> extends Configured implements Tool {</a:t>
            </a:r>
          </a:p>
          <a:p>
            <a:pPr marL="0" indent="0">
              <a:buNone/>
            </a:pPr>
            <a:r>
              <a:rPr lang="en-US" sz="1400" dirty="0" smtClean="0"/>
              <a:t>   private static final Logger LOG = </a:t>
            </a:r>
            <a:r>
              <a:rPr lang="en-US" sz="1400" dirty="0" err="1" smtClean="0"/>
              <a:t>Logger.getLogger</a:t>
            </a:r>
            <a:r>
              <a:rPr lang="en-US" sz="1400" dirty="0" smtClean="0"/>
              <a:t>(</a:t>
            </a:r>
            <a:r>
              <a:rPr lang="en-US" sz="1400" dirty="0" err="1" smtClean="0"/>
              <a:t>WordCount.class</a:t>
            </a:r>
            <a:r>
              <a:rPr lang="en-US" sz="1400" dirty="0" smtClean="0"/>
              <a:t>);</a:t>
            </a:r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1400" dirty="0" smtClean="0"/>
              <a:t>The main method invokes </a:t>
            </a:r>
            <a:r>
              <a:rPr lang="en-US" sz="1400" dirty="0" err="1" smtClean="0"/>
              <a:t>ToolRunner</a:t>
            </a:r>
            <a:r>
              <a:rPr lang="en-US" sz="1400" dirty="0" smtClean="0"/>
              <a:t>, which creates and runs a new instance of </a:t>
            </a:r>
            <a:r>
              <a:rPr lang="en-US" sz="1400" dirty="0" err="1" smtClean="0"/>
              <a:t>WordCount</a:t>
            </a:r>
            <a:r>
              <a:rPr lang="en-US" sz="1400" dirty="0" smtClean="0"/>
              <a:t>, passing the command line arguments. </a:t>
            </a:r>
          </a:p>
          <a:p>
            <a:r>
              <a:rPr lang="en-US" sz="1400" dirty="0" smtClean="0"/>
              <a:t>When the application is finished, it returns an integer value for the status.</a:t>
            </a:r>
          </a:p>
          <a:p>
            <a:pPr marL="0" indent="0">
              <a:buNone/>
            </a:pPr>
            <a:r>
              <a:rPr lang="en-US" sz="1400" dirty="0" smtClean="0"/>
              <a:t>  </a:t>
            </a:r>
          </a:p>
          <a:p>
            <a:pPr marL="0" indent="0">
              <a:buNone/>
            </a:pPr>
            <a:r>
              <a:rPr lang="en-US" sz="1400" dirty="0" smtClean="0"/>
              <a:t>public static void main(String[] </a:t>
            </a:r>
            <a:r>
              <a:rPr lang="en-US" sz="1400" dirty="0" err="1" smtClean="0"/>
              <a:t>args</a:t>
            </a:r>
            <a:r>
              <a:rPr lang="en-US" sz="1400" dirty="0" smtClean="0"/>
              <a:t>) throws Exception {</a:t>
            </a:r>
          </a:p>
          <a:p>
            <a:pPr marL="0" indent="0">
              <a:buNone/>
            </a:pPr>
            <a:r>
              <a:rPr lang="en-US" sz="1400" dirty="0" smtClean="0"/>
              <a:t>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res = </a:t>
            </a:r>
            <a:r>
              <a:rPr lang="en-US" sz="1400" dirty="0" err="1" smtClean="0"/>
              <a:t>ToolRunner.run</a:t>
            </a:r>
            <a:r>
              <a:rPr lang="en-US" sz="1400" dirty="0" smtClean="0"/>
              <a:t>(new </a:t>
            </a:r>
            <a:r>
              <a:rPr lang="en-US" sz="1400" dirty="0" err="1" smtClean="0"/>
              <a:t>WordCount</a:t>
            </a:r>
            <a:r>
              <a:rPr lang="en-US" sz="1400" dirty="0" smtClean="0"/>
              <a:t>(), </a:t>
            </a:r>
            <a:r>
              <a:rPr lang="en-US" sz="1400" dirty="0" err="1" smtClean="0"/>
              <a:t>args</a:t>
            </a:r>
            <a:r>
              <a:rPr lang="en-US" sz="1400" dirty="0" smtClean="0"/>
              <a:t>);</a:t>
            </a:r>
          </a:p>
          <a:p>
            <a:pPr marL="0" indent="0">
              <a:buNone/>
            </a:pPr>
            <a:r>
              <a:rPr lang="en-US" sz="1400" dirty="0" smtClean="0"/>
              <a:t>     </a:t>
            </a:r>
            <a:r>
              <a:rPr lang="en-US" sz="1400" dirty="0" err="1" smtClean="0"/>
              <a:t>System.exit</a:t>
            </a:r>
            <a:r>
              <a:rPr lang="en-US" sz="1400" dirty="0" smtClean="0"/>
              <a:t>(res);</a:t>
            </a:r>
          </a:p>
          <a:p>
            <a:pPr marL="0" indent="0">
              <a:buNone/>
            </a:pPr>
            <a:r>
              <a:rPr lang="en-US" sz="1400" dirty="0" smtClean="0"/>
              <a:t>  }</a:t>
            </a:r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1400" dirty="0" smtClean="0"/>
              <a:t>The run method configures the job, starts the job, waits for the job to complete.</a:t>
            </a:r>
          </a:p>
          <a:p>
            <a:pPr marL="0" indent="0">
              <a:buNone/>
            </a:pPr>
            <a:r>
              <a:rPr lang="en-US" sz="1400" dirty="0" smtClean="0"/>
              <a:t>public </a:t>
            </a:r>
            <a:r>
              <a:rPr lang="en-US" sz="1400" dirty="0" err="1" smtClean="0"/>
              <a:t>int</a:t>
            </a:r>
            <a:r>
              <a:rPr lang="en-US" sz="1400" dirty="0" smtClean="0"/>
              <a:t> run(String[] </a:t>
            </a:r>
            <a:r>
              <a:rPr lang="en-US" sz="1400" dirty="0" err="1" smtClean="0"/>
              <a:t>args</a:t>
            </a:r>
            <a:r>
              <a:rPr lang="en-US" sz="1400" dirty="0" smtClean="0"/>
              <a:t>) throws Exception {</a:t>
            </a:r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1400" dirty="0" smtClean="0"/>
              <a:t>Create a new instance of the Job object. This example uses the </a:t>
            </a:r>
            <a:r>
              <a:rPr lang="en-US" sz="1400" dirty="0" err="1" smtClean="0"/>
              <a:t>Configured.getConf</a:t>
            </a:r>
            <a:r>
              <a:rPr lang="en-US" sz="1400" dirty="0" smtClean="0"/>
              <a:t>() method to get the configuration object for this instance of </a:t>
            </a:r>
            <a:r>
              <a:rPr lang="en-US" sz="1400" dirty="0" err="1" smtClean="0"/>
              <a:t>WordCount</a:t>
            </a:r>
            <a:r>
              <a:rPr lang="en-US" sz="1400" dirty="0" smtClean="0"/>
              <a:t>, and names the job object </a:t>
            </a:r>
            <a:r>
              <a:rPr lang="en-US" sz="1400" dirty="0" err="1" smtClean="0"/>
              <a:t>wordcount</a:t>
            </a:r>
            <a:r>
              <a:rPr lang="en-US" sz="1400" dirty="0" smtClean="0"/>
              <a:t>. Default </a:t>
            </a:r>
            <a:r>
              <a:rPr lang="en-US" sz="1400" dirty="0" err="1" smtClean="0"/>
              <a:t>config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Job job = </a:t>
            </a:r>
            <a:r>
              <a:rPr lang="en-US" sz="1400" dirty="0" err="1" smtClean="0"/>
              <a:t>Job.getInstance</a:t>
            </a:r>
            <a:r>
              <a:rPr lang="en-US" sz="1400" dirty="0" smtClean="0"/>
              <a:t>(</a:t>
            </a:r>
            <a:r>
              <a:rPr lang="en-US" sz="1400" dirty="0" err="1" smtClean="0"/>
              <a:t>getConf</a:t>
            </a:r>
            <a:r>
              <a:rPr lang="en-US" sz="1400" dirty="0" smtClean="0"/>
              <a:t>(), "</a:t>
            </a:r>
            <a:r>
              <a:rPr lang="en-US" sz="1400" dirty="0" err="1" smtClean="0"/>
              <a:t>wordcount</a:t>
            </a:r>
            <a:r>
              <a:rPr lang="en-US" sz="1400" dirty="0" smtClean="0"/>
              <a:t>");</a:t>
            </a:r>
          </a:p>
          <a:p>
            <a:pPr marL="0" indent="0">
              <a:buNone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93649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0695"/>
            <a:ext cx="8229600" cy="6034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Run method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7426"/>
            <a:ext cx="8229600" cy="5486499"/>
          </a:xfrm>
        </p:spPr>
        <p:txBody>
          <a:bodyPr>
            <a:noAutofit/>
          </a:bodyPr>
          <a:lstStyle/>
          <a:p>
            <a:r>
              <a:rPr lang="en-US" sz="1400" dirty="0" smtClean="0"/>
              <a:t>Set the JAR to use, based on the class in use.</a:t>
            </a:r>
          </a:p>
          <a:p>
            <a:pPr marL="0" indent="0">
              <a:buNone/>
            </a:pPr>
            <a:r>
              <a:rPr lang="en-US" sz="1400" dirty="0" err="1" smtClean="0"/>
              <a:t>job.setJarByClass</a:t>
            </a:r>
            <a:r>
              <a:rPr lang="en-US" sz="1400" dirty="0" smtClean="0"/>
              <a:t>(</a:t>
            </a:r>
            <a:r>
              <a:rPr lang="en-US" sz="1400" dirty="0" err="1" smtClean="0"/>
              <a:t>this.getClass</a:t>
            </a:r>
            <a:r>
              <a:rPr lang="en-US" sz="1400" dirty="0" smtClean="0"/>
              <a:t>());</a:t>
            </a:r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1400" dirty="0" smtClean="0"/>
              <a:t>Set the input and output paths for your application. You store your input files in HDFS, and then pass the input and output paths as command-line arguments at runtime.</a:t>
            </a:r>
          </a:p>
          <a:p>
            <a:pPr marL="0" indent="0">
              <a:buNone/>
            </a:pPr>
            <a:r>
              <a:rPr lang="en-US" sz="1400" dirty="0" smtClean="0"/>
              <a:t>    </a:t>
            </a:r>
            <a:r>
              <a:rPr lang="en-US" sz="1400" dirty="0" err="1" smtClean="0"/>
              <a:t>FileInputFormat.addInputPaths</a:t>
            </a:r>
            <a:r>
              <a:rPr lang="en-US" sz="1400" dirty="0" smtClean="0"/>
              <a:t>(job, new Path(</a:t>
            </a:r>
            <a:r>
              <a:rPr lang="en-US" sz="1400" dirty="0" err="1" smtClean="0"/>
              <a:t>args</a:t>
            </a:r>
            <a:r>
              <a:rPr lang="en-US" sz="1400" dirty="0" smtClean="0"/>
              <a:t>[0]));</a:t>
            </a:r>
          </a:p>
          <a:p>
            <a:pPr marL="0" indent="0">
              <a:buNone/>
            </a:pPr>
            <a:r>
              <a:rPr lang="en-US" sz="1400" dirty="0" smtClean="0"/>
              <a:t>    </a:t>
            </a:r>
            <a:r>
              <a:rPr lang="en-US" sz="1400" dirty="0" err="1" smtClean="0"/>
              <a:t>FileOutputFormat.setOutputPath</a:t>
            </a:r>
            <a:r>
              <a:rPr lang="en-US" sz="1400" dirty="0" smtClean="0"/>
              <a:t>(job, new Path(</a:t>
            </a:r>
            <a:r>
              <a:rPr lang="en-US" sz="1400" dirty="0" err="1" smtClean="0"/>
              <a:t>args</a:t>
            </a:r>
            <a:r>
              <a:rPr lang="en-US" sz="1400" dirty="0" smtClean="0"/>
              <a:t>[1]));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 smtClean="0"/>
              <a:t>Set the map class and reduce class for the job. In this case, use the Map and Reduce inner classes defined in this class.</a:t>
            </a:r>
          </a:p>
          <a:p>
            <a:pPr marL="0" indent="0">
              <a:buNone/>
            </a:pPr>
            <a:r>
              <a:rPr lang="en-US" sz="1400" dirty="0" smtClean="0"/>
              <a:t>    </a:t>
            </a:r>
            <a:r>
              <a:rPr lang="en-US" sz="1400" dirty="0" err="1" smtClean="0"/>
              <a:t>job.setMapperClass</a:t>
            </a:r>
            <a:r>
              <a:rPr lang="en-US" sz="1400" dirty="0" smtClean="0"/>
              <a:t>(</a:t>
            </a:r>
            <a:r>
              <a:rPr lang="en-US" sz="1400" dirty="0" err="1" smtClean="0"/>
              <a:t>Map.class</a:t>
            </a:r>
            <a:r>
              <a:rPr lang="en-US" sz="1400" dirty="0" smtClean="0"/>
              <a:t>);</a:t>
            </a:r>
          </a:p>
          <a:p>
            <a:pPr marL="0" indent="0">
              <a:buNone/>
            </a:pPr>
            <a:r>
              <a:rPr lang="en-US" sz="1400" dirty="0" smtClean="0"/>
              <a:t>    </a:t>
            </a:r>
            <a:r>
              <a:rPr lang="en-US" sz="1400" dirty="0" err="1" smtClean="0"/>
              <a:t>job.setReducerClass</a:t>
            </a:r>
            <a:r>
              <a:rPr lang="en-US" sz="1400" dirty="0" smtClean="0"/>
              <a:t>(</a:t>
            </a:r>
            <a:r>
              <a:rPr lang="en-US" sz="1400" dirty="0" err="1" smtClean="0"/>
              <a:t>Reduce.class</a:t>
            </a:r>
            <a:r>
              <a:rPr lang="en-US" sz="1400" dirty="0" smtClean="0"/>
              <a:t>);</a:t>
            </a:r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1400" dirty="0" smtClean="0"/>
              <a:t>Set the output key and the value.</a:t>
            </a:r>
          </a:p>
          <a:p>
            <a:pPr marL="0" indent="0">
              <a:buNone/>
            </a:pPr>
            <a:r>
              <a:rPr lang="en-US" sz="1400" dirty="0" smtClean="0"/>
              <a:t>    </a:t>
            </a:r>
            <a:r>
              <a:rPr lang="en-US" sz="1400" dirty="0" err="1" smtClean="0"/>
              <a:t>job.setOutputKeyClass</a:t>
            </a:r>
            <a:r>
              <a:rPr lang="en-US" sz="1400" dirty="0" smtClean="0"/>
              <a:t>(</a:t>
            </a:r>
            <a:r>
              <a:rPr lang="en-US" sz="1400" dirty="0" err="1" smtClean="0"/>
              <a:t>Text.class</a:t>
            </a:r>
            <a:r>
              <a:rPr lang="en-US" sz="1400" dirty="0" smtClean="0"/>
              <a:t>);</a:t>
            </a:r>
          </a:p>
          <a:p>
            <a:pPr marL="0" indent="0">
              <a:buNone/>
            </a:pPr>
            <a:r>
              <a:rPr lang="en-US" sz="1400" dirty="0" smtClean="0"/>
              <a:t>    </a:t>
            </a:r>
            <a:r>
              <a:rPr lang="en-US" sz="1400" dirty="0" err="1" smtClean="0"/>
              <a:t>job.setOutputValueClass</a:t>
            </a:r>
            <a:r>
              <a:rPr lang="en-US" sz="1400" dirty="0" smtClean="0"/>
              <a:t>(</a:t>
            </a:r>
            <a:r>
              <a:rPr lang="en-US" sz="1400" dirty="0" err="1" smtClean="0"/>
              <a:t>IntWritable.class</a:t>
            </a:r>
            <a:r>
              <a:rPr lang="en-US" sz="1400" dirty="0" smtClean="0"/>
              <a:t>);</a:t>
            </a:r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1400" dirty="0" smtClean="0"/>
              <a:t>Launch the job and wait for it to finish. The method syntax </a:t>
            </a:r>
            <a:r>
              <a:rPr lang="en-US" sz="1400" dirty="0" err="1" smtClean="0"/>
              <a:t>iswaitForCompletion</a:t>
            </a:r>
            <a:r>
              <a:rPr lang="en-US" sz="1400" dirty="0" smtClean="0"/>
              <a:t>(</a:t>
            </a:r>
            <a:r>
              <a:rPr lang="en-US" sz="1400" dirty="0" err="1" smtClean="0"/>
              <a:t>boolean</a:t>
            </a:r>
            <a:r>
              <a:rPr lang="en-US" sz="1400" dirty="0" smtClean="0"/>
              <a:t> verbose). When true, the method reports its progress as the Map and Reduce classes run. When false, the method reports progress up to, but not including, the Map and Reduce processes.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return </a:t>
            </a:r>
            <a:r>
              <a:rPr lang="en-US" sz="1400" dirty="0" err="1" smtClean="0"/>
              <a:t>job.waitForCompletion</a:t>
            </a:r>
            <a:r>
              <a:rPr lang="en-US" sz="1400" dirty="0" smtClean="0"/>
              <a:t>(true) ? 0 : 1;</a:t>
            </a:r>
          </a:p>
          <a:p>
            <a:pPr marL="0" indent="0">
              <a:buNone/>
            </a:pPr>
            <a:r>
              <a:rPr lang="en-US" sz="1400" dirty="0" smtClean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606020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0695"/>
            <a:ext cx="8229600" cy="6034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7426"/>
            <a:ext cx="8229600" cy="5486499"/>
          </a:xfrm>
        </p:spPr>
        <p:txBody>
          <a:bodyPr>
            <a:noAutofit/>
          </a:bodyPr>
          <a:lstStyle/>
          <a:p>
            <a:r>
              <a:rPr lang="en-US" sz="1600" dirty="0" smtClean="0"/>
              <a:t>The Map class transforms key/value input into intermediate key/value pairs to be sent to the Reducer. 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public static class Map extends Mapper&lt;</a:t>
            </a:r>
            <a:r>
              <a:rPr lang="en-US" sz="1600" dirty="0" err="1" smtClean="0"/>
              <a:t>LongWritable</a:t>
            </a:r>
            <a:r>
              <a:rPr lang="en-US" sz="1600" dirty="0" smtClean="0"/>
              <a:t>, Text, Text, </a:t>
            </a:r>
            <a:r>
              <a:rPr lang="en-US" sz="1600" dirty="0" err="1" smtClean="0"/>
              <a:t>IntWritable</a:t>
            </a:r>
            <a:r>
              <a:rPr lang="en-US" sz="1600" dirty="0" smtClean="0"/>
              <a:t>&gt; {</a:t>
            </a:r>
          </a:p>
          <a:p>
            <a:pPr marL="0" indent="0">
              <a:buNone/>
            </a:pPr>
            <a:r>
              <a:rPr lang="en-US" sz="1600" dirty="0" smtClean="0"/>
              <a:t>    private final static </a:t>
            </a:r>
            <a:r>
              <a:rPr lang="en-US" sz="1600" dirty="0" err="1" smtClean="0"/>
              <a:t>IntWritable</a:t>
            </a:r>
            <a:r>
              <a:rPr lang="en-US" sz="1600" dirty="0" smtClean="0"/>
              <a:t> one = new </a:t>
            </a:r>
            <a:r>
              <a:rPr lang="en-US" sz="1600" dirty="0" err="1" smtClean="0"/>
              <a:t>IntWritable</a:t>
            </a:r>
            <a:r>
              <a:rPr lang="en-US" sz="1600" dirty="0" smtClean="0"/>
              <a:t>(1);</a:t>
            </a:r>
          </a:p>
          <a:p>
            <a:pPr marL="0" indent="0">
              <a:buNone/>
            </a:pPr>
            <a:r>
              <a:rPr lang="en-US" sz="1600" dirty="0" smtClean="0"/>
              <a:t>    private Text word = new Text();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/>
              <a:t>R</a:t>
            </a:r>
            <a:r>
              <a:rPr lang="en-US" sz="1600" dirty="0" smtClean="0"/>
              <a:t>egular expression pattern to parse each line of input text on word boundaries ("\b").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private static final Pattern WORD_BOUNDARY = </a:t>
            </a:r>
            <a:r>
              <a:rPr lang="en-US" sz="1600" dirty="0" err="1" smtClean="0"/>
              <a:t>Pattern.compile</a:t>
            </a:r>
            <a:r>
              <a:rPr lang="en-US" sz="1600" dirty="0" smtClean="0"/>
              <a:t>("\\s*\\b\\s*");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Hadoop invokes the map method once for every key/value pair from your input source. </a:t>
            </a:r>
          </a:p>
          <a:p>
            <a:r>
              <a:rPr lang="en-US" sz="1600" dirty="0" smtClean="0"/>
              <a:t>This does not necessarily correspond to the intermediate key/value pairs output to the reducer. </a:t>
            </a:r>
          </a:p>
          <a:p>
            <a:r>
              <a:rPr lang="en-US" sz="1600" dirty="0" smtClean="0"/>
              <a:t>In this case, the map method receives the offset of the first character in the current line of input as the key, and a Text object representing an entire line of text from the input file.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public void map(</a:t>
            </a:r>
            <a:r>
              <a:rPr lang="en-US" sz="1600" dirty="0" err="1" smtClean="0"/>
              <a:t>LongWritable</a:t>
            </a:r>
            <a:r>
              <a:rPr lang="en-US" sz="1600" dirty="0" smtClean="0"/>
              <a:t> offset, Text </a:t>
            </a:r>
            <a:r>
              <a:rPr lang="en-US" sz="1600" dirty="0" err="1" smtClean="0"/>
              <a:t>lineText</a:t>
            </a:r>
            <a:r>
              <a:rPr lang="en-US" sz="1600" dirty="0" smtClean="0"/>
              <a:t>, Context context)</a:t>
            </a:r>
          </a:p>
          <a:p>
            <a:pPr marL="0" indent="0">
              <a:buNone/>
            </a:pPr>
            <a:r>
              <a:rPr lang="en-US" sz="1600" dirty="0" smtClean="0"/>
              <a:t>        throws </a:t>
            </a:r>
            <a:r>
              <a:rPr lang="en-US" sz="1600" dirty="0" err="1" smtClean="0"/>
              <a:t>IOException</a:t>
            </a:r>
            <a:r>
              <a:rPr lang="en-US" sz="1600" dirty="0" smtClean="0"/>
              <a:t>, </a:t>
            </a:r>
            <a:r>
              <a:rPr lang="en-US" sz="1600" dirty="0" err="1" smtClean="0"/>
              <a:t>InterruptedException</a:t>
            </a:r>
            <a:r>
              <a:rPr lang="en-US" sz="1600" dirty="0" smtClean="0"/>
              <a:t> {</a:t>
            </a:r>
          </a:p>
        </p:txBody>
      </p:sp>
    </p:spTree>
    <p:extLst>
      <p:ext uri="{BB962C8B-B14F-4D97-AF65-F5344CB8AC3E}">
        <p14:creationId xmlns:p14="http://schemas.microsoft.com/office/powerpoint/2010/main" val="1755082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0695"/>
            <a:ext cx="8229600" cy="6034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7426"/>
            <a:ext cx="8229600" cy="5486499"/>
          </a:xfrm>
        </p:spPr>
        <p:txBody>
          <a:bodyPr>
            <a:noAutofit/>
          </a:bodyPr>
          <a:lstStyle/>
          <a:p>
            <a:r>
              <a:rPr lang="en-US" sz="1600" dirty="0" smtClean="0"/>
              <a:t>Convert the Text object to a string. Create the </a:t>
            </a:r>
            <a:r>
              <a:rPr lang="en-US" sz="1600" dirty="0" err="1" smtClean="0"/>
              <a:t>currentWord</a:t>
            </a:r>
            <a:r>
              <a:rPr lang="en-US" sz="1600" dirty="0" smtClean="0"/>
              <a:t> variable, which </a:t>
            </a:r>
            <a:r>
              <a:rPr lang="en-US" sz="1600" dirty="0" err="1" smtClean="0"/>
              <a:t>isused</a:t>
            </a:r>
            <a:r>
              <a:rPr lang="en-US" sz="1600" dirty="0" smtClean="0"/>
              <a:t> to capture individual words from each input string.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  String line = </a:t>
            </a:r>
            <a:r>
              <a:rPr lang="en-US" sz="1600" dirty="0" err="1" smtClean="0"/>
              <a:t>lineText.toString</a:t>
            </a:r>
            <a:r>
              <a:rPr lang="en-US" sz="1600" dirty="0" smtClean="0"/>
              <a:t>();</a:t>
            </a:r>
          </a:p>
          <a:p>
            <a:pPr marL="0" indent="0">
              <a:buNone/>
            </a:pPr>
            <a:r>
              <a:rPr lang="en-US" sz="1600" dirty="0" smtClean="0"/>
              <a:t>       Text </a:t>
            </a:r>
            <a:r>
              <a:rPr lang="en-US" sz="1600" dirty="0" err="1" smtClean="0"/>
              <a:t>currentWord</a:t>
            </a:r>
            <a:r>
              <a:rPr lang="en-US" sz="1600" dirty="0" smtClean="0"/>
              <a:t>  = new Text();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Use the regular expression pattern to split the line into individual words.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 for ( String word : </a:t>
            </a:r>
            <a:r>
              <a:rPr lang="en-US" sz="1600" dirty="0" err="1" smtClean="0"/>
              <a:t>WORD_BOUNDARY.split</a:t>
            </a:r>
            <a:r>
              <a:rPr lang="en-US" sz="1600" dirty="0" smtClean="0"/>
              <a:t>(line)) {</a:t>
            </a:r>
          </a:p>
          <a:p>
            <a:pPr marL="0" indent="0">
              <a:buNone/>
            </a:pPr>
            <a:r>
              <a:rPr lang="en-US" sz="1600" dirty="0" smtClean="0"/>
              <a:t>        if (</a:t>
            </a:r>
            <a:r>
              <a:rPr lang="en-US" sz="1600" dirty="0" err="1" smtClean="0"/>
              <a:t>word.isEmpty</a:t>
            </a:r>
            <a:r>
              <a:rPr lang="en-US" sz="1600" dirty="0" smtClean="0"/>
              <a:t>()) {</a:t>
            </a:r>
          </a:p>
          <a:p>
            <a:pPr marL="0" indent="0">
              <a:buNone/>
            </a:pPr>
            <a:r>
              <a:rPr lang="en-US" sz="1600" dirty="0" smtClean="0"/>
              <a:t>          continue;</a:t>
            </a:r>
          </a:p>
          <a:p>
            <a:pPr marL="0" indent="0">
              <a:buNone/>
            </a:pPr>
            <a:r>
              <a:rPr lang="en-US" sz="1600" dirty="0" smtClean="0"/>
              <a:t>        }</a:t>
            </a:r>
          </a:p>
          <a:p>
            <a:pPr marL="0" indent="0"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currentWord</a:t>
            </a:r>
            <a:r>
              <a:rPr lang="en-US" sz="1600" dirty="0" smtClean="0"/>
              <a:t> = new Text(word);</a:t>
            </a:r>
          </a:p>
          <a:p>
            <a:pPr marL="0" indent="0"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context.write</a:t>
            </a:r>
            <a:r>
              <a:rPr lang="en-US" sz="1600" dirty="0" smtClean="0"/>
              <a:t>(</a:t>
            </a:r>
            <a:r>
              <a:rPr lang="en-US" sz="1600" dirty="0" err="1" smtClean="0"/>
              <a:t>currentWord,one</a:t>
            </a:r>
            <a:r>
              <a:rPr lang="en-US" sz="1600" dirty="0" smtClean="0"/>
              <a:t>);</a:t>
            </a:r>
          </a:p>
          <a:p>
            <a:pPr marL="0" indent="0">
              <a:buNone/>
            </a:pPr>
            <a:r>
              <a:rPr lang="en-US" sz="1600" dirty="0" smtClean="0"/>
              <a:t>      }</a:t>
            </a:r>
          </a:p>
          <a:p>
            <a:pPr marL="0" indent="0">
              <a:buNone/>
            </a:pPr>
            <a:r>
              <a:rPr lang="en-US" sz="1600" dirty="0" smtClean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546126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</a:t>
            </a:r>
            <a:r>
              <a:rPr lang="en-US" dirty="0" smtClean="0"/>
              <a:t>of MapReduce 1.0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Its actually ~10 years old</a:t>
            </a:r>
          </a:p>
          <a:p>
            <a:r>
              <a:rPr lang="en-US" dirty="0" smtClean="0"/>
              <a:t>Limits in the API</a:t>
            </a:r>
          </a:p>
          <a:p>
            <a:r>
              <a:rPr lang="en-US" dirty="0" smtClean="0"/>
              <a:t>Only batch processing, not interactive</a:t>
            </a:r>
          </a:p>
          <a:p>
            <a:r>
              <a:rPr lang="en-US" dirty="0" smtClean="0"/>
              <a:t>People want interactivity like RDBMS queries</a:t>
            </a:r>
          </a:p>
          <a:p>
            <a:r>
              <a:rPr lang="en-US" dirty="0" smtClean="0"/>
              <a:t>Coding MapReduce is complex, not enough developers</a:t>
            </a:r>
          </a:p>
          <a:p>
            <a:r>
              <a:rPr lang="en-US" dirty="0" smtClean="0"/>
              <a:t>Jobs don’t fit all big data business scenarios</a:t>
            </a:r>
          </a:p>
          <a:p>
            <a:r>
              <a:rPr lang="en-US" dirty="0" smtClean="0"/>
              <a:t>Missing enterprise features, security,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603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0695"/>
            <a:ext cx="8229600" cy="6034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Reducer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7426"/>
            <a:ext cx="8229600" cy="5486499"/>
          </a:xfrm>
        </p:spPr>
        <p:txBody>
          <a:bodyPr>
            <a:noAutofit/>
          </a:bodyPr>
          <a:lstStyle/>
          <a:p>
            <a:r>
              <a:rPr lang="en-US" sz="1600" dirty="0" smtClean="0"/>
              <a:t>The mapper creates a key/value pair for each word, composed of the word and the </a:t>
            </a:r>
            <a:r>
              <a:rPr lang="en-US" sz="1600" dirty="0" err="1" smtClean="0"/>
              <a:t>IntWritable</a:t>
            </a:r>
            <a:r>
              <a:rPr lang="en-US" sz="1600" dirty="0" smtClean="0"/>
              <a:t> value 1. </a:t>
            </a:r>
          </a:p>
          <a:p>
            <a:r>
              <a:rPr lang="en-US" sz="1600" dirty="0" smtClean="0"/>
              <a:t>The reducer processes each pair, adding one to the count for the current word.</a:t>
            </a:r>
          </a:p>
          <a:p>
            <a:r>
              <a:rPr lang="en-US" sz="1600" dirty="0" smtClean="0"/>
              <a:t>It then writes the result for that word to the reducer context object.</a:t>
            </a:r>
          </a:p>
          <a:p>
            <a:r>
              <a:rPr lang="en-US" sz="1600" dirty="0" smtClean="0"/>
              <a:t>When all of the intermediate key/value pairs are processed, the map/reduce task is complete. The application saves the results to the output location in HDFS.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public static class Reduce extends Reducer&lt;Text, </a:t>
            </a:r>
            <a:r>
              <a:rPr lang="en-US" sz="1600" dirty="0" err="1" smtClean="0"/>
              <a:t>IntWritable</a:t>
            </a:r>
            <a:r>
              <a:rPr lang="en-US" sz="1600" dirty="0" smtClean="0"/>
              <a:t>, Text, </a:t>
            </a:r>
            <a:r>
              <a:rPr lang="en-US" sz="1600" dirty="0" err="1" smtClean="0"/>
              <a:t>IntWritable</a:t>
            </a:r>
            <a:r>
              <a:rPr lang="en-US" sz="1600" dirty="0" smtClean="0"/>
              <a:t>&gt; {</a:t>
            </a:r>
          </a:p>
          <a:p>
            <a:pPr marL="0" indent="0">
              <a:buNone/>
            </a:pPr>
            <a:r>
              <a:rPr lang="en-US" sz="1600" dirty="0" smtClean="0"/>
              <a:t>     @Override public void reduce(Text word, </a:t>
            </a:r>
            <a:r>
              <a:rPr lang="en-US" sz="1600" dirty="0" err="1" smtClean="0"/>
              <a:t>Iterable</a:t>
            </a:r>
            <a:r>
              <a:rPr lang="en-US" sz="1600" dirty="0" smtClean="0"/>
              <a:t>&lt;</a:t>
            </a:r>
            <a:r>
              <a:rPr lang="en-US" sz="1600" dirty="0" err="1" smtClean="0"/>
              <a:t>IntWritable</a:t>
            </a:r>
            <a:r>
              <a:rPr lang="en-US" sz="1600" dirty="0" smtClean="0"/>
              <a:t>&gt; counts, Context context)</a:t>
            </a:r>
          </a:p>
          <a:p>
            <a:pPr marL="0" indent="0">
              <a:buNone/>
            </a:pPr>
            <a:r>
              <a:rPr lang="en-US" sz="1600" dirty="0" smtClean="0"/>
              <a:t>         throws </a:t>
            </a:r>
            <a:r>
              <a:rPr lang="en-US" sz="1600" dirty="0" err="1" smtClean="0"/>
              <a:t>IOException</a:t>
            </a:r>
            <a:r>
              <a:rPr lang="en-US" sz="1600" dirty="0" smtClean="0"/>
              <a:t>, </a:t>
            </a:r>
            <a:r>
              <a:rPr lang="en-US" sz="1600" dirty="0" err="1" smtClean="0"/>
              <a:t>InterruptedException</a:t>
            </a:r>
            <a:r>
              <a:rPr lang="en-US" sz="1600" dirty="0" smtClean="0"/>
              <a:t> {</a:t>
            </a:r>
          </a:p>
          <a:p>
            <a:pPr marL="0" indent="0">
              <a:buNone/>
            </a:pPr>
            <a:r>
              <a:rPr lang="en-US" sz="1600" dirty="0" smtClean="0"/>
              <a:t>  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sum = 0;</a:t>
            </a:r>
          </a:p>
          <a:p>
            <a:pPr marL="0" indent="0">
              <a:buNone/>
            </a:pPr>
            <a:r>
              <a:rPr lang="en-US" sz="1600" dirty="0" smtClean="0"/>
              <a:t>       for (</a:t>
            </a:r>
            <a:r>
              <a:rPr lang="en-US" sz="1600" dirty="0" err="1" smtClean="0"/>
              <a:t>IntWritable</a:t>
            </a:r>
            <a:r>
              <a:rPr lang="en-US" sz="1600" dirty="0" smtClean="0"/>
              <a:t> count : counts) {</a:t>
            </a:r>
          </a:p>
          <a:p>
            <a:pPr marL="0" indent="0">
              <a:buNone/>
            </a:pPr>
            <a:r>
              <a:rPr lang="en-US" sz="1600" dirty="0" smtClean="0"/>
              <a:t>        sum += </a:t>
            </a:r>
            <a:r>
              <a:rPr lang="en-US" sz="1600" dirty="0" err="1" smtClean="0"/>
              <a:t>count.get</a:t>
            </a:r>
            <a:r>
              <a:rPr lang="en-US" sz="1600" dirty="0" smtClean="0"/>
              <a:t>();</a:t>
            </a:r>
          </a:p>
          <a:p>
            <a:pPr marL="0" indent="0">
              <a:buNone/>
            </a:pPr>
            <a:r>
              <a:rPr lang="en-US" sz="1600" dirty="0" smtClean="0"/>
              <a:t>      }</a:t>
            </a:r>
          </a:p>
          <a:p>
            <a:pPr marL="0" indent="0">
              <a:buNone/>
            </a:pPr>
            <a:r>
              <a:rPr lang="en-US" sz="1600" dirty="0" smtClean="0"/>
              <a:t>      </a:t>
            </a:r>
            <a:r>
              <a:rPr lang="en-US" sz="1600" dirty="0" err="1" smtClean="0"/>
              <a:t>context.write</a:t>
            </a:r>
            <a:r>
              <a:rPr lang="en-US" sz="1600" dirty="0" smtClean="0"/>
              <a:t>(word, new </a:t>
            </a:r>
            <a:r>
              <a:rPr lang="en-US" sz="1600" dirty="0" err="1" smtClean="0"/>
              <a:t>IntWritable</a:t>
            </a:r>
            <a:r>
              <a:rPr lang="en-US" sz="1600" dirty="0" smtClean="0"/>
              <a:t>(sum));</a:t>
            </a:r>
          </a:p>
          <a:p>
            <a:pPr marL="0" indent="0">
              <a:buNone/>
            </a:pPr>
            <a:r>
              <a:rPr lang="en-US" sz="1600" dirty="0" smtClean="0"/>
              <a:t>    }</a:t>
            </a:r>
          </a:p>
          <a:p>
            <a:pPr marL="0" indent="0">
              <a:buNone/>
            </a:pPr>
            <a:r>
              <a:rPr lang="en-US" sz="1600" dirty="0" smtClean="0"/>
              <a:t>  }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6775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 jar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472" y="1322563"/>
            <a:ext cx="6907865" cy="500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13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 jar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777" y="1309163"/>
            <a:ext cx="6539409" cy="509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76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Export jar – Note: I renamed the jar file </a:t>
            </a:r>
            <a:r>
              <a:rPr lang="en-US" sz="3200" dirty="0" err="1" smtClean="0"/>
              <a:t>wordcount.jar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42" y="1417638"/>
            <a:ext cx="7045863" cy="529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30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some data to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﻿</a:t>
            </a:r>
            <a:r>
              <a:rPr lang="en-US" sz="1800" dirty="0" smtClean="0"/>
              <a:t>﻿From the terminal:</a:t>
            </a:r>
          </a:p>
          <a:p>
            <a:r>
              <a:rPr lang="en-US" sz="1800" dirty="0" smtClean="0"/>
              <a:t>create an input directory, </a:t>
            </a:r>
          </a:p>
          <a:p>
            <a:r>
              <a:rPr lang="en-US" sz="1800" dirty="0" smtClean="0"/>
              <a:t>create input files for processing, and </a:t>
            </a:r>
          </a:p>
          <a:p>
            <a:r>
              <a:rPr lang="en-US" sz="1800" dirty="0" smtClean="0"/>
              <a:t>move the input files into HDFS: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﻿﻿$ </a:t>
            </a:r>
            <a:r>
              <a:rPr lang="en-US" sz="1800" dirty="0" err="1" smtClean="0"/>
              <a:t>hadoop</a:t>
            </a:r>
            <a:r>
              <a:rPr lang="en-US" sz="1800" dirty="0" smtClean="0"/>
              <a:t> </a:t>
            </a:r>
            <a:r>
              <a:rPr lang="en-US" sz="1800" dirty="0" err="1" smtClean="0"/>
              <a:t>fs</a:t>
            </a:r>
            <a:r>
              <a:rPr lang="en-US" sz="1800" dirty="0" smtClean="0"/>
              <a:t> -</a:t>
            </a:r>
            <a:r>
              <a:rPr lang="en-US" sz="1800" dirty="0" err="1" smtClean="0"/>
              <a:t>mkdir</a:t>
            </a:r>
            <a:r>
              <a:rPr lang="en-US" sz="1800" dirty="0" smtClean="0"/>
              <a:t> /user/</a:t>
            </a:r>
            <a:r>
              <a:rPr lang="en-US" sz="1800" dirty="0" err="1" smtClean="0"/>
              <a:t>cloudera</a:t>
            </a:r>
            <a:r>
              <a:rPr lang="en-US" sz="1800" dirty="0" smtClean="0"/>
              <a:t>/</a:t>
            </a:r>
            <a:r>
              <a:rPr lang="en-US" sz="1800" dirty="0" err="1" smtClean="0"/>
              <a:t>wordcount</a:t>
            </a:r>
            <a:r>
              <a:rPr lang="en-US" sz="1800" dirty="0" smtClean="0"/>
              <a:t> /user/</a:t>
            </a:r>
            <a:r>
              <a:rPr lang="en-US" sz="1800" dirty="0" err="1" smtClean="0"/>
              <a:t>cloudera</a:t>
            </a:r>
            <a:r>
              <a:rPr lang="en-US" sz="1800" dirty="0" smtClean="0"/>
              <a:t>/</a:t>
            </a:r>
            <a:r>
              <a:rPr lang="en-US" sz="1800" dirty="0" err="1" smtClean="0"/>
              <a:t>wordcount</a:t>
            </a:r>
            <a:r>
              <a:rPr lang="en-US" sz="1800" dirty="0" smtClean="0"/>
              <a:t>/input</a:t>
            </a:r>
          </a:p>
          <a:p>
            <a:pPr marL="0" indent="0">
              <a:buNone/>
            </a:pPr>
            <a:r>
              <a:rPr lang="en-US" sz="1800" dirty="0" smtClean="0"/>
              <a:t>$ echo "Jay Urbain" &gt; file0</a:t>
            </a:r>
          </a:p>
          <a:p>
            <a:pPr marL="0" indent="0">
              <a:buNone/>
            </a:pPr>
            <a:r>
              <a:rPr lang="en-US" sz="1800" dirty="0" smtClean="0"/>
              <a:t>$ echo "Kimberly Urbain" &gt; file1</a:t>
            </a:r>
          </a:p>
          <a:p>
            <a:pPr marL="0" indent="0">
              <a:buNone/>
            </a:pPr>
            <a:r>
              <a:rPr lang="en-US" sz="1800" dirty="0" smtClean="0"/>
              <a:t>$ echo "Jenna Urbain </a:t>
            </a:r>
            <a:r>
              <a:rPr lang="en-US" sz="1800" dirty="0" err="1" smtClean="0"/>
              <a:t>Hoelz</a:t>
            </a:r>
            <a:r>
              <a:rPr lang="en-US" sz="1800" dirty="0" smtClean="0"/>
              <a:t> &gt; file2</a:t>
            </a:r>
          </a:p>
          <a:p>
            <a:pPr marL="0" indent="0">
              <a:buNone/>
            </a:pPr>
            <a:r>
              <a:rPr lang="en-US" sz="1800" dirty="0" smtClean="0"/>
              <a:t>$ echo "Jenna Urbain </a:t>
            </a:r>
            <a:r>
              <a:rPr lang="en-US" sz="1800" dirty="0" err="1" smtClean="0"/>
              <a:t>Hoelz</a:t>
            </a:r>
            <a:r>
              <a:rPr lang="en-US" sz="1800" dirty="0" smtClean="0"/>
              <a:t>" &gt; file2</a:t>
            </a:r>
          </a:p>
          <a:p>
            <a:pPr marL="0" indent="0">
              <a:buNone/>
            </a:pPr>
            <a:r>
              <a:rPr lang="en-US" sz="1800" dirty="0" smtClean="0"/>
              <a:t>$ echo "Lauren Urbain </a:t>
            </a:r>
            <a:r>
              <a:rPr lang="en-US" sz="1800" dirty="0" err="1" smtClean="0"/>
              <a:t>Haehle</a:t>
            </a:r>
            <a:r>
              <a:rPr lang="en-US" sz="1800" dirty="0" smtClean="0"/>
              <a:t>" &gt; file3</a:t>
            </a:r>
          </a:p>
          <a:p>
            <a:pPr marL="0" indent="0">
              <a:buNone/>
            </a:pPr>
            <a:r>
              <a:rPr lang="en-US" sz="1800" dirty="0" smtClean="0"/>
              <a:t>$ echo "Lucas Urbain" &gt; file4</a:t>
            </a:r>
          </a:p>
          <a:p>
            <a:pPr marL="0" indent="0">
              <a:buNone/>
            </a:pPr>
            <a:r>
              <a:rPr lang="en-US" sz="1800" dirty="0" smtClean="0"/>
              <a:t>$ echo "</a:t>
            </a:r>
            <a:r>
              <a:rPr lang="en-US" sz="1800" dirty="0" err="1" smtClean="0"/>
              <a:t>Emmerson</a:t>
            </a:r>
            <a:r>
              <a:rPr lang="en-US" sz="1800" dirty="0" smtClean="0"/>
              <a:t> </a:t>
            </a:r>
            <a:r>
              <a:rPr lang="en-US" sz="1800" dirty="0" err="1" smtClean="0"/>
              <a:t>Hoelz</a:t>
            </a:r>
            <a:r>
              <a:rPr lang="en-US" sz="1800" dirty="0" smtClean="0"/>
              <a:t>" &gt; file5</a:t>
            </a:r>
          </a:p>
          <a:p>
            <a:pPr marL="0" indent="0">
              <a:buNone/>
            </a:pPr>
            <a:r>
              <a:rPr lang="en-US" sz="1800" dirty="0" smtClean="0"/>
              <a:t>$ </a:t>
            </a:r>
            <a:r>
              <a:rPr lang="en-US" sz="1800" dirty="0" err="1" smtClean="0"/>
              <a:t>hadoop</a:t>
            </a:r>
            <a:r>
              <a:rPr lang="en-US" sz="1800" dirty="0" smtClean="0"/>
              <a:t> </a:t>
            </a:r>
            <a:r>
              <a:rPr lang="en-US" sz="1800" dirty="0" err="1" smtClean="0"/>
              <a:t>fs</a:t>
            </a:r>
            <a:r>
              <a:rPr lang="en-US" sz="1800" dirty="0" smtClean="0"/>
              <a:t> -put file* /user/</a:t>
            </a:r>
            <a:r>
              <a:rPr lang="en-US" sz="1800" dirty="0" err="1" smtClean="0"/>
              <a:t>cloudera</a:t>
            </a:r>
            <a:r>
              <a:rPr lang="en-US" sz="1800" dirty="0" smtClean="0"/>
              <a:t>/input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67479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your </a:t>
            </a:r>
            <a:r>
              <a:rPr lang="en-US" dirty="0"/>
              <a:t>H</a:t>
            </a:r>
            <a:r>
              <a:rPr lang="en-US" dirty="0" smtClean="0"/>
              <a:t>adoop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﻿</a:t>
            </a:r>
            <a:r>
              <a:rPr lang="en-US" sz="1800" dirty="0" smtClean="0"/>
              <a:t>$ </a:t>
            </a:r>
            <a:r>
              <a:rPr lang="en-US" sz="1800" dirty="0" err="1" smtClean="0"/>
              <a:t>hadoop</a:t>
            </a:r>
            <a:r>
              <a:rPr lang="en-US" sz="1800" dirty="0" smtClean="0"/>
              <a:t> jar </a:t>
            </a:r>
            <a:r>
              <a:rPr lang="en-US" sz="1800" dirty="0" err="1" smtClean="0"/>
              <a:t>wordcount.jar</a:t>
            </a:r>
            <a:r>
              <a:rPr lang="en-US" sz="1800" dirty="0" smtClean="0"/>
              <a:t> </a:t>
            </a:r>
            <a:r>
              <a:rPr lang="en-US" sz="1800" dirty="0" err="1" smtClean="0"/>
              <a:t>org.myorg.WordCount</a:t>
            </a:r>
            <a:r>
              <a:rPr lang="en-US" sz="1800" dirty="0" smtClean="0"/>
              <a:t> /user/</a:t>
            </a:r>
            <a:r>
              <a:rPr lang="en-US" sz="1800" dirty="0" err="1" smtClean="0"/>
              <a:t>cloudera</a:t>
            </a:r>
            <a:r>
              <a:rPr lang="en-US" sz="1800" dirty="0" smtClean="0"/>
              <a:t>/</a:t>
            </a:r>
            <a:r>
              <a:rPr lang="en-US" sz="1800" dirty="0" err="1" smtClean="0"/>
              <a:t>wordcount</a:t>
            </a:r>
            <a:r>
              <a:rPr lang="en-US" sz="1800" dirty="0" smtClean="0"/>
              <a:t>/input  /user/</a:t>
            </a:r>
            <a:r>
              <a:rPr lang="en-US" sz="1800" dirty="0" err="1" smtClean="0"/>
              <a:t>cloudera</a:t>
            </a:r>
            <a:r>
              <a:rPr lang="en-US" sz="1800" dirty="0" smtClean="0"/>
              <a:t>/</a:t>
            </a:r>
            <a:r>
              <a:rPr lang="en-US" sz="1800" dirty="0" err="1" smtClean="0"/>
              <a:t>wordcount</a:t>
            </a:r>
            <a:r>
              <a:rPr lang="en-US" sz="1800" dirty="0" smtClean="0"/>
              <a:t>/output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Lots of output, </a:t>
            </a:r>
            <a:r>
              <a:rPr lang="en-US" sz="1800" dirty="0" err="1" smtClean="0"/>
              <a:t>watchfor</a:t>
            </a:r>
            <a:r>
              <a:rPr lang="en-US" sz="1800" dirty="0" smtClean="0"/>
              <a:t> exceptions, some are benign:</a:t>
            </a:r>
          </a:p>
          <a:p>
            <a:pPr marL="0" indent="0">
              <a:buNone/>
            </a:pPr>
            <a:r>
              <a:rPr lang="en-US" sz="1800" dirty="0" smtClean="0"/>
              <a:t>17/06/21 06:40:40 INFO </a:t>
            </a:r>
            <a:r>
              <a:rPr lang="en-US" sz="1800" dirty="0" err="1" smtClean="0"/>
              <a:t>client.RMProxy</a:t>
            </a:r>
            <a:r>
              <a:rPr lang="en-US" sz="1800" dirty="0" smtClean="0"/>
              <a:t>: Connecting to </a:t>
            </a:r>
            <a:r>
              <a:rPr lang="en-US" sz="1800" dirty="0" err="1" smtClean="0"/>
              <a:t>ResourceManager</a:t>
            </a:r>
            <a:r>
              <a:rPr lang="en-US" sz="1800" dirty="0" smtClean="0"/>
              <a:t> at /0.0.0.0:803217/06/21 06:40:41 INFO </a:t>
            </a:r>
            <a:r>
              <a:rPr lang="en-US" sz="1800" dirty="0" err="1" smtClean="0"/>
              <a:t>input.FileInputFormat</a:t>
            </a:r>
            <a:r>
              <a:rPr lang="en-US" sz="1800" dirty="0" smtClean="0"/>
              <a:t>: Total input paths to process : 7 ….</a:t>
            </a:r>
          </a:p>
          <a:p>
            <a:pPr marL="0" indent="0">
              <a:buNone/>
            </a:pPr>
            <a:r>
              <a:rPr lang="en-US" sz="1800" dirty="0" smtClean="0"/>
              <a:t>﻿</a:t>
            </a:r>
          </a:p>
          <a:p>
            <a:pPr marL="0" indent="0">
              <a:buNone/>
            </a:pPr>
            <a:r>
              <a:rPr lang="en-US" sz="1800" dirty="0" smtClean="0"/>
              <a:t>Note: you output directory /user/</a:t>
            </a:r>
            <a:r>
              <a:rPr lang="en-US" sz="1800" dirty="0" err="1" smtClean="0"/>
              <a:t>cloudera</a:t>
            </a:r>
            <a:r>
              <a:rPr lang="en-US" sz="1800" dirty="0" smtClean="0"/>
              <a:t>/</a:t>
            </a:r>
            <a:r>
              <a:rPr lang="en-US" sz="1800" dirty="0" err="1" smtClean="0"/>
              <a:t>wordcount</a:t>
            </a:r>
            <a:r>
              <a:rPr lang="en-US" sz="1800" dirty="0" smtClean="0"/>
              <a:t>/output can not exist. If it does, or you want to rerun your job, you can remove it and its contents as follows: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$ </a:t>
            </a:r>
            <a:r>
              <a:rPr lang="en-US" sz="1800" dirty="0" err="1" smtClean="0"/>
              <a:t>hadoop</a:t>
            </a:r>
            <a:r>
              <a:rPr lang="en-US" sz="1800" dirty="0" smtClean="0"/>
              <a:t> </a:t>
            </a:r>
            <a:r>
              <a:rPr lang="en-US" sz="1800" dirty="0" err="1" smtClean="0"/>
              <a:t>fs</a:t>
            </a:r>
            <a:r>
              <a:rPr lang="en-US" sz="1800" dirty="0" smtClean="0"/>
              <a:t> -</a:t>
            </a:r>
            <a:r>
              <a:rPr lang="en-US" sz="1800" dirty="0" err="1" smtClean="0"/>
              <a:t>rmdir</a:t>
            </a:r>
            <a:r>
              <a:rPr lang="en-US" sz="1800" dirty="0" smtClean="0"/>
              <a:t> /user/</a:t>
            </a:r>
            <a:r>
              <a:rPr lang="en-US" sz="1800" dirty="0" err="1" smtClean="0"/>
              <a:t>cloudera</a:t>
            </a:r>
            <a:r>
              <a:rPr lang="en-US" sz="1800" dirty="0" smtClean="0"/>
              <a:t>/</a:t>
            </a:r>
            <a:r>
              <a:rPr lang="en-US" sz="1800" dirty="0" err="1" smtClean="0"/>
              <a:t>wordcount</a:t>
            </a:r>
            <a:r>
              <a:rPr lang="en-US" sz="1800" dirty="0" smtClean="0"/>
              <a:t>/output</a:t>
            </a:r>
          </a:p>
          <a:p>
            <a:pPr marL="0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745572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﻿</a:t>
            </a:r>
            <a:r>
              <a:rPr lang="en-US" sz="2000" b="1" dirty="0" smtClean="0"/>
              <a:t>$ </a:t>
            </a:r>
            <a:r>
              <a:rPr lang="en-US" sz="2000" b="1" dirty="0" err="1" smtClean="0"/>
              <a:t>hadoop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fs</a:t>
            </a:r>
            <a:r>
              <a:rPr lang="en-US" sz="2000" b="1" dirty="0" smtClean="0"/>
              <a:t> -cat /user/</a:t>
            </a:r>
            <a:r>
              <a:rPr lang="en-US" sz="2000" b="1" dirty="0" err="1" smtClean="0"/>
              <a:t>cloudera</a:t>
            </a:r>
            <a:r>
              <a:rPr lang="en-US" sz="2000" b="1" dirty="0" smtClean="0"/>
              <a:t>/</a:t>
            </a:r>
            <a:r>
              <a:rPr lang="en-US" sz="2000" b="1" dirty="0" err="1" smtClean="0"/>
              <a:t>wordcount</a:t>
            </a:r>
            <a:r>
              <a:rPr lang="en-US" sz="2000" b="1" dirty="0" smtClean="0"/>
              <a:t>/output/*</a:t>
            </a:r>
          </a:p>
          <a:p>
            <a:pPr marL="0" indent="0">
              <a:buNone/>
            </a:pPr>
            <a:r>
              <a:rPr lang="en-US" sz="2000" dirty="0" smtClean="0"/>
              <a:t>Carter	1</a:t>
            </a:r>
          </a:p>
          <a:p>
            <a:pPr marL="0" indent="0">
              <a:buNone/>
            </a:pPr>
            <a:r>
              <a:rPr lang="en-US" sz="2000" dirty="0" err="1" smtClean="0"/>
              <a:t>Emmerson</a:t>
            </a:r>
            <a:r>
              <a:rPr lang="en-US" sz="2000" dirty="0" smtClean="0"/>
              <a:t>	1</a:t>
            </a:r>
          </a:p>
          <a:p>
            <a:pPr marL="0" indent="0">
              <a:buNone/>
            </a:pPr>
            <a:r>
              <a:rPr lang="en-US" sz="2000" dirty="0" err="1" smtClean="0"/>
              <a:t>Haehle</a:t>
            </a:r>
            <a:r>
              <a:rPr lang="en-US" sz="2000" dirty="0" smtClean="0"/>
              <a:t>	2</a:t>
            </a:r>
          </a:p>
          <a:p>
            <a:pPr marL="0" indent="0">
              <a:buNone/>
            </a:pPr>
            <a:r>
              <a:rPr lang="en-US" sz="2000" dirty="0" err="1" smtClean="0"/>
              <a:t>Hoelz</a:t>
            </a:r>
            <a:r>
              <a:rPr lang="en-US" sz="2000" dirty="0" smtClean="0"/>
              <a:t>	2</a:t>
            </a:r>
          </a:p>
          <a:p>
            <a:pPr marL="0" indent="0">
              <a:buNone/>
            </a:pPr>
            <a:r>
              <a:rPr lang="en-US" sz="2000" dirty="0" smtClean="0"/>
              <a:t>Jay	1</a:t>
            </a:r>
          </a:p>
          <a:p>
            <a:pPr marL="0" indent="0">
              <a:buNone/>
            </a:pPr>
            <a:r>
              <a:rPr lang="en-US" sz="2000" dirty="0" smtClean="0"/>
              <a:t>Jenna	1</a:t>
            </a:r>
          </a:p>
          <a:p>
            <a:pPr marL="0" indent="0">
              <a:buNone/>
            </a:pPr>
            <a:r>
              <a:rPr lang="en-US" sz="2000" dirty="0" smtClean="0"/>
              <a:t>Kimberly	1</a:t>
            </a:r>
          </a:p>
          <a:p>
            <a:pPr marL="0" indent="0">
              <a:buNone/>
            </a:pPr>
            <a:r>
              <a:rPr lang="en-US" sz="2000" dirty="0" smtClean="0"/>
              <a:t>Lauren	1</a:t>
            </a:r>
          </a:p>
          <a:p>
            <a:pPr marL="0" indent="0">
              <a:buNone/>
            </a:pPr>
            <a:r>
              <a:rPr lang="en-US" sz="2000" dirty="0" smtClean="0"/>
              <a:t>Lucas	1</a:t>
            </a:r>
          </a:p>
          <a:p>
            <a:pPr marL="0" indent="0">
              <a:buNone/>
            </a:pPr>
            <a:r>
              <a:rPr lang="en-US" sz="2000" dirty="0" smtClean="0"/>
              <a:t>Urbain	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2829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your 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437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Variables for Monitoring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1689100"/>
            <a:ext cx="80899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573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Cache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33500"/>
            <a:ext cx="73025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68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MapReduce 2.0 YARN</a:t>
            </a:r>
            <a:br>
              <a:rPr lang="en-US" dirty="0" smtClean="0"/>
            </a:br>
            <a:r>
              <a:rPr lang="en-US" dirty="0" smtClean="0"/>
              <a:t>Yet Another Resource Negotiator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00" y="1930400"/>
            <a:ext cx="5613400" cy="299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5623" y="5066437"/>
            <a:ext cx="8161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YARN adds abstraction layer between MapReduce and HDFS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Allows for other processing to occur on top of HDFS file system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As volume of data increases, they want cheap HDFS storage, but better processing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Spark, Impala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75316" y="3386937"/>
            <a:ext cx="1189984" cy="325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035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Skipping Files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90" y="1643411"/>
            <a:ext cx="81153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667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Mapper with Counter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60500"/>
            <a:ext cx="79248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0263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Reducer with Reporter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1638300"/>
            <a:ext cx="77851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4638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9125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Which of the following features of MapReduce 2.0 is very interesting and </a:t>
            </a:r>
            <a:r>
              <a:rPr lang="en-US" dirty="0" err="1" smtClean="0"/>
              <a:t>ausing</a:t>
            </a:r>
            <a:r>
              <a:rPr lang="en-US" dirty="0" smtClean="0"/>
              <a:t> a lot of people to be excited about?</a:t>
            </a:r>
          </a:p>
          <a:p>
            <a:pPr lvl="1"/>
            <a:r>
              <a:rPr lang="en-US" dirty="0" smtClean="0"/>
              <a:t>Splitting the existing </a:t>
            </a:r>
            <a:r>
              <a:rPr lang="en-US" dirty="0" err="1" smtClean="0"/>
              <a:t>JobTracker’s</a:t>
            </a:r>
            <a:r>
              <a:rPr lang="en-US" dirty="0" smtClean="0"/>
              <a:t> role</a:t>
            </a:r>
          </a:p>
          <a:p>
            <a:pPr lvl="1"/>
            <a:r>
              <a:rPr lang="en-US" b="1" dirty="0" smtClean="0"/>
              <a:t>Batch or interactive processing</a:t>
            </a:r>
          </a:p>
          <a:p>
            <a:pPr lvl="1"/>
            <a:r>
              <a:rPr lang="en-US" dirty="0" smtClean="0"/>
              <a:t>Adding enterprise features</a:t>
            </a:r>
          </a:p>
          <a:p>
            <a:pPr lvl="1"/>
            <a:r>
              <a:rPr lang="en-US" dirty="0" smtClean="0"/>
              <a:t>Supporting many frameworks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do you add references to Hadoop libraries in your project using Eclipse</a:t>
            </a:r>
          </a:p>
          <a:p>
            <a:pPr lvl="1"/>
            <a:r>
              <a:rPr lang="en-US" dirty="0" smtClean="0"/>
              <a:t>Right-click on project -&gt; Properties -&gt; Add External jars -&gt; bin -&gt; lib</a:t>
            </a:r>
          </a:p>
          <a:p>
            <a:pPr lvl="1"/>
            <a:r>
              <a:rPr lang="en-US" dirty="0" smtClean="0"/>
              <a:t>Right-click on project -&gt; Properties -&gt; Add External jars -&gt; File System -&gt; lib</a:t>
            </a:r>
          </a:p>
          <a:p>
            <a:pPr lvl="1"/>
            <a:r>
              <a:rPr lang="en-US" dirty="0" smtClean="0"/>
              <a:t>Right-click on project -&gt; Properties -&gt; Add External jars -&gt; Documents-&gt; </a:t>
            </a:r>
            <a:r>
              <a:rPr lang="en-US" dirty="0" err="1" smtClean="0"/>
              <a:t>usr</a:t>
            </a:r>
            <a:r>
              <a:rPr lang="en-US" dirty="0" smtClean="0"/>
              <a:t> -&gt; lib</a:t>
            </a:r>
          </a:p>
          <a:p>
            <a:pPr lvl="1"/>
            <a:r>
              <a:rPr lang="en-US" b="1" dirty="0" smtClean="0"/>
              <a:t>Right-click on project -&gt; Properties -&gt; Add External jars -&gt; File System -&gt; </a:t>
            </a:r>
            <a:r>
              <a:rPr lang="en-US" b="1" dirty="0" err="1" smtClean="0"/>
              <a:t>usr</a:t>
            </a:r>
            <a:r>
              <a:rPr lang="en-US" b="1" dirty="0" smtClean="0"/>
              <a:t> -&gt; lib</a:t>
            </a:r>
          </a:p>
          <a:p>
            <a:pPr lvl="1"/>
            <a:endParaRPr lang="en-US" b="1" dirty="0" smtClean="0"/>
          </a:p>
          <a:p>
            <a:r>
              <a:rPr lang="en-US" dirty="0" smtClean="0"/>
              <a:t>Which of the following will allow you to add a variable for monitoring MapReduce 2.0?</a:t>
            </a:r>
          </a:p>
          <a:p>
            <a:pPr lvl="1"/>
            <a:r>
              <a:rPr lang="en-US" dirty="0" smtClean="0"/>
              <a:t>Private Text</a:t>
            </a:r>
          </a:p>
          <a:p>
            <a:pPr lvl="1"/>
            <a:r>
              <a:rPr lang="en-US" b="1" dirty="0"/>
              <a:t>s</a:t>
            </a:r>
            <a:r>
              <a:rPr lang="en-US" b="1" dirty="0" smtClean="0"/>
              <a:t>tatic </a:t>
            </a:r>
            <a:r>
              <a:rPr lang="en-US" b="1" dirty="0" err="1" smtClean="0"/>
              <a:t>enum</a:t>
            </a:r>
            <a:r>
              <a:rPr lang="en-US" b="1" dirty="0" smtClean="0"/>
              <a:t> Counters {INPUT_WORDS}</a:t>
            </a:r>
          </a:p>
          <a:p>
            <a:pPr lvl="1"/>
            <a:r>
              <a:rPr lang="en-US" dirty="0" smtClean="0"/>
              <a:t>None of these</a:t>
            </a:r>
          </a:p>
          <a:p>
            <a:pPr lvl="1"/>
            <a:r>
              <a:rPr lang="en-US" dirty="0" smtClean="0"/>
              <a:t>Private </a:t>
            </a:r>
            <a:r>
              <a:rPr lang="en-US" dirty="0" err="1" smtClean="0"/>
              <a:t>caseSensitive</a:t>
            </a:r>
            <a:r>
              <a:rPr lang="en-US" dirty="0" smtClean="0"/>
              <a:t>=true;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556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Adds YARN</a:t>
            </a:r>
          </a:p>
          <a:p>
            <a:pPr lvl="1"/>
            <a:r>
              <a:rPr lang="en-US" dirty="0" smtClean="0"/>
              <a:t>Supports multiple libraries</a:t>
            </a:r>
          </a:p>
          <a:p>
            <a:pPr lvl="1"/>
            <a:r>
              <a:rPr lang="en-US" dirty="0" smtClean="0"/>
              <a:t>MapReduce not required</a:t>
            </a:r>
          </a:p>
          <a:p>
            <a:r>
              <a:rPr lang="en-US" dirty="0" smtClean="0"/>
              <a:t>Splits the existing </a:t>
            </a:r>
            <a:r>
              <a:rPr lang="en-US" dirty="0" err="1" smtClean="0"/>
              <a:t>JobTracker’s</a:t>
            </a:r>
            <a:r>
              <a:rPr lang="en-US" dirty="0" smtClean="0"/>
              <a:t> roles</a:t>
            </a:r>
          </a:p>
          <a:p>
            <a:pPr lvl="1"/>
            <a:r>
              <a:rPr lang="en-US" dirty="0" smtClean="0"/>
              <a:t>Resource management</a:t>
            </a:r>
          </a:p>
          <a:p>
            <a:pPr lvl="1"/>
            <a:r>
              <a:rPr lang="en-US" dirty="0" smtClean="0"/>
              <a:t>Job life-cycle management</a:t>
            </a:r>
          </a:p>
          <a:p>
            <a:r>
              <a:rPr lang="en-US" dirty="0" smtClean="0"/>
              <a:t>Better scalability </a:t>
            </a:r>
          </a:p>
          <a:p>
            <a:r>
              <a:rPr lang="en-US" dirty="0" smtClean="0"/>
              <a:t>Batch or real-time + interactive processing</a:t>
            </a:r>
          </a:p>
          <a:p>
            <a:r>
              <a:rPr lang="en-US" dirty="0" smtClean="0"/>
              <a:t>Adds enterprise features, admin,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463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Execution flexibility/control</a:t>
            </a:r>
          </a:p>
          <a:p>
            <a:r>
              <a:rPr lang="en-US" dirty="0" smtClean="0"/>
              <a:t>Mapper/Reducer configure method takes </a:t>
            </a:r>
            <a:r>
              <a:rPr lang="en-US" dirty="0" err="1" smtClean="0"/>
              <a:t>params</a:t>
            </a:r>
            <a:endParaRPr lang="en-US" dirty="0" smtClean="0"/>
          </a:p>
          <a:p>
            <a:r>
              <a:rPr lang="en-US" dirty="0" smtClean="0"/>
              <a:t>Tools/</a:t>
            </a:r>
            <a:r>
              <a:rPr lang="en-US" dirty="0" err="1" smtClean="0"/>
              <a:t>GenericOptionsParser</a:t>
            </a:r>
            <a:r>
              <a:rPr lang="en-US" dirty="0" smtClean="0"/>
              <a:t> takes HCI options</a:t>
            </a:r>
          </a:p>
          <a:p>
            <a:r>
              <a:rPr lang="en-US" dirty="0" smtClean="0"/>
              <a:t>Reports can use app-specific info</a:t>
            </a:r>
          </a:p>
          <a:p>
            <a:r>
              <a:rPr lang="en-US" dirty="0" smtClean="0"/>
              <a:t>Distribute read only data for 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76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Coding MapReduce 2.0</a:t>
            </a:r>
            <a:br>
              <a:rPr lang="en-US" sz="2400" dirty="0" smtClean="0"/>
            </a:br>
            <a:r>
              <a:rPr lang="en-US" sz="2400" dirty="0" smtClean="0"/>
              <a:t>In Eclipse: create a new </a:t>
            </a:r>
            <a:r>
              <a:rPr lang="en-US" sz="2400" dirty="0" err="1" smtClean="0"/>
              <a:t>JavaProject</a:t>
            </a:r>
            <a:r>
              <a:rPr lang="en-US" sz="2400" dirty="0" smtClean="0"/>
              <a:t> “</a:t>
            </a:r>
            <a:r>
              <a:rPr lang="en-US" sz="2400" dirty="0" err="1" smtClean="0"/>
              <a:t>WordCount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74" y="1226644"/>
            <a:ext cx="5954090" cy="553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90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4530"/>
            <a:ext cx="8229600" cy="885716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Add external libraries</a:t>
            </a:r>
            <a:br>
              <a:rPr lang="en-US" sz="2400" dirty="0" smtClean="0"/>
            </a:br>
            <a:r>
              <a:rPr lang="en-US" sz="2400" dirty="0" smtClean="0"/>
              <a:t>Right-mouse project -&gt; Java Build Path -&gt; Add External Jar -&gt; File System -&gt; </a:t>
            </a:r>
            <a:r>
              <a:rPr lang="en-US" sz="2400" dirty="0" err="1" smtClean="0"/>
              <a:t>usr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17" y="1266010"/>
            <a:ext cx="6223993" cy="535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655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6514"/>
            <a:ext cx="8229600" cy="885716"/>
          </a:xfrm>
        </p:spPr>
        <p:txBody>
          <a:bodyPr>
            <a:noAutofit/>
          </a:bodyPr>
          <a:lstStyle/>
          <a:p>
            <a:r>
              <a:rPr lang="en-US" sz="2000" dirty="0" smtClean="0"/>
              <a:t>Add external </a:t>
            </a:r>
            <a:r>
              <a:rPr lang="en-US" sz="2000" dirty="0" smtClean="0"/>
              <a:t>libraries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dirty="0" smtClean="0"/>
              <a:t>continued)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Right-mouse project -&gt; Java Build Path -&gt; Add External Jar -&gt; File System -&gt; </a:t>
            </a:r>
            <a:r>
              <a:rPr lang="en-US" sz="2000" dirty="0" err="1" smtClean="0"/>
              <a:t>usr</a:t>
            </a:r>
            <a:r>
              <a:rPr lang="en-US" sz="2000" dirty="0" smtClean="0"/>
              <a:t> -&gt; lib -&gt; </a:t>
            </a:r>
            <a:r>
              <a:rPr lang="en-US" sz="2000" dirty="0" err="1" smtClean="0"/>
              <a:t>hadoop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Select all jar files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733" y="1643546"/>
            <a:ext cx="6504940" cy="508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021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6514"/>
            <a:ext cx="8229600" cy="885716"/>
          </a:xfrm>
        </p:spPr>
        <p:txBody>
          <a:bodyPr>
            <a:noAutofit/>
          </a:bodyPr>
          <a:lstStyle/>
          <a:p>
            <a:r>
              <a:rPr lang="en-US" sz="2000" dirty="0" smtClean="0"/>
              <a:t>Repeat for </a:t>
            </a:r>
            <a:r>
              <a:rPr lang="en-US" sz="2000" dirty="0" smtClean="0"/>
              <a:t>client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Java Build Path -&gt; Add External Jar -&gt; File System -&gt; </a:t>
            </a:r>
            <a:r>
              <a:rPr lang="en-US" sz="2000" dirty="0" err="1" smtClean="0"/>
              <a:t>usr</a:t>
            </a:r>
            <a:r>
              <a:rPr lang="en-US" sz="2000" dirty="0" smtClean="0"/>
              <a:t> -&gt; lib -&gt; </a:t>
            </a:r>
            <a:r>
              <a:rPr lang="en-US" sz="2000" dirty="0" err="1" smtClean="0"/>
              <a:t>hadoop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-&gt; client -&gt; Select all jar files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440" y="1422078"/>
            <a:ext cx="6228389" cy="524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341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1608</Words>
  <Application>Microsoft Macintosh PowerPoint</Application>
  <PresentationFormat>On-screen Show (4:3)</PresentationFormat>
  <Paragraphs>234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MapReduce 2.0/YARN</vt:lpstr>
      <vt:lpstr>Limits of MapReduce 1.0</vt:lpstr>
      <vt:lpstr>MapReduce 2.0 YARN Yet Another Resource Negotiator</vt:lpstr>
      <vt:lpstr>MapReduce 2.0</vt:lpstr>
      <vt:lpstr>MapReduce 2.0</vt:lpstr>
      <vt:lpstr>Coding MapReduce 2.0 In Eclipse: create a new JavaProject “WordCount”</vt:lpstr>
      <vt:lpstr>Add external libraries Right-mouse project -&gt; Java Build Path -&gt; Add External Jar -&gt; File System -&gt; usr</vt:lpstr>
      <vt:lpstr>Add external libraries (continued) Right-mouse project -&gt; Java Build Path -&gt; Add External Jar -&gt; File System -&gt; usr -&gt; lib -&gt; hadoop Select all jar files</vt:lpstr>
      <vt:lpstr>Repeat for client Java Build Path -&gt; Add External Jar -&gt; File System -&gt; usr -&gt; lib -&gt; hadoop  -&gt; client -&gt; Select all jar files</vt:lpstr>
      <vt:lpstr>Create a org.myorg package Create a Java WordCount class within the org.myorg package</vt:lpstr>
      <vt:lpstr>Oracle VM Settings -&gt; Advanced Settings</vt:lpstr>
      <vt:lpstr>Paste WordCount.java (course directory) into your project WordCount.java, Save your file, should compile cleanly</vt:lpstr>
      <vt:lpstr>Code review – WordCount.java Note: org.hadoop.mapreduce.* -&gt; MRv2</vt:lpstr>
      <vt:lpstr>Packages</vt:lpstr>
      <vt:lpstr>Packages continued</vt:lpstr>
      <vt:lpstr>WordCount class, Run method</vt:lpstr>
      <vt:lpstr>Run method continued</vt:lpstr>
      <vt:lpstr>Mapper</vt:lpstr>
      <vt:lpstr>Mapper</vt:lpstr>
      <vt:lpstr>Reducer</vt:lpstr>
      <vt:lpstr>Export jar</vt:lpstr>
      <vt:lpstr>Export jar</vt:lpstr>
      <vt:lpstr>Export jar – Note: I renamed the jar file wordcount.jar</vt:lpstr>
      <vt:lpstr>Create some data to process</vt:lpstr>
      <vt:lpstr>Execute your Hadoop job</vt:lpstr>
      <vt:lpstr>Verify output</vt:lpstr>
      <vt:lpstr>Design Patterns</vt:lpstr>
      <vt:lpstr>Adding Variables for Monitoring</vt:lpstr>
      <vt:lpstr>Distributed Cache</vt:lpstr>
      <vt:lpstr>Optimization: Skipping Files</vt:lpstr>
      <vt:lpstr>Mapper with Counter</vt:lpstr>
      <vt:lpstr>Reducer with Reporter</vt:lpstr>
      <vt:lpstr>Review</vt:lpstr>
    </vt:vector>
  </TitlesOfParts>
  <Company>Upstream Development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 2.0/YARN</dc:title>
  <dc:creator>Jay Urbain</dc:creator>
  <cp:lastModifiedBy>Jay Urbain</cp:lastModifiedBy>
  <cp:revision>25</cp:revision>
  <dcterms:created xsi:type="dcterms:W3CDTF">2017-06-20T20:50:46Z</dcterms:created>
  <dcterms:modified xsi:type="dcterms:W3CDTF">2017-06-21T18:38:14Z</dcterms:modified>
</cp:coreProperties>
</file>