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C4B8-FCC8-4047-83A1-92E2ADAC200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CBFE-F8C4-FA44-8042-11C30685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Big Data Storage in Modern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7008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Jay Urbain, PhD</a:t>
            </a:r>
          </a:p>
          <a:p>
            <a:endParaRPr lang="en-US" b="1" dirty="0" smtClean="0"/>
          </a:p>
          <a:p>
            <a:r>
              <a:rPr lang="en-US" b="1" dirty="0" smtClean="0"/>
              <a:t>Credits: </a:t>
            </a:r>
          </a:p>
          <a:p>
            <a:r>
              <a:rPr lang="en-US" b="1" dirty="0" smtClean="0"/>
              <a:t>Michael </a:t>
            </a:r>
            <a:r>
              <a:rPr lang="en-US" b="1" dirty="0" err="1" smtClean="0"/>
              <a:t>Stonebraker</a:t>
            </a:r>
            <a:r>
              <a:rPr lang="en-US" b="1" dirty="0" smtClean="0"/>
              <a:t>, </a:t>
            </a:r>
            <a:r>
              <a:rPr lang="en-US" b="1" dirty="0" err="1" smtClean="0"/>
              <a:t>Ugur</a:t>
            </a:r>
            <a:r>
              <a:rPr lang="en-US" b="1" dirty="0" smtClean="0"/>
              <a:t> </a:t>
            </a:r>
            <a:r>
              <a:rPr lang="en-US" b="1" dirty="0" err="1" smtClean="0"/>
              <a:t>Çetintemel</a:t>
            </a:r>
            <a:endParaRPr lang="en-US" b="1" dirty="0" smtClean="0"/>
          </a:p>
          <a:p>
            <a:r>
              <a:rPr lang="en-US" b="1" dirty="0" smtClean="0"/>
              <a:t>"One Size Fits All": An Idea Whose Time Has Come and Gone. ICDE 2005</a:t>
            </a:r>
          </a:p>
          <a:p>
            <a:r>
              <a:rPr lang="en-US" b="1" dirty="0" smtClean="0"/>
              <a:t>Michael </a:t>
            </a:r>
            <a:r>
              <a:rPr lang="en-US" b="1" dirty="0" err="1" smtClean="0"/>
              <a:t>Stonebraker</a:t>
            </a:r>
            <a:r>
              <a:rPr lang="en-US" b="1" dirty="0" smtClean="0"/>
              <a:t>, </a:t>
            </a:r>
            <a:r>
              <a:rPr lang="en-US" b="1" dirty="0" err="1"/>
              <a:t>Matei</a:t>
            </a:r>
            <a:r>
              <a:rPr lang="en-US" b="1" dirty="0"/>
              <a:t> </a:t>
            </a:r>
            <a:r>
              <a:rPr lang="en-US" b="1" dirty="0" err="1"/>
              <a:t>Zaharia</a:t>
            </a:r>
            <a:r>
              <a:rPr lang="en-US" b="1" dirty="0"/>
              <a:t> 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en-US" b="1"/>
              <a:t>Samuel </a:t>
            </a:r>
            <a:r>
              <a:rPr lang="en-US" b="1" smtClean="0"/>
              <a:t>Madden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71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Column Store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big record headers in a column store </a:t>
            </a:r>
            <a:endParaRPr lang="en-US" dirty="0"/>
          </a:p>
          <a:p>
            <a:pPr lvl="1"/>
            <a:r>
              <a:rPr lang="en-US" dirty="0" smtClean="0"/>
              <a:t>They </a:t>
            </a:r>
            <a:r>
              <a:rPr lang="en-US" dirty="0"/>
              <a:t>don’t compress well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A </a:t>
            </a:r>
            <a:r>
              <a:rPr lang="en-US" b="1" dirty="0"/>
              <a:t>column executor is wildly faster than a row executor </a:t>
            </a:r>
            <a:endParaRPr lang="en-US" dirty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of “vector </a:t>
            </a:r>
            <a:r>
              <a:rPr lang="en-US" dirty="0" smtClean="0"/>
              <a:t>processing”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pioneering paper by Martin </a:t>
            </a:r>
            <a:r>
              <a:rPr lang="en-US" dirty="0" err="1"/>
              <a:t>Kersten</a:t>
            </a:r>
            <a:r>
              <a:rPr lang="en-US" dirty="0"/>
              <a:t> on this topic 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See </a:t>
            </a:r>
            <a:r>
              <a:rPr lang="en-US" dirty="0" err="1" smtClean="0">
                <a:effectLst/>
              </a:rPr>
              <a:t>Vectorwise</a:t>
            </a:r>
            <a:r>
              <a:rPr lang="en-US" dirty="0" smtClean="0">
                <a:effectLst/>
              </a:rPr>
              <a:t> DB spun off from </a:t>
            </a:r>
            <a:r>
              <a:rPr lang="en-US" dirty="0" err="1" smtClean="0">
                <a:effectLst/>
              </a:rPr>
              <a:t>MonetDB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Column Store Vendors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81" y="1600200"/>
            <a:ext cx="876365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Native column store </a:t>
            </a:r>
            <a:r>
              <a:rPr lang="en-US" b="1" dirty="0" smtClean="0"/>
              <a:t>vendors</a:t>
            </a:r>
          </a:p>
          <a:p>
            <a:pPr lvl="1"/>
            <a:r>
              <a:rPr lang="en-US" dirty="0" smtClean="0"/>
              <a:t>HP</a:t>
            </a:r>
            <a:r>
              <a:rPr lang="en-US" dirty="0"/>
              <a:t>/</a:t>
            </a:r>
            <a:r>
              <a:rPr lang="en-US" dirty="0" err="1"/>
              <a:t>Vertica</a:t>
            </a:r>
            <a:r>
              <a:rPr lang="en-US" dirty="0"/>
              <a:t>, SAP/Hana, </a:t>
            </a:r>
            <a:r>
              <a:rPr lang="en-US" dirty="0" err="1"/>
              <a:t>Paraccel</a:t>
            </a:r>
            <a:r>
              <a:rPr lang="en-US" dirty="0"/>
              <a:t> (Amazon), SAP</a:t>
            </a:r>
            <a:r>
              <a:rPr lang="en-US" dirty="0" smtClean="0"/>
              <a:t>/</a:t>
            </a:r>
            <a:r>
              <a:rPr lang="en-US" dirty="0" err="1" smtClean="0"/>
              <a:t>Sbase</a:t>
            </a:r>
            <a:r>
              <a:rPr lang="en-US" dirty="0"/>
              <a:t>/IQ </a:t>
            </a:r>
            <a:endParaRPr lang="en-US" dirty="0" smtClean="0"/>
          </a:p>
          <a:p>
            <a:r>
              <a:rPr lang="en-US" b="1" dirty="0" smtClean="0"/>
              <a:t>Native column store vendors open source</a:t>
            </a:r>
          </a:p>
          <a:p>
            <a:pPr lvl="1"/>
            <a:r>
              <a:rPr lang="en-US" dirty="0" err="1" smtClean="0"/>
              <a:t>MonetDB</a:t>
            </a:r>
            <a:r>
              <a:rPr lang="en-US" dirty="0" smtClean="0"/>
              <a:t>, </a:t>
            </a:r>
            <a:r>
              <a:rPr lang="en-US" dirty="0" err="1" smtClean="0"/>
              <a:t>LucidDB</a:t>
            </a:r>
            <a:r>
              <a:rPr lang="en-US" dirty="0" smtClean="0"/>
              <a:t>, Lucid Impala, MySQL </a:t>
            </a:r>
            <a:r>
              <a:rPr lang="en-US" dirty="0" err="1" smtClean="0"/>
              <a:t>InfiDB</a:t>
            </a:r>
            <a:r>
              <a:rPr lang="en-US" dirty="0" smtClean="0"/>
              <a:t>, MySQL ICE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Native </a:t>
            </a:r>
            <a:r>
              <a:rPr lang="en-US" b="1" dirty="0"/>
              <a:t>row store vendors </a:t>
            </a:r>
            <a:endParaRPr lang="en-US" dirty="0"/>
          </a:p>
          <a:p>
            <a:pPr lvl="1"/>
            <a:r>
              <a:rPr lang="en-US" dirty="0" smtClean="0"/>
              <a:t>Microsoft</a:t>
            </a:r>
            <a:r>
              <a:rPr lang="en-US" dirty="0"/>
              <a:t>, Oracle, DB2, </a:t>
            </a:r>
            <a:r>
              <a:rPr lang="en-US" dirty="0" err="1" smtClean="0"/>
              <a:t>Netezza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MySQL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In </a:t>
            </a:r>
            <a:r>
              <a:rPr lang="en-US" b="1" dirty="0"/>
              <a:t>transition</a:t>
            </a:r>
            <a:br>
              <a:rPr lang="en-US" b="1" dirty="0"/>
            </a:br>
            <a:r>
              <a:rPr lang="en-US" dirty="0"/>
              <a:t>– Teradata, </a:t>
            </a:r>
            <a:r>
              <a:rPr lang="en-US" dirty="0" err="1"/>
              <a:t>Asterdata</a:t>
            </a:r>
            <a:r>
              <a:rPr lang="en-US" dirty="0"/>
              <a:t>, </a:t>
            </a:r>
            <a:r>
              <a:rPr lang="en-US" dirty="0" err="1" smtClean="0"/>
              <a:t>Greenplum</a:t>
            </a:r>
            <a:r>
              <a:rPr lang="en-US" dirty="0" smtClean="0"/>
              <a:t> (</a:t>
            </a:r>
            <a:r>
              <a:rPr lang="en-US" dirty="0" smtClean="0"/>
              <a:t>built </a:t>
            </a:r>
            <a:r>
              <a:rPr lang="en-US" dirty="0" smtClean="0"/>
              <a:t>on </a:t>
            </a:r>
            <a:r>
              <a:rPr lang="en-US" dirty="0" err="1" smtClean="0"/>
              <a:t>PostgreSQL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8000"/>
                </a:solidFill>
              </a:rPr>
              <a:t>Vertica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is decomposed into a collection of materialized views, stored by column and sorted on all attributes left-to-right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43" y="3422649"/>
            <a:ext cx="3903592" cy="22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9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8000"/>
                </a:solidFill>
              </a:rPr>
              <a:t>Vertica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column is stored in 64K “</a:t>
            </a:r>
            <a:r>
              <a:rPr lang="en-US" dirty="0" err="1"/>
              <a:t>chunklets</a:t>
            </a:r>
            <a:r>
              <a:rPr lang="en-US" dirty="0"/>
              <a:t>”</a:t>
            </a:r>
            <a:r>
              <a:rPr lang="en-US" dirty="0" smtClean="0"/>
              <a:t>. </a:t>
            </a:r>
          </a:p>
          <a:p>
            <a:r>
              <a:rPr lang="en-US" dirty="0" smtClean="0"/>
              <a:t>1st </a:t>
            </a:r>
            <a:r>
              <a:rPr lang="en-US" dirty="0"/>
              <a:t>attribute </a:t>
            </a:r>
            <a:r>
              <a:rPr lang="en-US" dirty="0" smtClean="0"/>
              <a:t>may be uncompressed (key) or delta encoded; </a:t>
            </a:r>
            <a:r>
              <a:rPr lang="en-US" dirty="0"/>
              <a:t>remainder are compressed (delta compression, </a:t>
            </a:r>
            <a:r>
              <a:rPr lang="en-US" dirty="0" err="1"/>
              <a:t>lempel-zipf</a:t>
            </a:r>
            <a:r>
              <a:rPr lang="en-US" dirty="0"/>
              <a:t>, repeated values, </a:t>
            </a:r>
            <a:r>
              <a:rPr lang="en-US" dirty="0" err="1"/>
              <a:t>huffman</a:t>
            </a:r>
            <a:r>
              <a:rPr lang="en-US" dirty="0"/>
              <a:t>, ...) </a:t>
            </a:r>
          </a:p>
          <a:p>
            <a:r>
              <a:rPr lang="en-US" dirty="0" err="1" smtClean="0"/>
              <a:t>Chunklets</a:t>
            </a:r>
            <a:r>
              <a:rPr lang="en-US" dirty="0" smtClean="0"/>
              <a:t> </a:t>
            </a:r>
            <a:r>
              <a:rPr lang="en-US" dirty="0"/>
              <a:t>are decompressed only </a:t>
            </a:r>
            <a:r>
              <a:rPr lang="en-US" dirty="0" smtClean="0"/>
              <a:t>when necessary </a:t>
            </a:r>
            <a:endParaRPr lang="en-US" dirty="0" smtClean="0">
              <a:effectLst/>
            </a:endParaRPr>
          </a:p>
          <a:p>
            <a:r>
              <a:rPr lang="en-US" dirty="0" smtClean="0"/>
              <a:t>Fundamental </a:t>
            </a:r>
            <a:r>
              <a:rPr lang="en-US" dirty="0"/>
              <a:t>operation is “process a column”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</a:rPr>
              <a:t>Vertica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load fast, there is a main memory row-store in front of this column store. </a:t>
            </a:r>
            <a:endParaRPr lang="en-US" dirty="0"/>
          </a:p>
          <a:p>
            <a:pPr lvl="1"/>
            <a:r>
              <a:rPr lang="en-US" dirty="0" smtClean="0"/>
              <a:t>Newly </a:t>
            </a:r>
            <a:r>
              <a:rPr lang="en-US" dirty="0"/>
              <a:t>loaded tuples go there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bulk, groups of rows are sorted, converted to column format and compressed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written to new disk segments </a:t>
            </a:r>
          </a:p>
          <a:p>
            <a:pPr lvl="1"/>
            <a:r>
              <a:rPr lang="en-US" dirty="0" smtClean="0"/>
              <a:t>Segment </a:t>
            </a:r>
            <a:r>
              <a:rPr lang="en-US" dirty="0"/>
              <a:t>merge makes these segments </a:t>
            </a:r>
            <a:r>
              <a:rPr lang="en-US" dirty="0" smtClean="0"/>
              <a:t>bigger </a:t>
            </a:r>
            <a:r>
              <a:rPr lang="en-US" dirty="0"/>
              <a:t>and </a:t>
            </a:r>
            <a:r>
              <a:rPr lang="en-US" dirty="0" smtClean="0"/>
              <a:t>bigger</a:t>
            </a:r>
          </a:p>
          <a:p>
            <a:pPr lvl="1"/>
            <a:r>
              <a:rPr lang="en-US" dirty="0" smtClean="0"/>
              <a:t>Queries </a:t>
            </a:r>
            <a:r>
              <a:rPr lang="en-US" dirty="0"/>
              <a:t>go to both places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9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OLTP Databases – 3 basic decisions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 </a:t>
            </a:r>
            <a:r>
              <a:rPr lang="en-US" i="1" dirty="0" smtClean="0"/>
              <a:t>versus</a:t>
            </a:r>
            <a:r>
              <a:rPr lang="en-US" dirty="0" smtClean="0"/>
              <a:t> </a:t>
            </a:r>
            <a:r>
              <a:rPr lang="en-US" dirty="0"/>
              <a:t>disk orientation </a:t>
            </a:r>
          </a:p>
          <a:p>
            <a:r>
              <a:rPr lang="en-US" dirty="0" smtClean="0"/>
              <a:t>Replication strategy</a:t>
            </a:r>
          </a:p>
          <a:p>
            <a:r>
              <a:rPr lang="en-US" dirty="0" smtClean="0"/>
              <a:t>Concurrency </a:t>
            </a:r>
            <a:r>
              <a:rPr lang="en-US" dirty="0"/>
              <a:t>control strategy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Reality Check on OLTP Data Bases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 </a:t>
            </a:r>
            <a:r>
              <a:rPr lang="en-US" dirty="0"/>
              <a:t>data base size grows at the </a:t>
            </a:r>
            <a:r>
              <a:rPr lang="en-US" dirty="0" smtClean="0"/>
              <a:t>rate transactions </a:t>
            </a:r>
            <a:r>
              <a:rPr lang="en-US" dirty="0"/>
              <a:t>increase </a:t>
            </a:r>
          </a:p>
          <a:p>
            <a:r>
              <a:rPr lang="en-US" dirty="0" smtClean="0"/>
              <a:t>1 </a:t>
            </a:r>
            <a:r>
              <a:rPr lang="en-US" dirty="0" err="1"/>
              <a:t>Tbyte</a:t>
            </a:r>
            <a:r>
              <a:rPr lang="en-US" dirty="0"/>
              <a:t> is a really big TP data base </a:t>
            </a:r>
          </a:p>
          <a:p>
            <a:r>
              <a:rPr lang="en-US" dirty="0" smtClean="0"/>
              <a:t>1 </a:t>
            </a:r>
            <a:r>
              <a:rPr lang="en-US" dirty="0" err="1"/>
              <a:t>Tbyte</a:t>
            </a:r>
            <a:r>
              <a:rPr lang="en-US" dirty="0"/>
              <a:t> of main memory </a:t>
            </a:r>
            <a:r>
              <a:rPr lang="en-US" dirty="0" smtClean="0"/>
              <a:t>&lt; $</a:t>
            </a:r>
            <a:r>
              <a:rPr lang="en-US" dirty="0"/>
              <a:t>30K </a:t>
            </a:r>
            <a:r>
              <a:rPr lang="en-US" dirty="0" smtClean="0"/>
              <a:t>(2015)</a:t>
            </a:r>
          </a:p>
          <a:p>
            <a:r>
              <a:rPr lang="en-US" dirty="0" smtClean="0"/>
              <a:t>~ 64 </a:t>
            </a:r>
            <a:r>
              <a:rPr lang="en-US" dirty="0" err="1" smtClean="0"/>
              <a:t>GBytes</a:t>
            </a:r>
            <a:r>
              <a:rPr lang="en-US" dirty="0" smtClean="0"/>
              <a:t> </a:t>
            </a:r>
            <a:r>
              <a:rPr lang="en-US" dirty="0"/>
              <a:t>per server in 16 servers </a:t>
            </a:r>
          </a:p>
          <a:p>
            <a:r>
              <a:rPr lang="en-US" dirty="0" smtClean="0"/>
              <a:t>If </a:t>
            </a:r>
            <a:r>
              <a:rPr lang="en-US" dirty="0"/>
              <a:t>your data doesn’t fit in main memory now</a:t>
            </a:r>
            <a:r>
              <a:rPr lang="en-US" dirty="0" smtClean="0"/>
              <a:t>, wait </a:t>
            </a:r>
            <a:r>
              <a:rPr lang="en-US" dirty="0"/>
              <a:t>a couple of years and it will.....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Reality Check – Main Memory Performance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053" y="2195895"/>
            <a:ext cx="5865711" cy="4446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154" y="1811449"/>
            <a:ext cx="234436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TPC-C CPU cycles</a:t>
            </a:r>
            <a:br>
              <a:rPr lang="en-US" sz="2400" b="1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829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 Go Fast 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Must focus on overhead</a:t>
            </a:r>
            <a:br>
              <a:rPr lang="en-US" b="1" dirty="0"/>
            </a:br>
            <a:r>
              <a:rPr lang="en-US" dirty="0"/>
              <a:t>– Better B-trees </a:t>
            </a:r>
            <a:r>
              <a:rPr lang="en-US" dirty="0" smtClean="0"/>
              <a:t>to minimize path access </a:t>
            </a:r>
            <a:r>
              <a:rPr lang="en-US" dirty="0"/>
              <a:t>length </a:t>
            </a:r>
          </a:p>
          <a:p>
            <a:r>
              <a:rPr lang="en-US" b="1" dirty="0" smtClean="0"/>
              <a:t>Must </a:t>
            </a:r>
            <a:r>
              <a:rPr lang="en-US" b="1" dirty="0"/>
              <a:t>get rid of </a:t>
            </a:r>
            <a:r>
              <a:rPr lang="en-US" b="1" dirty="0" smtClean="0"/>
              <a:t>the big four </a:t>
            </a:r>
            <a:r>
              <a:rPr lang="en-US" b="1" dirty="0"/>
              <a:t>pie slices </a:t>
            </a:r>
            <a:endParaRPr lang="en-US" dirty="0"/>
          </a:p>
          <a:p>
            <a:pPr lvl="1"/>
            <a:r>
              <a:rPr lang="en-US" dirty="0" smtClean="0"/>
              <a:t>Anything </a:t>
            </a:r>
            <a:r>
              <a:rPr lang="en-US" dirty="0"/>
              <a:t>less gives you a marginal win </a:t>
            </a:r>
          </a:p>
          <a:p>
            <a:pPr lvl="1"/>
            <a:r>
              <a:rPr lang="en-US" dirty="0" smtClean="0"/>
              <a:t>x10 </a:t>
            </a:r>
            <a:r>
              <a:rPr lang="en-US" dirty="0"/>
              <a:t>as an example </a:t>
            </a:r>
            <a:r>
              <a:rPr lang="en-US" dirty="0" smtClean="0"/>
              <a:t>improvement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0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 Threading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Toast </a:t>
            </a:r>
            <a:r>
              <a:rPr lang="en-US" b="1" dirty="0"/>
              <a:t>unless you do </a:t>
            </a:r>
            <a:r>
              <a:rPr lang="en-US" b="1" dirty="0" smtClean="0"/>
              <a:t>this</a:t>
            </a:r>
            <a:endParaRPr lang="en-US" b="1" dirty="0"/>
          </a:p>
          <a:p>
            <a:pPr lvl="1"/>
            <a:r>
              <a:rPr lang="en-US" dirty="0" smtClean="0"/>
              <a:t>Unless </a:t>
            </a:r>
            <a:r>
              <a:rPr lang="en-US" dirty="0"/>
              <a:t>you get rid of </a:t>
            </a:r>
            <a:r>
              <a:rPr lang="en-US" dirty="0" smtClean="0"/>
              <a:t>queuing/contention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eliminate shared data structures </a:t>
            </a:r>
            <a:endParaRPr lang="en-US" dirty="0" smtClean="0"/>
          </a:p>
          <a:p>
            <a:r>
              <a:rPr lang="en-US" b="1" dirty="0" smtClean="0"/>
              <a:t>H</a:t>
            </a:r>
            <a:r>
              <a:rPr lang="en-US" b="1" dirty="0"/>
              <a:t>-Store (and </a:t>
            </a:r>
            <a:r>
              <a:rPr lang="en-US" b="1" dirty="0" err="1"/>
              <a:t>VoltDB</a:t>
            </a:r>
            <a:r>
              <a:rPr lang="en-US" b="1" dirty="0"/>
              <a:t>) statically divide shared memory among the cores </a:t>
            </a:r>
            <a:endParaRPr lang="en-US" dirty="0" smtClean="0"/>
          </a:p>
          <a:p>
            <a:pPr lvl="1"/>
            <a:r>
              <a:rPr lang="en-US" dirty="0" smtClean="0"/>
              <a:t>Would </a:t>
            </a:r>
            <a:r>
              <a:rPr lang="en-US" dirty="0"/>
              <a:t>be interesting to look at more flexible schemes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DB History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131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1970</a:t>
            </a:r>
            <a:r>
              <a:rPr lang="en-US" b="1" dirty="0"/>
              <a:t>’s: relational model </a:t>
            </a:r>
            <a:r>
              <a:rPr lang="en-US" b="1" dirty="0" smtClean="0"/>
              <a:t>invented</a:t>
            </a:r>
          </a:p>
          <a:p>
            <a:r>
              <a:rPr lang="en-US" b="1" dirty="0" smtClean="0"/>
              <a:t>1984</a:t>
            </a:r>
            <a:r>
              <a:rPr lang="en-US" b="1" dirty="0"/>
              <a:t>: DB2 released, RDBMS declared </a:t>
            </a:r>
            <a:r>
              <a:rPr lang="en-US" b="1" dirty="0" smtClean="0"/>
              <a:t>mainstream</a:t>
            </a:r>
          </a:p>
          <a:p>
            <a:r>
              <a:rPr lang="en-US" b="1" dirty="0" smtClean="0"/>
              <a:t>Circa </a:t>
            </a:r>
            <a:r>
              <a:rPr lang="en-US" b="1" dirty="0"/>
              <a:t>1990: RDBMS takes over 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One-size fits all</a:t>
            </a:r>
            <a:r>
              <a:rPr lang="en-US" dirty="0" smtClean="0"/>
              <a:t>” solution</a:t>
            </a:r>
          </a:p>
          <a:p>
            <a:pPr lvl="1"/>
            <a:r>
              <a:rPr lang="en-US" dirty="0" smtClean="0"/>
              <a:t>I’m </a:t>
            </a:r>
            <a:r>
              <a:rPr lang="en-US" dirty="0"/>
              <a:t>the guy with the hammer; everything is </a:t>
            </a:r>
            <a:r>
              <a:rPr lang="en-US" dirty="0" smtClean="0"/>
              <a:t>a </a:t>
            </a:r>
            <a:r>
              <a:rPr lang="en-US" dirty="0"/>
              <a:t>nail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2006</a:t>
            </a:r>
            <a:r>
              <a:rPr lang="en-US" b="1" dirty="0"/>
              <a:t>: </a:t>
            </a:r>
            <a:r>
              <a:rPr lang="en-US" b="1" dirty="0" smtClean="0"/>
              <a:t>ICDE paper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One-size does not fit all” </a:t>
            </a:r>
          </a:p>
          <a:p>
            <a:pPr lvl="1"/>
            <a:r>
              <a:rPr lang="en-US" dirty="0" smtClean="0"/>
              <a:t>Co</a:t>
            </a:r>
            <a:r>
              <a:rPr lang="en-US" dirty="0"/>
              <a:t>-existence of several solutions </a:t>
            </a:r>
            <a:endParaRPr lang="en-US" dirty="0" smtClean="0"/>
          </a:p>
          <a:p>
            <a:r>
              <a:rPr lang="en-US" b="1" dirty="0" smtClean="0"/>
              <a:t>2013</a:t>
            </a:r>
            <a:r>
              <a:rPr lang="en-US" b="1" dirty="0"/>
              <a:t>: One size fits none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7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Main Memory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oast </a:t>
            </a:r>
            <a:r>
              <a:rPr lang="en-US" b="1" dirty="0"/>
              <a:t>unless you do this </a:t>
            </a:r>
            <a:endParaRPr lang="en-US" dirty="0"/>
          </a:p>
          <a:p>
            <a:r>
              <a:rPr lang="en-US" b="1" dirty="0" smtClean="0"/>
              <a:t>What </a:t>
            </a:r>
            <a:r>
              <a:rPr lang="en-US" b="1" dirty="0"/>
              <a:t>happens if my data doesn’t fit? </a:t>
            </a:r>
            <a:endParaRPr lang="en-US" dirty="0" smtClean="0"/>
          </a:p>
          <a:p>
            <a:pPr lvl="1"/>
            <a:r>
              <a:rPr lang="en-US" dirty="0" smtClean="0"/>
              <a:t>VLDB </a:t>
            </a:r>
            <a:r>
              <a:rPr lang="en-US" dirty="0"/>
              <a:t>‘14 paper by </a:t>
            </a:r>
            <a:r>
              <a:rPr lang="en-US" dirty="0" err="1"/>
              <a:t>Debrabant</a:t>
            </a:r>
            <a:r>
              <a:rPr lang="en-US" dirty="0"/>
              <a:t> et. al. </a:t>
            </a:r>
            <a:r>
              <a:rPr lang="en-US" dirty="0" smtClean="0"/>
              <a:t>– “Anti-caching”</a:t>
            </a:r>
          </a:p>
          <a:p>
            <a:pPr lvl="1"/>
            <a:r>
              <a:rPr lang="en-US" dirty="0" smtClean="0"/>
              <a:t>Alternative distributed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083" y="4466965"/>
            <a:ext cx="7140183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To </a:t>
            </a:r>
            <a:r>
              <a:rPr lang="en-US" dirty="0" smtClean="0"/>
              <a:t>overcome the </a:t>
            </a:r>
            <a:r>
              <a:rPr lang="en-US" dirty="0"/>
              <a:t>restriction that all data fit in main memory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</a:t>
            </a:r>
            <a:r>
              <a:rPr lang="en-US" dirty="0"/>
              <a:t>new technique, called anti-caching, where cold data is moved</a:t>
            </a:r>
          </a:p>
          <a:p>
            <a:r>
              <a:rPr lang="en-US" dirty="0"/>
              <a:t>to disk in a </a:t>
            </a:r>
            <a:r>
              <a:rPr lang="en-US" dirty="0" err="1"/>
              <a:t>transactionally</a:t>
            </a:r>
            <a:r>
              <a:rPr lang="en-US" dirty="0"/>
              <a:t>-safe manner as the database grows in</a:t>
            </a:r>
          </a:p>
          <a:p>
            <a:r>
              <a:rPr lang="en-US" dirty="0"/>
              <a:t>size. Because data initially resides in memory, an anti-caching architecture</a:t>
            </a:r>
          </a:p>
          <a:p>
            <a:r>
              <a:rPr lang="en-US" dirty="0"/>
              <a:t>reverses the traditional storage hierarchy of disk-based</a:t>
            </a:r>
          </a:p>
          <a:p>
            <a:r>
              <a:rPr lang="en-US" dirty="0"/>
              <a:t>systems. Main memory is now the primary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29975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Concurrency Control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MVCC (Multi-Version Concurrency Control) popular (Oracle, MySQL </a:t>
            </a:r>
            <a:r>
              <a:rPr lang="en-US" dirty="0" err="1" smtClean="0"/>
              <a:t>InnoDB</a:t>
            </a:r>
            <a:r>
              <a:rPr lang="en-US" dirty="0" smtClean="0"/>
              <a:t> Engine, </a:t>
            </a:r>
            <a:r>
              <a:rPr lang="en-US" dirty="0" err="1" smtClean="0"/>
              <a:t>NuoDB</a:t>
            </a:r>
            <a:r>
              <a:rPr lang="en-US" dirty="0"/>
              <a:t>, </a:t>
            </a:r>
            <a:r>
              <a:rPr lang="en-US" dirty="0" err="1"/>
              <a:t>Hekaton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Each user sees a snapshot of the data at a particular point in time</a:t>
            </a:r>
          </a:p>
          <a:p>
            <a:r>
              <a:rPr lang="en-US" dirty="0" smtClean="0"/>
              <a:t>Time </a:t>
            </a:r>
            <a:r>
              <a:rPr lang="en-US" dirty="0"/>
              <a:t>stamp order popular (H-Store/</a:t>
            </a:r>
            <a:r>
              <a:rPr lang="en-US" dirty="0" err="1"/>
              <a:t>VoltDB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Non-locking concurrency control (e.g., </a:t>
            </a:r>
            <a:r>
              <a:rPr lang="en-US" dirty="0" err="1" smtClean="0"/>
              <a:t>Lamport</a:t>
            </a:r>
            <a:r>
              <a:rPr lang="en-US" dirty="0" smtClean="0"/>
              <a:t> </a:t>
            </a:r>
            <a:r>
              <a:rPr lang="en-US" dirty="0" smtClean="0"/>
              <a:t>timestamp/Vector Clock)</a:t>
            </a:r>
            <a:endParaRPr lang="en-US" dirty="0"/>
          </a:p>
          <a:p>
            <a:r>
              <a:rPr lang="en-US" dirty="0" smtClean="0"/>
              <a:t>Lightweight </a:t>
            </a:r>
            <a:r>
              <a:rPr lang="en-US" dirty="0"/>
              <a:t>combinations of time stamp order and dynamic locking (Calvin, Dora) </a:t>
            </a:r>
            <a:endParaRPr lang="en-US" dirty="0" smtClean="0"/>
          </a:p>
          <a:p>
            <a:pPr lvl="1"/>
            <a:r>
              <a:rPr lang="en-US" dirty="0" smtClean="0"/>
              <a:t>Dynamically determine the most cost effective level of granularity for locking row, rows, table, etc., based on query.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dynamic locking </a:t>
            </a:r>
            <a:r>
              <a:rPr lang="en-US" dirty="0" smtClean="0"/>
              <a:t>– is too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4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Logging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 logging much faster than data logging </a:t>
            </a:r>
            <a:endParaRPr lang="en-US" dirty="0" smtClean="0"/>
          </a:p>
          <a:p>
            <a:pPr lvl="1"/>
            <a:r>
              <a:rPr lang="en-US" dirty="0" smtClean="0"/>
              <a:t>ICDE </a:t>
            </a:r>
            <a:r>
              <a:rPr lang="en-US" dirty="0"/>
              <a:t>‘14 paper by </a:t>
            </a:r>
            <a:r>
              <a:rPr lang="en-US" dirty="0" err="1"/>
              <a:t>Malvaiya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1.5x higher throughput</a:t>
            </a:r>
          </a:p>
          <a:p>
            <a:r>
              <a:rPr lang="en-US" b="1" dirty="0" smtClean="0"/>
              <a:t>HA (high availability) is </a:t>
            </a:r>
            <a:r>
              <a:rPr lang="en-US" b="1" dirty="0"/>
              <a:t>now a requirement </a:t>
            </a:r>
            <a:endParaRPr lang="en-US" dirty="0" smtClean="0"/>
          </a:p>
          <a:p>
            <a:pPr lvl="1"/>
            <a:r>
              <a:rPr lang="en-US" dirty="0" smtClean="0"/>
              <a:t>Failover </a:t>
            </a:r>
            <a:r>
              <a:rPr lang="en-US" dirty="0"/>
              <a:t>to a replica; rarely recover from a log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2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Old Way </a:t>
            </a:r>
            <a:r>
              <a:rPr lang="en-US" b="1" dirty="0" err="1">
                <a:solidFill>
                  <a:srgbClr val="FF0000"/>
                </a:solidFill>
              </a:rPr>
              <a:t>vs</a:t>
            </a:r>
            <a:r>
              <a:rPr lang="en-US" b="1" dirty="0">
                <a:solidFill>
                  <a:srgbClr val="FF0000"/>
                </a:solidFill>
              </a:rPr>
              <a:t> The New </a:t>
            </a:r>
            <a:r>
              <a:rPr lang="en-US" b="1" dirty="0" smtClean="0">
                <a:solidFill>
                  <a:srgbClr val="FF0000"/>
                </a:solidFill>
              </a:rPr>
              <a:t>Big Data Way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/>
              <a:t>memory not </a:t>
            </a:r>
            <a:r>
              <a:rPr lang="en-US" dirty="0" smtClean="0"/>
              <a:t>disk</a:t>
            </a:r>
            <a:endParaRPr lang="en-US" dirty="0"/>
          </a:p>
          <a:p>
            <a:r>
              <a:rPr lang="en-US" dirty="0" smtClean="0"/>
              <a:t>Anti</a:t>
            </a:r>
            <a:r>
              <a:rPr lang="en-US" dirty="0"/>
              <a:t>-caching not </a:t>
            </a:r>
            <a:r>
              <a:rPr lang="en-US" dirty="0" smtClean="0"/>
              <a:t>caching</a:t>
            </a:r>
            <a:endParaRPr lang="en-US" dirty="0"/>
          </a:p>
          <a:p>
            <a:r>
              <a:rPr lang="en-US" dirty="0" smtClean="0"/>
              <a:t>Command </a:t>
            </a:r>
            <a:r>
              <a:rPr lang="en-US" dirty="0"/>
              <a:t>logging not data </a:t>
            </a:r>
            <a:r>
              <a:rPr lang="en-US" dirty="0" smtClean="0"/>
              <a:t>logging</a:t>
            </a:r>
            <a:endParaRPr lang="en-US" dirty="0"/>
          </a:p>
          <a:p>
            <a:r>
              <a:rPr lang="en-US" dirty="0" smtClean="0"/>
              <a:t>Failover </a:t>
            </a:r>
            <a:r>
              <a:rPr lang="en-US" dirty="0"/>
              <a:t>not recovery from a </a:t>
            </a:r>
            <a:r>
              <a:rPr lang="en-US" dirty="0" smtClean="0"/>
              <a:t>log</a:t>
            </a:r>
            <a:endParaRPr lang="en-US" dirty="0"/>
          </a:p>
          <a:p>
            <a:r>
              <a:rPr lang="en-US" dirty="0" smtClean="0"/>
              <a:t>MVCC </a:t>
            </a:r>
            <a:r>
              <a:rPr lang="en-US" dirty="0"/>
              <a:t>or timestamp </a:t>
            </a:r>
            <a:r>
              <a:rPr lang="en-US" dirty="0" smtClean="0"/>
              <a:t>order, </a:t>
            </a:r>
            <a:r>
              <a:rPr lang="en-US" dirty="0"/>
              <a:t>not dynamic locking </a:t>
            </a:r>
          </a:p>
          <a:p>
            <a:r>
              <a:rPr lang="en-US" dirty="0" smtClean="0"/>
              <a:t>Single </a:t>
            </a:r>
            <a:r>
              <a:rPr lang="en-US" dirty="0"/>
              <a:t>threaded not multi-threaded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9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Everything Else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  <a:p>
            <a:r>
              <a:rPr lang="en-US" dirty="0" smtClean="0"/>
              <a:t>Array </a:t>
            </a:r>
            <a:r>
              <a:rPr lang="en-US" dirty="0"/>
              <a:t>stores </a:t>
            </a:r>
          </a:p>
          <a:p>
            <a:r>
              <a:rPr lang="en-US" dirty="0" err="1" smtClean="0"/>
              <a:t>GraphDBMSs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Hadoop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7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NoSQL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~ </a:t>
            </a:r>
            <a:r>
              <a:rPr lang="en-US" b="1" dirty="0">
                <a:solidFill>
                  <a:srgbClr val="0000FF"/>
                </a:solidFill>
              </a:rPr>
              <a:t>75 or so Vendors </a:t>
            </a:r>
            <a:endParaRPr 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Give up SQL </a:t>
            </a:r>
            <a:endParaRPr lang="en-US" dirty="0"/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misguided </a:t>
            </a:r>
            <a:r>
              <a:rPr lang="en-US" dirty="0" smtClean="0"/>
              <a:t>notion</a:t>
            </a:r>
          </a:p>
          <a:p>
            <a:pPr lvl="1"/>
            <a:r>
              <a:rPr lang="en-US" dirty="0" smtClean="0"/>
              <a:t>SQL mathematically precise relational language</a:t>
            </a:r>
            <a:endParaRPr lang="en-US" dirty="0"/>
          </a:p>
          <a:p>
            <a:pPr lvl="1"/>
            <a:r>
              <a:rPr lang="en-US" dirty="0" smtClean="0"/>
              <a:t>SQL does not map well to OO </a:t>
            </a:r>
            <a:r>
              <a:rPr lang="en-US" dirty="0" err="1" smtClean="0"/>
              <a:t>NoSQL</a:t>
            </a:r>
            <a:r>
              <a:rPr lang="en-US" dirty="0" smtClean="0"/>
              <a:t> – i.e., object level</a:t>
            </a:r>
            <a:endParaRPr lang="en-US" dirty="0"/>
          </a:p>
          <a:p>
            <a:pPr lvl="1"/>
            <a:r>
              <a:rPr lang="en-US" dirty="0" smtClean="0"/>
              <a:t>Nobody </a:t>
            </a:r>
            <a:r>
              <a:rPr lang="en-US" dirty="0"/>
              <a:t>codes in assembler any more!!! </a:t>
            </a:r>
          </a:p>
          <a:p>
            <a:pPr lvl="1"/>
            <a:r>
              <a:rPr lang="en-US" dirty="0" smtClean="0"/>
              <a:t>Never </a:t>
            </a:r>
            <a:r>
              <a:rPr lang="en-US" dirty="0"/>
              <a:t>bet against the compiler!!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NoSQL</a:t>
            </a:r>
            <a:r>
              <a:rPr lang="en-US" b="1" dirty="0">
                <a:solidFill>
                  <a:srgbClr val="0000FF"/>
                </a:solidFill>
              </a:rPr>
              <a:t> ~ 75 or so Vendors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Give up </a:t>
            </a:r>
            <a:r>
              <a:rPr lang="en-US" b="1" dirty="0" smtClean="0"/>
              <a:t>ACID</a:t>
            </a:r>
            <a:endParaRPr lang="en-US" b="1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guaranteed that you won’t need it </a:t>
            </a:r>
            <a:r>
              <a:rPr lang="en-US" dirty="0" smtClean="0"/>
              <a:t>(</a:t>
            </a:r>
            <a:r>
              <a:rPr lang="en-US" dirty="0"/>
              <a:t>now or in the future) then you are ok 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</a:t>
            </a:r>
            <a:r>
              <a:rPr lang="en-US" dirty="0" smtClean="0"/>
              <a:t>you’re in trouble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NoSQL</a:t>
            </a:r>
            <a:r>
              <a:rPr lang="en-US" b="1" dirty="0">
                <a:solidFill>
                  <a:srgbClr val="0000FF"/>
                </a:solidFill>
              </a:rPr>
              <a:t> ~ 75 or so Vendors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Schema </a:t>
            </a:r>
            <a:r>
              <a:rPr lang="en-US" b="1" dirty="0" smtClean="0"/>
              <a:t>later</a:t>
            </a:r>
            <a:endParaRPr lang="en-US" b="1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support semi-structured data </a:t>
            </a:r>
            <a:r>
              <a:rPr lang="en-US" dirty="0" smtClean="0"/>
              <a:t>- adding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/>
              <a:t>“column” is </a:t>
            </a:r>
            <a:r>
              <a:rPr lang="en-US" dirty="0" smtClean="0"/>
              <a:t>trivial</a:t>
            </a:r>
            <a:endParaRPr lang="en-US" dirty="0"/>
          </a:p>
          <a:p>
            <a:pPr lvl="1"/>
            <a:r>
              <a:rPr lang="en-US" dirty="0" smtClean="0"/>
              <a:t>Don’t </a:t>
            </a:r>
            <a:r>
              <a:rPr lang="en-US" dirty="0"/>
              <a:t>have to think about your data upfront </a:t>
            </a:r>
          </a:p>
          <a:p>
            <a:pPr lvl="2"/>
            <a:r>
              <a:rPr lang="en-US" dirty="0" smtClean="0"/>
              <a:t>Good </a:t>
            </a:r>
            <a:r>
              <a:rPr lang="en-US" dirty="0"/>
              <a:t>or bad depending on your point of view!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NoSQL</a:t>
            </a:r>
            <a:r>
              <a:rPr lang="en-US" b="1" dirty="0">
                <a:solidFill>
                  <a:srgbClr val="0000FF"/>
                </a:solidFill>
              </a:rPr>
              <a:t> – Summary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Moving </a:t>
            </a:r>
            <a:r>
              <a:rPr lang="en-US" b="1" dirty="0"/>
              <a:t>quickly toward </a:t>
            </a:r>
            <a:r>
              <a:rPr lang="en-US" b="1" dirty="0" smtClean="0"/>
              <a:t>SQL</a:t>
            </a:r>
            <a:endParaRPr lang="en-US" b="1" dirty="0"/>
          </a:p>
          <a:p>
            <a:pPr lvl="1"/>
            <a:r>
              <a:rPr lang="en-US" dirty="0" smtClean="0"/>
              <a:t>Cassandra </a:t>
            </a:r>
            <a:r>
              <a:rPr lang="en-US" dirty="0"/>
              <a:t>and </a:t>
            </a:r>
            <a:r>
              <a:rPr lang="en-US" dirty="0" err="1"/>
              <a:t>MongoDB</a:t>
            </a:r>
            <a:r>
              <a:rPr lang="en-US" dirty="0"/>
              <a:t> are moving </a:t>
            </a:r>
            <a:r>
              <a:rPr lang="en-US" dirty="0" smtClean="0"/>
              <a:t>towards SQL</a:t>
            </a:r>
            <a:r>
              <a:rPr lang="en-US" dirty="0"/>
              <a:t>! </a:t>
            </a:r>
            <a:endParaRPr lang="en-US" dirty="0" smtClean="0"/>
          </a:p>
          <a:p>
            <a:pPr lvl="1"/>
            <a:r>
              <a:rPr lang="en-US" dirty="0" err="1" smtClean="0"/>
              <a:t>SparkSQL</a:t>
            </a:r>
            <a:r>
              <a:rPr lang="en-US" dirty="0" smtClean="0"/>
              <a:t>, </a:t>
            </a:r>
            <a:r>
              <a:rPr lang="en-US" dirty="0" err="1" smtClean="0"/>
              <a:t>Impalla</a:t>
            </a:r>
            <a:r>
              <a:rPr lang="en-US" dirty="0" smtClean="0"/>
              <a:t>, Hive</a:t>
            </a:r>
            <a:endParaRPr lang="en-US" dirty="0"/>
          </a:p>
          <a:p>
            <a:r>
              <a:rPr lang="en-US" b="1" dirty="0" smtClean="0"/>
              <a:t>Moving </a:t>
            </a:r>
            <a:r>
              <a:rPr lang="en-US" b="1" dirty="0"/>
              <a:t>toward </a:t>
            </a:r>
            <a:r>
              <a:rPr lang="en-US" b="1" dirty="0" smtClean="0"/>
              <a:t>ACID</a:t>
            </a:r>
            <a:endParaRPr lang="en-US" b="1" dirty="0"/>
          </a:p>
          <a:p>
            <a:pPr lvl="1"/>
            <a:r>
              <a:rPr lang="en-US" dirty="0" smtClean="0"/>
              <a:t>Even </a:t>
            </a:r>
            <a:r>
              <a:rPr lang="en-US" dirty="0"/>
              <a:t>Jeff Dean (Google) now admits ACID is </a:t>
            </a:r>
            <a:r>
              <a:rPr lang="en-US" dirty="0" smtClean="0"/>
              <a:t>a good </a:t>
            </a:r>
            <a:r>
              <a:rPr lang="en-US" dirty="0"/>
              <a:t>idea! </a:t>
            </a:r>
          </a:p>
          <a:p>
            <a:r>
              <a:rPr lang="en-US" b="1" dirty="0" err="1" smtClean="0"/>
              <a:t>NoSQL</a:t>
            </a:r>
            <a:endParaRPr lang="en-US" b="1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mean “No SQL”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dirty="0"/>
              <a:t>meant “Not only SQL”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Moving </a:t>
            </a:r>
            <a:r>
              <a:rPr lang="en-US" dirty="0"/>
              <a:t>toward “Not yet SQL” (i.e. convergence)!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7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NoSQL</a:t>
            </a:r>
            <a:r>
              <a:rPr lang="en-US" b="1" dirty="0">
                <a:solidFill>
                  <a:srgbClr val="0000FF"/>
                </a:solidFill>
              </a:rPr>
              <a:t> – Summary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Systems </a:t>
            </a:r>
            <a:r>
              <a:rPr lang="en-US" b="1" dirty="0"/>
              <a:t>are fine for “low end” applications </a:t>
            </a:r>
            <a:endParaRPr lang="en-US" dirty="0" smtClean="0"/>
          </a:p>
          <a:p>
            <a:pPr lvl="1"/>
            <a:r>
              <a:rPr lang="en-US" dirty="0" smtClean="0"/>
              <a:t>E.g., document store, </a:t>
            </a:r>
            <a:r>
              <a:rPr lang="en-US" dirty="0" smtClean="0"/>
              <a:t>webby </a:t>
            </a:r>
            <a:r>
              <a:rPr lang="en-US" dirty="0"/>
              <a:t>things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protection/ authentication data </a:t>
            </a:r>
            <a:r>
              <a:rPr lang="en-US" dirty="0" smtClean="0"/>
              <a:t>bases</a:t>
            </a:r>
            <a:endParaRPr lang="en-US" dirty="0"/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Traditional RDBMS Wisdom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row-level locking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Aries</a:t>
            </a:r>
            <a:r>
              <a:rPr lang="en-US" b="1" dirty="0"/>
              <a:t>-style write-ahead log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Replication </a:t>
            </a:r>
            <a:r>
              <a:rPr lang="en-US" b="1" dirty="0"/>
              <a:t>(asynchronous or synchronous) </a:t>
            </a:r>
            <a:endParaRPr lang="en-US" b="1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the primary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move the log to other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roll forward at the secondary(s)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Array DBMSs and Complex Analytics 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 learning</a:t>
            </a:r>
            <a:endParaRPr lang="en-US" dirty="0"/>
          </a:p>
          <a:p>
            <a:r>
              <a:rPr lang="en-US" dirty="0" smtClean="0"/>
              <a:t>Data clustering</a:t>
            </a:r>
            <a:endParaRPr lang="en-US" dirty="0"/>
          </a:p>
          <a:p>
            <a:r>
              <a:rPr lang="en-US" dirty="0" smtClean="0"/>
              <a:t>Predictive models</a:t>
            </a:r>
            <a:endParaRPr lang="en-US" dirty="0"/>
          </a:p>
          <a:p>
            <a:r>
              <a:rPr lang="en-US" dirty="0" smtClean="0"/>
              <a:t>Recommendation </a:t>
            </a:r>
            <a:r>
              <a:rPr lang="en-US" dirty="0"/>
              <a:t>engines </a:t>
            </a:r>
          </a:p>
          <a:p>
            <a:r>
              <a:rPr lang="en-US" dirty="0" smtClean="0"/>
              <a:t>Regressions </a:t>
            </a:r>
          </a:p>
          <a:p>
            <a:r>
              <a:rPr lang="en-US" dirty="0" smtClean="0"/>
              <a:t>Estimators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i.e</a:t>
            </a:r>
            <a:r>
              <a:rPr lang="en-US" dirty="0"/>
              <a:t>. “Data Mining”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Complex Analytics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and large, they are defined on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As </a:t>
            </a:r>
            <a:r>
              <a:rPr lang="en-US" dirty="0"/>
              <a:t>collections of linear algebra operations </a:t>
            </a:r>
          </a:p>
          <a:p>
            <a:r>
              <a:rPr lang="en-US" dirty="0" smtClean="0"/>
              <a:t>They </a:t>
            </a:r>
            <a:r>
              <a:rPr lang="en-US" dirty="0"/>
              <a:t>are not in SQL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</a:t>
            </a:r>
            <a:r>
              <a:rPr lang="en-US" dirty="0"/>
              <a:t>often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defined on large amounts of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And</a:t>
            </a:r>
            <a:r>
              <a:rPr lang="en-US" dirty="0"/>
              <a:t>/or in high </a:t>
            </a:r>
            <a:r>
              <a:rPr lang="en-US" dirty="0" smtClean="0"/>
              <a:t>dimension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3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1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Complex Analytics on Array Data 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– Basic Example 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closing price on all trading days for the last 20 years for two stocks A and B </a:t>
            </a:r>
          </a:p>
          <a:p>
            <a:r>
              <a:rPr lang="en-US" dirty="0" smtClean="0"/>
              <a:t>What </a:t>
            </a:r>
            <a:r>
              <a:rPr lang="en-US" dirty="0"/>
              <a:t>is the covariance between the two </a:t>
            </a:r>
            <a:r>
              <a:rPr lang="en-US" dirty="0" smtClean="0"/>
              <a:t>time-series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1/N) * sum (A</a:t>
            </a:r>
            <a:r>
              <a:rPr lang="en-US" b="1" baseline="-25000" dirty="0"/>
              <a:t>i</a:t>
            </a:r>
            <a:r>
              <a:rPr lang="en-US" b="1" dirty="0"/>
              <a:t> - mean(A)) * (B</a:t>
            </a:r>
            <a:r>
              <a:rPr lang="en-US" b="1" baseline="-25000" dirty="0"/>
              <a:t>i</a:t>
            </a:r>
            <a:r>
              <a:rPr lang="en-US" b="1" dirty="0"/>
              <a:t> - mean (B)</a:t>
            </a:r>
            <a:r>
              <a:rPr lang="en-US" b="1" dirty="0" smtClean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4050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8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Complex Analytics on Array Data 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– Basic Example 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 </a:t>
            </a:r>
            <a:r>
              <a:rPr lang="en-US" b="1" dirty="0"/>
              <a:t>this for all pairs of 15000 </a:t>
            </a:r>
            <a:r>
              <a:rPr lang="en-US" b="1" dirty="0" smtClean="0"/>
              <a:t>stocks</a:t>
            </a:r>
            <a:endParaRPr lang="en-US" b="1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is the following 15000 x 4000 matrix!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… or 100,000 * n 000’s of recommendations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6300"/>
            <a:ext cx="7467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1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Array Answer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Ignoring the (1/N) and subtracting off the means ....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Stock </a:t>
            </a:r>
            <a:r>
              <a:rPr lang="en-US" b="1" dirty="0"/>
              <a:t>* </a:t>
            </a:r>
            <a:r>
              <a:rPr lang="en-US" b="1" dirty="0" err="1" smtClean="0"/>
              <a:t>Stock</a:t>
            </a:r>
            <a:r>
              <a:rPr lang="en-US" b="1" baseline="30000" dirty="0" err="1" smtClean="0"/>
              <a:t>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3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System Requirements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Complex </a:t>
            </a:r>
            <a:r>
              <a:rPr lang="en-US" b="1" dirty="0"/>
              <a:t>analytics </a:t>
            </a:r>
            <a:endParaRPr lang="en-US" dirty="0"/>
          </a:p>
          <a:p>
            <a:pPr lvl="1"/>
            <a:r>
              <a:rPr lang="en-US" dirty="0" smtClean="0"/>
              <a:t>Covariance </a:t>
            </a:r>
            <a:r>
              <a:rPr lang="en-US" dirty="0"/>
              <a:t>is just the start – Defined on </a:t>
            </a:r>
            <a:r>
              <a:rPr lang="en-US" dirty="0" smtClean="0"/>
              <a:t>arrays </a:t>
            </a:r>
            <a:endParaRPr lang="en-US" dirty="0"/>
          </a:p>
          <a:p>
            <a:r>
              <a:rPr lang="en-US" b="1" dirty="0" smtClean="0"/>
              <a:t>Data management</a:t>
            </a:r>
            <a:endParaRPr lang="en-US" b="1" dirty="0"/>
          </a:p>
          <a:p>
            <a:pPr lvl="1"/>
            <a:r>
              <a:rPr lang="en-US" dirty="0" smtClean="0"/>
              <a:t>Leave </a:t>
            </a:r>
            <a:r>
              <a:rPr lang="en-US" dirty="0"/>
              <a:t>out </a:t>
            </a:r>
            <a:r>
              <a:rPr lang="en-US" dirty="0" smtClean="0"/>
              <a:t>outliers</a:t>
            </a:r>
            <a:endParaRPr lang="en-US" dirty="0"/>
          </a:p>
          <a:p>
            <a:pPr lvl="1"/>
            <a:r>
              <a:rPr lang="en-US" dirty="0" smtClean="0"/>
              <a:t>E.g., Just </a:t>
            </a:r>
            <a:r>
              <a:rPr lang="en-US" dirty="0"/>
              <a:t>on securities with </a:t>
            </a:r>
            <a:r>
              <a:rPr lang="en-US" dirty="0" smtClean="0"/>
              <a:t>market </a:t>
            </a:r>
            <a:r>
              <a:rPr lang="en-US" dirty="0"/>
              <a:t>cap </a:t>
            </a:r>
            <a:r>
              <a:rPr lang="en-US" dirty="0" smtClean="0"/>
              <a:t>&gt; $</a:t>
            </a:r>
            <a:r>
              <a:rPr lang="en-US" dirty="0"/>
              <a:t>10B </a:t>
            </a:r>
          </a:p>
          <a:p>
            <a:r>
              <a:rPr lang="en-US" b="1" dirty="0" smtClean="0"/>
              <a:t>Need </a:t>
            </a:r>
            <a:r>
              <a:rPr lang="en-US" b="1" dirty="0"/>
              <a:t>s</a:t>
            </a:r>
            <a:r>
              <a:rPr lang="en-US" b="1" dirty="0" smtClean="0"/>
              <a:t>calability </a:t>
            </a:r>
            <a:r>
              <a:rPr lang="en-US" b="1" dirty="0"/>
              <a:t>to many cores, many nodes and out</a:t>
            </a:r>
            <a:r>
              <a:rPr lang="en-US" b="1" dirty="0" smtClean="0"/>
              <a:t>-of</a:t>
            </a:r>
            <a:r>
              <a:rPr lang="en-US" b="1" dirty="0"/>
              <a:t>-memory data </a:t>
            </a:r>
            <a:r>
              <a:rPr lang="en-US" b="1" dirty="0" smtClean="0"/>
              <a:t>(no additional memory available)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5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Array DBMSs -- Summary 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Array </a:t>
            </a:r>
            <a:r>
              <a:rPr lang="en-US" b="1" dirty="0"/>
              <a:t>SQL</a:t>
            </a:r>
            <a:br>
              <a:rPr lang="en-US" b="1" dirty="0"/>
            </a:br>
            <a:r>
              <a:rPr lang="en-US" dirty="0"/>
              <a:t>– For joins filters,... </a:t>
            </a:r>
          </a:p>
          <a:p>
            <a:r>
              <a:rPr lang="en-US" b="1" dirty="0" smtClean="0"/>
              <a:t>Built </a:t>
            </a:r>
            <a:r>
              <a:rPr lang="en-US" b="1" dirty="0"/>
              <a:t>in functions</a:t>
            </a:r>
            <a:br>
              <a:rPr lang="en-US" b="1" dirty="0"/>
            </a:br>
            <a:r>
              <a:rPr lang="en-US" dirty="0"/>
              <a:t>– For SVD, Co-</a:t>
            </a:r>
            <a:r>
              <a:rPr lang="en-US" dirty="0" smtClean="0"/>
              <a:t>variance, ANOVA.</a:t>
            </a:r>
            <a:r>
              <a:rPr lang="en-US" dirty="0"/>
              <a:t>.. </a:t>
            </a:r>
          </a:p>
          <a:p>
            <a:r>
              <a:rPr lang="en-US" b="1" dirty="0" smtClean="0"/>
              <a:t>User</a:t>
            </a:r>
            <a:r>
              <a:rPr lang="en-US" b="1" dirty="0"/>
              <a:t>-defined extensions</a:t>
            </a:r>
            <a:br>
              <a:rPr lang="en-US" b="1" dirty="0"/>
            </a:br>
            <a:r>
              <a:rPr lang="en-US" dirty="0"/>
              <a:t>– If you don’t see what you need </a:t>
            </a:r>
          </a:p>
          <a:p>
            <a:r>
              <a:rPr lang="en-US" b="1" dirty="0" smtClean="0"/>
              <a:t>Likely to get tractions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world moves to complex </a:t>
            </a:r>
            <a:r>
              <a:rPr lang="en-US" dirty="0" smtClean="0"/>
              <a:t>analytics </a:t>
            </a:r>
            <a:endParaRPr lang="en-US" dirty="0"/>
          </a:p>
          <a:p>
            <a:r>
              <a:rPr lang="en-US" b="1" dirty="0" smtClean="0"/>
              <a:t>Does not </a:t>
            </a:r>
            <a:r>
              <a:rPr lang="en-US" b="1" dirty="0"/>
              <a:t>look at all like the traditional </a:t>
            </a:r>
            <a:r>
              <a:rPr lang="en-US" b="1" dirty="0" smtClean="0"/>
              <a:t>wisdom</a:t>
            </a:r>
          </a:p>
          <a:p>
            <a:r>
              <a:rPr lang="en-US" b="1" dirty="0"/>
              <a:t>Array DBMSs -- e.g. </a:t>
            </a:r>
            <a:r>
              <a:rPr lang="en-US" b="1" dirty="0" err="1"/>
              <a:t>SciDB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7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Graph DBMSs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</a:t>
            </a:r>
            <a:r>
              <a:rPr lang="en-US" dirty="0"/>
              <a:t>on things like Facebook/twitter graphs </a:t>
            </a:r>
          </a:p>
          <a:p>
            <a:pPr lvl="1"/>
            <a:r>
              <a:rPr lang="en-US" dirty="0" err="1"/>
              <a:t>GraphLab</a:t>
            </a:r>
            <a:endParaRPr lang="en-US" dirty="0"/>
          </a:p>
          <a:p>
            <a:r>
              <a:rPr lang="en-US" b="1" dirty="0" smtClean="0"/>
              <a:t>OLTP </a:t>
            </a:r>
            <a:r>
              <a:rPr lang="en-US" b="1" dirty="0"/>
              <a:t>focus </a:t>
            </a:r>
            <a:endParaRPr lang="en-US" b="1" dirty="0" smtClean="0"/>
          </a:p>
          <a:p>
            <a:pPr lvl="1"/>
            <a:r>
              <a:rPr lang="en-US" dirty="0" smtClean="0"/>
              <a:t>Neo4J</a:t>
            </a:r>
            <a:endParaRPr lang="en-US" dirty="0"/>
          </a:p>
          <a:p>
            <a:r>
              <a:rPr lang="en-US" b="1" dirty="0" smtClean="0"/>
              <a:t>Analytics </a:t>
            </a:r>
            <a:r>
              <a:rPr lang="en-US" b="1" dirty="0"/>
              <a:t>focus (shortest path, minimum cut set, ...) </a:t>
            </a:r>
            <a:endParaRPr lang="en-US" dirty="0"/>
          </a:p>
          <a:p>
            <a:r>
              <a:rPr lang="en-US" b="1" dirty="0" smtClean="0"/>
              <a:t>Can </a:t>
            </a:r>
            <a:r>
              <a:rPr lang="en-US" b="1" dirty="0"/>
              <a:t>you beat </a:t>
            </a:r>
            <a:r>
              <a:rPr lang="en-US" dirty="0"/>
              <a:t>– RDBMS </a:t>
            </a:r>
            <a:r>
              <a:rPr lang="en-US" dirty="0" smtClean="0"/>
              <a:t>simulations? </a:t>
            </a:r>
            <a:endParaRPr lang="en-US" dirty="0"/>
          </a:p>
          <a:p>
            <a:pPr lvl="1"/>
            <a:r>
              <a:rPr lang="en-US" dirty="0" smtClean="0"/>
              <a:t>Array </a:t>
            </a:r>
            <a:r>
              <a:rPr lang="en-US" dirty="0"/>
              <a:t>simulations </a:t>
            </a:r>
            <a:endParaRPr lang="en-US" dirty="0" smtClean="0"/>
          </a:p>
          <a:p>
            <a:pPr lvl="1"/>
            <a:r>
              <a:rPr lang="en-US" b="1" dirty="0" smtClean="0"/>
              <a:t>Jury </a:t>
            </a:r>
            <a:r>
              <a:rPr lang="en-US" b="1" dirty="0"/>
              <a:t>is still out</a:t>
            </a:r>
            <a:br>
              <a:rPr lang="en-US" b="1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What is Hadoop?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File system HDFS + </a:t>
            </a:r>
            <a:r>
              <a:rPr lang="en-US" b="1" dirty="0" err="1" smtClean="0"/>
              <a:t>MapReduce</a:t>
            </a:r>
            <a:r>
              <a:rPr lang="en-US" b="1" dirty="0" smtClean="0"/>
              <a:t> + extensions</a:t>
            </a:r>
          </a:p>
          <a:p>
            <a:r>
              <a:rPr lang="en-US" b="1" dirty="0" smtClean="0"/>
              <a:t>Open </a:t>
            </a:r>
            <a:r>
              <a:rPr lang="en-US" b="1" dirty="0"/>
              <a:t>source version of Google’s </a:t>
            </a:r>
            <a:r>
              <a:rPr lang="en-US" b="1" dirty="0" smtClean="0"/>
              <a:t>GFS + Map</a:t>
            </a:r>
            <a:r>
              <a:rPr lang="en-US" b="1" dirty="0"/>
              <a:t>-Reduce </a:t>
            </a:r>
            <a:endParaRPr lang="en-US" dirty="0"/>
          </a:p>
          <a:p>
            <a:r>
              <a:rPr lang="en-US" b="1" dirty="0" err="1" smtClean="0"/>
              <a:t>MapReduce</a:t>
            </a:r>
            <a:endParaRPr lang="en-US" b="1" dirty="0"/>
          </a:p>
          <a:p>
            <a:pPr lvl="1"/>
            <a:r>
              <a:rPr lang="en-US" dirty="0" smtClean="0"/>
              <a:t>Map </a:t>
            </a:r>
            <a:r>
              <a:rPr lang="en-US" dirty="0"/>
              <a:t>(basically filter, transform) – Reduce (basically rollup) </a:t>
            </a:r>
          </a:p>
          <a:p>
            <a:r>
              <a:rPr lang="en-US" b="1" dirty="0" smtClean="0"/>
              <a:t>Very </a:t>
            </a:r>
            <a:r>
              <a:rPr lang="en-US" b="1" dirty="0"/>
              <a:t>good for </a:t>
            </a:r>
            <a:r>
              <a:rPr lang="en-US" b="1" dirty="0" smtClean="0"/>
              <a:t>“embarrassingly </a:t>
            </a:r>
            <a:r>
              <a:rPr lang="en-US" b="1" dirty="0"/>
              <a:t>parallel” operations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document </a:t>
            </a:r>
            <a:r>
              <a:rPr lang="en-US" dirty="0" smtClean="0"/>
              <a:t>indexing, document search, word count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772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The Hadoop Stack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Hive </a:t>
            </a:r>
            <a:r>
              <a:rPr lang="en-US" b="1" dirty="0"/>
              <a:t>(or Pig) at the top </a:t>
            </a:r>
            <a:endParaRPr lang="en-US" dirty="0"/>
          </a:p>
          <a:p>
            <a:pPr lvl="1"/>
            <a:r>
              <a:rPr lang="en-US" dirty="0" smtClean="0"/>
              <a:t>Think </a:t>
            </a:r>
            <a:r>
              <a:rPr lang="en-US" dirty="0"/>
              <a:t>SQL </a:t>
            </a:r>
          </a:p>
          <a:p>
            <a:r>
              <a:rPr lang="en-US" b="1" dirty="0" smtClean="0"/>
              <a:t>Hadoop </a:t>
            </a:r>
            <a:r>
              <a:rPr lang="en-US" b="1" dirty="0"/>
              <a:t>(Map-Reduce) in the middle </a:t>
            </a:r>
            <a:endParaRPr lang="en-US" dirty="0"/>
          </a:p>
          <a:p>
            <a:r>
              <a:rPr lang="en-US" b="1" dirty="0" smtClean="0"/>
              <a:t>HDFS </a:t>
            </a:r>
            <a:r>
              <a:rPr lang="en-US" b="1" dirty="0"/>
              <a:t>(a file system) at the bottom </a:t>
            </a:r>
            <a:endParaRPr lang="en-US" dirty="0"/>
          </a:p>
          <a:p>
            <a:r>
              <a:rPr lang="en-US" b="1" dirty="0" smtClean="0"/>
              <a:t>Runs </a:t>
            </a:r>
            <a:r>
              <a:rPr lang="en-US" b="1" dirty="0"/>
              <a:t>across any number of nodes </a:t>
            </a:r>
          </a:p>
          <a:p>
            <a:pPr lvl="1"/>
            <a:r>
              <a:rPr lang="en-US" dirty="0" smtClean="0"/>
              <a:t>Very scalable</a:t>
            </a:r>
            <a:r>
              <a:rPr lang="en-US" dirty="0"/>
              <a:t>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673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Traditional RDBMS Wisdom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is in disk block </a:t>
            </a:r>
            <a:r>
              <a:rPr lang="en-US" sz="2400" b="1" dirty="0" smtClean="0"/>
              <a:t>formatting, heavily encoded, either 512 or 4K bytes.</a:t>
            </a:r>
            <a:endParaRPr lang="en-US" sz="2400" dirty="0" smtClean="0">
              <a:effectLst/>
            </a:endParaRPr>
          </a:p>
          <a:p>
            <a:r>
              <a:rPr lang="en-US" sz="2400" b="1" dirty="0" smtClean="0"/>
              <a:t>With </a:t>
            </a:r>
            <a:r>
              <a:rPr lang="en-US" sz="2400" b="1" dirty="0"/>
              <a:t>a main memory buffer pool of </a:t>
            </a:r>
            <a:r>
              <a:rPr lang="en-US" sz="2400" b="1" dirty="0" smtClean="0"/>
              <a:t>blocks (pages). </a:t>
            </a:r>
            <a:endParaRPr lang="en-US" sz="2400" dirty="0" smtClean="0">
              <a:effectLst/>
            </a:endParaRPr>
          </a:p>
          <a:p>
            <a:r>
              <a:rPr lang="en-US" sz="2400" b="1" dirty="0" smtClean="0"/>
              <a:t>Query plans</a:t>
            </a:r>
          </a:p>
          <a:p>
            <a:pPr lvl="1"/>
            <a:r>
              <a:rPr lang="en-US" sz="2400" dirty="0" smtClean="0"/>
              <a:t>Optimize </a:t>
            </a:r>
            <a:r>
              <a:rPr lang="en-US" sz="2400" dirty="0"/>
              <a:t>CPU, I/</a:t>
            </a:r>
            <a:r>
              <a:rPr lang="en-US" sz="2400" dirty="0" smtClean="0"/>
              <a:t>O</a:t>
            </a:r>
          </a:p>
          <a:p>
            <a:pPr lvl="1"/>
            <a:r>
              <a:rPr lang="en-US" sz="2400" dirty="0" smtClean="0"/>
              <a:t>Fundamental </a:t>
            </a:r>
            <a:r>
              <a:rPr lang="en-US" sz="2400" dirty="0"/>
              <a:t>operation is read a row </a:t>
            </a:r>
            <a:endParaRPr lang="en-US" sz="2400" dirty="0" smtClean="0">
              <a:effectLst/>
            </a:endParaRPr>
          </a:p>
          <a:p>
            <a:r>
              <a:rPr lang="en-US" sz="2400" b="1" dirty="0" smtClean="0"/>
              <a:t>Indexing </a:t>
            </a:r>
            <a:r>
              <a:rPr lang="en-US" sz="2400" b="1" dirty="0"/>
              <a:t>via B-trees </a:t>
            </a:r>
            <a:endParaRPr lang="en-US" sz="2400" b="1" dirty="0" smtClean="0"/>
          </a:p>
          <a:p>
            <a:pPr lvl="1"/>
            <a:r>
              <a:rPr lang="en-US" sz="2400" dirty="0" smtClean="0"/>
              <a:t>Clustered or </a:t>
            </a:r>
            <a:r>
              <a:rPr lang="en-US" sz="2400" dirty="0" err="1" smtClean="0"/>
              <a:t>unclustered</a:t>
            </a:r>
            <a:r>
              <a:rPr lang="en-US" sz="2400" dirty="0" smtClean="0"/>
              <a:t> 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8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Possible Uses for Hadoop Stack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Embarrassingly </a:t>
            </a:r>
            <a:r>
              <a:rPr lang="en-US" b="1" dirty="0"/>
              <a:t>parallel computations </a:t>
            </a:r>
            <a:endParaRPr lang="en-US" dirty="0"/>
          </a:p>
          <a:p>
            <a:pPr lvl="1"/>
            <a:r>
              <a:rPr lang="en-US" dirty="0" smtClean="0"/>
              <a:t>Good – indexing, document search</a:t>
            </a:r>
          </a:p>
          <a:p>
            <a:r>
              <a:rPr lang="en-US" b="1" dirty="0" smtClean="0"/>
              <a:t>SQL </a:t>
            </a:r>
            <a:r>
              <a:rPr lang="en-US" b="1" dirty="0"/>
              <a:t>aggregates (e.g. warehouse-style queries) </a:t>
            </a:r>
            <a:endParaRPr lang="en-US" dirty="0"/>
          </a:p>
          <a:p>
            <a:pPr lvl="1"/>
            <a:r>
              <a:rPr lang="en-US" dirty="0" smtClean="0"/>
              <a:t>Factor </a:t>
            </a:r>
            <a:r>
              <a:rPr lang="en-US" dirty="0"/>
              <a:t>of 100 worse than a warehouse DBMS </a:t>
            </a:r>
          </a:p>
          <a:p>
            <a:r>
              <a:rPr lang="en-US" b="1" dirty="0" smtClean="0"/>
              <a:t>Complex </a:t>
            </a:r>
            <a:r>
              <a:rPr lang="en-US" b="1" dirty="0"/>
              <a:t>analytics </a:t>
            </a:r>
            <a:endParaRPr lang="en-US" dirty="0" smtClean="0"/>
          </a:p>
          <a:p>
            <a:pPr lvl="1"/>
            <a:r>
              <a:rPr lang="en-US" dirty="0" smtClean="0"/>
              <a:t>Factor </a:t>
            </a:r>
            <a:r>
              <a:rPr lang="en-US" dirty="0"/>
              <a:t>of 100 worse than an array DBMS </a:t>
            </a:r>
          </a:p>
          <a:p>
            <a:r>
              <a:rPr lang="en-US" b="1" dirty="0" smtClean="0"/>
              <a:t>Scientific (</a:t>
            </a:r>
            <a:r>
              <a:rPr lang="en-US" b="1" dirty="0"/>
              <a:t>e.g. computational fluid </a:t>
            </a:r>
            <a:endParaRPr lang="en-US" dirty="0"/>
          </a:p>
          <a:p>
            <a:r>
              <a:rPr lang="en-US" b="1" dirty="0"/>
              <a:t>dynamics) </a:t>
            </a:r>
            <a:endParaRPr lang="en-US" dirty="0"/>
          </a:p>
          <a:p>
            <a:pPr lvl="1"/>
            <a:r>
              <a:rPr lang="en-US" dirty="0" smtClean="0"/>
              <a:t>Factor </a:t>
            </a:r>
            <a:r>
              <a:rPr lang="en-US" dirty="0"/>
              <a:t>of 100 worse than MPI-based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1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Hadoop Usage at Facebook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95</a:t>
            </a:r>
            <a:r>
              <a:rPr lang="en-US" b="1" dirty="0"/>
              <a:t>+% </a:t>
            </a:r>
            <a:r>
              <a:rPr lang="en-US" b="1" dirty="0" smtClean="0"/>
              <a:t>Hive or Cassandra</a:t>
            </a:r>
            <a:endParaRPr lang="en-US" b="1" dirty="0"/>
          </a:p>
          <a:p>
            <a:pPr lvl="1"/>
            <a:r>
              <a:rPr lang="en-US" dirty="0" smtClean="0"/>
              <a:t>Hadoop layer </a:t>
            </a:r>
            <a:r>
              <a:rPr lang="en-US" dirty="0"/>
              <a:t>is a disaster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15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Most Likely Future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Cloudera</a:t>
            </a:r>
            <a:r>
              <a:rPr lang="en-US" b="1" dirty="0"/>
              <a:t>, </a:t>
            </a:r>
            <a:r>
              <a:rPr lang="en-US" b="1" dirty="0" err="1" smtClean="0"/>
              <a:t>Hortonworks</a:t>
            </a:r>
            <a:r>
              <a:rPr lang="en-US" b="1" dirty="0" smtClean="0"/>
              <a:t>, and Facebook </a:t>
            </a:r>
            <a:r>
              <a:rPr lang="en-US" b="1" dirty="0"/>
              <a:t>are ALL doing the same thing </a:t>
            </a:r>
            <a:endParaRPr lang="en-US" dirty="0" smtClean="0"/>
          </a:p>
          <a:p>
            <a:pPr lvl="1"/>
            <a:r>
              <a:rPr lang="en-US" dirty="0" smtClean="0"/>
              <a:t>Defining </a:t>
            </a:r>
            <a:r>
              <a:rPr lang="en-US" dirty="0"/>
              <a:t>and building an execution engine that processes Hive without using Hadoop layer </a:t>
            </a:r>
            <a:endParaRPr lang="en-US" dirty="0" smtClean="0"/>
          </a:p>
          <a:p>
            <a:r>
              <a:rPr lang="en-US" b="1" dirty="0" smtClean="0"/>
              <a:t>Effectively </a:t>
            </a:r>
            <a:r>
              <a:rPr lang="en-US" b="1" dirty="0"/>
              <a:t>moving to compete in the warehouse market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warehouse vendors have </a:t>
            </a:r>
            <a:r>
              <a:rPr lang="en-US" dirty="0" smtClean="0"/>
              <a:t>Hive-like </a:t>
            </a:r>
            <a:r>
              <a:rPr lang="en-US" dirty="0"/>
              <a:t>interfaces </a:t>
            </a:r>
          </a:p>
          <a:p>
            <a:r>
              <a:rPr lang="en-US" b="1" dirty="0" smtClean="0"/>
              <a:t>There </a:t>
            </a:r>
            <a:r>
              <a:rPr lang="en-US" b="1" dirty="0"/>
              <a:t>is a </a:t>
            </a:r>
            <a:r>
              <a:rPr lang="en-US" b="1" dirty="0" smtClean="0"/>
              <a:t>relatively small </a:t>
            </a:r>
            <a:r>
              <a:rPr lang="en-US" b="1" dirty="0"/>
              <a:t>market for </a:t>
            </a:r>
            <a:r>
              <a:rPr lang="en-US" b="1" dirty="0" smtClean="0"/>
              <a:t>embarrassingly </a:t>
            </a:r>
            <a:r>
              <a:rPr lang="en-US" b="1" dirty="0"/>
              <a:t>parallel Hadoop framework </a:t>
            </a:r>
            <a:endParaRPr lang="en-US" dirty="0" smtClean="0"/>
          </a:p>
          <a:p>
            <a:r>
              <a:rPr lang="en-US" b="1" dirty="0" smtClean="0"/>
              <a:t>There </a:t>
            </a:r>
            <a:r>
              <a:rPr lang="en-US" b="1" dirty="0"/>
              <a:t>is a much bigger market for a Hive</a:t>
            </a:r>
            <a:r>
              <a:rPr lang="en-US" b="1" dirty="0" smtClean="0"/>
              <a:t>-SQL </a:t>
            </a:r>
            <a:r>
              <a:rPr lang="en-US" b="1" dirty="0"/>
              <a:t>framework </a:t>
            </a:r>
            <a:endParaRPr lang="en-US" dirty="0"/>
          </a:p>
          <a:p>
            <a:pPr lvl="1"/>
            <a:r>
              <a:rPr lang="en-US" dirty="0" smtClean="0"/>
              <a:t>Execution </a:t>
            </a:r>
            <a:r>
              <a:rPr lang="en-US" dirty="0"/>
              <a:t>engines will look like data warehouse products </a:t>
            </a:r>
          </a:p>
          <a:p>
            <a:r>
              <a:rPr lang="en-US" b="1" dirty="0" smtClean="0"/>
              <a:t>HDFS </a:t>
            </a:r>
            <a:r>
              <a:rPr lang="en-US" b="1" dirty="0"/>
              <a:t>may or may not survive 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horribly </a:t>
            </a:r>
            <a:r>
              <a:rPr lang="en-US" dirty="0" smtClean="0"/>
              <a:t>inefficient</a:t>
            </a:r>
          </a:p>
          <a:p>
            <a:r>
              <a:rPr lang="en-US" b="1" dirty="0" smtClean="0"/>
              <a:t>Spark </a:t>
            </a:r>
          </a:p>
          <a:p>
            <a:pPr lvl="1"/>
            <a:r>
              <a:rPr lang="en-US" dirty="0" smtClean="0"/>
              <a:t>Distributed 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77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Futures…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Warehouses </a:t>
            </a:r>
            <a:r>
              <a:rPr lang="en-US" b="1" dirty="0"/>
              <a:t>will be a column store market </a:t>
            </a:r>
            <a:endParaRPr lang="en-US" dirty="0"/>
          </a:p>
          <a:p>
            <a:r>
              <a:rPr lang="en-US" b="1" dirty="0" smtClean="0"/>
              <a:t>OLTP </a:t>
            </a:r>
            <a:r>
              <a:rPr lang="en-US" b="1" dirty="0"/>
              <a:t>will be a main memory </a:t>
            </a:r>
            <a:r>
              <a:rPr lang="en-US" b="1" dirty="0" smtClean="0"/>
              <a:t>market</a:t>
            </a:r>
            <a:endParaRPr lang="en-US" b="1" dirty="0"/>
          </a:p>
          <a:p>
            <a:r>
              <a:rPr lang="en-US" b="1" dirty="0" smtClean="0"/>
              <a:t>Array </a:t>
            </a:r>
            <a:r>
              <a:rPr lang="en-US" b="1" dirty="0"/>
              <a:t>DBMSs and Graph DBMS may get traction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hould understand </a:t>
            </a:r>
            <a:r>
              <a:rPr lang="en-US" dirty="0"/>
              <a:t>what they are good for </a:t>
            </a:r>
          </a:p>
          <a:p>
            <a:r>
              <a:rPr lang="en-US" b="1" dirty="0" err="1" smtClean="0"/>
              <a:t>NoSQL</a:t>
            </a:r>
            <a:r>
              <a:rPr lang="en-US" b="1" dirty="0" smtClean="0"/>
              <a:t>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opular </a:t>
            </a:r>
            <a:r>
              <a:rPr lang="en-US" dirty="0"/>
              <a:t>for low-end applications 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document management, web stuff and places where you want schema-later </a:t>
            </a:r>
          </a:p>
          <a:p>
            <a:pPr lvl="1"/>
            <a:r>
              <a:rPr lang="en-US" dirty="0" smtClean="0"/>
              <a:t>ACID</a:t>
            </a:r>
            <a:r>
              <a:rPr lang="en-US" dirty="0"/>
              <a:t>-less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One size DB solution does not fit all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RDBMS’s date </a:t>
            </a:r>
            <a:r>
              <a:rPr lang="en-US" dirty="0"/>
              <a:t>from the 1980’s </a:t>
            </a:r>
            <a:endParaRPr lang="en-US" dirty="0" smtClean="0">
              <a:effectLst/>
            </a:endParaRPr>
          </a:p>
          <a:p>
            <a:r>
              <a:rPr lang="en-US" dirty="0" smtClean="0"/>
              <a:t>Basically legacy </a:t>
            </a:r>
            <a:r>
              <a:rPr lang="en-US" dirty="0"/>
              <a:t>systems </a:t>
            </a:r>
            <a:endParaRPr lang="en-US" dirty="0" smtClean="0">
              <a:effectLst/>
            </a:endParaRPr>
          </a:p>
          <a:p>
            <a:r>
              <a:rPr lang="en-US" dirty="0" smtClean="0"/>
              <a:t>Try to provide general solution to most data management problems, end up as master of none</a:t>
            </a:r>
            <a:endParaRPr lang="en-US" dirty="0" smtClean="0">
              <a:effectLst/>
            </a:endParaRPr>
          </a:p>
          <a:p>
            <a:r>
              <a:rPr lang="en-US" dirty="0" smtClean="0"/>
              <a:t>Suffer </a:t>
            </a:r>
            <a:r>
              <a:rPr lang="en-US" dirty="0"/>
              <a:t>from “The Innovators </a:t>
            </a:r>
            <a:r>
              <a:rPr lang="en-US" dirty="0" smtClean="0"/>
              <a:t>Dilemma” </a:t>
            </a:r>
            <a:endParaRPr lang="en-US" dirty="0" smtClean="0">
              <a:effectLst/>
            </a:endParaRPr>
          </a:p>
          <a:p>
            <a:r>
              <a:rPr lang="en-US" dirty="0" smtClean="0"/>
              <a:t>Need to reconsider for big data, analytics, different apps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3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Three main DBMS markets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dirty="0"/>
              <a:t>-third data warehouses </a:t>
            </a:r>
            <a:r>
              <a:rPr lang="en-US" dirty="0" smtClean="0"/>
              <a:t>OLAP</a:t>
            </a:r>
          </a:p>
          <a:p>
            <a:r>
              <a:rPr lang="en-US" dirty="0" smtClean="0"/>
              <a:t>One</a:t>
            </a:r>
            <a:r>
              <a:rPr lang="en-US" dirty="0"/>
              <a:t>-third OLTP </a:t>
            </a:r>
            <a:endParaRPr lang="en-US" dirty="0" smtClean="0"/>
          </a:p>
          <a:p>
            <a:r>
              <a:rPr lang="en-US" dirty="0" smtClean="0"/>
              <a:t>One</a:t>
            </a:r>
            <a:r>
              <a:rPr lang="en-US" dirty="0"/>
              <a:t>-third </a:t>
            </a:r>
            <a:r>
              <a:rPr lang="en-US" dirty="0" smtClean="0"/>
              <a:t>everything else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1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Data warehousing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stores are well along at replacing row stores </a:t>
            </a:r>
            <a:r>
              <a:rPr lang="en-US" dirty="0" smtClean="0"/>
              <a:t>for OLAP</a:t>
            </a:r>
            <a:endParaRPr lang="en-US" dirty="0" smtClean="0">
              <a:effectLst/>
            </a:endParaRPr>
          </a:p>
          <a:p>
            <a:r>
              <a:rPr lang="en-US" dirty="0" smtClean="0"/>
              <a:t>Why?</a:t>
            </a:r>
          </a:p>
          <a:p>
            <a:pPr lvl="1"/>
            <a:r>
              <a:rPr lang="en-US" b="1" dirty="0" smtClean="0"/>
              <a:t>Because </a:t>
            </a:r>
            <a:r>
              <a:rPr lang="en-US" b="1" dirty="0"/>
              <a:t>they are a factor of 50 – 100 faster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05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Dimensional Data Model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Most warehouses have a central fact table </a:t>
            </a:r>
          </a:p>
          <a:p>
            <a:pPr lvl="1"/>
            <a:r>
              <a:rPr lang="en-US" sz="2400" dirty="0" smtClean="0"/>
              <a:t>Who </a:t>
            </a:r>
            <a:r>
              <a:rPr lang="en-US" sz="2400" dirty="0"/>
              <a:t>bought what item in what store at what time. </a:t>
            </a:r>
            <a:endParaRPr lang="en-US" sz="2400" dirty="0" smtClean="0"/>
          </a:p>
          <a:p>
            <a:pPr lvl="1"/>
            <a:r>
              <a:rPr lang="en-US" sz="2400" dirty="0" smtClean="0">
                <a:effectLst/>
              </a:rPr>
              <a:t>What patient was </a:t>
            </a:r>
            <a:r>
              <a:rPr lang="en-US" sz="2400" dirty="0" smtClean="0">
                <a:effectLst/>
              </a:rPr>
              <a:t>given </a:t>
            </a:r>
            <a:r>
              <a:rPr lang="en-US" sz="2400" dirty="0" smtClean="0">
                <a:effectLst/>
              </a:rPr>
              <a:t>what drug at what time by who.</a:t>
            </a:r>
          </a:p>
          <a:p>
            <a:r>
              <a:rPr lang="en-US" sz="2400" b="1" dirty="0" smtClean="0"/>
              <a:t>Surrounded </a:t>
            </a:r>
            <a:r>
              <a:rPr lang="en-US" sz="2400" b="1" dirty="0"/>
              <a:t>by “dimension” tables </a:t>
            </a:r>
            <a:endParaRPr lang="en-US" sz="2400" b="1" dirty="0" smtClean="0"/>
          </a:p>
          <a:p>
            <a:pPr lvl="1"/>
            <a:r>
              <a:rPr lang="en-US" sz="2400" dirty="0" smtClean="0"/>
              <a:t>Store</a:t>
            </a:r>
            <a:r>
              <a:rPr lang="en-US" sz="2400" dirty="0"/>
              <a:t>, time, product, customer, ... </a:t>
            </a:r>
            <a:endParaRPr lang="en-US" sz="2400" dirty="0" smtClean="0"/>
          </a:p>
          <a:p>
            <a:pPr lvl="1"/>
            <a:r>
              <a:rPr lang="en-US" sz="2400" dirty="0" smtClean="0">
                <a:effectLst/>
              </a:rPr>
              <a:t>Patient, provider, concept,…</a:t>
            </a:r>
            <a:endParaRPr lang="en-US" sz="2400" dirty="0" smtClean="0">
              <a:effectLst/>
            </a:endParaRPr>
          </a:p>
          <a:p>
            <a:r>
              <a:rPr lang="en-US" sz="2400" b="1" dirty="0" smtClean="0"/>
              <a:t>So</a:t>
            </a:r>
            <a:r>
              <a:rPr lang="en-US" sz="2400" b="1" dirty="0"/>
              <a:t>-called “star/snowflake schema</a:t>
            </a:r>
            <a:r>
              <a:rPr lang="en-US" sz="2400" b="1" dirty="0" smtClean="0"/>
              <a:t>”</a:t>
            </a:r>
          </a:p>
          <a:p>
            <a:pPr lvl="1"/>
            <a:r>
              <a:rPr lang="en-US" sz="2400" dirty="0" smtClean="0"/>
              <a:t>See anything </a:t>
            </a:r>
            <a:r>
              <a:rPr lang="en-US" sz="2400" dirty="0"/>
              <a:t>written by Ralph </a:t>
            </a:r>
            <a:r>
              <a:rPr lang="en-US" sz="2400" dirty="0" smtClean="0"/>
              <a:t>Kimball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40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Warehouses/OLAP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warehouse query reads 4-5 attributes from a 100 column fact table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Row </a:t>
            </a:r>
            <a:r>
              <a:rPr lang="en-US" dirty="0"/>
              <a:t>store </a:t>
            </a:r>
            <a:r>
              <a:rPr lang="en-US" dirty="0" smtClean="0"/>
              <a:t>- </a:t>
            </a:r>
            <a:r>
              <a:rPr lang="en-US" i="1" dirty="0" smtClean="0"/>
              <a:t>reads </a:t>
            </a:r>
            <a:r>
              <a:rPr lang="en-US" i="1" dirty="0"/>
              <a:t>all </a:t>
            </a:r>
            <a:r>
              <a:rPr lang="en-US" i="1" dirty="0" smtClean="0"/>
              <a:t>100</a:t>
            </a:r>
          </a:p>
          <a:p>
            <a:pPr lvl="1"/>
            <a:r>
              <a:rPr lang="en-US" dirty="0" smtClean="0"/>
              <a:t>Column store </a:t>
            </a:r>
            <a:r>
              <a:rPr lang="en-US" i="1" dirty="0" smtClean="0"/>
              <a:t>- reads </a:t>
            </a:r>
            <a:r>
              <a:rPr lang="en-US" i="1" dirty="0"/>
              <a:t>just the ones you need </a:t>
            </a:r>
            <a:endParaRPr lang="en-US" i="1" dirty="0" smtClean="0">
              <a:effectLst/>
            </a:endParaRPr>
          </a:p>
          <a:p>
            <a:r>
              <a:rPr lang="en-US" b="1" dirty="0" smtClean="0"/>
              <a:t>Compression </a:t>
            </a:r>
            <a:r>
              <a:rPr lang="en-US" b="1" dirty="0"/>
              <a:t>is way easier and more productive in a column store 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block has only one </a:t>
            </a:r>
            <a:r>
              <a:rPr lang="en-US" dirty="0" smtClean="0"/>
              <a:t>type of </a:t>
            </a:r>
            <a:r>
              <a:rPr lang="en-US" dirty="0"/>
              <a:t>attribute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1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1908</Words>
  <Application>Microsoft Macintosh PowerPoint</Application>
  <PresentationFormat>On-screen Show (4:3)</PresentationFormat>
  <Paragraphs>284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Big Data Storage in Modern Databases</vt:lpstr>
      <vt:lpstr>DB History</vt:lpstr>
      <vt:lpstr>Traditional RDBMS Wisdom </vt:lpstr>
      <vt:lpstr>Traditional RDBMS Wisdom </vt:lpstr>
      <vt:lpstr>One size DB solution does not fit all</vt:lpstr>
      <vt:lpstr>Three main DBMS markets </vt:lpstr>
      <vt:lpstr>Data warehousing</vt:lpstr>
      <vt:lpstr>Dimensional Data Model</vt:lpstr>
      <vt:lpstr>Warehouses/OLAP</vt:lpstr>
      <vt:lpstr>Column Store</vt:lpstr>
      <vt:lpstr>Column Store Vendors</vt:lpstr>
      <vt:lpstr>Vertica</vt:lpstr>
      <vt:lpstr>Vertica</vt:lpstr>
      <vt:lpstr>Vertica</vt:lpstr>
      <vt:lpstr>OLTP Databases – 3 basic decisions</vt:lpstr>
      <vt:lpstr>Reality Check on OLTP Data Bases </vt:lpstr>
      <vt:lpstr>Reality Check – Main Memory Performance  </vt:lpstr>
      <vt:lpstr>To Go Fast </vt:lpstr>
      <vt:lpstr>Single Threading </vt:lpstr>
      <vt:lpstr>Main Memory</vt:lpstr>
      <vt:lpstr>Concurrency Control </vt:lpstr>
      <vt:lpstr>Logging</vt:lpstr>
      <vt:lpstr>The Old Way vs The New Big Data Way  </vt:lpstr>
      <vt:lpstr>Everything Else</vt:lpstr>
      <vt:lpstr>NoSQL ~ 75 or so Vendors </vt:lpstr>
      <vt:lpstr>NoSQL ~ 75 or so Vendors </vt:lpstr>
      <vt:lpstr>NoSQL ~ 75 or so Vendors </vt:lpstr>
      <vt:lpstr>NoSQL – Summary </vt:lpstr>
      <vt:lpstr>NoSQL – Summary </vt:lpstr>
      <vt:lpstr>Array DBMSs and Complex Analytics  </vt:lpstr>
      <vt:lpstr>Complex Analytics </vt:lpstr>
      <vt:lpstr>Complex Analytics on Array Data  – Basic Example  </vt:lpstr>
      <vt:lpstr>Complex Analytics on Array Data  – Basic Example  </vt:lpstr>
      <vt:lpstr>Array Answer</vt:lpstr>
      <vt:lpstr>System Requirements </vt:lpstr>
      <vt:lpstr> Array DBMSs -- Summary  </vt:lpstr>
      <vt:lpstr>Graph DBMSs </vt:lpstr>
      <vt:lpstr>What is Hadoop? </vt:lpstr>
      <vt:lpstr>The Hadoop Stack </vt:lpstr>
      <vt:lpstr>Possible Uses for Hadoop Stack </vt:lpstr>
      <vt:lpstr>Hadoop Usage at Facebook </vt:lpstr>
      <vt:lpstr>Most Likely Future </vt:lpstr>
      <vt:lpstr>Futures…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Urbain</dc:creator>
  <cp:lastModifiedBy>Jay Urbain</cp:lastModifiedBy>
  <cp:revision>20</cp:revision>
  <cp:lastPrinted>2015-12-16T20:23:35Z</cp:lastPrinted>
  <dcterms:created xsi:type="dcterms:W3CDTF">2015-12-16T14:21:05Z</dcterms:created>
  <dcterms:modified xsi:type="dcterms:W3CDTF">2017-02-13T11:07:13Z</dcterms:modified>
</cp:coreProperties>
</file>