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4" r:id="rId4"/>
    <p:sldId id="329" r:id="rId5"/>
    <p:sldId id="331" r:id="rId6"/>
    <p:sldId id="305" r:id="rId7"/>
    <p:sldId id="307" r:id="rId8"/>
    <p:sldId id="303" r:id="rId9"/>
    <p:sldId id="332" r:id="rId10"/>
    <p:sldId id="258" r:id="rId11"/>
    <p:sldId id="309" r:id="rId12"/>
    <p:sldId id="310" r:id="rId13"/>
    <p:sldId id="311" r:id="rId14"/>
    <p:sldId id="312" r:id="rId15"/>
    <p:sldId id="313" r:id="rId16"/>
    <p:sldId id="259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7" r:id="rId25"/>
    <p:sldId id="321" r:id="rId26"/>
    <p:sldId id="322" r:id="rId27"/>
    <p:sldId id="323" r:id="rId28"/>
    <p:sldId id="269" r:id="rId29"/>
    <p:sldId id="270" r:id="rId30"/>
    <p:sldId id="271" r:id="rId31"/>
    <p:sldId id="333" r:id="rId32"/>
    <p:sldId id="334" r:id="rId33"/>
    <p:sldId id="336" r:id="rId34"/>
    <p:sldId id="337" r:id="rId35"/>
    <p:sldId id="335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2983-2FEC-4529-8E3E-C08B7484AF96}" type="datetimeFigureOut">
              <a:rPr lang="en-US" smtClean="0"/>
              <a:pPr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E5968-40ED-4C67-B1A4-9C6B84EA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5968-40ED-4C67-B1A4-9C6B84EACA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55A33-48D9-44E8-BCAF-913228FA3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05D00-5197-44EE-B7A5-B06B5F30C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AE98-8503-4E6D-A00C-CB8A1C983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5452-3275-4D65-9A9A-621395BCD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8DA6-3441-4203-9362-AA731E733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C76E2-C3A7-4CDD-8251-538D64AF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D30D5-61B7-4BF0-A325-6FA68A34D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07770-FC02-40A7-AC22-07BC736F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BC7F-96A7-466E-AA2E-B2A06631E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5EB9-C952-4C19-B86F-808EEA67D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B8284-C464-4F10-85FF-8C6E94FB0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F270437-BD2A-4DE0-B6D7-12189A963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://en.wikipedia.org/wiki/Megabyte" TargetMode="External"/><Relationship Id="rId20" Type="http://schemas.openxmlformats.org/officeDocument/2006/relationships/hyperlink" Target="http://en.wikipedia.org/wiki/Yottabyte" TargetMode="External"/><Relationship Id="rId21" Type="http://schemas.openxmlformats.org/officeDocument/2006/relationships/hyperlink" Target="http://en.wikipedia.org/wiki/Yobibyte" TargetMode="External"/><Relationship Id="rId22" Type="http://schemas.openxmlformats.org/officeDocument/2006/relationships/hyperlink" Target="http://en.wikipedia.org/wiki/Template:Quantities_of_bits" TargetMode="External"/><Relationship Id="rId23" Type="http://schemas.openxmlformats.org/officeDocument/2006/relationships/hyperlink" Target="http://en.wikipedia.org/wiki/Orders_of_magnitude_(data)" TargetMode="External"/><Relationship Id="rId10" Type="http://schemas.openxmlformats.org/officeDocument/2006/relationships/hyperlink" Target="http://en.wikipedia.org/wiki/Mebibyte" TargetMode="External"/><Relationship Id="rId11" Type="http://schemas.openxmlformats.org/officeDocument/2006/relationships/hyperlink" Target="http://en.wikipedia.org/wiki/Gibibyte" TargetMode="External"/><Relationship Id="rId12" Type="http://schemas.openxmlformats.org/officeDocument/2006/relationships/hyperlink" Target="http://en.wikipedia.org/wiki/Terabyte" TargetMode="External"/><Relationship Id="rId13" Type="http://schemas.openxmlformats.org/officeDocument/2006/relationships/hyperlink" Target="http://en.wikipedia.org/wiki/Tebibyte" TargetMode="External"/><Relationship Id="rId14" Type="http://schemas.openxmlformats.org/officeDocument/2006/relationships/hyperlink" Target="http://en.wikipedia.org/wiki/Petabyte" TargetMode="External"/><Relationship Id="rId15" Type="http://schemas.openxmlformats.org/officeDocument/2006/relationships/hyperlink" Target="http://en.wikipedia.org/wiki/Pebibyte" TargetMode="External"/><Relationship Id="rId16" Type="http://schemas.openxmlformats.org/officeDocument/2006/relationships/hyperlink" Target="http://en.wikipedia.org/wiki/Exabyte" TargetMode="External"/><Relationship Id="rId17" Type="http://schemas.openxmlformats.org/officeDocument/2006/relationships/hyperlink" Target="http://en.wikipedia.org/wiki/Exbibyte" TargetMode="External"/><Relationship Id="rId18" Type="http://schemas.openxmlformats.org/officeDocument/2006/relationships/hyperlink" Target="http://en.wikipedia.org/wiki/Zettabyte" TargetMode="External"/><Relationship Id="rId19" Type="http://schemas.openxmlformats.org/officeDocument/2006/relationships/hyperlink" Target="http://en.wikipedia.org/wiki/Zebibyt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.wikipedia.org/wiki/Byte" TargetMode="External"/><Relationship Id="rId4" Type="http://schemas.openxmlformats.org/officeDocument/2006/relationships/hyperlink" Target="http://en.wikipedia.org/wiki/SI_prefix" TargetMode="External"/><Relationship Id="rId5" Type="http://schemas.openxmlformats.org/officeDocument/2006/relationships/hyperlink" Target="http://en.wikipedia.org/wiki/Binary_prefix" TargetMode="External"/><Relationship Id="rId6" Type="http://schemas.openxmlformats.org/officeDocument/2006/relationships/hyperlink" Target="http://en.wikipedia.org/wiki/IEC_60027" TargetMode="External"/><Relationship Id="rId7" Type="http://schemas.openxmlformats.org/officeDocument/2006/relationships/hyperlink" Target="http://en.wikipedia.org/wiki/Kilobyte" TargetMode="External"/><Relationship Id="rId8" Type="http://schemas.openxmlformats.org/officeDocument/2006/relationships/hyperlink" Target="http://en.wikipedia.org/wiki/Kibiby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16225"/>
            <a:ext cx="8458200" cy="993775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Google File System (GFS)</a:t>
            </a:r>
            <a:b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+ HDFS</a:t>
            </a:r>
            <a:endParaRPr lang="en-US" sz="36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CS4230 – Distributed and Cloud Computing</a:t>
            </a:r>
          </a:p>
          <a:p>
            <a:pPr eaLnBrk="1" hangingPunct="1"/>
            <a:r>
              <a:rPr lang="en-US" sz="1800" dirty="0" smtClean="0"/>
              <a:t> Jay Urbain, PhD</a:t>
            </a:r>
          </a:p>
          <a:p>
            <a:pPr eaLnBrk="1" hangingPunct="1"/>
            <a:endParaRPr lang="en-US" sz="18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/>
              <a:t> "Google's Colossus Makes Search Real-Time by Dumping </a:t>
            </a:r>
            <a:r>
              <a:rPr lang="en-US" sz="1800" dirty="0" err="1"/>
              <a:t>MapReduce</a:t>
            </a:r>
            <a:r>
              <a:rPr lang="en-US" sz="1800" dirty="0"/>
              <a:t>", High Scalability (World Wide Web log), 2010-09-11.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/>
              <a:t>Carr, David F (2006-07-06), "How Google </a:t>
            </a:r>
            <a:r>
              <a:rPr lang="en-US" sz="1800" dirty="0" smtClean="0"/>
              <a:t>Works.”</a:t>
            </a:r>
            <a:endParaRPr lang="en-US" sz="18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 err="1"/>
              <a:t>Ghemawat</a:t>
            </a:r>
            <a:r>
              <a:rPr lang="en-US" sz="1800" dirty="0"/>
              <a:t>, S.; </a:t>
            </a:r>
            <a:r>
              <a:rPr lang="en-US" sz="1800" dirty="0" err="1"/>
              <a:t>Gobioff</a:t>
            </a:r>
            <a:r>
              <a:rPr lang="en-US" sz="1800" dirty="0"/>
              <a:t>, H.; Leung, S. T. (2003). "The Google file system". Proceedings of the nineteenth ACM Symposium on Operating Systems Principles - SOSP '</a:t>
            </a:r>
            <a:r>
              <a:rPr lang="en-US" sz="1800" dirty="0" smtClean="0"/>
              <a:t>03.</a:t>
            </a:r>
            <a:endParaRPr lang="en-US" sz="2400" dirty="0"/>
          </a:p>
          <a:p>
            <a:pPr eaLnBrk="1" hangingPunct="1"/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4877"/>
            <a:ext cx="4089400" cy="263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GFS Architecture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What is a chunk?</a:t>
            </a:r>
          </a:p>
          <a:p>
            <a:r>
              <a:rPr lang="en-US" sz="2400" dirty="0" smtClean="0"/>
              <a:t>Analogous to a block, except </a:t>
            </a:r>
            <a:r>
              <a:rPr lang="en-US" sz="2400" i="1" dirty="0" smtClean="0"/>
              <a:t>larger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Size: 64 MB! </a:t>
            </a:r>
            <a:r>
              <a:rPr lang="en-US" sz="2400" i="1" dirty="0" smtClean="0"/>
              <a:t>Note: 4K is typical block size.</a:t>
            </a:r>
          </a:p>
          <a:p>
            <a:r>
              <a:rPr lang="en-US" sz="2400" dirty="0" smtClean="0"/>
              <a:t>Stored on </a:t>
            </a:r>
            <a:r>
              <a:rPr lang="en-US" sz="2400" i="1" dirty="0" err="1" smtClean="0">
                <a:solidFill>
                  <a:srgbClr val="7030A0"/>
                </a:solidFill>
              </a:rPr>
              <a:t>chunkserver</a:t>
            </a:r>
            <a:r>
              <a:rPr lang="en-US" sz="2400" dirty="0" smtClean="0"/>
              <a:t> as a file.</a:t>
            </a:r>
          </a:p>
          <a:p>
            <a:r>
              <a:rPr lang="en-US" sz="2400" i="1" dirty="0" smtClean="0">
                <a:solidFill>
                  <a:srgbClr val="7030A0"/>
                </a:solidFill>
              </a:rPr>
              <a:t>Chunk handle </a:t>
            </a:r>
            <a:r>
              <a:rPr lang="en-US" sz="2400" dirty="0" smtClean="0"/>
              <a:t>(~ chunk file name) is used to reference a chunk.</a:t>
            </a:r>
          </a:p>
          <a:p>
            <a:r>
              <a:rPr lang="en-US" sz="2400" dirty="0" smtClean="0"/>
              <a:t>Chunk replicated across multiple </a:t>
            </a:r>
            <a:r>
              <a:rPr lang="en-US" sz="2400" i="1" dirty="0" err="1" smtClean="0">
                <a:solidFill>
                  <a:schemeClr val="accent2"/>
                </a:solidFill>
              </a:rPr>
              <a:t>chunkservers</a:t>
            </a:r>
            <a:endParaRPr lang="en-US" sz="2400" i="1" dirty="0" smtClean="0">
              <a:solidFill>
                <a:schemeClr val="accent2"/>
              </a:solidFill>
            </a:endParaRPr>
          </a:p>
          <a:p>
            <a:r>
              <a:rPr lang="en-US" sz="2400" i="1" dirty="0" smtClean="0"/>
              <a:t>Note: There are hundreds of </a:t>
            </a:r>
            <a:r>
              <a:rPr lang="en-US" sz="2400" i="1" dirty="0" err="1" smtClean="0"/>
              <a:t>chunkservers</a:t>
            </a:r>
            <a:r>
              <a:rPr lang="en-US" sz="2400" i="1" dirty="0" smtClean="0"/>
              <a:t> in a GFS cluster distributed over multiple racks.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GFS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/>
              <a:t>What is a master?</a:t>
            </a:r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i="1" dirty="0" smtClean="0"/>
              <a:t>single</a:t>
            </a:r>
            <a:r>
              <a:rPr lang="en-US" sz="2400" dirty="0" smtClean="0"/>
              <a:t> process running on a separate machine.</a:t>
            </a:r>
          </a:p>
          <a:p>
            <a:pPr>
              <a:defRPr/>
            </a:pPr>
            <a:r>
              <a:rPr lang="en-US" sz="2400" dirty="0" smtClean="0"/>
              <a:t>Stores all metadata: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File namespace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File to chunk mappings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Chunk location information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Access control information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Chunk version numbers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GFS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/>
              <a:t>Master &lt;-&gt; </a:t>
            </a:r>
            <a:r>
              <a:rPr lang="en-US" sz="2400" dirty="0" err="1" smtClean="0"/>
              <a:t>Chunkserver</a:t>
            </a:r>
            <a:r>
              <a:rPr lang="en-US" sz="2400" dirty="0" smtClean="0"/>
              <a:t> Communication:</a:t>
            </a:r>
          </a:p>
          <a:p>
            <a:pPr>
              <a:defRPr/>
            </a:pPr>
            <a:r>
              <a:rPr lang="en-US" sz="2400" dirty="0" smtClean="0"/>
              <a:t>Master and </a:t>
            </a:r>
            <a:r>
              <a:rPr lang="en-US" sz="2400" dirty="0" err="1" smtClean="0"/>
              <a:t>chunkserver</a:t>
            </a:r>
            <a:r>
              <a:rPr lang="en-US" sz="2400" dirty="0" smtClean="0"/>
              <a:t> communicate regularly (monitor) to obtain </a:t>
            </a:r>
            <a:r>
              <a:rPr lang="en-US" sz="2400" dirty="0" err="1"/>
              <a:t>chunkserver</a:t>
            </a:r>
            <a:r>
              <a:rPr lang="en-US" sz="2400" dirty="0"/>
              <a:t> state</a:t>
            </a:r>
            <a:r>
              <a:rPr lang="en-US" sz="2400" dirty="0" smtClean="0"/>
              <a:t>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Ping/keep alive from </a:t>
            </a:r>
            <a:r>
              <a:rPr lang="en-US" sz="2000" dirty="0" err="1" smtClean="0">
                <a:ea typeface="+mn-ea"/>
                <a:cs typeface="+mn-cs"/>
              </a:rPr>
              <a:t>chunkserver</a:t>
            </a:r>
            <a:r>
              <a:rPr lang="en-US" sz="2000" dirty="0" smtClean="0">
                <a:ea typeface="+mn-ea"/>
                <a:cs typeface="+mn-cs"/>
              </a:rPr>
              <a:t> to master: Is </a:t>
            </a:r>
            <a:r>
              <a:rPr lang="en-US" sz="2000" dirty="0" err="1" smtClean="0">
                <a:ea typeface="+mn-ea"/>
                <a:cs typeface="+mn-cs"/>
              </a:rPr>
              <a:t>chunkserver</a:t>
            </a:r>
            <a:r>
              <a:rPr lang="en-US" sz="2000" dirty="0" smtClean="0">
                <a:ea typeface="+mn-ea"/>
                <a:cs typeface="+mn-cs"/>
              </a:rPr>
              <a:t> down?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Are there disk failures on </a:t>
            </a:r>
            <a:r>
              <a:rPr lang="en-US" sz="2000" dirty="0" err="1" smtClean="0">
                <a:ea typeface="+mn-ea"/>
                <a:cs typeface="+mn-cs"/>
              </a:rPr>
              <a:t>chunkserver</a:t>
            </a:r>
            <a:r>
              <a:rPr lang="en-US" sz="2000" dirty="0" smtClean="0">
                <a:ea typeface="+mn-ea"/>
                <a:cs typeface="+mn-cs"/>
              </a:rPr>
              <a:t>?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Are any replicas corrupted?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Which chunk replicas does </a:t>
            </a:r>
            <a:r>
              <a:rPr lang="en-US" sz="2000" dirty="0" err="1" smtClean="0">
                <a:ea typeface="+mn-ea"/>
                <a:cs typeface="+mn-cs"/>
              </a:rPr>
              <a:t>chunkserver</a:t>
            </a:r>
            <a:r>
              <a:rPr lang="en-US" sz="2000" dirty="0" smtClean="0">
                <a:ea typeface="+mn-ea"/>
                <a:cs typeface="+mn-cs"/>
              </a:rPr>
              <a:t> store?</a:t>
            </a:r>
          </a:p>
          <a:p>
            <a:pPr>
              <a:defRPr/>
            </a:pPr>
            <a:r>
              <a:rPr lang="en-US" sz="2400" dirty="0" smtClean="0"/>
              <a:t>Master sends instructions to </a:t>
            </a:r>
            <a:r>
              <a:rPr lang="en-US" sz="2400" dirty="0" err="1" smtClean="0"/>
              <a:t>chunkserver</a:t>
            </a:r>
            <a:r>
              <a:rPr lang="en-US" sz="2400" dirty="0" smtClean="0"/>
              <a:t>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Delete existing chunk.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Create new chunk.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GFS Architecture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Serving Requests:</a:t>
            </a:r>
          </a:p>
          <a:p>
            <a:r>
              <a:rPr lang="en-US" sz="2400" dirty="0" smtClean="0"/>
              <a:t>Client sends the master a request containing the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file name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chunk index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Client retrieves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metadata</a:t>
            </a:r>
            <a:r>
              <a:rPr lang="en-US" sz="2400" dirty="0" smtClean="0"/>
              <a:t> for operation from master.</a:t>
            </a:r>
          </a:p>
          <a:p>
            <a:r>
              <a:rPr lang="en-US" sz="2400" dirty="0" smtClean="0"/>
              <a:t>Read/Write data flows between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chunkserver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Single master is not bottleneck, because its involvement with read/write operations is minimized.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- 1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74628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- 2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397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Steps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dirty="0" smtClean="0"/>
              <a:t>Application originates the read request.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GFS client translates the request from (filename, byte range) -&gt; (filename, chunk index), and sends it to master.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Master responds with chunk handle and replica locations (i.e. </a:t>
            </a:r>
            <a:r>
              <a:rPr lang="en-US" sz="2000" dirty="0" err="1" smtClean="0"/>
              <a:t>chunkservers</a:t>
            </a:r>
            <a:r>
              <a:rPr lang="en-US" sz="2000" dirty="0" smtClean="0"/>
              <a:t> where the replicas are stored).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Client picks a location (usually the closest) and sends the (chunk handle, byte range) request to that location.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err="1" smtClean="0"/>
              <a:t>Chunkserver</a:t>
            </a:r>
            <a:r>
              <a:rPr lang="en-US" sz="2000" dirty="0" smtClean="0"/>
              <a:t> sends requested data to the client.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Client forwards the data to the application.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– Example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6781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– Chunk Index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Calculating chunk index from byte range:</a:t>
            </a:r>
          </a:p>
          <a:p>
            <a:pPr>
              <a:buFontTx/>
              <a:buNone/>
            </a:pPr>
            <a:r>
              <a:rPr lang="en-US" sz="2400" dirty="0" smtClean="0"/>
              <a:t>(Assumption: File position is 201,359,161 bytes)</a:t>
            </a:r>
          </a:p>
          <a:p>
            <a:r>
              <a:rPr lang="en-US" sz="2400" dirty="0" smtClean="0"/>
              <a:t>Chunk size = 64 MB.</a:t>
            </a:r>
          </a:p>
          <a:p>
            <a:r>
              <a:rPr lang="en-US" sz="2400" dirty="0" smtClean="0"/>
              <a:t>64 MB = 1024 *1024 * 64 bytes = 67,108,864 bytes.</a:t>
            </a:r>
          </a:p>
          <a:p>
            <a:r>
              <a:rPr lang="sv-SE" sz="2400" dirty="0" smtClean="0"/>
              <a:t>201,359,161 bytes = 67,108,864 * </a:t>
            </a:r>
            <a:r>
              <a:rPr lang="sv-SE" sz="2400" b="1" dirty="0" smtClean="0"/>
              <a:t>3</a:t>
            </a:r>
            <a:r>
              <a:rPr lang="sv-SE" sz="2400" dirty="0" smtClean="0"/>
              <a:t> + </a:t>
            </a:r>
            <a:r>
              <a:rPr lang="en-US" sz="2400" dirty="0" smtClean="0"/>
              <a:t>32,569 bytes.</a:t>
            </a:r>
          </a:p>
          <a:p>
            <a:r>
              <a:rPr lang="en-US" sz="2400" dirty="0" smtClean="0"/>
              <a:t>Chunk index is 3.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Read Algorithm – Chunk Index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74676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Google’s search engine and related applications process a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of data.</a:t>
            </a:r>
          </a:p>
        </p:txBody>
      </p:sp>
      <p:pic>
        <p:nvPicPr>
          <p:cNvPr id="4" name="Picture 2" descr="http://upload.wikimedia.org/wikipedia/commons/thumb/e/e0/Google%E2%80%99s_First_Production_Server.jpg/170px-Google%E2%80%99s_First_Production_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727973"/>
            <a:ext cx="1847850" cy="30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32004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Google's first production server rack, circa 1998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- 1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4676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- 2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3914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- 3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8549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- Steps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74295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Steps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 smtClean="0"/>
              <a:t>Application originates write request.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/>
              <a:t>GFS client translates request from (filename, data) -&gt; (filename, chunk index), and sends it to master.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/>
              <a:t>Master responds with chunk handle and (primary + secondary) replica locations.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/>
              <a:t>Client pushes write data to </a:t>
            </a:r>
            <a:r>
              <a:rPr lang="en-US" sz="2400" i="1" dirty="0" smtClean="0"/>
              <a:t>all</a:t>
            </a:r>
            <a:r>
              <a:rPr lang="en-US" sz="2400" dirty="0" smtClean="0"/>
              <a:t> locations. Data is stored in </a:t>
            </a:r>
            <a:r>
              <a:rPr lang="en-US" sz="2400" dirty="0" err="1" smtClean="0"/>
              <a:t>chunkservers</a:t>
            </a:r>
            <a:r>
              <a:rPr lang="en-US" sz="2400" dirty="0" smtClean="0"/>
              <a:t>’ internal buffers.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/>
              <a:t>Client sends write command to primary.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 Algorithm Steps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6"/>
            </a:pPr>
            <a:r>
              <a:rPr lang="en-US" sz="2400" smtClean="0"/>
              <a:t>Primary determines serial order for data instances stored in its buffer and writes the instances in that order to the chunk.</a:t>
            </a:r>
          </a:p>
          <a:p>
            <a:pPr marL="457200" indent="-457200">
              <a:buFontTx/>
              <a:buAutoNum type="arabicPeriod" startAt="6"/>
            </a:pPr>
            <a:r>
              <a:rPr lang="en-US" sz="2400" smtClean="0"/>
              <a:t>Primary sends serial order to the secondaries and tells them to perform the write.</a:t>
            </a:r>
          </a:p>
          <a:p>
            <a:pPr marL="457200" indent="-457200">
              <a:buFontTx/>
              <a:buAutoNum type="arabicPeriod" startAt="6"/>
            </a:pPr>
            <a:r>
              <a:rPr lang="en-US" sz="2400" smtClean="0"/>
              <a:t>Secondaries respond to the primary.</a:t>
            </a:r>
          </a:p>
          <a:p>
            <a:pPr marL="457200" indent="-457200">
              <a:buFontTx/>
              <a:buAutoNum type="arabicPeriod" startAt="6"/>
            </a:pPr>
            <a:r>
              <a:rPr lang="en-US" sz="2400" smtClean="0"/>
              <a:t>Primary responds back to client.</a:t>
            </a:r>
          </a:p>
          <a:p>
            <a:pPr marL="457200" indent="-457200">
              <a:buFontTx/>
              <a:buNone/>
            </a:pPr>
            <a:r>
              <a:rPr lang="en-US" sz="2400" i="1" smtClean="0"/>
              <a:t>Note: If write fails at one of chunkservers, client is informed and retries the write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Record Append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Important operation at Google:</a:t>
            </a:r>
          </a:p>
          <a:p>
            <a:r>
              <a:rPr lang="en-US" sz="2400" dirty="0" smtClean="0"/>
              <a:t>Merging results from multiple machines in one file.</a:t>
            </a:r>
          </a:p>
          <a:p>
            <a:r>
              <a:rPr lang="en-US" sz="2400" dirty="0" smtClean="0"/>
              <a:t>Using file as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producer-consumer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queue</a:t>
            </a:r>
            <a:r>
              <a:rPr lang="en-US" sz="2400" dirty="0" smtClean="0"/>
              <a:t>.</a:t>
            </a:r>
          </a:p>
          <a:p>
            <a:pPr marL="857250" lvl="1" indent="-457200">
              <a:buFontTx/>
              <a:buAutoNum type="arabicPeriod"/>
            </a:pPr>
            <a:r>
              <a:rPr lang="en-US" sz="2400" dirty="0" smtClean="0"/>
              <a:t>Application originates record append request.</a:t>
            </a:r>
          </a:p>
          <a:p>
            <a:pPr marL="857250" lvl="1" indent="-457200">
              <a:buFontTx/>
              <a:buAutoNum type="arabicPeriod"/>
            </a:pPr>
            <a:r>
              <a:rPr lang="en-US" sz="2400" dirty="0" smtClean="0"/>
              <a:t>GFS client translates request and sends it to master.</a:t>
            </a:r>
          </a:p>
          <a:p>
            <a:pPr marL="857250" lvl="1" indent="-457200">
              <a:buFontTx/>
              <a:buAutoNum type="arabicPeriod"/>
            </a:pPr>
            <a:r>
              <a:rPr lang="en-US" sz="2400" dirty="0" smtClean="0"/>
              <a:t>Master responds with chunk handle and (primary + secondary) replica locations.</a:t>
            </a:r>
          </a:p>
          <a:p>
            <a:pPr marL="857250" lvl="1" indent="-457200">
              <a:buFontTx/>
              <a:buAutoNum type="arabicPeriod"/>
            </a:pPr>
            <a:r>
              <a:rPr lang="en-US" sz="2400" dirty="0" smtClean="0"/>
              <a:t>Client pushes write data to all locations.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Record Append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5"/>
            </a:pPr>
            <a:r>
              <a:rPr lang="en-US" sz="2400" dirty="0" smtClean="0"/>
              <a:t>Primary checks if record fits in specified chunk.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 smtClean="0"/>
              <a:t>If record does not fit, then the primary:</a:t>
            </a:r>
          </a:p>
          <a:p>
            <a:pPr marL="857250" lvl="1" indent="-457200"/>
            <a:r>
              <a:rPr lang="en-US" sz="2000" dirty="0" smtClean="0"/>
              <a:t>pads the chunk,</a:t>
            </a:r>
          </a:p>
          <a:p>
            <a:pPr marL="857250" lvl="1" indent="-457200"/>
            <a:r>
              <a:rPr lang="en-US" sz="2000" dirty="0" smtClean="0"/>
              <a:t>tells </a:t>
            </a:r>
            <a:r>
              <a:rPr lang="en-US" sz="2000" dirty="0" err="1" smtClean="0"/>
              <a:t>secondaries</a:t>
            </a:r>
            <a:r>
              <a:rPr lang="en-US" sz="2000" dirty="0" smtClean="0"/>
              <a:t> to do the same, and informs the client.</a:t>
            </a:r>
          </a:p>
          <a:p>
            <a:pPr marL="857250" lvl="1" indent="-457200"/>
            <a:r>
              <a:rPr lang="en-US" sz="2000" dirty="0" smtClean="0"/>
              <a:t>Client then retries the append with the next chunk.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dirty="0" smtClean="0"/>
              <a:t>If record fits, then the primary:</a:t>
            </a:r>
          </a:p>
          <a:p>
            <a:pPr marL="857250" lvl="1" indent="-457200"/>
            <a:r>
              <a:rPr lang="en-US" sz="2000" dirty="0" smtClean="0"/>
              <a:t>appends the record,</a:t>
            </a:r>
          </a:p>
          <a:p>
            <a:pPr marL="857250" lvl="1" indent="-457200"/>
            <a:r>
              <a:rPr lang="en-US" sz="2000" dirty="0" smtClean="0"/>
              <a:t>tells </a:t>
            </a:r>
            <a:r>
              <a:rPr lang="en-US" sz="2000" dirty="0" err="1" smtClean="0"/>
              <a:t>secondaries</a:t>
            </a:r>
            <a:r>
              <a:rPr lang="en-US" sz="2000" dirty="0" smtClean="0"/>
              <a:t> to do the same,</a:t>
            </a:r>
          </a:p>
          <a:p>
            <a:pPr marL="857250" lvl="1" indent="-457200"/>
            <a:r>
              <a:rPr lang="en-US" sz="2000" dirty="0" smtClean="0"/>
              <a:t>receives responses from </a:t>
            </a:r>
            <a:r>
              <a:rPr lang="en-US" sz="2000" dirty="0" err="1" smtClean="0"/>
              <a:t>secondaries</a:t>
            </a:r>
            <a:r>
              <a:rPr lang="en-US" sz="2000" dirty="0" smtClean="0"/>
              <a:t>, and sends final response to the client.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Clients can read in parallel.</a:t>
            </a:r>
          </a:p>
          <a:p>
            <a:r>
              <a:rPr lang="en-US" sz="2400" smtClean="0"/>
              <a:t>Clients can write in parallel.</a:t>
            </a:r>
          </a:p>
          <a:p>
            <a:r>
              <a:rPr lang="en-US" sz="2400" smtClean="0"/>
              <a:t>Clients can append records in parallel.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Fault Tolerance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Fast Recovery: </a:t>
            </a:r>
          </a:p>
          <a:p>
            <a:pPr lvl="1">
              <a:defRPr/>
            </a:pPr>
            <a:r>
              <a:rPr lang="en-US" sz="20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master</a:t>
            </a:r>
            <a:r>
              <a:rPr lang="en-US" sz="2000" dirty="0" smtClean="0">
                <a:ea typeface="+mn-ea"/>
                <a:cs typeface="+mn-cs"/>
              </a:rPr>
              <a:t> and </a:t>
            </a:r>
            <a:r>
              <a:rPr lang="en-US" sz="2000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chunkservers</a:t>
            </a:r>
            <a:r>
              <a:rPr lang="en-US" sz="2000" dirty="0" smtClean="0">
                <a:ea typeface="+mn-ea"/>
                <a:cs typeface="+mn-cs"/>
              </a:rPr>
              <a:t> are designed to restart and restore state in a few seconds.</a:t>
            </a:r>
          </a:p>
          <a:p>
            <a:pPr>
              <a:defRPr/>
            </a:pPr>
            <a:r>
              <a:rPr lang="en-US" sz="2400" dirty="0" smtClean="0"/>
              <a:t>Chunk Replication: 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across multiple machines, across multiple racks.</a:t>
            </a:r>
          </a:p>
          <a:p>
            <a:pPr>
              <a:defRPr/>
            </a:pPr>
            <a:r>
              <a:rPr lang="en-US" sz="2400" dirty="0" smtClean="0"/>
              <a:t>Master Mechanisms: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Log of all changes made to metadata.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Periodic checkpoints of the log.</a:t>
            </a:r>
          </a:p>
          <a:p>
            <a:pPr lvl="2">
              <a:defRPr/>
            </a:pPr>
            <a:r>
              <a:rPr lang="en-US" sz="2000" dirty="0" smtClean="0">
                <a:ea typeface="+mn-ea"/>
                <a:cs typeface="+mn-cs"/>
              </a:rPr>
              <a:t>Log and checkpoints replicated on multiple machines.</a:t>
            </a:r>
          </a:p>
          <a:p>
            <a:pPr lvl="2">
              <a:defRPr/>
            </a:pPr>
            <a:r>
              <a:rPr lang="en-US" sz="2000" dirty="0" smtClean="0">
                <a:ea typeface="+mn-ea"/>
                <a:cs typeface="+mn-cs"/>
              </a:rPr>
              <a:t>Master state is replicated on multiple machines.</a:t>
            </a:r>
          </a:p>
          <a:p>
            <a:pPr lvl="2">
              <a:defRPr/>
            </a:pPr>
            <a:r>
              <a:rPr lang="en-US" sz="2000" dirty="0" smtClean="0">
                <a:ea typeface="+mn-ea"/>
                <a:cs typeface="+mn-cs"/>
              </a:rPr>
              <a:t>“Shadow” masters for reading data if “real” master is down.</a:t>
            </a:r>
          </a:p>
          <a:p>
            <a:pPr>
              <a:defRPr/>
            </a:pPr>
            <a:r>
              <a:rPr lang="en-US" sz="2400" dirty="0" smtClean="0"/>
              <a:t>Data integrity:</a:t>
            </a:r>
          </a:p>
          <a:p>
            <a:pPr lvl="1">
              <a:defRPr/>
            </a:pPr>
            <a:r>
              <a:rPr lang="en-US" sz="2000" dirty="0" smtClean="0">
                <a:ea typeface="+mn-ea"/>
                <a:cs typeface="+mn-cs"/>
              </a:rPr>
              <a:t>Each chunk has an associated checksum.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Motivating Facts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Google processes its data in computing clusters</a:t>
            </a:r>
          </a:p>
          <a:p>
            <a:r>
              <a:rPr lang="en-US" sz="2000" dirty="0" smtClean="0"/>
              <a:t>Google makes their own servers – use commodity</a:t>
            </a:r>
            <a:r>
              <a:rPr lang="en-US" sz="2000" dirty="0"/>
              <a:t>-</a:t>
            </a:r>
            <a:r>
              <a:rPr lang="en-US" sz="2000" dirty="0" smtClean="0"/>
              <a:t>class CPUs running </a:t>
            </a:r>
            <a:r>
              <a:rPr lang="en-US" sz="2000" dirty="0"/>
              <a:t>customized versions of Linux. </a:t>
            </a:r>
            <a:endParaRPr lang="en-US" sz="2000" dirty="0" smtClean="0"/>
          </a:p>
          <a:p>
            <a:r>
              <a:rPr lang="en-US" sz="2000" dirty="0" smtClean="0"/>
              <a:t>Seek to maximize performance per </a:t>
            </a:r>
            <a:r>
              <a:rPr lang="en-US" sz="2000" dirty="0"/>
              <a:t>dollar, not absolute performance. </a:t>
            </a:r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/>
              <a:t>this is </a:t>
            </a:r>
            <a:r>
              <a:rPr lang="en-US" sz="2000" dirty="0" smtClean="0"/>
              <a:t>specifically measured </a:t>
            </a:r>
            <a:r>
              <a:rPr lang="en-US" sz="2000" dirty="0"/>
              <a:t>is </a:t>
            </a:r>
            <a:r>
              <a:rPr lang="en-US" sz="2000" dirty="0" smtClean="0"/>
              <a:t>not public information – includes syste</a:t>
            </a:r>
            <a:r>
              <a:rPr lang="en-US" sz="2000" dirty="0"/>
              <a:t>m</a:t>
            </a:r>
            <a:r>
              <a:rPr lang="en-US" sz="2000" dirty="0" smtClean="0"/>
              <a:t> running </a:t>
            </a:r>
            <a:r>
              <a:rPr lang="en-US" sz="2000" dirty="0"/>
              <a:t>costs </a:t>
            </a:r>
            <a:r>
              <a:rPr lang="en-US" sz="2000" dirty="0" smtClean="0"/>
              <a:t>and power consumption</a:t>
            </a:r>
            <a:endParaRPr lang="en-US" sz="2000" baseline="30000" dirty="0"/>
          </a:p>
          <a:p>
            <a:r>
              <a:rPr lang="en-US" sz="2000" dirty="0" smtClean="0"/>
              <a:t>Novel switching power supply design to </a:t>
            </a:r>
            <a:r>
              <a:rPr lang="en-US" sz="2000" dirty="0"/>
              <a:t>reduce costs and improve power </a:t>
            </a:r>
            <a:r>
              <a:rPr lang="en-US" sz="2000" dirty="0" smtClean="0"/>
              <a:t>efficiency.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962400"/>
            <a:ext cx="4222750" cy="272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When used </a:t>
            </a:r>
            <a:r>
              <a:rPr lang="en-US" sz="2000" dirty="0"/>
              <a:t>with relatively small number of servers (15), the file system achieves reading performance comparable to that of a single disk (80–100 MB/s), but has a reduced write performance (30 MB/s), and is relatively slow (5 MB/s) in appending data to existing files. 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The </a:t>
            </a:r>
            <a:r>
              <a:rPr lang="en-US" sz="2000" dirty="0"/>
              <a:t>authors present no results on random seek time</a:t>
            </a:r>
            <a:r>
              <a:rPr lang="en-US" sz="2000" dirty="0" smtClean="0"/>
              <a:t>. </a:t>
            </a:r>
          </a:p>
          <a:p>
            <a:pPr>
              <a:defRPr/>
            </a:pPr>
            <a:r>
              <a:rPr lang="en-US" sz="2000" dirty="0" smtClean="0"/>
              <a:t>As </a:t>
            </a:r>
            <a:r>
              <a:rPr lang="en-US" sz="2000" dirty="0"/>
              <a:t>the master node is not directly involved in data </a:t>
            </a:r>
            <a:r>
              <a:rPr lang="en-US" sz="2000" dirty="0" smtClean="0"/>
              <a:t>reading, </a:t>
            </a:r>
            <a:r>
              <a:rPr lang="en-US" sz="2000" dirty="0"/>
              <a:t>the read rate increases significantly with the number of chunk servers, achieving 583 MB/s for 342 nodes. </a:t>
            </a: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Aggregating </a:t>
            </a:r>
            <a:r>
              <a:rPr lang="en-US" sz="2000" dirty="0"/>
              <a:t>a large number of servers also allows big capacity, while it is somewhat reduced by storing data in three independent locations (to provide redundancy).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File System 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Java</a:t>
            </a:r>
            <a:r>
              <a:rPr lang="en-US" sz="2400" dirty="0"/>
              <a:t>-based </a:t>
            </a:r>
            <a:r>
              <a:rPr lang="en-US" sz="2400" dirty="0" smtClean="0"/>
              <a:t>distributed file </a:t>
            </a:r>
            <a:r>
              <a:rPr lang="en-US" sz="2400" dirty="0"/>
              <a:t>system that provides scalable and reliable data </a:t>
            </a:r>
            <a:r>
              <a:rPr lang="en-US" sz="2400" dirty="0" smtClean="0"/>
              <a:t>storage.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odeled after GFS.</a:t>
            </a:r>
          </a:p>
          <a:p>
            <a:r>
              <a:rPr lang="en-US" sz="2400" dirty="0" smtClean="0"/>
              <a:t>Open source.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esigned </a:t>
            </a:r>
            <a:r>
              <a:rPr lang="en-US" sz="2400" dirty="0"/>
              <a:t>to span large clusters of commodity servers. </a:t>
            </a:r>
            <a:endParaRPr lang="en-US" sz="2400" dirty="0" smtClean="0"/>
          </a:p>
          <a:p>
            <a:r>
              <a:rPr lang="en-US" sz="2400" dirty="0" smtClean="0"/>
              <a:t>HDFS </a:t>
            </a:r>
            <a:r>
              <a:rPr lang="en-US" sz="2400" dirty="0"/>
              <a:t>has demonstrated production scalability of up to 200 PB of storage and a single cluster of 4500 servers, supporting close to a billion files and blocks. </a:t>
            </a:r>
          </a:p>
          <a:p>
            <a:r>
              <a:rPr lang="en-US" sz="2400" dirty="0"/>
              <a:t>HDFS is a scalable, fault-tolerant, distributed storage system that works closely with a wide variety of concurrent data access applications, coordinated by YARN. </a:t>
            </a:r>
          </a:p>
        </p:txBody>
      </p:sp>
    </p:spTree>
    <p:extLst>
      <p:ext uri="{BB962C8B-B14F-4D97-AF65-F5344CB8AC3E}">
        <p14:creationId xmlns:p14="http://schemas.microsoft.com/office/powerpoint/2010/main" val="3529887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HDFS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HDFS cluster is comprised of a </a:t>
            </a:r>
            <a:r>
              <a:rPr lang="en-US" sz="2400" dirty="0" err="1"/>
              <a:t>NameNode</a:t>
            </a:r>
            <a:r>
              <a:rPr lang="en-US" sz="2400" dirty="0"/>
              <a:t>, which manages the cluster metadata, and </a:t>
            </a:r>
            <a:r>
              <a:rPr lang="en-US" sz="2400" dirty="0" err="1"/>
              <a:t>DataNodes</a:t>
            </a:r>
            <a:r>
              <a:rPr lang="en-US" sz="2400" dirty="0"/>
              <a:t> that store the data. </a:t>
            </a:r>
            <a:endParaRPr lang="en-US" sz="2400" dirty="0" smtClean="0"/>
          </a:p>
          <a:p>
            <a:r>
              <a:rPr lang="en-US" sz="2400" dirty="0" smtClean="0"/>
              <a:t>Files </a:t>
            </a:r>
            <a:r>
              <a:rPr lang="en-US" sz="2400" dirty="0"/>
              <a:t>and directories are represented on the </a:t>
            </a:r>
            <a:r>
              <a:rPr lang="en-US" sz="2400" dirty="0" err="1"/>
              <a:t>NameNode</a:t>
            </a:r>
            <a:r>
              <a:rPr lang="en-US" sz="2400" dirty="0"/>
              <a:t> by </a:t>
            </a:r>
            <a:r>
              <a:rPr lang="en-US" sz="2400" dirty="0" err="1"/>
              <a:t>inodes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Inodes</a:t>
            </a:r>
            <a:r>
              <a:rPr lang="en-US" sz="2400" dirty="0" smtClean="0"/>
              <a:t> </a:t>
            </a:r>
            <a:r>
              <a:rPr lang="en-US" sz="2400" dirty="0"/>
              <a:t>record attributes like permissions, modification and access times, or namespace and disk space quotas.</a:t>
            </a:r>
          </a:p>
        </p:txBody>
      </p:sp>
    </p:spTree>
    <p:extLst>
      <p:ext uri="{BB962C8B-B14F-4D97-AF65-F5344CB8AC3E}">
        <p14:creationId xmlns:p14="http://schemas.microsoft.com/office/powerpoint/2010/main" val="421102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HDFS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file content is split into large blocks </a:t>
            </a:r>
            <a:r>
              <a:rPr lang="en-US" sz="2400" dirty="0" smtClean="0"/>
              <a:t>(128 </a:t>
            </a:r>
            <a:r>
              <a:rPr lang="en-US" sz="2400" dirty="0"/>
              <a:t>M</a:t>
            </a:r>
            <a:r>
              <a:rPr lang="en-US" sz="2400" dirty="0" smtClean="0"/>
              <a:t>bytes).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block of the file is independently replicated at multiple </a:t>
            </a:r>
            <a:r>
              <a:rPr lang="en-US" sz="2400" dirty="0" err="1"/>
              <a:t>DataNodes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blocks are stored on the local file system on the </a:t>
            </a:r>
            <a:r>
              <a:rPr lang="en-US" sz="2400" dirty="0" err="1"/>
              <a:t>DataNodes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Namenode</a:t>
            </a:r>
            <a:r>
              <a:rPr lang="en-US" sz="2400" dirty="0"/>
              <a:t> actively monitors the number of replicas of a block.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replica of a block is lost due to a </a:t>
            </a:r>
            <a:r>
              <a:rPr lang="en-US" sz="2400" dirty="0" err="1"/>
              <a:t>DataNode</a:t>
            </a:r>
            <a:r>
              <a:rPr lang="en-US" sz="2400" dirty="0"/>
              <a:t> failure or disk failure, the </a:t>
            </a:r>
            <a:r>
              <a:rPr lang="en-US" sz="2400" dirty="0" err="1"/>
              <a:t>NameNode</a:t>
            </a:r>
            <a:r>
              <a:rPr lang="en-US" sz="2400" dirty="0"/>
              <a:t> creates another replica of the block. </a:t>
            </a:r>
          </a:p>
        </p:txBody>
      </p:sp>
    </p:spTree>
    <p:extLst>
      <p:ext uri="{BB962C8B-B14F-4D97-AF65-F5344CB8AC3E}">
        <p14:creationId xmlns:p14="http://schemas.microsoft.com/office/powerpoint/2010/main" val="1254295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HDFS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NameNode</a:t>
            </a:r>
            <a:r>
              <a:rPr lang="en-US" sz="2400" dirty="0"/>
              <a:t> maintains the namespace tree and the mapping of blocks to </a:t>
            </a:r>
            <a:r>
              <a:rPr lang="en-US" sz="2400" dirty="0" err="1"/>
              <a:t>DataNodes</a:t>
            </a:r>
            <a:r>
              <a:rPr lang="en-US" sz="2400" dirty="0"/>
              <a:t>, holding the entire namespace image in RAM.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NameNode</a:t>
            </a:r>
            <a:r>
              <a:rPr lang="en-US" sz="2400" dirty="0"/>
              <a:t> does not directly send requests to </a:t>
            </a:r>
            <a:r>
              <a:rPr lang="en-US" sz="2400" dirty="0" err="1"/>
              <a:t>DataNodes</a:t>
            </a:r>
            <a:r>
              <a:rPr lang="en-US" sz="2400" dirty="0"/>
              <a:t>. It sends instructions to the </a:t>
            </a:r>
            <a:r>
              <a:rPr lang="en-US" sz="2400" dirty="0" err="1"/>
              <a:t>DataNodes</a:t>
            </a:r>
            <a:r>
              <a:rPr lang="en-US" sz="2400" dirty="0"/>
              <a:t> by replying to heartbeats sent by those </a:t>
            </a:r>
            <a:r>
              <a:rPr lang="en-US" sz="2400" dirty="0" err="1"/>
              <a:t>DataNodes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instructions include commands to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replicate blocks to other nodes,</a:t>
            </a:r>
          </a:p>
          <a:p>
            <a:pPr lvl="1"/>
            <a:r>
              <a:rPr lang="en-US" sz="2000" dirty="0"/>
              <a:t>remove local block replicas,</a:t>
            </a:r>
          </a:p>
          <a:p>
            <a:pPr lvl="1"/>
            <a:r>
              <a:rPr lang="en-US" sz="2000" dirty="0"/>
              <a:t>re-register and send an immediate block report, or</a:t>
            </a:r>
          </a:p>
          <a:p>
            <a:pPr lvl="1"/>
            <a:r>
              <a:rPr lang="en-US" sz="2000" dirty="0"/>
              <a:t>shut down the node.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7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9144000" cy="63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Motivating Facts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sz="2000" dirty="0"/>
              <a:t>Google processes 3.5 billion requests per </a:t>
            </a:r>
            <a:r>
              <a:rPr lang="en-US" sz="2000" dirty="0" smtClean="0"/>
              <a:t>day (2015)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tores </a:t>
            </a:r>
            <a:r>
              <a:rPr lang="en-US" sz="2000" dirty="0"/>
              <a:t>10 </a:t>
            </a:r>
            <a:r>
              <a:rPr lang="en-US" sz="2000" dirty="0" err="1"/>
              <a:t>e</a:t>
            </a:r>
            <a:r>
              <a:rPr lang="en-US" sz="2000" dirty="0" err="1" smtClean="0"/>
              <a:t>xabytes</a:t>
            </a:r>
            <a:r>
              <a:rPr lang="en-US" sz="2000" dirty="0" smtClean="0"/>
              <a:t> </a:t>
            </a:r>
            <a:r>
              <a:rPr lang="en-US" sz="2000" dirty="0"/>
              <a:t>of data (10 billion gigabytes!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81853"/>
              </p:ext>
            </p:extLst>
          </p:nvPr>
        </p:nvGraphicFramePr>
        <p:xfrm>
          <a:off x="4114800" y="2286000"/>
          <a:ext cx="4648200" cy="4267200"/>
        </p:xfrm>
        <a:graphic>
          <a:graphicData uri="http://schemas.openxmlformats.org/drawingml/2006/table">
            <a:tbl>
              <a:tblPr/>
              <a:tblGrid>
                <a:gridCol w="1267690"/>
                <a:gridCol w="591590"/>
                <a:gridCol w="579120"/>
                <a:gridCol w="1280160"/>
                <a:gridCol w="929640"/>
              </a:tblGrid>
              <a:tr h="226960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100" dirty="0"/>
                        <a:t>Multiples of 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hlinkClick r:id="rId3" tooltip="Byte"/>
                        </a:rPr>
                        <a:t>bytes</a:t>
                      </a:r>
                      <a:endParaRPr lang="en-US" sz="1100" dirty="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960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4" tooltip="SI prefix"/>
                        </a:rPr>
                        <a:t>SI decimal prefixes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5" tooltip="Binary prefix"/>
                        </a:rPr>
                        <a:t>Binary</a:t>
                      </a:r>
                      <a:br>
                        <a:rPr lang="en-US" sz="1100" u="none" strike="noStrike">
                          <a:solidFill>
                            <a:srgbClr val="0B0080"/>
                          </a:solidFill>
                          <a:hlinkClick r:id="rId5" tooltip="Binary prefix"/>
                        </a:rPr>
                      </a:br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5" tooltip="Binary prefix"/>
                        </a:rPr>
                        <a:t>usage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6" tooltip="IEC 60027"/>
                        </a:rPr>
                        <a:t>IEC binary prefixes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80"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Name</a:t>
                      </a:r>
                      <a:br>
                        <a:rPr lang="en-US" sz="1100"/>
                      </a:br>
                      <a:r>
                        <a:rPr lang="en-US" sz="1100"/>
                        <a:t>(Symbol)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Value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Name</a:t>
                      </a:r>
                      <a:br>
                        <a:rPr lang="en-US" sz="1100"/>
                      </a:br>
                      <a:r>
                        <a:rPr lang="en-US" sz="1100"/>
                        <a:t>(Symbol)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Value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7" tooltip="Kilobyte"/>
                        </a:rPr>
                        <a:t>kilobyte</a:t>
                      </a:r>
                      <a:r>
                        <a:rPr lang="en-US" sz="1100"/>
                        <a:t> (kB)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3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10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8" tooltip="Kibibyte"/>
                        </a:rPr>
                        <a:t>kibibyte</a:t>
                      </a:r>
                      <a:r>
                        <a:rPr lang="en-US" sz="1100"/>
                        <a:t> (KiB)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10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9" tooltip="Megabyte"/>
                        </a:rPr>
                        <a:t>megabyte</a:t>
                      </a:r>
                      <a:r>
                        <a:rPr lang="en-US" sz="1100"/>
                        <a:t> (MB)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6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20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0" tooltip="Mebibyte"/>
                        </a:rPr>
                        <a:t>mebibyte</a:t>
                      </a:r>
                      <a:r>
                        <a:rPr lang="en-US" sz="1100"/>
                        <a:t> (MiB)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20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/>
                        <a:t>gigabyte</a:t>
                      </a:r>
                      <a:r>
                        <a:rPr lang="en-US" sz="1100"/>
                        <a:t> (GB)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9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30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1" tooltip="Gibibyte"/>
                        </a:rPr>
                        <a:t>gibibyte</a:t>
                      </a:r>
                      <a:r>
                        <a:rPr lang="en-US" sz="1100"/>
                        <a:t> (GiB)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30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2" tooltip="Terabyte"/>
                        </a:rPr>
                        <a:t>terabyte</a:t>
                      </a:r>
                      <a:r>
                        <a:rPr lang="en-US" sz="1100"/>
                        <a:t> (TB)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12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40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3" tooltip="Tebibyte"/>
                        </a:rPr>
                        <a:t>tebibyte</a:t>
                      </a:r>
                      <a:r>
                        <a:rPr lang="en-US" sz="1100"/>
                        <a:t> (TiB)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40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4" tooltip="Petabyte"/>
                        </a:rPr>
                        <a:t>petabyte</a:t>
                      </a:r>
                      <a:r>
                        <a:rPr lang="en-US" sz="1100"/>
                        <a:t> (PB)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15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50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5" tooltip="Pebibyte"/>
                        </a:rPr>
                        <a:t>pebibyte</a:t>
                      </a:r>
                      <a:r>
                        <a:rPr lang="en-US" sz="1100"/>
                        <a:t> (PiB)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50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6" tooltip="Exabyte"/>
                        </a:rPr>
                        <a:t>exabyte</a:t>
                      </a:r>
                      <a:r>
                        <a:rPr lang="en-US" sz="1100"/>
                        <a:t> (EB)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18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60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7" tooltip="Exbibyte"/>
                        </a:rPr>
                        <a:t>exbibyte</a:t>
                      </a:r>
                      <a:r>
                        <a:rPr lang="en-US" sz="1100"/>
                        <a:t> (EiB)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60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8" tooltip="Zettabyte"/>
                        </a:rPr>
                        <a:t>zettabyte</a:t>
                      </a:r>
                      <a:r>
                        <a:rPr lang="en-US" sz="1100"/>
                        <a:t> (ZB)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21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70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19" tooltip="Zebibyte"/>
                        </a:rPr>
                        <a:t>zebibyte</a:t>
                      </a:r>
                      <a:r>
                        <a:rPr lang="en-US" sz="1100"/>
                        <a:t> (ZiB)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70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848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20" tooltip="Yottabyte"/>
                        </a:rPr>
                        <a:t>yottabyte</a:t>
                      </a:r>
                      <a:r>
                        <a:rPr lang="en-US" sz="1100"/>
                        <a:t> (YB)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10</a:t>
                      </a:r>
                      <a:r>
                        <a:rPr lang="en-US" sz="1100" baseline="30000"/>
                        <a:t>24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80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rgbClr val="0B0080"/>
                          </a:solidFill>
                          <a:hlinkClick r:id="rId21" tooltip="Yobibyte"/>
                        </a:rPr>
                        <a:t>yobibyte</a:t>
                      </a:r>
                      <a:r>
                        <a:rPr lang="en-US" sz="1100"/>
                        <a:t> (YiB)</a:t>
                      </a:r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/>
                        <a:t>2</a:t>
                      </a:r>
                      <a:r>
                        <a:rPr lang="en-US" sz="1100" baseline="30000"/>
                        <a:t>80</a:t>
                      </a:r>
                      <a:endParaRPr lang="en-US" sz="110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6960"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100" dirty="0"/>
                        <a:t>See also: </a:t>
                      </a:r>
                      <a:r>
                        <a:rPr lang="en-US" sz="1100" u="none" strike="noStrike" dirty="0">
                          <a:solidFill>
                            <a:srgbClr val="0B0080"/>
                          </a:solidFill>
                          <a:hlinkClick r:id="rId22" tooltip="Template:Quantities of bits"/>
                        </a:rPr>
                        <a:t>Multiples of bits</a:t>
                      </a:r>
                      <a:r>
                        <a:rPr lang="en-US" sz="1100" dirty="0"/>
                        <a:t> </a:t>
                      </a:r>
                      <a:r>
                        <a:rPr lang="en-US" sz="1100" b="1" dirty="0"/>
                        <a:t>·</a:t>
                      </a:r>
                      <a:r>
                        <a:rPr lang="en-US" sz="1100" dirty="0"/>
                        <a:t> </a:t>
                      </a:r>
                      <a:r>
                        <a:rPr lang="en-US" sz="1100" u="sng" dirty="0">
                          <a:solidFill>
                            <a:srgbClr val="0B0080"/>
                          </a:solidFill>
                          <a:hlinkClick r:id="rId23" tooltip="Orders of magnitude (data)"/>
                        </a:rPr>
                        <a:t>Orders of magnitude of data</a:t>
                      </a:r>
                      <a:endParaRPr lang="en-US" sz="1100" dirty="0"/>
                    </a:p>
                  </a:txBody>
                  <a:tcPr marL="54187" marR="54187" marT="27093" marB="27093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Motivating Facts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housands of queries served per second.</a:t>
            </a:r>
          </a:p>
          <a:p>
            <a:r>
              <a:rPr lang="en-US" sz="2400" dirty="0" smtClean="0"/>
              <a:t>One query can read 100's of </a:t>
            </a:r>
            <a:r>
              <a:rPr lang="en-US" sz="2400" i="1" dirty="0" smtClean="0"/>
              <a:t>MB</a:t>
            </a:r>
            <a:r>
              <a:rPr lang="en-US" sz="2400" dirty="0" smtClean="0"/>
              <a:t> of data.</a:t>
            </a:r>
          </a:p>
          <a:p>
            <a:r>
              <a:rPr lang="en-US" sz="2400" dirty="0" smtClean="0"/>
              <a:t>One query can consume 10's of billions of CPU cycles.</a:t>
            </a:r>
          </a:p>
          <a:p>
            <a:r>
              <a:rPr lang="en-US" sz="2400" dirty="0" smtClean="0"/>
              <a:t>Google stores </a:t>
            </a:r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dozens</a:t>
            </a:r>
            <a:r>
              <a:rPr lang="en-US" sz="2400" dirty="0" smtClean="0"/>
              <a:t> of copies of their Web index!</a:t>
            </a:r>
          </a:p>
          <a:p>
            <a:r>
              <a:rPr lang="en-US" sz="2400" dirty="0"/>
              <a:t>Reliability is achieved through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not individual hardware systems – they </a:t>
            </a:r>
            <a:r>
              <a:rPr lang="en-US" sz="2400" i="1" dirty="0">
                <a:solidFill>
                  <a:srgbClr val="6B6BCF"/>
                </a:solidFill>
              </a:rPr>
              <a:t>assume </a:t>
            </a:r>
            <a:r>
              <a:rPr lang="en-US" sz="2400" i="1" dirty="0" smtClean="0">
                <a:solidFill>
                  <a:srgbClr val="6B6BCF"/>
                </a:solidFill>
              </a:rPr>
              <a:t>hardware failure</a:t>
            </a:r>
            <a:r>
              <a:rPr lang="en-US" sz="2400" dirty="0" smtClean="0"/>
              <a:t>.</a:t>
            </a:r>
          </a:p>
          <a:p>
            <a:pPr>
              <a:buFontTx/>
              <a:buNone/>
            </a:pP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Conclusion: Need large, distributed, highly fault tolerant file system.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Topic 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Design Motivations</a:t>
            </a:r>
          </a:p>
          <a:p>
            <a:r>
              <a:rPr lang="en-US" sz="2400" dirty="0" smtClean="0"/>
              <a:t>Architecture</a:t>
            </a:r>
          </a:p>
          <a:p>
            <a:r>
              <a:rPr lang="en-US" sz="2400" dirty="0" smtClean="0"/>
              <a:t>Read/Write/Record Append</a:t>
            </a:r>
          </a:p>
          <a:p>
            <a:r>
              <a:rPr lang="en-US" sz="2400" dirty="0" smtClean="0"/>
              <a:t>Fault-Tolerance</a:t>
            </a:r>
          </a:p>
          <a:p>
            <a:r>
              <a:rPr lang="en-US" sz="2400" dirty="0" smtClean="0"/>
              <a:t>Performance Results</a:t>
            </a:r>
            <a:endParaRPr lang="en-US" sz="2400" b="1" i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Design Motivations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000" b="1" dirty="0" smtClean="0"/>
              <a:t>Fault-tolerance and auto-recovery </a:t>
            </a:r>
            <a:r>
              <a:rPr lang="en-US" sz="2000" dirty="0" smtClean="0"/>
              <a:t>needs to be built into the system.</a:t>
            </a:r>
          </a:p>
          <a:p>
            <a:pPr marL="857250" lvl="1" indent="-457200"/>
            <a:r>
              <a:rPr lang="en-US" sz="2000" dirty="0" smtClean="0"/>
              <a:t>Thousands of commodity components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Standard </a:t>
            </a:r>
            <a:r>
              <a:rPr lang="en-US" sz="2000" b="1" dirty="0" smtClean="0"/>
              <a:t>I/O assumptions </a:t>
            </a:r>
            <a:r>
              <a:rPr lang="en-US" sz="2000" dirty="0" smtClean="0"/>
              <a:t>(e.g. block size) have to be </a:t>
            </a:r>
            <a:r>
              <a:rPr lang="en-US" sz="2000" b="1" dirty="0" smtClean="0"/>
              <a:t>re-examined</a:t>
            </a:r>
            <a:r>
              <a:rPr lang="en-US" sz="2000" dirty="0" smtClean="0"/>
              <a:t>.</a:t>
            </a:r>
          </a:p>
          <a:p>
            <a:pPr marL="857250" lvl="1" indent="-457200"/>
            <a:r>
              <a:rPr lang="en-US" sz="2000" dirty="0" smtClean="0"/>
              <a:t>Files are huge – 100MB typical, multi-GB common.</a:t>
            </a:r>
          </a:p>
          <a:p>
            <a:pPr marL="457200" indent="-457200">
              <a:buFontTx/>
              <a:buAutoNum type="arabicPeriod"/>
            </a:pPr>
            <a:r>
              <a:rPr lang="en-US" sz="2000" b="1" dirty="0" smtClean="0"/>
              <a:t>Record appends </a:t>
            </a:r>
            <a:r>
              <a:rPr lang="en-US" sz="2000" dirty="0" smtClean="0"/>
              <a:t>are the prevalent form of writing.</a:t>
            </a:r>
          </a:p>
          <a:p>
            <a:pPr marL="857250" lvl="1" indent="-457200"/>
            <a:r>
              <a:rPr lang="en-US" sz="2000" dirty="0" smtClean="0"/>
              <a:t>Dominant access pattern is streaming read; append, overwrite of existing data supported, but not optimized.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/>
              <a:t>Google </a:t>
            </a:r>
            <a:r>
              <a:rPr lang="en-US" sz="2000" b="1" dirty="0" smtClean="0"/>
              <a:t>applications</a:t>
            </a:r>
            <a:r>
              <a:rPr lang="en-US" sz="2000" dirty="0" smtClean="0"/>
              <a:t> and </a:t>
            </a:r>
            <a:r>
              <a:rPr lang="en-US" sz="2000" b="1" dirty="0" smtClean="0"/>
              <a:t>GFS</a:t>
            </a:r>
            <a:r>
              <a:rPr lang="en-US" sz="2000" dirty="0" smtClean="0"/>
              <a:t> should be </a:t>
            </a:r>
            <a:r>
              <a:rPr lang="en-US" sz="2000" b="1" dirty="0" smtClean="0"/>
              <a:t>co-designed</a:t>
            </a:r>
            <a:r>
              <a:rPr lang="en-US" sz="2000" dirty="0" smtClean="0"/>
              <a:t>.</a:t>
            </a:r>
          </a:p>
          <a:p>
            <a:pPr marL="857250" lvl="1" indent="-457200"/>
            <a:r>
              <a:rPr lang="en-US" sz="2000" dirty="0" smtClean="0"/>
              <a:t>Relax concurrency model to simplify file system.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GFS Architecture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9105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38400" y="5943600"/>
            <a:ext cx="429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Files are divided into fixed-size “chunks”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502400" cy="386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172200"/>
            <a:ext cx="567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Chunks are stored redundantly across Chunk Servers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442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12770</TotalTime>
  <Words>1717</Words>
  <Application>Microsoft Macintosh PowerPoint</Application>
  <PresentationFormat>On-screen Show (4:3)</PresentationFormat>
  <Paragraphs>256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The Google File System (GFS) + HDFS</vt:lpstr>
      <vt:lpstr>Introduction</vt:lpstr>
      <vt:lpstr>Motivating Facts</vt:lpstr>
      <vt:lpstr>Motivating Facts</vt:lpstr>
      <vt:lpstr>Motivating Facts</vt:lpstr>
      <vt:lpstr>Topic Outline</vt:lpstr>
      <vt:lpstr>Design Motivations</vt:lpstr>
      <vt:lpstr>GFS Architecture</vt:lpstr>
      <vt:lpstr>PowerPoint Presentation</vt:lpstr>
      <vt:lpstr>GFS Architecture</vt:lpstr>
      <vt:lpstr>GFS Architecture</vt:lpstr>
      <vt:lpstr>GFS Architecture</vt:lpstr>
      <vt:lpstr>GFS Architecture</vt:lpstr>
      <vt:lpstr>Read Algorithm - 1</vt:lpstr>
      <vt:lpstr>Read Algorithm - 2</vt:lpstr>
      <vt:lpstr>Read Algorithm Steps</vt:lpstr>
      <vt:lpstr>Read Algorithm – Example </vt:lpstr>
      <vt:lpstr>Read Algorithm – Chunk Index</vt:lpstr>
      <vt:lpstr>Read Algorithm – Chunk Index</vt:lpstr>
      <vt:lpstr>Write Algorithm - 1</vt:lpstr>
      <vt:lpstr>Write Algorithm - 2</vt:lpstr>
      <vt:lpstr>Write Algorithm - 3</vt:lpstr>
      <vt:lpstr>Write Algorithm - Steps</vt:lpstr>
      <vt:lpstr>Write Algorithm Steps</vt:lpstr>
      <vt:lpstr>Write Algorithm Steps</vt:lpstr>
      <vt:lpstr>Record Append Algorithm</vt:lpstr>
      <vt:lpstr>Record Append Algorithm</vt:lpstr>
      <vt:lpstr>Observations</vt:lpstr>
      <vt:lpstr>Fault Tolerance</vt:lpstr>
      <vt:lpstr>Performance</vt:lpstr>
      <vt:lpstr>Hadoop File System (HDFS)</vt:lpstr>
      <vt:lpstr>How HDFS Works</vt:lpstr>
      <vt:lpstr>How HDFS Works</vt:lpstr>
      <vt:lpstr>How HDFS Works</vt:lpstr>
      <vt:lpstr>PowerPoint Presentation</vt:lpstr>
    </vt:vector>
  </TitlesOfParts>
  <Company>CS Dept, 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 (Ghemawat, Gobioff, Leung)</dc:title>
  <dc:creator>Ken</dc:creator>
  <cp:lastModifiedBy>Jay Urbain</cp:lastModifiedBy>
  <cp:revision>39</cp:revision>
  <cp:lastPrinted>2016-01-04T19:28:18Z</cp:lastPrinted>
  <dcterms:created xsi:type="dcterms:W3CDTF">2004-10-30T21:39:44Z</dcterms:created>
  <dcterms:modified xsi:type="dcterms:W3CDTF">2017-06-23T00:04:12Z</dcterms:modified>
</cp:coreProperties>
</file>