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57" r:id="rId3"/>
    <p:sldId id="261" r:id="rId4"/>
    <p:sldId id="266" r:id="rId5"/>
    <p:sldId id="265" r:id="rId6"/>
    <p:sldId id="258" r:id="rId7"/>
    <p:sldId id="267" r:id="rId8"/>
    <p:sldId id="260" r:id="rId9"/>
    <p:sldId id="262" r:id="rId10"/>
    <p:sldId id="264" r:id="rId11"/>
    <p:sldId id="269" r:id="rId12"/>
    <p:sldId id="270" r:id="rId13"/>
    <p:sldId id="271"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719" autoAdjust="0"/>
    <p:restoredTop sz="88351" autoAdjust="0"/>
  </p:normalViewPr>
  <p:slideViewPr>
    <p:cSldViewPr>
      <p:cViewPr varScale="1">
        <p:scale>
          <a:sx n="64" d="100"/>
          <a:sy n="64" d="100"/>
        </p:scale>
        <p:origin x="-936" y="-102"/>
      </p:cViewPr>
      <p:guideLst>
        <p:guide orient="horz" pos="2160"/>
        <p:guide pos="2880"/>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4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3D65D8-D29F-4EA2-8D3C-94286F5D854F}" type="datetimeFigureOut">
              <a:rPr lang="en-US" smtClean="0"/>
              <a:pPr/>
              <a:t>5/8/2014</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DCDEB5-F786-4CA9-8D33-2A9AC4DDAC1C}" type="slidenum">
              <a:rPr lang="en-ZA" smtClean="0"/>
              <a:pPr/>
              <a:t>‹#›</a:t>
            </a:fld>
            <a:endParaRPr lang="en-Z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Intro:</a:t>
            </a:r>
            <a:r>
              <a:rPr lang="en-ZA" baseline="0" dirty="0" smtClean="0"/>
              <a:t> Talk about what you want to achieve.</a:t>
            </a:r>
          </a:p>
          <a:p>
            <a:r>
              <a:rPr lang="en-ZA" baseline="0" dirty="0" smtClean="0"/>
              <a:t>Mention how important this is to industry.</a:t>
            </a:r>
          </a:p>
          <a:p>
            <a:r>
              <a:rPr lang="en-ZA" baseline="0" dirty="0" smtClean="0"/>
              <a:t>Mention GTA 5’s massive worth, sold copies etc.</a:t>
            </a:r>
          </a:p>
          <a:p>
            <a:endParaRPr lang="en-ZA" baseline="0" dirty="0"/>
          </a:p>
          <a:p>
            <a:endParaRPr lang="en-ZA" baseline="0" dirty="0" smtClean="0"/>
          </a:p>
        </p:txBody>
      </p:sp>
      <p:sp>
        <p:nvSpPr>
          <p:cNvPr id="4" name="Slide Number Placeholder 3"/>
          <p:cNvSpPr>
            <a:spLocks noGrp="1"/>
          </p:cNvSpPr>
          <p:nvPr>
            <p:ph type="sldNum" sz="quarter" idx="10"/>
          </p:nvPr>
        </p:nvSpPr>
        <p:spPr/>
        <p:txBody>
          <a:bodyPr/>
          <a:lstStyle/>
          <a:p>
            <a:fld id="{E1DCDEB5-F786-4CA9-8D33-2A9AC4DDAC1C}" type="slidenum">
              <a:rPr lang="en-ZA" smtClean="0"/>
              <a:pPr/>
              <a:t>2</a:t>
            </a:fld>
            <a:endParaRPr lang="en-Z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Talk about making the interface easier for all users to use to optimize their performance</a:t>
            </a:r>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3</a:t>
            </a:fld>
            <a:endParaRPr lang="en-Z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Keep the skill-level at their current level. Hard for skilled players</a:t>
            </a:r>
            <a:r>
              <a:rPr lang="en-ZA" baseline="0" dirty="0" smtClean="0"/>
              <a:t> and easy for the unskilled. Goldilocks implies keeping it at their level.</a:t>
            </a:r>
          </a:p>
          <a:p>
            <a:r>
              <a:rPr lang="en-ZA" baseline="0" dirty="0" smtClean="0"/>
              <a:t>Gradual increase in difficulty or sharp changes</a:t>
            </a:r>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4</a:t>
            </a:fld>
            <a:endParaRPr lang="en-Z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MOST</a:t>
            </a:r>
            <a:r>
              <a:rPr lang="en-ZA" baseline="0" dirty="0" smtClean="0"/>
              <a:t> IMPORTANT. Focus of the presentation. SPEND MORE TIME ON THIS.</a:t>
            </a:r>
          </a:p>
          <a:p>
            <a:r>
              <a:rPr lang="en-ZA" baseline="0" dirty="0" smtClean="0"/>
              <a:t>Personalize the content. Basically everything is about personalisation.</a:t>
            </a:r>
          </a:p>
          <a:p>
            <a:r>
              <a:rPr lang="en-ZA" baseline="0" dirty="0" smtClean="0"/>
              <a:t>Unique content for each user</a:t>
            </a:r>
          </a:p>
          <a:p>
            <a:r>
              <a:rPr lang="en-ZA" baseline="0" dirty="0" smtClean="0"/>
              <a:t>Left for dead: amount of zombies sent at you is pitched at your level.</a:t>
            </a:r>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5</a:t>
            </a:fld>
            <a:endParaRPr lang="en-Z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Design a game that can adapt to the users actions</a:t>
            </a:r>
            <a:r>
              <a:rPr lang="en-ZA" baseline="0" dirty="0" smtClean="0"/>
              <a:t> to best improve their experience and performance.</a:t>
            </a:r>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8</a:t>
            </a:fld>
            <a:endParaRPr lang="en-Z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ZA" dirty="0" smtClean="0"/>
              <a:t>Mention</a:t>
            </a:r>
            <a:r>
              <a:rPr lang="en-ZA" baseline="0" dirty="0" smtClean="0"/>
              <a:t> that we are improving upon an existing method.</a:t>
            </a:r>
            <a:endParaRPr lang="en-ZA" dirty="0" smtClean="0"/>
          </a:p>
          <a:p>
            <a:pPr lvl="1"/>
            <a:endParaRPr lang="en-ZA" dirty="0" smtClean="0"/>
          </a:p>
          <a:p>
            <a:pPr lvl="1"/>
            <a:r>
              <a:rPr lang="en-ZA" dirty="0" smtClean="0"/>
              <a:t>Tower defence is a game where players must defend a path</a:t>
            </a:r>
          </a:p>
          <a:p>
            <a:pPr lvl="1"/>
            <a:r>
              <a:rPr lang="en-ZA" dirty="0" smtClean="0"/>
              <a:t>Monsters arrive in ‘waves’ and attempt to reach the end of the path</a:t>
            </a:r>
          </a:p>
          <a:p>
            <a:pPr lvl="1"/>
            <a:r>
              <a:rPr lang="en-ZA" dirty="0" smtClean="0"/>
              <a:t>Players build towers along this path which fire upon monsters</a:t>
            </a:r>
          </a:p>
          <a:p>
            <a:pPr lvl="1"/>
            <a:r>
              <a:rPr lang="en-ZA" dirty="0" smtClean="0"/>
              <a:t>Towers are built using money that the player earns through completing a wave</a:t>
            </a:r>
          </a:p>
          <a:p>
            <a:pPr lvl="1"/>
            <a:r>
              <a:rPr lang="en-ZA" dirty="0" smtClean="0"/>
              <a:t>Several types of towers and monsters exist with varying properties</a:t>
            </a:r>
          </a:p>
          <a:p>
            <a:pPr lvl="1"/>
            <a:r>
              <a:rPr lang="en-ZA" dirty="0" smtClean="0"/>
              <a:t>Score is determined by how many waves of monsters the user defeats before being overwhelmed</a:t>
            </a:r>
          </a:p>
          <a:p>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9</a:t>
            </a:fld>
            <a:endParaRPr lang="en-Z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Mention</a:t>
            </a:r>
            <a:r>
              <a:rPr lang="en-ZA" baseline="0" dirty="0" smtClean="0"/>
              <a:t> that we are improving upon an existing method.</a:t>
            </a:r>
          </a:p>
          <a:p>
            <a:r>
              <a:rPr lang="en-ZA" dirty="0" smtClean="0"/>
              <a:t> To accomplish this we must monitor user actions in order to make decisions</a:t>
            </a:r>
          </a:p>
          <a:p>
            <a:r>
              <a:rPr lang="en-ZA" dirty="0" smtClean="0"/>
              <a:t>An algorithm must be designed to run parallel to the game</a:t>
            </a:r>
          </a:p>
          <a:p>
            <a:endParaRPr lang="en-ZA" dirty="0" smtClean="0"/>
          </a:p>
          <a:p>
            <a:r>
              <a:rPr lang="en-ZA" dirty="0" smtClean="0"/>
              <a:t>Slide 11/12: (combine)</a:t>
            </a:r>
          </a:p>
          <a:p>
            <a:r>
              <a:rPr lang="en-ZA" dirty="0" smtClean="0"/>
              <a:t>It sounds like you're building an algorithm from scratch. Again, this will seem like you're being overly ambitious. Instead state you're adapting an existing method, which does .... You use it by modelling the transitions and actions taken by different users, and determining the best it for new users.</a:t>
            </a:r>
          </a:p>
          <a:p>
            <a:r>
              <a:rPr lang="en-ZA" dirty="0" smtClean="0"/>
              <a:t/>
            </a:r>
            <a:br>
              <a:rPr lang="en-ZA" dirty="0" smtClean="0"/>
            </a:br>
            <a:endParaRPr lang="en-ZA" dirty="0" smtClean="0"/>
          </a:p>
          <a:p>
            <a:r>
              <a:rPr lang="en-ZA" dirty="0" smtClean="0"/>
              <a:t>You may want another slide describing the experimental procedure:</a:t>
            </a:r>
          </a:p>
          <a:p>
            <a:r>
              <a:rPr lang="en-ZA" dirty="0" smtClean="0"/>
              <a:t>Have many users play the game, build models (training), and then test on different users. Compare users with and without the adapting content.</a:t>
            </a:r>
          </a:p>
          <a:p>
            <a:r>
              <a:rPr lang="en-ZA" dirty="0" smtClean="0"/>
              <a:t>To speed up the research you may simulate the users, by varying certain parameters in their strategies.</a:t>
            </a:r>
          </a:p>
          <a:p>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10</a:t>
            </a:fld>
            <a:endParaRPr lang="en-Z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Mention </a:t>
            </a:r>
            <a:r>
              <a:rPr lang="en-ZA" dirty="0" err="1" smtClean="0"/>
              <a:t>benjamins</a:t>
            </a:r>
            <a:r>
              <a:rPr lang="en-ZA" dirty="0" smtClean="0"/>
              <a:t> research on interface</a:t>
            </a:r>
            <a:r>
              <a:rPr lang="en-ZA" baseline="0" dirty="0" smtClean="0"/>
              <a:t> adaptation.</a:t>
            </a:r>
            <a:endParaRPr lang="en-ZA" dirty="0"/>
          </a:p>
        </p:txBody>
      </p:sp>
      <p:sp>
        <p:nvSpPr>
          <p:cNvPr id="4" name="Slide Number Placeholder 3"/>
          <p:cNvSpPr>
            <a:spLocks noGrp="1"/>
          </p:cNvSpPr>
          <p:nvPr>
            <p:ph type="sldNum" sz="quarter" idx="10"/>
          </p:nvPr>
        </p:nvSpPr>
        <p:spPr/>
        <p:txBody>
          <a:bodyPr/>
          <a:lstStyle/>
          <a:p>
            <a:fld id="{E1DCDEB5-F786-4CA9-8D33-2A9AC4DDAC1C}" type="slidenum">
              <a:rPr lang="en-ZA" smtClean="0"/>
              <a:pPr/>
              <a:t>11</a:t>
            </a:fld>
            <a:endParaRPr lang="en-Z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0348155-6778-47E5-A844-0D23A6D1B9E6}" type="datetimeFigureOut">
              <a:rPr lang="en-US" smtClean="0"/>
              <a:pPr/>
              <a:t>5/8/2014</a:t>
            </a:fld>
            <a:endParaRPr lang="en-ZA"/>
          </a:p>
        </p:txBody>
      </p:sp>
      <p:sp>
        <p:nvSpPr>
          <p:cNvPr id="19" name="Footer Placeholder 18"/>
          <p:cNvSpPr>
            <a:spLocks noGrp="1"/>
          </p:cNvSpPr>
          <p:nvPr>
            <p:ph type="ftr" sz="quarter" idx="11"/>
          </p:nvPr>
        </p:nvSpPr>
        <p:spPr/>
        <p:txBody>
          <a:bodyPr/>
          <a:lstStyle/>
          <a:p>
            <a:endParaRPr lang="en-ZA"/>
          </a:p>
        </p:txBody>
      </p:sp>
      <p:sp>
        <p:nvSpPr>
          <p:cNvPr id="27" name="Slide Number Placeholder 26"/>
          <p:cNvSpPr>
            <a:spLocks noGrp="1"/>
          </p:cNvSpPr>
          <p:nvPr>
            <p:ph type="sldNum" sz="quarter" idx="12"/>
          </p:nvPr>
        </p:nvSpPr>
        <p:spPr/>
        <p:txBody>
          <a:bodyPr/>
          <a:lstStyle/>
          <a:p>
            <a:fld id="{5FC0200F-C68A-46EA-A517-6F4BFE3B12E0}" type="slidenum">
              <a:rPr lang="en-ZA" smtClean="0"/>
              <a:pPr/>
              <a:t>‹#›</a:t>
            </a:fld>
            <a:endParaRPr lang="en-Z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48155-6778-47E5-A844-0D23A6D1B9E6}" type="datetimeFigureOut">
              <a:rPr lang="en-US" smtClean="0"/>
              <a:pPr/>
              <a:t>5/8/2014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48155-6778-47E5-A844-0D23A6D1B9E6}" type="datetimeFigureOut">
              <a:rPr lang="en-US" smtClean="0"/>
              <a:pPr/>
              <a:t>5/8/2014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48155-6778-47E5-A844-0D23A6D1B9E6}" type="datetimeFigureOut">
              <a:rPr lang="en-US" smtClean="0"/>
              <a:pPr/>
              <a:t>5/8/2014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348155-6778-47E5-A844-0D23A6D1B9E6}" type="datetimeFigureOut">
              <a:rPr lang="en-US" smtClean="0"/>
              <a:pPr/>
              <a:t>5/8/2014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FC0200F-C68A-46EA-A517-6F4BFE3B12E0}" type="slidenum">
              <a:rPr lang="en-ZA" smtClean="0"/>
              <a:pPr/>
              <a:t>‹#›</a:t>
            </a:fld>
            <a:endParaRPr lang="en-Z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348155-6778-47E5-A844-0D23A6D1B9E6}" type="datetimeFigureOut">
              <a:rPr lang="en-US" smtClean="0"/>
              <a:pPr/>
              <a:t>5/8/2014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0348155-6778-47E5-A844-0D23A6D1B9E6}" type="datetimeFigureOut">
              <a:rPr lang="en-US" smtClean="0"/>
              <a:pPr/>
              <a:t>5/8/2014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0348155-6778-47E5-A844-0D23A6D1B9E6}" type="datetimeFigureOut">
              <a:rPr lang="en-US" smtClean="0"/>
              <a:pPr/>
              <a:t>5/8/2014</a:t>
            </a:fld>
            <a:endParaRPr lang="en-ZA"/>
          </a:p>
        </p:txBody>
      </p:sp>
      <p:sp>
        <p:nvSpPr>
          <p:cNvPr id="8" name="Slide Number Placeholder 7"/>
          <p:cNvSpPr>
            <a:spLocks noGrp="1"/>
          </p:cNvSpPr>
          <p:nvPr>
            <p:ph type="sldNum" sz="quarter" idx="11"/>
          </p:nvPr>
        </p:nvSpPr>
        <p:spPr/>
        <p:txBody>
          <a:bodyPr/>
          <a:lstStyle/>
          <a:p>
            <a:fld id="{5FC0200F-C68A-46EA-A517-6F4BFE3B12E0}" type="slidenum">
              <a:rPr lang="en-ZA" smtClean="0"/>
              <a:pPr/>
              <a:t>‹#›</a:t>
            </a:fld>
            <a:endParaRPr lang="en-ZA"/>
          </a:p>
        </p:txBody>
      </p:sp>
      <p:sp>
        <p:nvSpPr>
          <p:cNvPr id="9" name="Footer Placeholder 8"/>
          <p:cNvSpPr>
            <a:spLocks noGrp="1"/>
          </p:cNvSpPr>
          <p:nvPr>
            <p:ph type="ftr" sz="quarter" idx="12"/>
          </p:nvPr>
        </p:nvSpPr>
        <p:spPr/>
        <p:txBody>
          <a:bodyPr/>
          <a:lstStyle/>
          <a:p>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48155-6778-47E5-A844-0D23A6D1B9E6}" type="datetimeFigureOut">
              <a:rPr lang="en-US" smtClean="0"/>
              <a:pPr/>
              <a:t>5/8/2014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348155-6778-47E5-A844-0D23A6D1B9E6}" type="datetimeFigureOut">
              <a:rPr lang="en-US" smtClean="0"/>
              <a:pPr/>
              <a:t>5/8/2014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a:xfrm>
            <a:off x="8156448" y="6422064"/>
            <a:ext cx="762000" cy="365125"/>
          </a:xfrm>
        </p:spPr>
        <p:txBody>
          <a:bodyPr/>
          <a:lstStyle/>
          <a:p>
            <a:fld id="{5FC0200F-C68A-46EA-A517-6F4BFE3B12E0}"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0348155-6778-47E5-A844-0D23A6D1B9E6}" type="datetimeFigureOut">
              <a:rPr lang="en-US" smtClean="0"/>
              <a:pPr/>
              <a:t>5/8/2014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FC0200F-C68A-46EA-A517-6F4BFE3B12E0}" type="slidenum">
              <a:rPr lang="en-ZA" smtClean="0"/>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0348155-6778-47E5-A844-0D23A6D1B9E6}" type="datetimeFigureOut">
              <a:rPr lang="en-US" smtClean="0"/>
              <a:pPr/>
              <a:t>5/8/2014</a:t>
            </a:fld>
            <a:endParaRPr lang="en-ZA"/>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ZA"/>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FC0200F-C68A-46EA-A517-6F4BFE3B12E0}" type="slidenum">
              <a:rPr lang="en-ZA" smtClean="0"/>
              <a:pPr/>
              <a:t>‹#›</a:t>
            </a:fld>
            <a:endParaRPr lang="en-ZA"/>
          </a:p>
        </p:txBody>
      </p:sp>
    </p:spTree>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142984"/>
            <a:ext cx="7929618" cy="2301240"/>
          </a:xfrm>
        </p:spPr>
        <p:txBody>
          <a:bodyPr>
            <a:normAutofit/>
          </a:bodyPr>
          <a:lstStyle/>
          <a:p>
            <a:pPr algn="ctr"/>
            <a:r>
              <a:rPr lang="en-ZA" dirty="0" smtClean="0"/>
              <a:t>Online  adaptive  content  </a:t>
            </a:r>
            <a:br>
              <a:rPr lang="en-ZA" dirty="0" smtClean="0"/>
            </a:br>
            <a:r>
              <a:rPr lang="en-ZA" dirty="0" smtClean="0"/>
              <a:t>personalisation  </a:t>
            </a:r>
            <a:endParaRPr lang="en-ZA" dirty="0"/>
          </a:p>
        </p:txBody>
      </p:sp>
      <p:sp>
        <p:nvSpPr>
          <p:cNvPr id="3" name="Subtitle 2"/>
          <p:cNvSpPr>
            <a:spLocks noGrp="1"/>
          </p:cNvSpPr>
          <p:nvPr>
            <p:ph type="subTitle" idx="1"/>
          </p:nvPr>
        </p:nvSpPr>
        <p:spPr>
          <a:xfrm>
            <a:off x="357158" y="3214686"/>
            <a:ext cx="8501122" cy="1785950"/>
          </a:xfrm>
        </p:spPr>
        <p:txBody>
          <a:bodyPr>
            <a:normAutofit/>
          </a:bodyPr>
          <a:lstStyle/>
          <a:p>
            <a:pPr algn="ctr"/>
            <a:r>
              <a:rPr lang="en-ZA" sz="2400" dirty="0" smtClean="0"/>
              <a:t>Jonathan </a:t>
            </a:r>
            <a:r>
              <a:rPr lang="en-ZA" sz="2400" dirty="0" smtClean="0"/>
              <a:t>Wasson 8/5/2014</a:t>
            </a:r>
          </a:p>
          <a:p>
            <a:pPr algn="ctr"/>
            <a:r>
              <a:rPr lang="en-ZA" sz="2400" dirty="0" smtClean="0"/>
              <a:t>Supervisor: Benjamin </a:t>
            </a:r>
            <a:r>
              <a:rPr lang="en-ZA" sz="2400" dirty="0" err="1" smtClean="0"/>
              <a:t>Rosman</a:t>
            </a:r>
            <a:endParaRPr lang="en-ZA"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Experiment cont.</a:t>
            </a:r>
            <a:endParaRPr lang="en-ZA" dirty="0"/>
          </a:p>
        </p:txBody>
      </p:sp>
      <p:sp>
        <p:nvSpPr>
          <p:cNvPr id="3" name="Content Placeholder 2"/>
          <p:cNvSpPr>
            <a:spLocks noGrp="1"/>
          </p:cNvSpPr>
          <p:nvPr>
            <p:ph idx="1"/>
          </p:nvPr>
        </p:nvSpPr>
        <p:spPr/>
        <p:txBody>
          <a:bodyPr>
            <a:normAutofit/>
          </a:bodyPr>
          <a:lstStyle/>
          <a:p>
            <a:r>
              <a:rPr lang="en-ZA" dirty="0" smtClean="0"/>
              <a:t>Independent variables:</a:t>
            </a:r>
          </a:p>
          <a:p>
            <a:pPr lvl="1"/>
            <a:r>
              <a:rPr lang="en-ZA" dirty="0" smtClean="0"/>
              <a:t>Players skill level, Preference and play style (</a:t>
            </a:r>
            <a:r>
              <a:rPr lang="en-ZA" dirty="0" err="1" smtClean="0"/>
              <a:t>eg</a:t>
            </a:r>
            <a:r>
              <a:rPr lang="en-ZA" dirty="0" smtClean="0"/>
              <a:t> tower position)</a:t>
            </a:r>
          </a:p>
          <a:p>
            <a:r>
              <a:rPr lang="en-ZA" dirty="0" smtClean="0"/>
              <a:t>Dependent variables:</a:t>
            </a:r>
          </a:p>
          <a:p>
            <a:pPr lvl="1"/>
            <a:r>
              <a:rPr lang="en-ZA" dirty="0" smtClean="0"/>
              <a:t>Monster health, Monster type, Gold received, Monster speed, available towers etc. will be adjustable to suit the user</a:t>
            </a:r>
          </a:p>
          <a:p>
            <a:endParaRPr lang="en-ZA" dirty="0" smtClean="0"/>
          </a:p>
          <a:p>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Implementation</a:t>
            </a:r>
            <a:endParaRPr lang="en-ZA" dirty="0"/>
          </a:p>
        </p:txBody>
      </p:sp>
      <p:sp>
        <p:nvSpPr>
          <p:cNvPr id="3" name="Content Placeholder 2"/>
          <p:cNvSpPr>
            <a:spLocks noGrp="1"/>
          </p:cNvSpPr>
          <p:nvPr>
            <p:ph idx="1"/>
          </p:nvPr>
        </p:nvSpPr>
        <p:spPr/>
        <p:txBody>
          <a:bodyPr/>
          <a:lstStyle/>
          <a:p>
            <a:r>
              <a:rPr lang="en-ZA" dirty="0" smtClean="0"/>
              <a:t>The algorithm will create a user profile for each specific type of user when it is trained determined by their play styles.</a:t>
            </a:r>
          </a:p>
          <a:p>
            <a:r>
              <a:rPr lang="en-ZA" dirty="0" smtClean="0"/>
              <a:t>Use Markov Decision Process</a:t>
            </a:r>
          </a:p>
          <a:p>
            <a:r>
              <a:rPr lang="en-ZA" dirty="0" smtClean="0"/>
              <a:t>Reinforcement Learning to create MDP</a:t>
            </a:r>
          </a:p>
          <a:p>
            <a:r>
              <a:rPr lang="en-ZA" dirty="0" smtClean="0"/>
              <a:t>Match actions to user types; i.e. Allowing the algorithm to determine the type of user.</a:t>
            </a:r>
          </a:p>
          <a:p>
            <a:endParaRPr lang="en-ZA" dirty="0"/>
          </a:p>
        </p:txBody>
      </p:sp>
      <p:pic>
        <p:nvPicPr>
          <p:cNvPr id="4" name="Picture 3" descr="400px-Markov_Decision_Process_example.png"/>
          <p:cNvPicPr>
            <a:picLocks noChangeAspect="1"/>
          </p:cNvPicPr>
          <p:nvPr/>
        </p:nvPicPr>
        <p:blipFill>
          <a:blip r:embed="rId3"/>
          <a:stretch>
            <a:fillRect/>
          </a:stretch>
        </p:blipFill>
        <p:spPr>
          <a:xfrm>
            <a:off x="0" y="0"/>
            <a:ext cx="9144000" cy="73152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Results and Testing</a:t>
            </a:r>
            <a:endParaRPr lang="en-ZA" dirty="0"/>
          </a:p>
        </p:txBody>
      </p:sp>
      <p:sp>
        <p:nvSpPr>
          <p:cNvPr id="3" name="Content Placeholder 2"/>
          <p:cNvSpPr>
            <a:spLocks noGrp="1"/>
          </p:cNvSpPr>
          <p:nvPr>
            <p:ph idx="1"/>
          </p:nvPr>
        </p:nvSpPr>
        <p:spPr/>
        <p:txBody>
          <a:bodyPr/>
          <a:lstStyle/>
          <a:p>
            <a:r>
              <a:rPr lang="en-ZA" dirty="0" smtClean="0"/>
              <a:t>Look at user performance after playing a game and look at their associated skill level</a:t>
            </a:r>
          </a:p>
          <a:p>
            <a:r>
              <a:rPr lang="en-ZA" dirty="0" smtClean="0"/>
              <a:t>Generate optimal strategies for each transition</a:t>
            </a:r>
          </a:p>
          <a:p>
            <a:r>
              <a:rPr lang="en-ZA" dirty="0" smtClean="0"/>
              <a:t>Look at users’ performance after playing a game with the adaptive content</a:t>
            </a:r>
          </a:p>
          <a:p>
            <a:r>
              <a:rPr lang="en-ZA" dirty="0" smtClean="0"/>
              <a:t>Compare results</a:t>
            </a:r>
          </a:p>
          <a:p>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graphicFrame>
        <p:nvGraphicFramePr>
          <p:cNvPr id="4" name="Table 3"/>
          <p:cNvGraphicFramePr>
            <a:graphicFrameLocks noGrp="1"/>
          </p:cNvGraphicFramePr>
          <p:nvPr/>
        </p:nvGraphicFramePr>
        <p:xfrm>
          <a:off x="0" y="2"/>
          <a:ext cx="9144000" cy="6857997"/>
        </p:xfrm>
        <a:graphic>
          <a:graphicData uri="http://schemas.openxmlformats.org/drawingml/2006/table">
            <a:tbl>
              <a:tblPr firstRow="1" bandRow="1">
                <a:tableStyleId>{5C22544A-7EE6-4342-B048-85BDC9FD1C3A}</a:tableStyleId>
              </a:tblPr>
              <a:tblGrid>
                <a:gridCol w="4572000"/>
                <a:gridCol w="4572000"/>
              </a:tblGrid>
              <a:tr h="783771">
                <a:tc>
                  <a:txBody>
                    <a:bodyPr/>
                    <a:lstStyle/>
                    <a:p>
                      <a:r>
                        <a:rPr lang="en-ZA" dirty="0" smtClean="0"/>
                        <a:t>Task</a:t>
                      </a:r>
                      <a:endParaRPr lang="en-ZA" dirty="0"/>
                    </a:p>
                  </a:txBody>
                  <a:tcPr/>
                </a:tc>
                <a:tc>
                  <a:txBody>
                    <a:bodyPr/>
                    <a:lstStyle/>
                    <a:p>
                      <a:r>
                        <a:rPr lang="en-ZA" dirty="0" smtClean="0"/>
                        <a:t>Time (Duration: weeks)</a:t>
                      </a:r>
                      <a:endParaRPr lang="en-ZA" dirty="0"/>
                    </a:p>
                  </a:txBody>
                  <a:tcPr/>
                </a:tc>
              </a:tr>
              <a:tr h="783771">
                <a:tc>
                  <a:txBody>
                    <a:bodyPr/>
                    <a:lstStyle/>
                    <a:p>
                      <a:r>
                        <a:rPr lang="en-ZA" dirty="0" smtClean="0"/>
                        <a:t>Finish Research Proposal</a:t>
                      </a:r>
                      <a:endParaRPr lang="en-ZA" dirty="0"/>
                    </a:p>
                  </a:txBody>
                  <a:tcPr/>
                </a:tc>
                <a:tc>
                  <a:txBody>
                    <a:bodyPr/>
                    <a:lstStyle/>
                    <a:p>
                      <a:pPr algn="ctr"/>
                      <a:r>
                        <a:rPr lang="en-ZA" dirty="0" smtClean="0"/>
                        <a:t>2</a:t>
                      </a:r>
                      <a:endParaRPr lang="en-ZA" dirty="0"/>
                    </a:p>
                  </a:txBody>
                  <a:tcPr/>
                </a:tc>
              </a:tr>
              <a:tr h="783771">
                <a:tc>
                  <a:txBody>
                    <a:bodyPr/>
                    <a:lstStyle/>
                    <a:p>
                      <a:r>
                        <a:rPr lang="en-ZA" dirty="0" smtClean="0"/>
                        <a:t>Program Game</a:t>
                      </a:r>
                      <a:endParaRPr lang="en-ZA" dirty="0"/>
                    </a:p>
                  </a:txBody>
                  <a:tcPr/>
                </a:tc>
                <a:tc>
                  <a:txBody>
                    <a:bodyPr/>
                    <a:lstStyle/>
                    <a:p>
                      <a:pPr algn="ctr"/>
                      <a:r>
                        <a:rPr lang="en-ZA" dirty="0" smtClean="0"/>
                        <a:t>1</a:t>
                      </a:r>
                      <a:endParaRPr lang="en-ZA" dirty="0"/>
                    </a:p>
                  </a:txBody>
                  <a:tcPr/>
                </a:tc>
              </a:tr>
              <a:tr h="783771">
                <a:tc>
                  <a:txBody>
                    <a:bodyPr/>
                    <a:lstStyle/>
                    <a:p>
                      <a:r>
                        <a:rPr lang="en-ZA" dirty="0" smtClean="0"/>
                        <a:t>Test</a:t>
                      </a:r>
                      <a:r>
                        <a:rPr lang="en-ZA" baseline="0" dirty="0" smtClean="0"/>
                        <a:t> users for each skill level and collect data</a:t>
                      </a:r>
                      <a:endParaRPr lang="en-ZA" dirty="0"/>
                    </a:p>
                  </a:txBody>
                  <a:tcPr/>
                </a:tc>
                <a:tc>
                  <a:txBody>
                    <a:bodyPr/>
                    <a:lstStyle/>
                    <a:p>
                      <a:pPr algn="ctr"/>
                      <a:r>
                        <a:rPr lang="en-ZA" dirty="0" smtClean="0"/>
                        <a:t>1</a:t>
                      </a:r>
                      <a:endParaRPr lang="en-ZA" dirty="0"/>
                    </a:p>
                  </a:txBody>
                  <a:tcPr/>
                </a:tc>
              </a:tr>
              <a:tr h="1371600">
                <a:tc>
                  <a:txBody>
                    <a:bodyPr/>
                    <a:lstStyle/>
                    <a:p>
                      <a:r>
                        <a:rPr lang="en-ZA" dirty="0" smtClean="0"/>
                        <a:t>Create Markov Decision Process for each skill</a:t>
                      </a:r>
                      <a:r>
                        <a:rPr lang="en-ZA" baseline="0" dirty="0" smtClean="0"/>
                        <a:t> level</a:t>
                      </a:r>
                      <a:endParaRPr lang="en-ZA" dirty="0"/>
                    </a:p>
                  </a:txBody>
                  <a:tcPr/>
                </a:tc>
                <a:tc>
                  <a:txBody>
                    <a:bodyPr/>
                    <a:lstStyle/>
                    <a:p>
                      <a:pPr algn="ctr"/>
                      <a:r>
                        <a:rPr lang="en-ZA" dirty="0" smtClean="0"/>
                        <a:t>3 </a:t>
                      </a:r>
                      <a:endParaRPr lang="en-ZA" dirty="0"/>
                    </a:p>
                  </a:txBody>
                  <a:tcPr/>
                </a:tc>
              </a:tr>
              <a:tr h="783771">
                <a:tc>
                  <a:txBody>
                    <a:bodyPr/>
                    <a:lstStyle/>
                    <a:p>
                      <a:r>
                        <a:rPr lang="en-ZA" dirty="0" smtClean="0"/>
                        <a:t>Finish</a:t>
                      </a:r>
                      <a:r>
                        <a:rPr lang="en-ZA" baseline="0" dirty="0" smtClean="0"/>
                        <a:t> algorithm to map transitions</a:t>
                      </a:r>
                      <a:endParaRPr lang="en-ZA" dirty="0"/>
                    </a:p>
                  </a:txBody>
                  <a:tcPr/>
                </a:tc>
                <a:tc>
                  <a:txBody>
                    <a:bodyPr/>
                    <a:lstStyle/>
                    <a:p>
                      <a:pPr algn="ctr"/>
                      <a:r>
                        <a:rPr lang="en-ZA" dirty="0" smtClean="0"/>
                        <a:t>2</a:t>
                      </a:r>
                      <a:endParaRPr lang="en-ZA" dirty="0"/>
                    </a:p>
                  </a:txBody>
                  <a:tcPr/>
                </a:tc>
              </a:tr>
              <a:tr h="783771">
                <a:tc>
                  <a:txBody>
                    <a:bodyPr/>
                    <a:lstStyle/>
                    <a:p>
                      <a:r>
                        <a:rPr lang="en-ZA" dirty="0" smtClean="0"/>
                        <a:t>Test adaptive algorithm on each group and collect</a:t>
                      </a:r>
                      <a:r>
                        <a:rPr lang="en-ZA" baseline="0" dirty="0" smtClean="0"/>
                        <a:t> data</a:t>
                      </a:r>
                      <a:endParaRPr lang="en-ZA" dirty="0"/>
                    </a:p>
                  </a:txBody>
                  <a:tcPr/>
                </a:tc>
                <a:tc>
                  <a:txBody>
                    <a:bodyPr/>
                    <a:lstStyle/>
                    <a:p>
                      <a:pPr algn="ctr"/>
                      <a:r>
                        <a:rPr lang="en-ZA" dirty="0" smtClean="0"/>
                        <a:t>1</a:t>
                      </a:r>
                      <a:endParaRPr lang="en-ZA" dirty="0"/>
                    </a:p>
                  </a:txBody>
                  <a:tcPr/>
                </a:tc>
              </a:tr>
              <a:tr h="783771">
                <a:tc>
                  <a:txBody>
                    <a:bodyPr/>
                    <a:lstStyle/>
                    <a:p>
                      <a:r>
                        <a:rPr lang="en-ZA" dirty="0" smtClean="0"/>
                        <a:t>Analyse</a:t>
                      </a:r>
                      <a:r>
                        <a:rPr lang="en-ZA" baseline="0" dirty="0" smtClean="0"/>
                        <a:t> and compare results to determine viability</a:t>
                      </a:r>
                      <a:endParaRPr lang="en-ZA" dirty="0"/>
                    </a:p>
                  </a:txBody>
                  <a:tcPr/>
                </a:tc>
                <a:tc>
                  <a:txBody>
                    <a:bodyPr/>
                    <a:lstStyle/>
                    <a:p>
                      <a:pPr algn="ctr"/>
                      <a:r>
                        <a:rPr lang="en-ZA" dirty="0" smtClean="0"/>
                        <a:t>3</a:t>
                      </a:r>
                      <a:endParaRPr lang="en-ZA"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Conclusion</a:t>
            </a:r>
            <a:endParaRPr lang="en-ZA" dirty="0"/>
          </a:p>
        </p:txBody>
      </p:sp>
      <p:sp>
        <p:nvSpPr>
          <p:cNvPr id="3" name="Content Placeholder 2"/>
          <p:cNvSpPr>
            <a:spLocks noGrp="1"/>
          </p:cNvSpPr>
          <p:nvPr>
            <p:ph idx="1"/>
          </p:nvPr>
        </p:nvSpPr>
        <p:spPr>
          <a:xfrm>
            <a:off x="500034" y="1214422"/>
            <a:ext cx="7467600" cy="4525963"/>
          </a:xfrm>
        </p:spPr>
        <p:txBody>
          <a:bodyPr/>
          <a:lstStyle/>
          <a:p>
            <a:endParaRPr lang="en-ZA" dirty="0" smtClean="0"/>
          </a:p>
          <a:p>
            <a:r>
              <a:rPr lang="en-ZA" dirty="0" smtClean="0"/>
              <a:t>We hope to develop an algorithm in that will achieve the following:</a:t>
            </a:r>
          </a:p>
          <a:p>
            <a:pPr lvl="1"/>
            <a:r>
              <a:rPr lang="en-ZA" dirty="0" smtClean="0"/>
              <a:t>Classify the user</a:t>
            </a:r>
          </a:p>
          <a:p>
            <a:pPr lvl="1"/>
            <a:r>
              <a:rPr lang="en-ZA" dirty="0" smtClean="0"/>
              <a:t>Adapt the content of the game in real-time</a:t>
            </a:r>
          </a:p>
          <a:p>
            <a:pPr lvl="1"/>
            <a:r>
              <a:rPr lang="en-ZA" dirty="0" smtClean="0"/>
              <a:t>Increase the enjoyment of the game</a:t>
            </a:r>
          </a:p>
          <a:p>
            <a:pPr lvl="1"/>
            <a:r>
              <a:rPr lang="en-ZA" dirty="0" smtClean="0"/>
              <a:t>Make the game </a:t>
            </a:r>
            <a:r>
              <a:rPr lang="en-ZA" dirty="0" err="1" smtClean="0"/>
              <a:t>replayable</a:t>
            </a:r>
            <a:endParaRPr lang="en-ZA" dirty="0" smtClean="0"/>
          </a:p>
          <a:p>
            <a:pPr>
              <a:buNone/>
            </a:pPr>
            <a:endParaRPr lang="en-ZA"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Motivation</a:t>
            </a:r>
            <a:endParaRPr lang="en-ZA" dirty="0"/>
          </a:p>
        </p:txBody>
      </p:sp>
      <p:sp>
        <p:nvSpPr>
          <p:cNvPr id="3" name="Content Placeholder 2"/>
          <p:cNvSpPr>
            <a:spLocks noGrp="1"/>
          </p:cNvSpPr>
          <p:nvPr>
            <p:ph idx="1"/>
          </p:nvPr>
        </p:nvSpPr>
        <p:spPr/>
        <p:txBody>
          <a:bodyPr>
            <a:normAutofit/>
          </a:bodyPr>
          <a:lstStyle/>
          <a:p>
            <a:r>
              <a:rPr lang="en-ZA" dirty="0" smtClean="0"/>
              <a:t>What does a designer do when the interface of a device or an application does not suit every user?</a:t>
            </a:r>
          </a:p>
          <a:p>
            <a:r>
              <a:rPr lang="en-ZA" dirty="0" smtClean="0"/>
              <a:t>How does a designer keep users interested when the game is either too difficult or too easy?</a:t>
            </a:r>
          </a:p>
          <a:p>
            <a:r>
              <a:rPr lang="en-ZA" dirty="0" smtClean="0"/>
              <a:t>How does a designer simply keep the game interesting when players have a wide range of preferences?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Interface adjustment</a:t>
            </a:r>
            <a:endParaRPr lang="en-ZA" dirty="0"/>
          </a:p>
        </p:txBody>
      </p:sp>
      <p:sp>
        <p:nvSpPr>
          <p:cNvPr id="7" name="Content Placeholder 6"/>
          <p:cNvSpPr>
            <a:spLocks noGrp="1"/>
          </p:cNvSpPr>
          <p:nvPr>
            <p:ph idx="1"/>
          </p:nvPr>
        </p:nvSpPr>
        <p:spPr/>
        <p:txBody>
          <a:bodyPr>
            <a:normAutofit/>
          </a:bodyPr>
          <a:lstStyle/>
          <a:p>
            <a:r>
              <a:rPr lang="en-ZA" dirty="0" smtClean="0"/>
              <a:t>Adjust the interface so that the unskilled, inept or disabled don’t become frustrated. As well as to enhance the performance of all users.</a:t>
            </a:r>
          </a:p>
          <a:p>
            <a:r>
              <a:rPr lang="en-ZA" dirty="0" smtClean="0"/>
              <a:t>Examples:</a:t>
            </a:r>
          </a:p>
          <a:p>
            <a:pPr lvl="1"/>
            <a:r>
              <a:rPr lang="en-ZA" dirty="0" err="1" smtClean="0"/>
              <a:t>Kinect</a:t>
            </a:r>
            <a:endParaRPr lang="en-ZA" dirty="0" smtClean="0"/>
          </a:p>
          <a:p>
            <a:pPr lvl="1"/>
            <a:r>
              <a:rPr lang="en-ZA" dirty="0" smtClean="0"/>
              <a:t>Temple run</a:t>
            </a:r>
          </a:p>
          <a:p>
            <a:pPr lvl="1"/>
            <a:r>
              <a:rPr lang="en-ZA" dirty="0" smtClean="0"/>
              <a:t>User interfaces for</a:t>
            </a:r>
          </a:p>
          <a:p>
            <a:pPr lvl="1">
              <a:buNone/>
            </a:pPr>
            <a:r>
              <a:rPr lang="en-ZA" dirty="0" smtClean="0"/>
              <a:t>the disabled</a:t>
            </a:r>
          </a:p>
          <a:p>
            <a:endParaRPr lang="en-ZA" dirty="0"/>
          </a:p>
        </p:txBody>
      </p:sp>
      <p:pic>
        <p:nvPicPr>
          <p:cNvPr id="8" name="Content Placeholder 3" descr="images.jpg"/>
          <p:cNvPicPr>
            <a:picLocks noChangeAspect="1"/>
          </p:cNvPicPr>
          <p:nvPr/>
        </p:nvPicPr>
        <p:blipFill>
          <a:blip r:embed="rId3"/>
          <a:stretch>
            <a:fillRect/>
          </a:stretch>
        </p:blipFill>
        <p:spPr>
          <a:xfrm>
            <a:off x="4214810" y="3429000"/>
            <a:ext cx="4776201" cy="29289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Difficulty Adjustment</a:t>
            </a:r>
            <a:endParaRPr lang="en-ZA" dirty="0"/>
          </a:p>
        </p:txBody>
      </p:sp>
      <p:sp>
        <p:nvSpPr>
          <p:cNvPr id="3" name="Content Placeholder 2"/>
          <p:cNvSpPr>
            <a:spLocks noGrp="1"/>
          </p:cNvSpPr>
          <p:nvPr>
            <p:ph idx="1"/>
          </p:nvPr>
        </p:nvSpPr>
        <p:spPr/>
        <p:txBody>
          <a:bodyPr/>
          <a:lstStyle/>
          <a:p>
            <a:r>
              <a:rPr lang="en-ZA" dirty="0" smtClean="0"/>
              <a:t>Pitch the difficulty in ways that are friendly to the user.</a:t>
            </a:r>
          </a:p>
          <a:p>
            <a:r>
              <a:rPr lang="en-ZA" dirty="0" smtClean="0"/>
              <a:t>Examples:</a:t>
            </a:r>
          </a:p>
          <a:p>
            <a:pPr lvl="1"/>
            <a:r>
              <a:rPr lang="en-ZA" dirty="0" err="1" smtClean="0"/>
              <a:t>Dota</a:t>
            </a:r>
            <a:r>
              <a:rPr lang="en-ZA" dirty="0" smtClean="0"/>
              <a:t> 2</a:t>
            </a:r>
          </a:p>
          <a:p>
            <a:pPr lvl="1"/>
            <a:r>
              <a:rPr lang="en-ZA" dirty="0" smtClean="0"/>
              <a:t>Dark souls</a:t>
            </a:r>
          </a:p>
          <a:p>
            <a:pPr lvl="1"/>
            <a:r>
              <a:rPr lang="en-ZA" dirty="0" smtClean="0"/>
              <a:t>Goldilocks effect</a:t>
            </a:r>
          </a:p>
          <a:p>
            <a:pPr lvl="1"/>
            <a:endParaRPr lang="en-ZA" dirty="0"/>
          </a:p>
        </p:txBody>
      </p:sp>
      <p:pic>
        <p:nvPicPr>
          <p:cNvPr id="4" name="Content Placeholder 3" descr="sdf.jpg"/>
          <p:cNvPicPr>
            <a:picLocks noChangeAspect="1"/>
          </p:cNvPicPr>
          <p:nvPr/>
        </p:nvPicPr>
        <p:blipFill>
          <a:blip r:embed="rId3"/>
          <a:stretch>
            <a:fillRect/>
          </a:stretch>
        </p:blipFill>
        <p:spPr>
          <a:xfrm>
            <a:off x="5286380" y="3643314"/>
            <a:ext cx="3528905" cy="29527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Personalisation</a:t>
            </a:r>
            <a:endParaRPr lang="en-ZA" dirty="0"/>
          </a:p>
        </p:txBody>
      </p:sp>
      <p:sp>
        <p:nvSpPr>
          <p:cNvPr id="3" name="Content Placeholder 2"/>
          <p:cNvSpPr>
            <a:spLocks noGrp="1"/>
          </p:cNvSpPr>
          <p:nvPr>
            <p:ph idx="1"/>
          </p:nvPr>
        </p:nvSpPr>
        <p:spPr/>
        <p:txBody>
          <a:bodyPr/>
          <a:lstStyle/>
          <a:p>
            <a:r>
              <a:rPr lang="en-ZA" dirty="0" smtClean="0"/>
              <a:t>Adapt the games content in order to keep it interesting to the specific user. (i.e. </a:t>
            </a:r>
            <a:r>
              <a:rPr lang="en-ZA" dirty="0" err="1" smtClean="0"/>
              <a:t>Replayability</a:t>
            </a:r>
            <a:r>
              <a:rPr lang="en-ZA" dirty="0" smtClean="0"/>
              <a:t>)</a:t>
            </a:r>
          </a:p>
          <a:p>
            <a:r>
              <a:rPr lang="en-ZA" dirty="0" smtClean="0"/>
              <a:t>Goal </a:t>
            </a:r>
            <a:r>
              <a:rPr lang="en-ZA" smtClean="0"/>
              <a:t>of research</a:t>
            </a:r>
            <a:endParaRPr lang="en-ZA" dirty="0" smtClean="0"/>
          </a:p>
          <a:p>
            <a:r>
              <a:rPr lang="en-ZA" dirty="0" smtClean="0"/>
              <a:t>Examples:</a:t>
            </a:r>
          </a:p>
          <a:p>
            <a:pPr lvl="1"/>
            <a:r>
              <a:rPr lang="en-ZA" dirty="0" smtClean="0"/>
              <a:t>Left for Dead 2</a:t>
            </a:r>
          </a:p>
          <a:p>
            <a:pPr lvl="1"/>
            <a:r>
              <a:rPr lang="en-ZA" dirty="0" smtClean="0"/>
              <a:t>Voice recognition</a:t>
            </a:r>
          </a:p>
          <a:p>
            <a:pPr lvl="1"/>
            <a:endParaRPr lang="en-ZA" dirty="0" smtClean="0"/>
          </a:p>
          <a:p>
            <a:pPr lvl="1"/>
            <a:endParaRPr lang="en-ZA" dirty="0" smtClean="0"/>
          </a:p>
          <a:p>
            <a:pPr lvl="1"/>
            <a:endParaRPr lang="en-ZA" dirty="0"/>
          </a:p>
        </p:txBody>
      </p:sp>
      <p:pic>
        <p:nvPicPr>
          <p:cNvPr id="4" name="Picture 3" descr="wdfvb.jpg"/>
          <p:cNvPicPr>
            <a:picLocks noChangeAspect="1"/>
          </p:cNvPicPr>
          <p:nvPr/>
        </p:nvPicPr>
        <p:blipFill>
          <a:blip r:embed="rId3"/>
          <a:stretch>
            <a:fillRect/>
          </a:stretch>
        </p:blipFill>
        <p:spPr>
          <a:xfrm>
            <a:off x="4214810" y="3500438"/>
            <a:ext cx="4675263" cy="30718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Assumptions</a:t>
            </a:r>
            <a:endParaRPr lang="en-ZA" dirty="0"/>
          </a:p>
        </p:txBody>
      </p:sp>
      <p:sp>
        <p:nvSpPr>
          <p:cNvPr id="3" name="Content Placeholder 2"/>
          <p:cNvSpPr>
            <a:spLocks noGrp="1"/>
          </p:cNvSpPr>
          <p:nvPr>
            <p:ph idx="1"/>
          </p:nvPr>
        </p:nvSpPr>
        <p:spPr/>
        <p:txBody>
          <a:bodyPr/>
          <a:lstStyle/>
          <a:p>
            <a:r>
              <a:rPr lang="en-ZA" dirty="0" smtClean="0"/>
              <a:t>Skill level can be quantified</a:t>
            </a:r>
          </a:p>
          <a:p>
            <a:endParaRPr lang="en-ZA" dirty="0" smtClean="0"/>
          </a:p>
          <a:p>
            <a:r>
              <a:rPr lang="en-ZA" dirty="0" smtClean="0"/>
              <a:t>Skill level can be inferred from user behaviour</a:t>
            </a:r>
          </a:p>
          <a:p>
            <a:endParaRPr lang="en-ZA" dirty="0" smtClean="0"/>
          </a:p>
          <a:p>
            <a:r>
              <a:rPr lang="en-ZA" dirty="0" smtClean="0"/>
              <a:t>Aspects of the game can be adjusted to affect the user experience</a:t>
            </a:r>
          </a:p>
          <a:p>
            <a:endParaRPr lang="en-ZA" dirty="0" smtClean="0"/>
          </a:p>
          <a:p>
            <a:endParaRPr lang="en-ZA" dirty="0" smtClean="0"/>
          </a:p>
          <a:p>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285852" y="1928802"/>
            <a:ext cx="6643734" cy="3539430"/>
          </a:xfrm>
          <a:prstGeom prst="rect">
            <a:avLst/>
          </a:prstGeom>
          <a:noFill/>
        </p:spPr>
        <p:txBody>
          <a:bodyPr wrap="square" rtlCol="0">
            <a:spAutoFit/>
          </a:bodyPr>
          <a:lstStyle/>
          <a:p>
            <a:pPr marL="514350" indent="-514350" algn="ctr">
              <a:buFont typeface="+mj-lt"/>
              <a:buAutoNum type="arabicPeriod"/>
            </a:pPr>
            <a:r>
              <a:rPr lang="en-ZA" sz="2800" dirty="0" smtClean="0">
                <a:latin typeface="Georgia" pitchFamily="18" charset="0"/>
              </a:rPr>
              <a:t>The content and interface of a computer game can be automatically updated or changed</a:t>
            </a:r>
          </a:p>
          <a:p>
            <a:pPr marL="514350" indent="-514350" algn="ctr">
              <a:buFont typeface="+mj-lt"/>
              <a:buAutoNum type="arabicPeriod"/>
            </a:pPr>
            <a:endParaRPr lang="en-ZA" sz="2800" dirty="0" smtClean="0">
              <a:latin typeface="Georgia" pitchFamily="18" charset="0"/>
            </a:endParaRPr>
          </a:p>
          <a:p>
            <a:pPr marL="514350" indent="-514350" algn="ctr">
              <a:buFont typeface="+mj-lt"/>
              <a:buAutoNum type="arabicPeriod"/>
            </a:pPr>
            <a:r>
              <a:rPr lang="en-ZA" sz="2800" dirty="0" smtClean="0">
                <a:latin typeface="Georgia" pitchFamily="18" charset="0"/>
              </a:rPr>
              <a:t>Adaptive content improves the users experience</a:t>
            </a:r>
          </a:p>
          <a:p>
            <a:pPr marL="514350" indent="-514350" algn="ctr">
              <a:buFont typeface="+mj-lt"/>
              <a:buAutoNum type="arabicPeriod"/>
            </a:pPr>
            <a:endParaRPr lang="en-ZA" sz="2800" dirty="0" smtClean="0">
              <a:latin typeface="Georgia" pitchFamily="18" charset="0"/>
            </a:endParaRPr>
          </a:p>
          <a:p>
            <a:pPr marL="514350" indent="-514350" algn="ctr">
              <a:buFont typeface="+mj-lt"/>
              <a:buAutoNum type="arabicPeriod"/>
            </a:pPr>
            <a:endParaRPr lang="en-ZA" sz="2800" dirty="0">
              <a:latin typeface="Georgia" pitchFamily="18" charset="0"/>
            </a:endParaRPr>
          </a:p>
        </p:txBody>
      </p:sp>
      <p:sp>
        <p:nvSpPr>
          <p:cNvPr id="6" name="TextBox 5"/>
          <p:cNvSpPr txBox="1"/>
          <p:nvPr/>
        </p:nvSpPr>
        <p:spPr>
          <a:xfrm>
            <a:off x="2857488" y="1071546"/>
            <a:ext cx="3429024" cy="461665"/>
          </a:xfrm>
          <a:prstGeom prst="rect">
            <a:avLst/>
          </a:prstGeom>
          <a:noFill/>
        </p:spPr>
        <p:txBody>
          <a:bodyPr wrap="square" rtlCol="0">
            <a:spAutoFit/>
          </a:bodyPr>
          <a:lstStyle/>
          <a:p>
            <a:pPr algn="ctr"/>
            <a:r>
              <a:rPr lang="en-ZA" sz="2400" dirty="0" smtClean="0"/>
              <a:t>HYPOTHESES</a:t>
            </a:r>
            <a:endParaRPr lang="en-ZA"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Research</a:t>
            </a:r>
            <a:endParaRPr lang="en-ZA" dirty="0"/>
          </a:p>
        </p:txBody>
      </p:sp>
      <p:sp>
        <p:nvSpPr>
          <p:cNvPr id="3" name="Content Placeholder 2"/>
          <p:cNvSpPr>
            <a:spLocks noGrp="1"/>
          </p:cNvSpPr>
          <p:nvPr>
            <p:ph idx="1"/>
          </p:nvPr>
        </p:nvSpPr>
        <p:spPr/>
        <p:txBody>
          <a:bodyPr>
            <a:normAutofit fontScale="92500" lnSpcReduction="10000"/>
          </a:bodyPr>
          <a:lstStyle/>
          <a:p>
            <a:r>
              <a:rPr lang="en-ZA" dirty="0" smtClean="0"/>
              <a:t>Research is Novel </a:t>
            </a:r>
          </a:p>
          <a:p>
            <a:pPr lvl="1"/>
            <a:r>
              <a:rPr lang="en-ZA" dirty="0" smtClean="0"/>
              <a:t>Partially implemented</a:t>
            </a:r>
          </a:p>
          <a:p>
            <a:pPr lvl="1"/>
            <a:r>
              <a:rPr lang="en-ZA" dirty="0" smtClean="0"/>
              <a:t>Research never been </a:t>
            </a:r>
            <a:r>
              <a:rPr lang="en-ZA" smtClean="0"/>
              <a:t>one before</a:t>
            </a:r>
            <a:endParaRPr lang="en-ZA" dirty="0" smtClean="0"/>
          </a:p>
          <a:p>
            <a:r>
              <a:rPr lang="en-ZA" dirty="0" smtClean="0"/>
              <a:t>We </a:t>
            </a:r>
            <a:r>
              <a:rPr lang="en-ZA" dirty="0" smtClean="0"/>
              <a:t>want to create a game that will adapt in real time to provide the best possible user experience. </a:t>
            </a:r>
          </a:p>
          <a:p>
            <a:r>
              <a:rPr lang="en-ZA" dirty="0" smtClean="0"/>
              <a:t>To do this the game must:</a:t>
            </a:r>
          </a:p>
          <a:p>
            <a:pPr lvl="1"/>
            <a:r>
              <a:rPr lang="en-ZA" dirty="0" smtClean="0"/>
              <a:t>Monitor the users’ actions</a:t>
            </a:r>
          </a:p>
          <a:p>
            <a:pPr lvl="1"/>
            <a:r>
              <a:rPr lang="en-ZA" dirty="0" smtClean="0"/>
              <a:t>Be able to determine user skill-level</a:t>
            </a:r>
          </a:p>
          <a:p>
            <a:pPr lvl="1"/>
            <a:r>
              <a:rPr lang="en-ZA" dirty="0" smtClean="0"/>
              <a:t>Update future content to cater to the specific user</a:t>
            </a:r>
          </a:p>
          <a:p>
            <a:pPr lvl="1"/>
            <a:endParaRPr lang="en-ZA" dirty="0" smtClean="0"/>
          </a:p>
          <a:p>
            <a:pPr lvl="1"/>
            <a:endParaRPr lang="en-ZA" dirty="0" smtClean="0"/>
          </a:p>
          <a:p>
            <a:pPr>
              <a:buNone/>
            </a:pP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Experiment</a:t>
            </a:r>
            <a:endParaRPr lang="en-ZA" dirty="0"/>
          </a:p>
        </p:txBody>
      </p:sp>
      <p:sp>
        <p:nvSpPr>
          <p:cNvPr id="3" name="Content Placeholder 2"/>
          <p:cNvSpPr>
            <a:spLocks noGrp="1"/>
          </p:cNvSpPr>
          <p:nvPr>
            <p:ph idx="1"/>
          </p:nvPr>
        </p:nvSpPr>
        <p:spPr/>
        <p:txBody>
          <a:bodyPr/>
          <a:lstStyle/>
          <a:p>
            <a:r>
              <a:rPr lang="en-ZA" dirty="0" smtClean="0"/>
              <a:t>We propose to create a scaled down simple game</a:t>
            </a:r>
          </a:p>
          <a:p>
            <a:r>
              <a:rPr lang="en-ZA" dirty="0" smtClean="0"/>
              <a:t>Model the transitions and user actions</a:t>
            </a:r>
          </a:p>
          <a:p>
            <a:r>
              <a:rPr lang="en-ZA" dirty="0" smtClean="0"/>
              <a:t>Determine the best fit for groups of users</a:t>
            </a:r>
          </a:p>
          <a:p>
            <a:r>
              <a:rPr lang="en-ZA" dirty="0" smtClean="0"/>
              <a:t>Test both base version and adaptive version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2083</TotalTime>
  <Words>856</Words>
  <Application>Microsoft Office PowerPoint</Application>
  <PresentationFormat>On-screen Show (4:3)</PresentationFormat>
  <Paragraphs>129</Paragraphs>
  <Slides>14</Slides>
  <Notes>8</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Online  adaptive  content   personalisation  </vt:lpstr>
      <vt:lpstr>Motivation</vt:lpstr>
      <vt:lpstr>Interface adjustment</vt:lpstr>
      <vt:lpstr>Difficulty Adjustment</vt:lpstr>
      <vt:lpstr>Personalisation</vt:lpstr>
      <vt:lpstr>Assumptions</vt:lpstr>
      <vt:lpstr>Slide 7</vt:lpstr>
      <vt:lpstr>Research</vt:lpstr>
      <vt:lpstr>Experiment</vt:lpstr>
      <vt:lpstr>Experiment cont.</vt:lpstr>
      <vt:lpstr>Implementation</vt:lpstr>
      <vt:lpstr>Results and Testing</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dc:creator>
  <cp:lastModifiedBy>Jonathan</cp:lastModifiedBy>
  <cp:revision>176</cp:revision>
  <dcterms:created xsi:type="dcterms:W3CDTF">2014-05-05T15:51:33Z</dcterms:created>
  <dcterms:modified xsi:type="dcterms:W3CDTF">2014-05-08T12:05:37Z</dcterms:modified>
</cp:coreProperties>
</file>