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74" r:id="rId4"/>
    <p:sldId id="257" r:id="rId5"/>
    <p:sldId id="275" r:id="rId6"/>
    <p:sldId id="258" r:id="rId7"/>
    <p:sldId id="271" r:id="rId8"/>
    <p:sldId id="277" r:id="rId9"/>
    <p:sldId id="276" r:id="rId10"/>
    <p:sldId id="278" r:id="rId11"/>
    <p:sldId id="280" r:id="rId12"/>
    <p:sldId id="283" r:id="rId13"/>
    <p:sldId id="282" r:id="rId14"/>
    <p:sldId id="285" r:id="rId15"/>
    <p:sldId id="284" r:id="rId16"/>
    <p:sldId id="286" r:id="rId17"/>
    <p:sldId id="264" r:id="rId18"/>
    <p:sldId id="269" r:id="rId19"/>
    <p:sldId id="266" r:id="rId20"/>
    <p:sldId id="287" r:id="rId21"/>
    <p:sldId id="268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B66CD-4A43-4513-85C8-47269D885A5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7BEC0-A09C-4612-88E4-AA98863C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1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8631-89D7-42FA-A568-865583B6B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729EF-2D83-4C04-85EE-745A3810E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8599-9409-403F-BFF8-EAF402DF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95D7-7224-4A2E-887E-AD25E7781FC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0BF5-DF29-4F21-8575-C53EF8D7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0F18B-A226-4006-8E9A-C54205B1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84D4-E8C7-48CD-A754-EECE7C3E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21DE-6524-40BF-A2D6-559A2718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6DE9C-9448-4088-B6DF-5B069982B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393C-061D-4D97-BDE7-44DA9E89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95D7-7224-4A2E-887E-AD25E7781FC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05A8-A969-478F-9AC8-193185BA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DE1B-2636-4937-89D2-7B46D8F8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84D4-E8C7-48CD-A754-EECE7C3E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58D7E-34EB-4641-B18D-30A46A74B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BE9F1-F218-4B26-AC7C-9288696C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A9CF-5FDA-42A9-876F-6F0D3BD1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95D7-7224-4A2E-887E-AD25E7781FC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1A18-B8DE-4D29-94BF-58F45716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8207-4A17-4DD5-A689-F7AEDE59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84D4-E8C7-48CD-A754-EECE7C3E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E402-ABD9-4370-8B3A-7030002B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3F24-ECD0-4F8B-8637-506F6E16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EF3-1ED3-4F30-888A-748E3F16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95D7-7224-4A2E-887E-AD25E7781FC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9D0A-3939-4209-8C4E-DEF2B78D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4E179-1983-4584-90F7-3597AE36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84D4-E8C7-48CD-A754-EECE7C3E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A21A-DAAB-40C1-8490-DD3D89D8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4D705-C72F-42B6-8855-7135040AB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2A1B-5F74-46F6-92C4-EBDF68A1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95D7-7224-4A2E-887E-AD25E7781FC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99C6C-34A3-4218-852B-4B759B73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920D9-4029-45CC-B038-23C1AF9F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84D4-E8C7-48CD-A754-EECE7C3E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2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6B68-268D-4F0A-88B7-A03B0BCA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B294-DBB0-447D-A448-052693FF6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99F19-EC4C-4E6D-8E05-C8F040B9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5F8D8-04B4-4759-AC8E-E21E2ADF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95D7-7224-4A2E-887E-AD25E7781FC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7E6B0-4ED7-4C60-85F4-EFA4DBAE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C4973-030E-439E-944E-5A261FB3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84D4-E8C7-48CD-A754-EECE7C3E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6B14-239B-4C64-A308-E2784D94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D1D0C-C304-4239-96DA-B6D9FE3F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22211-92BA-4134-8F09-F5107836A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AACFB-2D6D-406A-A4D8-5A39C450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4305F-475F-4D70-833A-800D30A88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F983D-6B87-4692-A4D0-7A36D17C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95D7-7224-4A2E-887E-AD25E7781FC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F6E5E-EB2C-4397-9E73-455CFB95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D84CE-3BF6-4250-93BA-D4C46776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84D4-E8C7-48CD-A754-EECE7C3E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0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C981-9D36-401D-90E1-7A95794A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5D0BF-CA8B-431C-87D6-DEED4EC2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95D7-7224-4A2E-887E-AD25E7781FC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24EB0-F756-49F5-AA38-8DF9FBDD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8BCD7-4408-47DF-82FC-CFFC2493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84D4-E8C7-48CD-A754-EECE7C3E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9E6AD-3B81-4AEE-847D-C83DE2F8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95D7-7224-4A2E-887E-AD25E7781FC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6C089-E3AA-4184-9936-54916F61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41CD2-CAA2-4103-B7C5-7CED28A5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84D4-E8C7-48CD-A754-EECE7C3E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9F45-AC30-4387-A2EB-68830F7D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7026-6526-4CB7-B731-F9FF334C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5F396-94F0-4FA8-8CB8-6155A9615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A1574-9329-4C0E-A5FC-0806C852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95D7-7224-4A2E-887E-AD25E7781FC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40BE3-1B95-432B-B880-EBD214FA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71A5-2BA6-473A-A7F2-2C1F4740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84D4-E8C7-48CD-A754-EECE7C3E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C1B9-7A73-449A-B95F-F966A49F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36DE3-7976-40FA-B84E-FE2236371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8EC28-B665-4F82-A580-EED6DFC89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A2D02-7CD3-4BCF-ABD1-073BA9CB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95D7-7224-4A2E-887E-AD25E7781FC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42E18-933F-4BEB-A601-63EF7985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9FDCB-6EDD-49F6-A363-8281A42C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84D4-E8C7-48CD-A754-EECE7C3E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FA34C-F124-4D8F-84AE-B506DF85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3D873-75C3-4C1A-9F2E-36DDBDE72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C488-AA41-47F4-8B27-4A58C5778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D95D7-7224-4A2E-887E-AD25E7781FC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7F81-16A1-456D-A319-AA11A8D9D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5C29-DD83-480E-BCCA-FC104CC2E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84D4-E8C7-48CD-A754-EECE7C3E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bleacherreport.com/articles/2656664-ranking-the-top-ten-olympic-sports-to-watc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anuprabhu/population-by-country-2020" TargetMode="External"/><Relationship Id="rId2" Type="http://schemas.openxmlformats.org/officeDocument/2006/relationships/hyperlink" Target="https://www.kaggle.com/heesoo37/120-years-of-olympic-history-athletes-and-results?select=athlete_events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going-for-gold-predicting-medal-outcomes-in-the-olympics-using-generalized-linear-modeling-e6e9d4837ae8" TargetMode="External"/><Relationship Id="rId4" Type="http://schemas.openxmlformats.org/officeDocument/2006/relationships/hyperlink" Target="https://datahub.io/core/gd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AB62-3AEC-47E1-A553-9138F353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992" y="437948"/>
            <a:ext cx="10612015" cy="1126866"/>
          </a:xfrm>
        </p:spPr>
        <p:txBody>
          <a:bodyPr>
            <a:normAutofit/>
          </a:bodyPr>
          <a:lstStyle/>
          <a:p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OLYMPIC DREAMS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D59C8-8407-460D-9B25-E010A0D62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874" y="1429945"/>
            <a:ext cx="8096250" cy="1126866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An analysis of the physical and mental characteristics of Olympic athletes and their effects on success</a:t>
            </a:r>
          </a:p>
        </p:txBody>
      </p:sp>
      <p:pic>
        <p:nvPicPr>
          <p:cNvPr id="1026" name="Picture 2" descr="Olympic Rings (1913). Olympic Rings Logo | by Natalie Chung | FGD1 The  Archive | Medium">
            <a:extLst>
              <a:ext uri="{FF2B5EF4-FFF2-40B4-BE49-F238E27FC236}">
                <a16:creationId xmlns:a16="http://schemas.microsoft.com/office/drawing/2014/main" id="{008F0EC2-CE16-45AA-B0FF-81914E1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78413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90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601"/>
    </mc:Choice>
    <mc:Fallback>
      <p:transition spd="slow" advTm="466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B9340D-A4EB-4737-9A96-55465E2B0E69}"/>
              </a:ext>
            </a:extLst>
          </p:cNvPr>
          <p:cNvSpPr txBox="1">
            <a:spLocks/>
          </p:cNvSpPr>
          <p:nvPr/>
        </p:nvSpPr>
        <p:spPr>
          <a:xfrm>
            <a:off x="841131" y="321919"/>
            <a:ext cx="10509738" cy="64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PARING DOWN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3CE98-1302-4684-84C1-8886C4C88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" t="11624" r="6535" b="8789"/>
          <a:stretch/>
        </p:blipFill>
        <p:spPr>
          <a:xfrm>
            <a:off x="3465906" y="1583391"/>
            <a:ext cx="5260188" cy="4824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E6DD4A-135D-4C7A-8397-18F702C851AC}"/>
              </a:ext>
            </a:extLst>
          </p:cNvPr>
          <p:cNvSpPr txBox="1"/>
          <p:nvPr/>
        </p:nvSpPr>
        <p:spPr>
          <a:xfrm>
            <a:off x="356616" y="2440687"/>
            <a:ext cx="348386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JANE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DATA FILTERS: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Season:		</a:t>
            </a:r>
            <a:r>
              <a:rPr lang="en-US" dirty="0">
                <a:latin typeface="Consolas" panose="020B0609020204030204" pitchFamily="49" charset="0"/>
              </a:rPr>
              <a:t>Winter</a:t>
            </a:r>
          </a:p>
          <a:p>
            <a:r>
              <a:rPr lang="en-US" b="1" dirty="0">
                <a:latin typeface="Consolas" panose="020B0609020204030204" pitchFamily="49" charset="0"/>
              </a:rPr>
              <a:t>Eliminate: 	</a:t>
            </a:r>
            <a:r>
              <a:rPr lang="en-US" dirty="0">
                <a:latin typeface="Consolas" panose="020B0609020204030204" pitchFamily="49" charset="0"/>
              </a:rPr>
              <a:t>Team Sports</a:t>
            </a:r>
          </a:p>
          <a:p>
            <a:r>
              <a:rPr lang="en-US" b="1" dirty="0">
                <a:latin typeface="Consolas" panose="020B0609020204030204" pitchFamily="49" charset="0"/>
              </a:rPr>
              <a:t>Athlete Count: </a:t>
            </a:r>
            <a:r>
              <a:rPr lang="en-US" dirty="0">
                <a:latin typeface="Consolas" panose="020B0609020204030204" pitchFamily="49" charset="0"/>
              </a:rPr>
              <a:t>Top Five Populous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FBB97-784D-475F-A9AF-6BB5487A2DDC}"/>
              </a:ext>
            </a:extLst>
          </p:cNvPr>
          <p:cNvSpPr txBox="1"/>
          <p:nvPr/>
        </p:nvSpPr>
        <p:spPr>
          <a:xfrm>
            <a:off x="8494777" y="2440687"/>
            <a:ext cx="348386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BOB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DATA FILTERS: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Season:		</a:t>
            </a:r>
            <a:r>
              <a:rPr lang="en-US" dirty="0">
                <a:latin typeface="Consolas" panose="020B0609020204030204" pitchFamily="49" charset="0"/>
              </a:rPr>
              <a:t>Summer</a:t>
            </a:r>
          </a:p>
          <a:p>
            <a:r>
              <a:rPr lang="en-US" b="1" dirty="0">
                <a:latin typeface="Consolas" panose="020B0609020204030204" pitchFamily="49" charset="0"/>
              </a:rPr>
              <a:t>Eliminate:	</a:t>
            </a:r>
            <a:r>
              <a:rPr lang="en-US" dirty="0">
                <a:latin typeface="Consolas" panose="020B0609020204030204" pitchFamily="49" charset="0"/>
              </a:rPr>
              <a:t>Team Sports</a:t>
            </a:r>
          </a:p>
          <a:p>
            <a:r>
              <a:rPr lang="en-US" b="1" dirty="0">
                <a:latin typeface="Consolas" panose="020B0609020204030204" pitchFamily="49" charset="0"/>
              </a:rPr>
              <a:t>Sports Filter: </a:t>
            </a:r>
            <a:r>
              <a:rPr lang="en-US" dirty="0">
                <a:latin typeface="Consolas" panose="020B0609020204030204" pitchFamily="49" charset="0"/>
              </a:rPr>
              <a:t>Most popular with audiences</a:t>
            </a:r>
            <a:r>
              <a:rPr lang="en-US" baseline="30000" dirty="0">
                <a:latin typeface="Consolas" panose="020B0609020204030204" pitchFamily="49" charset="0"/>
              </a:rPr>
              <a:t>(1)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CE2D0CF-8F39-4756-9F09-7930B9DC01DC}"/>
              </a:ext>
            </a:extLst>
          </p:cNvPr>
          <p:cNvSpPr txBox="1">
            <a:spLocks/>
          </p:cNvSpPr>
          <p:nvPr/>
        </p:nvSpPr>
        <p:spPr>
          <a:xfrm>
            <a:off x="135428" y="870077"/>
            <a:ext cx="11921144" cy="48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What are Jane and Bob looking for in their Olympic career?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000F9-F899-4B58-982A-1B3838FC7CBE}"/>
              </a:ext>
            </a:extLst>
          </p:cNvPr>
          <p:cNvSpPr txBox="1"/>
          <p:nvPr/>
        </p:nvSpPr>
        <p:spPr>
          <a:xfrm>
            <a:off x="0" y="6408311"/>
            <a:ext cx="121920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(1) As reported by “Ranking the Top 10 Olympic Sports to Watch” from BleacherReport.com retrieved from </a:t>
            </a:r>
            <a:r>
              <a:rPr lang="en-US" sz="1050" dirty="0">
                <a:hlinkClick r:id="rId4"/>
              </a:rPr>
              <a:t>https://bleacherreport.com/articles/2656664-ranking-the-top-ten-olympic-sports-to-watch</a:t>
            </a:r>
            <a:r>
              <a:rPr lang="en-US" sz="1050" dirty="0"/>
              <a:t>, citing Handball, Wrestling, Taekwondo and Judo, Table Tennis, Team Volleyball, Basketball, Water Polo, Women’s Soccer, Swimming, Track, Gymnastics</a:t>
            </a:r>
          </a:p>
          <a:p>
            <a:endParaRPr lang="en-US" sz="10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928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399"/>
    </mc:Choice>
    <mc:Fallback>
      <p:transition spd="slow" advTm="463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FD36-E48C-4772-9363-9CA80DF2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18" y="169519"/>
            <a:ext cx="10509738" cy="6470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FINAL SPORTS OPTIONS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AD7C7-393B-4AC2-BC55-AA5AD3746295}"/>
              </a:ext>
            </a:extLst>
          </p:cNvPr>
          <p:cNvSpPr txBox="1"/>
          <p:nvPr/>
        </p:nvSpPr>
        <p:spPr>
          <a:xfrm>
            <a:off x="2183927" y="1833358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Jane Sport Filters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7C68A-069E-44DD-B0B8-04658B9849B3}"/>
              </a:ext>
            </a:extLst>
          </p:cNvPr>
          <p:cNvSpPr txBox="1"/>
          <p:nvPr/>
        </p:nvSpPr>
        <p:spPr>
          <a:xfrm>
            <a:off x="8436521" y="1833358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Bob Sport Filters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C625D-B557-4B1F-BF8C-376F7A9FE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13" y="2404912"/>
            <a:ext cx="5707174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D88F8-CDD4-4EBE-86CF-58D570168A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r="2110"/>
          <a:stretch/>
        </p:blipFill>
        <p:spPr>
          <a:xfrm>
            <a:off x="6343854" y="2404912"/>
            <a:ext cx="5521486" cy="3657600"/>
          </a:xfrm>
          <a:prstGeom prst="rect">
            <a:avLst/>
          </a:prstGeom>
        </p:spPr>
      </p:pic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7E5A91FE-22FB-4D6C-AACE-74EB801F36AA}"/>
              </a:ext>
            </a:extLst>
          </p:cNvPr>
          <p:cNvSpPr/>
          <p:nvPr/>
        </p:nvSpPr>
        <p:spPr>
          <a:xfrm>
            <a:off x="1517111" y="4299841"/>
            <a:ext cx="377926" cy="579487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C95C3FCB-4A07-404D-AEC3-7013EA7A73EE}"/>
              </a:ext>
            </a:extLst>
          </p:cNvPr>
          <p:cNvSpPr/>
          <p:nvPr/>
        </p:nvSpPr>
        <p:spPr>
          <a:xfrm>
            <a:off x="3764500" y="4299841"/>
            <a:ext cx="377926" cy="579487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9FAF961C-6841-4D3E-A375-404AB4A961F3}"/>
              </a:ext>
            </a:extLst>
          </p:cNvPr>
          <p:cNvSpPr/>
          <p:nvPr/>
        </p:nvSpPr>
        <p:spPr>
          <a:xfrm>
            <a:off x="4513644" y="4299841"/>
            <a:ext cx="377926" cy="579487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8DE4D804-D3D7-4947-9473-A14299776432}"/>
              </a:ext>
            </a:extLst>
          </p:cNvPr>
          <p:cNvSpPr/>
          <p:nvPr/>
        </p:nvSpPr>
        <p:spPr>
          <a:xfrm>
            <a:off x="4888216" y="4299841"/>
            <a:ext cx="377926" cy="579487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430648B4-04C9-46D7-8310-2DE218F3CC5E}"/>
              </a:ext>
            </a:extLst>
          </p:cNvPr>
          <p:cNvSpPr/>
          <p:nvPr/>
        </p:nvSpPr>
        <p:spPr>
          <a:xfrm>
            <a:off x="5262788" y="4299841"/>
            <a:ext cx="377926" cy="579487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2624B3C-26F2-4A37-90B6-59A6C35104D9}"/>
              </a:ext>
            </a:extLst>
          </p:cNvPr>
          <p:cNvSpPr/>
          <p:nvPr/>
        </p:nvSpPr>
        <p:spPr>
          <a:xfrm>
            <a:off x="5637358" y="4299841"/>
            <a:ext cx="377926" cy="579487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D0E55706-B197-49FF-9468-EAC87EAEABC0}"/>
              </a:ext>
            </a:extLst>
          </p:cNvPr>
          <p:cNvSpPr/>
          <p:nvPr/>
        </p:nvSpPr>
        <p:spPr>
          <a:xfrm>
            <a:off x="4139072" y="4299841"/>
            <a:ext cx="377926" cy="579487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DBFD9AD-DB1A-47E8-BDF1-91C70EA592C4}"/>
              </a:ext>
            </a:extLst>
          </p:cNvPr>
          <p:cNvSpPr/>
          <p:nvPr/>
        </p:nvSpPr>
        <p:spPr>
          <a:xfrm>
            <a:off x="3389928" y="4299841"/>
            <a:ext cx="377926" cy="579487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E9B77B8D-998B-471D-B8FC-F66C01AEBFA4}"/>
              </a:ext>
            </a:extLst>
          </p:cNvPr>
          <p:cNvSpPr/>
          <p:nvPr/>
        </p:nvSpPr>
        <p:spPr>
          <a:xfrm>
            <a:off x="3015356" y="4299841"/>
            <a:ext cx="377926" cy="579487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E7D6D2F-C634-4360-B539-594B9D5C78E8}"/>
              </a:ext>
            </a:extLst>
          </p:cNvPr>
          <p:cNvSpPr/>
          <p:nvPr/>
        </p:nvSpPr>
        <p:spPr>
          <a:xfrm>
            <a:off x="6804338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32A1106C-7BC9-4BEA-983A-66B6CF4B0D3A}"/>
              </a:ext>
            </a:extLst>
          </p:cNvPr>
          <p:cNvSpPr/>
          <p:nvPr/>
        </p:nvSpPr>
        <p:spPr>
          <a:xfrm>
            <a:off x="6926575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C487D82C-A333-46D5-84E0-903B35FC5B32}"/>
              </a:ext>
            </a:extLst>
          </p:cNvPr>
          <p:cNvSpPr/>
          <p:nvPr/>
        </p:nvSpPr>
        <p:spPr>
          <a:xfrm>
            <a:off x="7053575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84C12F4C-0BC3-45B9-8956-1EF5C59BA610}"/>
              </a:ext>
            </a:extLst>
          </p:cNvPr>
          <p:cNvSpPr/>
          <p:nvPr/>
        </p:nvSpPr>
        <p:spPr>
          <a:xfrm>
            <a:off x="7182298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58E607C1-46FA-4C05-B4C5-822ECF1AF312}"/>
              </a:ext>
            </a:extLst>
          </p:cNvPr>
          <p:cNvSpPr/>
          <p:nvPr/>
        </p:nvSpPr>
        <p:spPr>
          <a:xfrm>
            <a:off x="7422337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4D2C006A-A501-4AA6-8E38-8FA546CC71A6}"/>
              </a:ext>
            </a:extLst>
          </p:cNvPr>
          <p:cNvSpPr/>
          <p:nvPr/>
        </p:nvSpPr>
        <p:spPr>
          <a:xfrm>
            <a:off x="7676566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22E51DC5-3870-4886-857C-FBBEB692C5C2}"/>
              </a:ext>
            </a:extLst>
          </p:cNvPr>
          <p:cNvSpPr/>
          <p:nvPr/>
        </p:nvSpPr>
        <p:spPr>
          <a:xfrm>
            <a:off x="7802988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44F0B1B9-FABF-4C61-A216-007C1A3D93EF}"/>
              </a:ext>
            </a:extLst>
          </p:cNvPr>
          <p:cNvSpPr/>
          <p:nvPr/>
        </p:nvSpPr>
        <p:spPr>
          <a:xfrm>
            <a:off x="7929410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1E81418E-8481-431F-9C75-989A3738726F}"/>
              </a:ext>
            </a:extLst>
          </p:cNvPr>
          <p:cNvSpPr/>
          <p:nvPr/>
        </p:nvSpPr>
        <p:spPr>
          <a:xfrm>
            <a:off x="8053234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F4DC1CA1-3BEA-49A9-8138-919943C46C63}"/>
              </a:ext>
            </a:extLst>
          </p:cNvPr>
          <p:cNvSpPr/>
          <p:nvPr/>
        </p:nvSpPr>
        <p:spPr>
          <a:xfrm>
            <a:off x="8182401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24A09D5F-C029-4EEB-98D6-32BD93F04C55}"/>
              </a:ext>
            </a:extLst>
          </p:cNvPr>
          <p:cNvSpPr/>
          <p:nvPr/>
        </p:nvSpPr>
        <p:spPr>
          <a:xfrm>
            <a:off x="8295754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36EC3698-7A2C-467C-99DD-D2B0EF8922B4}"/>
              </a:ext>
            </a:extLst>
          </p:cNvPr>
          <p:cNvSpPr/>
          <p:nvPr/>
        </p:nvSpPr>
        <p:spPr>
          <a:xfrm>
            <a:off x="8552816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6C3F92F8-6AA6-43D8-BD99-19FA599A655B}"/>
              </a:ext>
            </a:extLst>
          </p:cNvPr>
          <p:cNvSpPr/>
          <p:nvPr/>
        </p:nvSpPr>
        <p:spPr>
          <a:xfrm>
            <a:off x="8674921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0E159ABC-3C6E-4780-B6E3-C69C3BBF57C4}"/>
              </a:ext>
            </a:extLst>
          </p:cNvPr>
          <p:cNvSpPr/>
          <p:nvPr/>
        </p:nvSpPr>
        <p:spPr>
          <a:xfrm>
            <a:off x="8798054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78AAE593-C23A-4354-833F-E168FBB5F72E}"/>
              </a:ext>
            </a:extLst>
          </p:cNvPr>
          <p:cNvSpPr/>
          <p:nvPr/>
        </p:nvSpPr>
        <p:spPr>
          <a:xfrm>
            <a:off x="8920405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B7B9F599-845C-4DD2-92D7-4FDB83630E67}"/>
              </a:ext>
            </a:extLst>
          </p:cNvPr>
          <p:cNvSpPr/>
          <p:nvPr/>
        </p:nvSpPr>
        <p:spPr>
          <a:xfrm>
            <a:off x="9047839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F742CF94-7BDB-4BCB-95A1-B1CA040E111E}"/>
              </a:ext>
            </a:extLst>
          </p:cNvPr>
          <p:cNvSpPr/>
          <p:nvPr/>
        </p:nvSpPr>
        <p:spPr>
          <a:xfrm>
            <a:off x="9424228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7B41B2E0-D3CA-46C7-AEE0-66C9ACC52A25}"/>
              </a:ext>
            </a:extLst>
          </p:cNvPr>
          <p:cNvSpPr/>
          <p:nvPr/>
        </p:nvSpPr>
        <p:spPr>
          <a:xfrm>
            <a:off x="9549290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B8E278BA-4FCB-4921-A059-BC51164AC3BE}"/>
              </a:ext>
            </a:extLst>
          </p:cNvPr>
          <p:cNvSpPr/>
          <p:nvPr/>
        </p:nvSpPr>
        <p:spPr>
          <a:xfrm>
            <a:off x="9672401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6ECE46D7-AF2B-4B84-9BD5-40E6C996F73B}"/>
              </a:ext>
            </a:extLst>
          </p:cNvPr>
          <p:cNvSpPr/>
          <p:nvPr/>
        </p:nvSpPr>
        <p:spPr>
          <a:xfrm>
            <a:off x="9797582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D1EEC05D-019A-46FE-85D5-8ECB368F39A6}"/>
              </a:ext>
            </a:extLst>
          </p:cNvPr>
          <p:cNvSpPr/>
          <p:nvPr/>
        </p:nvSpPr>
        <p:spPr>
          <a:xfrm>
            <a:off x="9925337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88CAE7CA-219E-4D07-B611-E99A696D3AF6}"/>
              </a:ext>
            </a:extLst>
          </p:cNvPr>
          <p:cNvSpPr/>
          <p:nvPr/>
        </p:nvSpPr>
        <p:spPr>
          <a:xfrm>
            <a:off x="10540512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0F76667C-3897-45AB-8199-4EBAC328A010}"/>
              </a:ext>
            </a:extLst>
          </p:cNvPr>
          <p:cNvSpPr/>
          <p:nvPr/>
        </p:nvSpPr>
        <p:spPr>
          <a:xfrm>
            <a:off x="10665232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A8256BF0-D5E5-41CB-9848-680C44E1B2B9}"/>
              </a:ext>
            </a:extLst>
          </p:cNvPr>
          <p:cNvSpPr/>
          <p:nvPr/>
        </p:nvSpPr>
        <p:spPr>
          <a:xfrm>
            <a:off x="10787173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60AC52B4-B5D1-461B-824E-BDA280786ED8}"/>
              </a:ext>
            </a:extLst>
          </p:cNvPr>
          <p:cNvSpPr/>
          <p:nvPr/>
        </p:nvSpPr>
        <p:spPr>
          <a:xfrm>
            <a:off x="10911893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3F73AFA7-258C-40E9-8C00-6840B36332D5}"/>
              </a:ext>
            </a:extLst>
          </p:cNvPr>
          <p:cNvSpPr/>
          <p:nvPr/>
        </p:nvSpPr>
        <p:spPr>
          <a:xfrm>
            <a:off x="11039303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D9776F2E-C6F0-4D60-BB7E-CB272C49E82F}"/>
              </a:ext>
            </a:extLst>
          </p:cNvPr>
          <p:cNvSpPr/>
          <p:nvPr/>
        </p:nvSpPr>
        <p:spPr>
          <a:xfrm>
            <a:off x="11163557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54AC7D69-EDD6-4E79-9AD6-B7EE001E0473}"/>
              </a:ext>
            </a:extLst>
          </p:cNvPr>
          <p:cNvSpPr/>
          <p:nvPr/>
        </p:nvSpPr>
        <p:spPr>
          <a:xfrm>
            <a:off x="11295025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2447EC6F-BC41-497A-A704-E66532E313F4}"/>
              </a:ext>
            </a:extLst>
          </p:cNvPr>
          <p:cNvSpPr/>
          <p:nvPr/>
        </p:nvSpPr>
        <p:spPr>
          <a:xfrm>
            <a:off x="11419746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72FF3790-96ED-4A69-9EA5-549C0E1C16E3}"/>
              </a:ext>
            </a:extLst>
          </p:cNvPr>
          <p:cNvSpPr/>
          <p:nvPr/>
        </p:nvSpPr>
        <p:spPr>
          <a:xfrm>
            <a:off x="11542395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BF72DF25-BAF0-4D56-B97B-68CC34CB7218}"/>
              </a:ext>
            </a:extLst>
          </p:cNvPr>
          <p:cNvSpPr/>
          <p:nvPr/>
        </p:nvSpPr>
        <p:spPr>
          <a:xfrm>
            <a:off x="1156013" y="4415772"/>
            <a:ext cx="347624" cy="347624"/>
          </a:xfrm>
          <a:prstGeom prst="star5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B1225035-C2EF-4D9D-84F1-426E70D36701}"/>
              </a:ext>
            </a:extLst>
          </p:cNvPr>
          <p:cNvSpPr/>
          <p:nvPr/>
        </p:nvSpPr>
        <p:spPr>
          <a:xfrm>
            <a:off x="781465" y="4415772"/>
            <a:ext cx="347624" cy="347624"/>
          </a:xfrm>
          <a:prstGeom prst="star5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C37ECEFC-6D7A-414A-853C-8B0689DDF713}"/>
              </a:ext>
            </a:extLst>
          </p:cNvPr>
          <p:cNvSpPr/>
          <p:nvPr/>
        </p:nvSpPr>
        <p:spPr>
          <a:xfrm>
            <a:off x="1913063" y="4415772"/>
            <a:ext cx="347624" cy="347624"/>
          </a:xfrm>
          <a:prstGeom prst="star5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tar: 5 Points 62">
            <a:extLst>
              <a:ext uri="{FF2B5EF4-FFF2-40B4-BE49-F238E27FC236}">
                <a16:creationId xmlns:a16="http://schemas.microsoft.com/office/drawing/2014/main" id="{29193D8E-FD02-4F59-B386-762022504A0F}"/>
              </a:ext>
            </a:extLst>
          </p:cNvPr>
          <p:cNvSpPr/>
          <p:nvPr/>
        </p:nvSpPr>
        <p:spPr>
          <a:xfrm>
            <a:off x="2284279" y="4415772"/>
            <a:ext cx="347624" cy="347624"/>
          </a:xfrm>
          <a:prstGeom prst="star5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ar: 5 Points 63">
            <a:extLst>
              <a:ext uri="{FF2B5EF4-FFF2-40B4-BE49-F238E27FC236}">
                <a16:creationId xmlns:a16="http://schemas.microsoft.com/office/drawing/2014/main" id="{6727BEEB-C914-4B38-9349-1A84FA056A15}"/>
              </a:ext>
            </a:extLst>
          </p:cNvPr>
          <p:cNvSpPr/>
          <p:nvPr/>
        </p:nvSpPr>
        <p:spPr>
          <a:xfrm>
            <a:off x="2655495" y="4415772"/>
            <a:ext cx="347624" cy="347624"/>
          </a:xfrm>
          <a:prstGeom prst="star5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74783575-08E9-4650-B8AA-A2CE19E3F50E}"/>
              </a:ext>
            </a:extLst>
          </p:cNvPr>
          <p:cNvSpPr/>
          <p:nvPr/>
        </p:nvSpPr>
        <p:spPr>
          <a:xfrm>
            <a:off x="6682657" y="4880788"/>
            <a:ext cx="134577" cy="134577"/>
          </a:xfrm>
          <a:prstGeom prst="star5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D8E08FC2-5BF1-4ECC-A608-FC2D07233A6A}"/>
              </a:ext>
            </a:extLst>
          </p:cNvPr>
          <p:cNvSpPr/>
          <p:nvPr/>
        </p:nvSpPr>
        <p:spPr>
          <a:xfrm>
            <a:off x="7306802" y="4880788"/>
            <a:ext cx="134577" cy="134577"/>
          </a:xfrm>
          <a:prstGeom prst="star5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8FF84244-AAA6-4E7E-AE8A-8006297FE73D}"/>
              </a:ext>
            </a:extLst>
          </p:cNvPr>
          <p:cNvSpPr/>
          <p:nvPr/>
        </p:nvSpPr>
        <p:spPr>
          <a:xfrm>
            <a:off x="7560092" y="4880788"/>
            <a:ext cx="134577" cy="134577"/>
          </a:xfrm>
          <a:prstGeom prst="star5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3812A9F9-AC83-4B0D-96E0-B82E844EE152}"/>
              </a:ext>
            </a:extLst>
          </p:cNvPr>
          <p:cNvSpPr/>
          <p:nvPr/>
        </p:nvSpPr>
        <p:spPr>
          <a:xfrm>
            <a:off x="8423965" y="4880788"/>
            <a:ext cx="134577" cy="134577"/>
          </a:xfrm>
          <a:prstGeom prst="star5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15BE7B57-03A0-4103-A0B6-F5C5E0A47679}"/>
              </a:ext>
            </a:extLst>
          </p:cNvPr>
          <p:cNvSpPr/>
          <p:nvPr/>
        </p:nvSpPr>
        <p:spPr>
          <a:xfrm>
            <a:off x="9295279" y="4880788"/>
            <a:ext cx="134577" cy="134577"/>
          </a:xfrm>
          <a:prstGeom prst="star5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945D6ECC-B3D3-4BB9-824C-3C1B72A7DFD1}"/>
              </a:ext>
            </a:extLst>
          </p:cNvPr>
          <p:cNvSpPr/>
          <p:nvPr/>
        </p:nvSpPr>
        <p:spPr>
          <a:xfrm>
            <a:off x="10284861" y="4880788"/>
            <a:ext cx="134577" cy="134577"/>
          </a:xfrm>
          <a:prstGeom prst="star5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4BA3F973-7C9A-421C-854F-0C2D4B3DADFD}"/>
              </a:ext>
            </a:extLst>
          </p:cNvPr>
          <p:cNvSpPr/>
          <p:nvPr/>
        </p:nvSpPr>
        <p:spPr>
          <a:xfrm>
            <a:off x="9172545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84962C71-106D-4FF7-9BED-B2486C92AE97}"/>
              </a:ext>
            </a:extLst>
          </p:cNvPr>
          <p:cNvSpPr/>
          <p:nvPr/>
        </p:nvSpPr>
        <p:spPr>
          <a:xfrm>
            <a:off x="10044397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833B3754-B6F6-4CEB-B3E9-2EBC162F963C}"/>
              </a:ext>
            </a:extLst>
          </p:cNvPr>
          <p:cNvSpPr/>
          <p:nvPr/>
        </p:nvSpPr>
        <p:spPr>
          <a:xfrm>
            <a:off x="10168497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BDCC7AF5-19B8-41B0-90DA-54DD6CDBE2F7}"/>
              </a:ext>
            </a:extLst>
          </p:cNvPr>
          <p:cNvSpPr/>
          <p:nvPr/>
        </p:nvSpPr>
        <p:spPr>
          <a:xfrm>
            <a:off x="10422726" y="4880788"/>
            <a:ext cx="134577" cy="134577"/>
          </a:xfrm>
          <a:prstGeom prst="star5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5817F495-589C-4A57-B424-7819A50A720A}"/>
              </a:ext>
            </a:extLst>
          </p:cNvPr>
          <p:cNvSpPr/>
          <p:nvPr/>
        </p:nvSpPr>
        <p:spPr>
          <a:xfrm>
            <a:off x="11661445" y="4839863"/>
            <a:ext cx="141147" cy="216426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1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489"/>
    </mc:Choice>
    <mc:Fallback>
      <p:transition spd="slow" advTm="4848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B9340D-A4EB-4737-9A96-55465E2B0E69}"/>
              </a:ext>
            </a:extLst>
          </p:cNvPr>
          <p:cNvSpPr txBox="1">
            <a:spLocks/>
          </p:cNvSpPr>
          <p:nvPr/>
        </p:nvSpPr>
        <p:spPr>
          <a:xfrm>
            <a:off x="841131" y="321919"/>
            <a:ext cx="10509738" cy="64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FINAL DECISIONS!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3CE98-1302-4684-84C1-8886C4C88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" t="11624" r="6535" b="8789"/>
          <a:stretch/>
        </p:blipFill>
        <p:spPr>
          <a:xfrm>
            <a:off x="3465906" y="1583391"/>
            <a:ext cx="5260188" cy="4824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E6DD4A-135D-4C7A-8397-18F702C851AC}"/>
              </a:ext>
            </a:extLst>
          </p:cNvPr>
          <p:cNvSpPr txBox="1"/>
          <p:nvPr/>
        </p:nvSpPr>
        <p:spPr>
          <a:xfrm>
            <a:off x="356616" y="2440687"/>
            <a:ext cx="34838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JANE DECISION: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With a </a:t>
            </a:r>
            <a:r>
              <a:rPr lang="en-US" b="1" dirty="0">
                <a:latin typeface="Consolas" panose="020B0609020204030204" pitchFamily="49" charset="0"/>
              </a:rPr>
              <a:t>48.83% accuracy rate</a:t>
            </a:r>
            <a:r>
              <a:rPr lang="en-US" dirty="0">
                <a:latin typeface="Consolas" panose="020B0609020204030204" pitchFamily="49" charset="0"/>
              </a:rPr>
              <a:t>, it is determined that Jane could best achieve her Olympic dream as a </a:t>
            </a:r>
            <a:r>
              <a:rPr lang="en-US" b="1" dirty="0">
                <a:latin typeface="Consolas" panose="020B0609020204030204" pitchFamily="49" charset="0"/>
              </a:rPr>
              <a:t>Figure Skater!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9DD591-747C-4F2E-A19C-9CD097405F5D}"/>
              </a:ext>
            </a:extLst>
          </p:cNvPr>
          <p:cNvSpPr txBox="1"/>
          <p:nvPr/>
        </p:nvSpPr>
        <p:spPr>
          <a:xfrm>
            <a:off x="8579225" y="2440687"/>
            <a:ext cx="34838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BOB DECISION: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With a </a:t>
            </a:r>
            <a:r>
              <a:rPr lang="en-US" b="1" dirty="0">
                <a:latin typeface="Consolas" panose="020B0609020204030204" pitchFamily="49" charset="0"/>
              </a:rPr>
              <a:t>59.27% accuracy rate</a:t>
            </a:r>
            <a:r>
              <a:rPr lang="en-US" dirty="0">
                <a:latin typeface="Consolas" panose="020B0609020204030204" pitchFamily="49" charset="0"/>
              </a:rPr>
              <a:t>, it is determined that Bob could best achieve his Olympic dream in </a:t>
            </a:r>
            <a:r>
              <a:rPr lang="en-US" b="1" dirty="0">
                <a:latin typeface="Consolas" panose="020B0609020204030204" pitchFamily="49" charset="0"/>
              </a:rPr>
              <a:t>Swimming!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63339B-E2DA-473C-8568-80203B77D2F1}"/>
              </a:ext>
            </a:extLst>
          </p:cNvPr>
          <p:cNvSpPr txBox="1">
            <a:spLocks/>
          </p:cNvSpPr>
          <p:nvPr/>
        </p:nvSpPr>
        <p:spPr>
          <a:xfrm>
            <a:off x="135428" y="870077"/>
            <a:ext cx="11921144" cy="48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Based on physical stature and personal preferences, the decisions are . . 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73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778"/>
    </mc:Choice>
    <mc:Fallback>
      <p:transition spd="slow" advTm="427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3BA512-17D5-45FD-8D48-34B9CA611D60}"/>
              </a:ext>
            </a:extLst>
          </p:cNvPr>
          <p:cNvSpPr txBox="1">
            <a:spLocks/>
          </p:cNvSpPr>
          <p:nvPr/>
        </p:nvSpPr>
        <p:spPr>
          <a:xfrm>
            <a:off x="841131" y="321919"/>
            <a:ext cx="10509738" cy="64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PREDICTING SUCCESS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3676E-BA27-4F7F-910B-F956952BB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" t="11624" r="54119" b="8789"/>
          <a:stretch/>
        </p:blipFill>
        <p:spPr>
          <a:xfrm>
            <a:off x="130604" y="1433005"/>
            <a:ext cx="2359453" cy="48249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84F8C77-B475-40E6-A92F-8E20FF0B3E88}"/>
              </a:ext>
            </a:extLst>
          </p:cNvPr>
          <p:cNvSpPr txBox="1">
            <a:spLocks/>
          </p:cNvSpPr>
          <p:nvPr/>
        </p:nvSpPr>
        <p:spPr>
          <a:xfrm>
            <a:off x="135428" y="870077"/>
            <a:ext cx="11921144" cy="48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Can Jane be successful based on physical attributes alone?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6F676-EBFA-4893-9238-EE00B1814C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82" y="3967609"/>
            <a:ext cx="428038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E0D3A7-8C46-4ABD-A8F6-E30F21604C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03" y="1332177"/>
            <a:ext cx="428038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4CC486-27A5-437F-927D-A2949EFF155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03" y="3967609"/>
            <a:ext cx="4280380" cy="27432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2B508B9-F2CA-4F19-9884-736E9DA1EA67}"/>
              </a:ext>
            </a:extLst>
          </p:cNvPr>
          <p:cNvGrpSpPr/>
          <p:nvPr/>
        </p:nvGrpSpPr>
        <p:grpSpPr>
          <a:xfrm>
            <a:off x="3201347" y="1809691"/>
            <a:ext cx="1704313" cy="1556266"/>
            <a:chOff x="3311818" y="2057400"/>
            <a:chExt cx="1704313" cy="15562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175E20-4186-45DC-8AA2-FC88E9A0CFC2}"/>
                </a:ext>
              </a:extLst>
            </p:cNvPr>
            <p:cNvSpPr txBox="1"/>
            <p:nvPr/>
          </p:nvSpPr>
          <p:spPr>
            <a:xfrm>
              <a:off x="3311818" y="2259449"/>
              <a:ext cx="1704313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</a:rPr>
                <a:t>JANE</a:t>
              </a:r>
            </a:p>
            <a:p>
              <a:endParaRPr lang="en-US" sz="2000" b="1" dirty="0">
                <a:latin typeface="Consolas" panose="020B0609020204030204" pitchFamily="49" charset="0"/>
              </a:endParaRPr>
            </a:p>
            <a:p>
              <a:r>
                <a:rPr lang="en-US" sz="1400" b="1" dirty="0">
                  <a:latin typeface="Consolas" panose="020B0609020204030204" pitchFamily="49" charset="0"/>
                </a:rPr>
                <a:t>Age:</a:t>
              </a:r>
              <a:r>
                <a:rPr lang="en-US" sz="1400" dirty="0">
                  <a:latin typeface="Consolas" panose="020B0609020204030204" pitchFamily="49" charset="0"/>
                </a:rPr>
                <a:t>	22</a:t>
              </a:r>
            </a:p>
            <a:p>
              <a:r>
                <a:rPr lang="en-US" sz="1400" b="1" dirty="0">
                  <a:latin typeface="Consolas" panose="020B0609020204030204" pitchFamily="49" charset="0"/>
                </a:rPr>
                <a:t>Height:	</a:t>
              </a:r>
              <a:r>
                <a:rPr lang="en-US" sz="1400" dirty="0">
                  <a:latin typeface="Consolas" panose="020B0609020204030204" pitchFamily="49" charset="0"/>
                </a:rPr>
                <a:t>154 cm</a:t>
              </a:r>
            </a:p>
            <a:p>
              <a:r>
                <a:rPr lang="en-US" sz="1400" b="1" dirty="0">
                  <a:latin typeface="Consolas" panose="020B0609020204030204" pitchFamily="49" charset="0"/>
                </a:rPr>
                <a:t>Weight:	</a:t>
              </a:r>
              <a:r>
                <a:rPr lang="en-US" sz="1400" dirty="0">
                  <a:latin typeface="Consolas" panose="020B0609020204030204" pitchFamily="49" charset="0"/>
                </a:rPr>
                <a:t>47 kg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86EA6A-CA6F-4B01-B94F-5F2255A9F8E8}"/>
                </a:ext>
              </a:extLst>
            </p:cNvPr>
            <p:cNvCxnSpPr>
              <a:cxnSpLocks/>
            </p:cNvCxnSpPr>
            <p:nvPr/>
          </p:nvCxnSpPr>
          <p:spPr>
            <a:xfrm>
              <a:off x="3443004" y="2057400"/>
              <a:ext cx="1474352" cy="0"/>
            </a:xfrm>
            <a:prstGeom prst="line">
              <a:avLst/>
            </a:prstGeom>
            <a:ln w="3810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9C39E9-E507-4AE2-836C-AD48EEC55A9E}"/>
              </a:ext>
            </a:extLst>
          </p:cNvPr>
          <p:cNvGrpSpPr/>
          <p:nvPr/>
        </p:nvGrpSpPr>
        <p:grpSpPr>
          <a:xfrm>
            <a:off x="5193543" y="1804142"/>
            <a:ext cx="2018501" cy="1561815"/>
            <a:chOff x="5173915" y="1860990"/>
            <a:chExt cx="2018501" cy="156181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CCEFB5-C9B7-4874-86F2-3DB958D62BD4}"/>
                </a:ext>
              </a:extLst>
            </p:cNvPr>
            <p:cNvSpPr txBox="1"/>
            <p:nvPr/>
          </p:nvSpPr>
          <p:spPr>
            <a:xfrm>
              <a:off x="5173915" y="2068588"/>
              <a:ext cx="2018501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</a:rPr>
                <a:t>AVERAGE</a:t>
              </a:r>
            </a:p>
            <a:p>
              <a:r>
                <a:rPr lang="en-US" sz="2000" b="1" dirty="0">
                  <a:latin typeface="Consolas" panose="020B0609020204030204" pitchFamily="49" charset="0"/>
                </a:rPr>
                <a:t>FIGURE SKATER</a:t>
              </a:r>
            </a:p>
            <a:p>
              <a:r>
                <a:rPr lang="en-US" sz="1400" b="1" dirty="0">
                  <a:latin typeface="Consolas" panose="020B0609020204030204" pitchFamily="49" charset="0"/>
                </a:rPr>
                <a:t>Age:</a:t>
              </a:r>
              <a:r>
                <a:rPr lang="en-US" sz="1400" dirty="0">
                  <a:latin typeface="Consolas" panose="020B0609020204030204" pitchFamily="49" charset="0"/>
                </a:rPr>
                <a:t>	19.26</a:t>
              </a:r>
            </a:p>
            <a:p>
              <a:r>
                <a:rPr lang="en-US" sz="1400" b="1" dirty="0">
                  <a:latin typeface="Consolas" panose="020B0609020204030204" pitchFamily="49" charset="0"/>
                </a:rPr>
                <a:t>Height:	</a:t>
              </a:r>
              <a:r>
                <a:rPr lang="en-US" sz="1400" dirty="0">
                  <a:latin typeface="Consolas" panose="020B0609020204030204" pitchFamily="49" charset="0"/>
                </a:rPr>
                <a:t>160.42 cm</a:t>
              </a:r>
            </a:p>
            <a:p>
              <a:r>
                <a:rPr lang="en-US" sz="1400" b="1" dirty="0">
                  <a:latin typeface="Consolas" panose="020B0609020204030204" pitchFamily="49" charset="0"/>
                </a:rPr>
                <a:t>Weight:	</a:t>
              </a:r>
              <a:r>
                <a:rPr lang="en-US" sz="1400" dirty="0">
                  <a:latin typeface="Consolas" panose="020B0609020204030204" pitchFamily="49" charset="0"/>
                </a:rPr>
                <a:t>49.84 kg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430F73-D3CB-48E8-88E5-CA4218416764}"/>
                </a:ext>
              </a:extLst>
            </p:cNvPr>
            <p:cNvCxnSpPr>
              <a:cxnSpLocks/>
            </p:cNvCxnSpPr>
            <p:nvPr/>
          </p:nvCxnSpPr>
          <p:spPr>
            <a:xfrm>
              <a:off x="5266591" y="1860990"/>
              <a:ext cx="1793632" cy="5549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805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42"/>
    </mc:Choice>
    <mc:Fallback>
      <p:transition spd="slow" advTm="2374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3BA512-17D5-45FD-8D48-34B9CA611D60}"/>
              </a:ext>
            </a:extLst>
          </p:cNvPr>
          <p:cNvSpPr txBox="1">
            <a:spLocks/>
          </p:cNvSpPr>
          <p:nvPr/>
        </p:nvSpPr>
        <p:spPr>
          <a:xfrm>
            <a:off x="841131" y="321919"/>
            <a:ext cx="10509738" cy="64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PREDICTING SUCCESS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3676E-BA27-4F7F-910B-F956952BB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" t="11624" r="54119" b="8789"/>
          <a:stretch/>
        </p:blipFill>
        <p:spPr>
          <a:xfrm>
            <a:off x="135428" y="1582663"/>
            <a:ext cx="2359453" cy="48249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84F8C77-B475-40E6-A92F-8E20FF0B3E88}"/>
              </a:ext>
            </a:extLst>
          </p:cNvPr>
          <p:cNvSpPr txBox="1">
            <a:spLocks/>
          </p:cNvSpPr>
          <p:nvPr/>
        </p:nvSpPr>
        <p:spPr>
          <a:xfrm>
            <a:off x="135428" y="793877"/>
            <a:ext cx="11921144" cy="48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Jane be successful based on physical attributes alone?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165B8-838F-446C-BE2B-576B6F7744DF}"/>
              </a:ext>
            </a:extLst>
          </p:cNvPr>
          <p:cNvSpPr txBox="1"/>
          <p:nvPr/>
        </p:nvSpPr>
        <p:spPr>
          <a:xfrm>
            <a:off x="3494757" y="1316957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Bahnschrift Light Condensed" panose="020B0502040204020203" pitchFamily="34" charset="0"/>
              </a:rPr>
              <a:t>Figure Skating Medal Outcomes</a:t>
            </a:r>
          </a:p>
          <a:p>
            <a:pPr algn="ctr"/>
            <a:r>
              <a:rPr lang="en-US" sz="1200" dirty="0">
                <a:latin typeface="Bahnschrift Light Condensed" panose="020B0502040204020203" pitchFamily="34" charset="0"/>
              </a:rPr>
              <a:t>Based on Height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E1C40-4CF2-4E34-98E0-90D7B8467FAD}"/>
              </a:ext>
            </a:extLst>
          </p:cNvPr>
          <p:cNvSpPr txBox="1"/>
          <p:nvPr/>
        </p:nvSpPr>
        <p:spPr>
          <a:xfrm>
            <a:off x="3494757" y="3963873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Bahnschrift Light Condensed" panose="020B0502040204020203" pitchFamily="34" charset="0"/>
              </a:rPr>
              <a:t>Figure Skating Medal Outcomes</a:t>
            </a:r>
          </a:p>
          <a:p>
            <a:pPr algn="ctr"/>
            <a:r>
              <a:rPr lang="en-US" sz="1200" dirty="0">
                <a:latin typeface="Bahnschrift Light Condensed" panose="020B0502040204020203" pitchFamily="34" charset="0"/>
              </a:rPr>
              <a:t>Based on 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CD73D-D44C-435E-9ECC-7729EE3F3067}"/>
              </a:ext>
            </a:extLst>
          </p:cNvPr>
          <p:cNvSpPr txBox="1"/>
          <p:nvPr/>
        </p:nvSpPr>
        <p:spPr>
          <a:xfrm>
            <a:off x="7532152" y="1363172"/>
            <a:ext cx="299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Bahnschrift Light Condensed" panose="020B0502040204020203" pitchFamily="34" charset="0"/>
              </a:rPr>
              <a:t>Figure Skating Medal Outcomes</a:t>
            </a:r>
          </a:p>
          <a:p>
            <a:pPr algn="ctr"/>
            <a:r>
              <a:rPr lang="en-US" sz="1200" dirty="0">
                <a:latin typeface="Bahnschrift Light Condensed" panose="020B0502040204020203" pitchFamily="34" charset="0"/>
              </a:rPr>
              <a:t>Based on Height, Weight, Sex, and representing the USA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9BE8F-7F6D-443B-83E2-7805EB5AB09C}"/>
              </a:ext>
            </a:extLst>
          </p:cNvPr>
          <p:cNvSpPr txBox="1"/>
          <p:nvPr/>
        </p:nvSpPr>
        <p:spPr>
          <a:xfrm>
            <a:off x="7865576" y="3953255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Bahnschrift Light Condensed" panose="020B0502040204020203" pitchFamily="34" charset="0"/>
              </a:rPr>
              <a:t>Figure Skating Medal Outcomes</a:t>
            </a:r>
          </a:p>
          <a:p>
            <a:pPr algn="ctr"/>
            <a:r>
              <a:rPr lang="en-US" sz="1200" dirty="0">
                <a:latin typeface="Bahnschrift Light Condensed" panose="020B0502040204020203" pitchFamily="34" charset="0"/>
              </a:rPr>
              <a:t>Based on Height, Weight, and Sex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C27D56-2B0B-461E-89FC-FF9EBD5A29E8}"/>
              </a:ext>
            </a:extLst>
          </p:cNvPr>
          <p:cNvSpPr/>
          <p:nvPr/>
        </p:nvSpPr>
        <p:spPr>
          <a:xfrm>
            <a:off x="2671103" y="3967799"/>
            <a:ext cx="4109786" cy="278059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7E81B-B6B4-4563-99DB-E51ADE3D87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6" t="8762" r="16838" b="6988"/>
          <a:stretch/>
        </p:blipFill>
        <p:spPr>
          <a:xfrm>
            <a:off x="2890408" y="4474268"/>
            <a:ext cx="3539784" cy="2085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C75651-8ACC-427F-A2C6-D0364F3DA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4" t="8437" r="25882" b="7008"/>
          <a:stretch/>
        </p:blipFill>
        <p:spPr>
          <a:xfrm>
            <a:off x="7224536" y="4470757"/>
            <a:ext cx="3613168" cy="21110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83103B-7303-4262-A64C-38A2815B79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8437" r="30433" b="6802"/>
          <a:stretch/>
        </p:blipFill>
        <p:spPr>
          <a:xfrm>
            <a:off x="7268013" y="1837086"/>
            <a:ext cx="3526215" cy="21161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1B1E57-D5E3-4BBC-94AC-4A9587EA2E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8466" r="19664" b="7309"/>
          <a:stretch/>
        </p:blipFill>
        <p:spPr>
          <a:xfrm>
            <a:off x="2853983" y="1798972"/>
            <a:ext cx="3612634" cy="215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1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322"/>
    </mc:Choice>
    <mc:Fallback>
      <p:transition spd="slow" advTm="10932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3BA512-17D5-45FD-8D48-34B9CA611D60}"/>
              </a:ext>
            </a:extLst>
          </p:cNvPr>
          <p:cNvSpPr txBox="1">
            <a:spLocks/>
          </p:cNvSpPr>
          <p:nvPr/>
        </p:nvSpPr>
        <p:spPr>
          <a:xfrm>
            <a:off x="841131" y="321919"/>
            <a:ext cx="10509738" cy="64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PREDICTING SUCCESS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4F8C77-B475-40E6-A92F-8E20FF0B3E88}"/>
              </a:ext>
            </a:extLst>
          </p:cNvPr>
          <p:cNvSpPr txBox="1">
            <a:spLocks/>
          </p:cNvSpPr>
          <p:nvPr/>
        </p:nvSpPr>
        <p:spPr>
          <a:xfrm>
            <a:off x="135428" y="870077"/>
            <a:ext cx="11921144" cy="48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Can Bob be successful based on physical attributes alone?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C6168-551F-4E30-A3D1-05A046856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3" t="11624" r="6535" b="8789"/>
          <a:stretch/>
        </p:blipFill>
        <p:spPr>
          <a:xfrm>
            <a:off x="9107333" y="1406817"/>
            <a:ext cx="3084667" cy="4824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76DAEE-CD9C-4C1C-A6CB-EEE2918E9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34" y="1354158"/>
            <a:ext cx="4280381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16ACA-8840-498D-B5CE-98E1F28D5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1" y="4066878"/>
            <a:ext cx="4280381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560DB3-A215-46F9-815B-CCF944668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34" y="4066878"/>
            <a:ext cx="4280381" cy="27432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8283E7A-0C03-4355-901F-94EA715EECD2}"/>
              </a:ext>
            </a:extLst>
          </p:cNvPr>
          <p:cNvGrpSpPr/>
          <p:nvPr/>
        </p:nvGrpSpPr>
        <p:grpSpPr>
          <a:xfrm>
            <a:off x="582433" y="1763156"/>
            <a:ext cx="3994667" cy="1561815"/>
            <a:chOff x="3201347" y="1804142"/>
            <a:chExt cx="3994667" cy="156181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641BCC8-9E19-4180-8317-47000B511342}"/>
                </a:ext>
              </a:extLst>
            </p:cNvPr>
            <p:cNvGrpSpPr/>
            <p:nvPr/>
          </p:nvGrpSpPr>
          <p:grpSpPr>
            <a:xfrm>
              <a:off x="3201347" y="1809691"/>
              <a:ext cx="1704313" cy="1556266"/>
              <a:chOff x="3311818" y="2057400"/>
              <a:chExt cx="1704313" cy="15562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C3798C-C95A-4EA5-9B66-D717BC145109}"/>
                  </a:ext>
                </a:extLst>
              </p:cNvPr>
              <p:cNvSpPr txBox="1"/>
              <p:nvPr/>
            </p:nvSpPr>
            <p:spPr>
              <a:xfrm>
                <a:off x="3311818" y="2259449"/>
                <a:ext cx="1704313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Consolas" panose="020B0609020204030204" pitchFamily="49" charset="0"/>
                  </a:rPr>
                  <a:t>BOB</a:t>
                </a:r>
              </a:p>
              <a:p>
                <a:endParaRPr lang="en-US" sz="2000" b="1" dirty="0">
                  <a:latin typeface="Consolas" panose="020B0609020204030204" pitchFamily="49" charset="0"/>
                </a:endParaRPr>
              </a:p>
              <a:p>
                <a:r>
                  <a:rPr lang="en-US" sz="1400" b="1" dirty="0">
                    <a:latin typeface="Consolas" panose="020B0609020204030204" pitchFamily="49" charset="0"/>
                  </a:rPr>
                  <a:t>Age:</a:t>
                </a:r>
                <a:r>
                  <a:rPr lang="en-US" sz="1400" dirty="0">
                    <a:latin typeface="Consolas" panose="020B0609020204030204" pitchFamily="49" charset="0"/>
                  </a:rPr>
                  <a:t>	28</a:t>
                </a:r>
              </a:p>
              <a:p>
                <a:r>
                  <a:rPr lang="en-US" sz="1400" b="1" dirty="0">
                    <a:latin typeface="Consolas" panose="020B0609020204030204" pitchFamily="49" charset="0"/>
                  </a:rPr>
                  <a:t>Height:	</a:t>
                </a:r>
                <a:r>
                  <a:rPr lang="en-US" sz="1400" dirty="0">
                    <a:latin typeface="Consolas" panose="020B0609020204030204" pitchFamily="49" charset="0"/>
                  </a:rPr>
                  <a:t>193 cm</a:t>
                </a:r>
              </a:p>
              <a:p>
                <a:r>
                  <a:rPr lang="en-US" sz="1400" b="1" dirty="0">
                    <a:latin typeface="Consolas" panose="020B0609020204030204" pitchFamily="49" charset="0"/>
                  </a:rPr>
                  <a:t>Weight:	</a:t>
                </a:r>
                <a:r>
                  <a:rPr lang="en-US" sz="1400" dirty="0">
                    <a:latin typeface="Consolas" panose="020B0609020204030204" pitchFamily="49" charset="0"/>
                  </a:rPr>
                  <a:t>95 kg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C826BBB-B551-4B58-9AF0-ED155AA51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3004" y="2057400"/>
                <a:ext cx="1474352" cy="0"/>
              </a:xfrm>
              <a:prstGeom prst="line">
                <a:avLst/>
              </a:prstGeom>
              <a:ln w="38100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9860C2-F27A-4E6B-AA00-9633234B3C8F}"/>
                </a:ext>
              </a:extLst>
            </p:cNvPr>
            <p:cNvGrpSpPr/>
            <p:nvPr/>
          </p:nvGrpSpPr>
          <p:grpSpPr>
            <a:xfrm>
              <a:off x="5193543" y="1804142"/>
              <a:ext cx="2002471" cy="1561815"/>
              <a:chOff x="5173915" y="1860990"/>
              <a:chExt cx="2002471" cy="156181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EC8325-B6EB-4B95-84E9-F95364FC4BEA}"/>
                  </a:ext>
                </a:extLst>
              </p:cNvPr>
              <p:cNvSpPr txBox="1"/>
              <p:nvPr/>
            </p:nvSpPr>
            <p:spPr>
              <a:xfrm>
                <a:off x="5173915" y="2068588"/>
                <a:ext cx="200247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Consolas" panose="020B0609020204030204" pitchFamily="49" charset="0"/>
                  </a:rPr>
                  <a:t>AVERAGE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</a:rPr>
                  <a:t>SWIMMER</a:t>
                </a:r>
              </a:p>
              <a:p>
                <a:r>
                  <a:rPr lang="en-US" sz="1400" b="1" dirty="0">
                    <a:latin typeface="Consolas" panose="020B0609020204030204" pitchFamily="49" charset="0"/>
                  </a:rPr>
                  <a:t>Age:</a:t>
                </a:r>
                <a:r>
                  <a:rPr lang="en-US" sz="1400" dirty="0">
                    <a:latin typeface="Consolas" panose="020B0609020204030204" pitchFamily="49" charset="0"/>
                  </a:rPr>
                  <a:t>	20</a:t>
                </a:r>
              </a:p>
              <a:p>
                <a:r>
                  <a:rPr lang="en-US" sz="1400" b="1" dirty="0">
                    <a:latin typeface="Consolas" panose="020B0609020204030204" pitchFamily="49" charset="0"/>
                  </a:rPr>
                  <a:t>Height:	</a:t>
                </a:r>
                <a:r>
                  <a:rPr lang="en-US" sz="1400" dirty="0">
                    <a:latin typeface="Consolas" panose="020B0609020204030204" pitchFamily="49" charset="0"/>
                  </a:rPr>
                  <a:t>183.54 cm</a:t>
                </a:r>
              </a:p>
              <a:p>
                <a:r>
                  <a:rPr lang="en-US" sz="1400" b="1" dirty="0">
                    <a:latin typeface="Consolas" panose="020B0609020204030204" pitchFamily="49" charset="0"/>
                  </a:rPr>
                  <a:t>Weight:	</a:t>
                </a:r>
                <a:r>
                  <a:rPr lang="en-US" sz="1400" dirty="0">
                    <a:latin typeface="Consolas" panose="020B0609020204030204" pitchFamily="49" charset="0"/>
                  </a:rPr>
                  <a:t>77.10 kg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414BA57-9C5B-4C2E-8650-08724EDA8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6591" y="1860990"/>
                <a:ext cx="1793632" cy="5549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790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00"/>
    </mc:Choice>
    <mc:Fallback>
      <p:transition spd="slow" advTm="347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3BA512-17D5-45FD-8D48-34B9CA611D60}"/>
              </a:ext>
            </a:extLst>
          </p:cNvPr>
          <p:cNvSpPr txBox="1">
            <a:spLocks/>
          </p:cNvSpPr>
          <p:nvPr/>
        </p:nvSpPr>
        <p:spPr>
          <a:xfrm>
            <a:off x="841131" y="321919"/>
            <a:ext cx="10509738" cy="64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PREDICTING SUCCESS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4F8C77-B475-40E6-A92F-8E20FF0B3E88}"/>
              </a:ext>
            </a:extLst>
          </p:cNvPr>
          <p:cNvSpPr txBox="1">
            <a:spLocks/>
          </p:cNvSpPr>
          <p:nvPr/>
        </p:nvSpPr>
        <p:spPr>
          <a:xfrm>
            <a:off x="135428" y="870077"/>
            <a:ext cx="11921144" cy="48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Can Bob be successful based on physical attributes alone?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E1BFC-2CC6-42AE-A4AF-6A4BBC15DD8F}"/>
              </a:ext>
            </a:extLst>
          </p:cNvPr>
          <p:cNvSpPr txBox="1"/>
          <p:nvPr/>
        </p:nvSpPr>
        <p:spPr>
          <a:xfrm>
            <a:off x="5003647" y="1432309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Bahnschrift Light Condensed" panose="020B0502040204020203" pitchFamily="34" charset="0"/>
              </a:rPr>
              <a:t>Swimming Medal Outcomes</a:t>
            </a:r>
          </a:p>
          <a:p>
            <a:pPr algn="ctr"/>
            <a:r>
              <a:rPr lang="en-US" sz="1200" dirty="0">
                <a:latin typeface="Bahnschrift Light Condensed" panose="020B0502040204020203" pitchFamily="34" charset="0"/>
              </a:rPr>
              <a:t>Based on Height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CD819-2E0A-447A-A024-5944E0D3488A}"/>
              </a:ext>
            </a:extLst>
          </p:cNvPr>
          <p:cNvSpPr txBox="1"/>
          <p:nvPr/>
        </p:nvSpPr>
        <p:spPr>
          <a:xfrm>
            <a:off x="1391665" y="4132565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Bahnschrift Light Condensed" panose="020B0502040204020203" pitchFamily="34" charset="0"/>
              </a:rPr>
              <a:t>Swimming Medal Outcomes</a:t>
            </a:r>
          </a:p>
          <a:p>
            <a:pPr algn="ctr"/>
            <a:r>
              <a:rPr lang="en-US" sz="1200" dirty="0">
                <a:latin typeface="Bahnschrift Light Condensed" panose="020B0502040204020203" pitchFamily="34" charset="0"/>
              </a:rPr>
              <a:t>Based on 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599D0-CCDA-4927-9DA4-73ECE4538986}"/>
              </a:ext>
            </a:extLst>
          </p:cNvPr>
          <p:cNvSpPr txBox="1"/>
          <p:nvPr/>
        </p:nvSpPr>
        <p:spPr>
          <a:xfrm>
            <a:off x="8283472" y="1432804"/>
            <a:ext cx="299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Bahnschrift Light Condensed" panose="020B0502040204020203" pitchFamily="34" charset="0"/>
              </a:rPr>
              <a:t>Swimming Medal Outcomes</a:t>
            </a:r>
          </a:p>
          <a:p>
            <a:pPr algn="ctr"/>
            <a:r>
              <a:rPr lang="en-US" sz="1200" dirty="0">
                <a:latin typeface="Bahnschrift Light Condensed" panose="020B0502040204020203" pitchFamily="34" charset="0"/>
              </a:rPr>
              <a:t>Based on Height, Weight, Sex, and representing the USA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83FC1-CE2F-4A0C-9675-E84F6B1474B6}"/>
              </a:ext>
            </a:extLst>
          </p:cNvPr>
          <p:cNvSpPr txBox="1"/>
          <p:nvPr/>
        </p:nvSpPr>
        <p:spPr>
          <a:xfrm>
            <a:off x="5003647" y="4129567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Bahnschrift Light Condensed" panose="020B0502040204020203" pitchFamily="34" charset="0"/>
              </a:rPr>
              <a:t>Swimming Medal Outcomes</a:t>
            </a:r>
          </a:p>
          <a:p>
            <a:pPr algn="ctr"/>
            <a:r>
              <a:rPr lang="en-US" sz="1200" dirty="0">
                <a:latin typeface="Bahnschrift Light Condensed" panose="020B0502040204020203" pitchFamily="34" charset="0"/>
              </a:rPr>
              <a:t>Based on Height, Weight, and Sex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C98C1-7D48-444D-9A97-C3191B74C7A5}"/>
              </a:ext>
            </a:extLst>
          </p:cNvPr>
          <p:cNvSpPr/>
          <p:nvPr/>
        </p:nvSpPr>
        <p:spPr>
          <a:xfrm>
            <a:off x="7996278" y="1420630"/>
            <a:ext cx="3698598" cy="2561355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789BE-4D86-460E-A0E7-373232A07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" t="7796" r="13727" b="7364"/>
          <a:stretch/>
        </p:blipFill>
        <p:spPr>
          <a:xfrm>
            <a:off x="723900" y="4636619"/>
            <a:ext cx="3390900" cy="1939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957667-44DB-4BE9-B3A9-C5DB76FE67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1" t="7717" r="24068" b="7844"/>
          <a:stretch/>
        </p:blipFill>
        <p:spPr>
          <a:xfrm>
            <a:off x="4315818" y="4625340"/>
            <a:ext cx="3431029" cy="19302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338076-EBD8-4068-89DF-5E74CA84C3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0" t="8364" r="28711" b="7195"/>
          <a:stretch/>
        </p:blipFill>
        <p:spPr>
          <a:xfrm>
            <a:off x="8125090" y="4625340"/>
            <a:ext cx="3314700" cy="1930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EEA8A-9E16-47BE-98E3-BFD8BE5626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9" t="9017" r="28374" b="7202"/>
          <a:stretch/>
        </p:blipFill>
        <p:spPr>
          <a:xfrm>
            <a:off x="8066926" y="1959717"/>
            <a:ext cx="3431029" cy="19152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59B137-3BED-4C95-910A-71E593CDDF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" t="8254" r="17609" b="7094"/>
          <a:stretch/>
        </p:blipFill>
        <p:spPr>
          <a:xfrm>
            <a:off x="4419702" y="1944087"/>
            <a:ext cx="3223260" cy="19351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297242-9E89-46E2-9DCB-AC7BC7E4F7B9}"/>
              </a:ext>
            </a:extLst>
          </p:cNvPr>
          <p:cNvSpPr txBox="1"/>
          <p:nvPr/>
        </p:nvSpPr>
        <p:spPr>
          <a:xfrm>
            <a:off x="8146814" y="4119506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Bahnschrift Light Condensed" panose="020B0502040204020203" pitchFamily="34" charset="0"/>
              </a:rPr>
              <a:t>Swimming Medal Outcomes</a:t>
            </a:r>
          </a:p>
          <a:p>
            <a:pPr algn="ctr"/>
            <a:r>
              <a:rPr lang="en-US" sz="1200" dirty="0">
                <a:latin typeface="Bahnschrift Light Condensed" panose="020B0502040204020203" pitchFamily="34" charset="0"/>
              </a:rPr>
              <a:t>Based on Height, Weight, Sex, and representing Australia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3B0757-EE55-4BB2-B795-30F0F1137B02}"/>
              </a:ext>
            </a:extLst>
          </p:cNvPr>
          <p:cNvSpPr txBox="1"/>
          <p:nvPr/>
        </p:nvSpPr>
        <p:spPr>
          <a:xfrm>
            <a:off x="912367" y="1858212"/>
            <a:ext cx="3013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ahnschrift Light Condensed" panose="020B0502040204020203" pitchFamily="34" charset="0"/>
              </a:rPr>
              <a:t>Top Three Countries in Swimming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1.    United States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2.   Australia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3.   Hungary</a:t>
            </a:r>
            <a:endParaRPr lang="en-US" sz="16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9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231"/>
    </mc:Choice>
    <mc:Fallback>
      <p:transition spd="slow" advTm="6823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EAEC-DC21-4B3B-AE14-2C4A8D6AED5E}"/>
              </a:ext>
            </a:extLst>
          </p:cNvPr>
          <p:cNvSpPr txBox="1">
            <a:spLocks/>
          </p:cNvSpPr>
          <p:nvPr/>
        </p:nvSpPr>
        <p:spPr>
          <a:xfrm>
            <a:off x="841131" y="365125"/>
            <a:ext cx="10509738" cy="11184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 OF SOCIAL MEDIA PRESSURE AND MENTAL HEALTH ON SUCCESS (in progress)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27A5E-A555-4878-BFAF-593CDF992BA5}"/>
              </a:ext>
            </a:extLst>
          </p:cNvPr>
          <p:cNvSpPr txBox="1"/>
          <p:nvPr/>
        </p:nvSpPr>
        <p:spPr>
          <a:xfrm>
            <a:off x="0" y="641053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used from “</a:t>
            </a:r>
            <a:r>
              <a:rPr lang="en-US" sz="1200" i="0" dirty="0">
                <a:solidFill>
                  <a:srgbClr val="292929"/>
                </a:solidFill>
                <a:effectLst/>
                <a:latin typeface="sohne"/>
              </a:rPr>
              <a:t>Going for Gold: Predicting Medal Outcomes in the Olympics Using Generalized Linear Modeling</a:t>
            </a:r>
            <a:r>
              <a:rPr lang="en-US" sz="1200" dirty="0"/>
              <a:t>”  retrieved from https://towardsdatascience.com/going-for-gold-predicting-medal-outcomes-in-the-olympics-using-generalized-linear-modeling-e6e9d4837ae8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5D994-7D90-4F76-ACBF-5407109AAE3B}"/>
              </a:ext>
            </a:extLst>
          </p:cNvPr>
          <p:cNvSpPr txBox="1"/>
          <p:nvPr/>
        </p:nvSpPr>
        <p:spPr>
          <a:xfrm>
            <a:off x="841131" y="1328168"/>
            <a:ext cx="826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Tweets from and about Several High Profile Athletes and cleaning the Tweets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9B18F-4308-4F53-96B9-1B85C2700FFA}"/>
              </a:ext>
            </a:extLst>
          </p:cNvPr>
          <p:cNvSpPr txBox="1"/>
          <p:nvPr/>
        </p:nvSpPr>
        <p:spPr>
          <a:xfrm>
            <a:off x="780348" y="2303720"/>
            <a:ext cx="5766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 Tweets filtered to “Olympics” and dates after January 1, 2021, leading up to the Tokyo Olympics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Olympic Tweets to the following athletes: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Simone Biles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Sunisa</a:t>
            </a:r>
            <a:r>
              <a:rPr lang="en-US" dirty="0"/>
              <a:t> Lee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Caeleb</a:t>
            </a:r>
            <a:r>
              <a:rPr lang="en-US" dirty="0"/>
              <a:t> Dressel – limited to no Twitter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Katie Ledecky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Noah Lyles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Naomi Osaka – limited to no Twitter presence</a:t>
            </a:r>
          </a:p>
        </p:txBody>
      </p:sp>
    </p:spTree>
    <p:extLst>
      <p:ext uri="{BB962C8B-B14F-4D97-AF65-F5344CB8AC3E}">
        <p14:creationId xmlns:p14="http://schemas.microsoft.com/office/powerpoint/2010/main" val="225874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E27A5E-A555-4878-BFAF-593CDF992BA5}"/>
              </a:ext>
            </a:extLst>
          </p:cNvPr>
          <p:cNvSpPr txBox="1"/>
          <p:nvPr/>
        </p:nvSpPr>
        <p:spPr>
          <a:xfrm>
            <a:off x="0" y="6492875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used from “Use data open source python” retrieved from https://www.earthdatascience.org/courses/use-data-open-source-python/intro-to-apis/twitter-data-in-python/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5D994-7D90-4F76-ACBF-5407109AAE3B}"/>
              </a:ext>
            </a:extLst>
          </p:cNvPr>
          <p:cNvSpPr txBox="1"/>
          <p:nvPr/>
        </p:nvSpPr>
        <p:spPr>
          <a:xfrm>
            <a:off x="4230022" y="2623568"/>
            <a:ext cx="296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Analysis on Tweets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BEF64-A736-469F-BD37-1E6E6AEDA5C4}"/>
              </a:ext>
            </a:extLst>
          </p:cNvPr>
          <p:cNvSpPr txBox="1"/>
          <p:nvPr/>
        </p:nvSpPr>
        <p:spPr>
          <a:xfrm flipH="1">
            <a:off x="3040844" y="2865591"/>
            <a:ext cx="5347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IN PROGRESS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364BF9-3CA4-4153-AE15-6145B8F9A5CB}"/>
              </a:ext>
            </a:extLst>
          </p:cNvPr>
          <p:cNvSpPr txBox="1">
            <a:spLocks/>
          </p:cNvSpPr>
          <p:nvPr/>
        </p:nvSpPr>
        <p:spPr>
          <a:xfrm>
            <a:off x="841131" y="321919"/>
            <a:ext cx="10509738" cy="64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SOCIAL MEDIA AFFECT ON SUCCES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5686D9-E967-492A-B148-3BAB10E05829}"/>
              </a:ext>
            </a:extLst>
          </p:cNvPr>
          <p:cNvSpPr txBox="1">
            <a:spLocks/>
          </p:cNvSpPr>
          <p:nvPr/>
        </p:nvSpPr>
        <p:spPr>
          <a:xfrm>
            <a:off x="135428" y="870077"/>
            <a:ext cx="11921144" cy="48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Does the pressure of the public and the media have an impact on an athlete?</a:t>
            </a:r>
          </a:p>
        </p:txBody>
      </p:sp>
    </p:spTree>
    <p:extLst>
      <p:ext uri="{BB962C8B-B14F-4D97-AF65-F5344CB8AC3E}">
        <p14:creationId xmlns:p14="http://schemas.microsoft.com/office/powerpoint/2010/main" val="213030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501"/>
    </mc:Choice>
    <mc:Fallback>
      <p:transition spd="slow" advTm="7050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DBED4-948D-4A5F-84F8-52482DDA9D29}"/>
              </a:ext>
            </a:extLst>
          </p:cNvPr>
          <p:cNvSpPr txBox="1">
            <a:spLocks/>
          </p:cNvSpPr>
          <p:nvPr/>
        </p:nvSpPr>
        <p:spPr>
          <a:xfrm>
            <a:off x="841131" y="-2198"/>
            <a:ext cx="10509738" cy="111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600" b="1" spc="3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5400" dirty="0"/>
              <a:t>MAP &amp; CHARTS OF MEDAL COUNTS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A7B4294-C8D6-4499-9152-4FD19578D602}"/>
              </a:ext>
            </a:extLst>
          </p:cNvPr>
          <p:cNvSpPr txBox="1">
            <a:spLocks/>
          </p:cNvSpPr>
          <p:nvPr/>
        </p:nvSpPr>
        <p:spPr>
          <a:xfrm>
            <a:off x="135428" y="784516"/>
            <a:ext cx="11921144" cy="48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What other factors may contribute to the Olympic success of a country?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DB92A4-BB5E-4A27-AE18-D34D9B799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 b="12222"/>
          <a:stretch/>
        </p:blipFill>
        <p:spPr>
          <a:xfrm>
            <a:off x="1798320" y="1268597"/>
            <a:ext cx="8307211" cy="51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9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30170"/>
    </mc:Choice>
    <mc:Fallback>
      <p:transition spd="slow" advTm="301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F2A382-B4E9-470E-9A00-C67D2B8A64D4}"/>
              </a:ext>
            </a:extLst>
          </p:cNvPr>
          <p:cNvSpPr txBox="1">
            <a:spLocks/>
          </p:cNvSpPr>
          <p:nvPr/>
        </p:nvSpPr>
        <p:spPr>
          <a:xfrm>
            <a:off x="789992" y="366623"/>
            <a:ext cx="10612015" cy="1126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THE QUALITIES OF AN OLYMPIC ATHLETE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BA56C-E17E-4B01-A374-A53725BC2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68" y="1856535"/>
            <a:ext cx="10825264" cy="4025518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Bahnschrift Light Condensed" panose="020B0502040204020203" pitchFamily="34" charset="0"/>
              </a:rPr>
              <a:t>Can anyone who meets the physical profile of an Olympic athlete achieve his/her Olympic dreams?</a:t>
            </a:r>
          </a:p>
          <a:p>
            <a:pPr marL="0" indent="0" algn="just">
              <a:buNone/>
            </a:pPr>
            <a:endParaRPr lang="en-US" sz="3200" dirty="0">
              <a:latin typeface="Bahnschrift Light Condensed" panose="020B0502040204020203" pitchFamily="34" charset="0"/>
            </a:endParaRPr>
          </a:p>
          <a:p>
            <a:pPr algn="just"/>
            <a:r>
              <a:rPr lang="en-US" sz="3200" dirty="0">
                <a:latin typeface="Bahnschrift Light Condensed" panose="020B0502040204020203" pitchFamily="34" charset="0"/>
              </a:rPr>
              <a:t>What other attributes could play a role in the success of an athlete?</a:t>
            </a:r>
          </a:p>
          <a:p>
            <a:pPr marL="0" indent="0" algn="just">
              <a:buNone/>
            </a:pPr>
            <a:endParaRPr lang="en-US" sz="3200" dirty="0">
              <a:latin typeface="Bahnschrift Light Condensed" panose="020B0502040204020203" pitchFamily="34" charset="0"/>
            </a:endParaRPr>
          </a:p>
          <a:p>
            <a:pPr algn="just"/>
            <a:r>
              <a:rPr lang="en-US" sz="3200" dirty="0">
                <a:latin typeface="Bahnschrift Light Condensed" panose="020B0502040204020203" pitchFamily="34" charset="0"/>
              </a:rPr>
              <a:t>Does mental health have an effect on athletes – positive or negative, significant enough to eclipse all other qualities that may lead success?</a:t>
            </a:r>
          </a:p>
        </p:txBody>
      </p:sp>
    </p:spTree>
    <p:extLst>
      <p:ext uri="{BB962C8B-B14F-4D97-AF65-F5344CB8AC3E}">
        <p14:creationId xmlns:p14="http://schemas.microsoft.com/office/powerpoint/2010/main" val="10803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618"/>
    </mc:Choice>
    <mc:Fallback>
      <p:transition spd="slow" advTm="4061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DBED4-948D-4A5F-84F8-52482DDA9D29}"/>
              </a:ext>
            </a:extLst>
          </p:cNvPr>
          <p:cNvSpPr txBox="1">
            <a:spLocks/>
          </p:cNvSpPr>
          <p:nvPr/>
        </p:nvSpPr>
        <p:spPr>
          <a:xfrm>
            <a:off x="841131" y="-2198"/>
            <a:ext cx="10509738" cy="111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600" b="1" spc="3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5400" dirty="0"/>
              <a:t>MAP &amp; CHARTS OF MEDAL COUNTS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A7B4294-C8D6-4499-9152-4FD19578D602}"/>
              </a:ext>
            </a:extLst>
          </p:cNvPr>
          <p:cNvSpPr txBox="1">
            <a:spLocks/>
          </p:cNvSpPr>
          <p:nvPr/>
        </p:nvSpPr>
        <p:spPr>
          <a:xfrm>
            <a:off x="135428" y="784516"/>
            <a:ext cx="11921144" cy="48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What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other factors may contribute to the Olympic success of a country?</a:t>
            </a:r>
          </a:p>
        </p:txBody>
      </p:sp>
      <p:pic>
        <p:nvPicPr>
          <p:cNvPr id="16" name="slide2" descr="Medal Count v. GDP &amp;amp; Population">
            <a:extLst>
              <a:ext uri="{FF2B5EF4-FFF2-40B4-BE49-F238E27FC236}">
                <a16:creationId xmlns:a16="http://schemas.microsoft.com/office/drawing/2014/main" id="{F6F81B5D-16E6-4B68-8410-6CE5EBC1DA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3" b="4711"/>
          <a:stretch/>
        </p:blipFill>
        <p:spPr>
          <a:xfrm>
            <a:off x="1326174" y="1287694"/>
            <a:ext cx="9539652" cy="54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58798"/>
    </mc:Choice>
    <mc:Fallback>
      <p:transition spd="slow" advTm="5879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BD1A5E32-EB40-4BBE-88CD-215F822728D0}"/>
              </a:ext>
            </a:extLst>
          </p:cNvPr>
          <p:cNvGrpSpPr/>
          <p:nvPr/>
        </p:nvGrpSpPr>
        <p:grpSpPr>
          <a:xfrm>
            <a:off x="3772709" y="1488566"/>
            <a:ext cx="4753353" cy="4744008"/>
            <a:chOff x="3811341" y="1450466"/>
            <a:chExt cx="4989235" cy="497942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4D58392-8313-4980-A5CE-DB8C2B78923F}"/>
                </a:ext>
              </a:extLst>
            </p:cNvPr>
            <p:cNvGrpSpPr/>
            <p:nvPr/>
          </p:nvGrpSpPr>
          <p:grpSpPr>
            <a:xfrm>
              <a:off x="4484071" y="4456650"/>
              <a:ext cx="3407893" cy="1973239"/>
              <a:chOff x="847583" y="1469367"/>
              <a:chExt cx="3407893" cy="197323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3D28AB-8282-4200-8F72-A675D1539947}"/>
                  </a:ext>
                </a:extLst>
              </p:cNvPr>
              <p:cNvSpPr txBox="1"/>
              <p:nvPr/>
            </p:nvSpPr>
            <p:spPr>
              <a:xfrm>
                <a:off x="1501691" y="1469367"/>
                <a:ext cx="2203872" cy="387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SYDNEY, AUSTRALIA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ACA7C8A-EF77-41D9-929A-97FB4DD15C73}"/>
                  </a:ext>
                </a:extLst>
              </p:cNvPr>
              <p:cNvGrpSpPr/>
              <p:nvPr/>
            </p:nvGrpSpPr>
            <p:grpSpPr>
              <a:xfrm>
                <a:off x="847583" y="1849544"/>
                <a:ext cx="3407893" cy="1593062"/>
                <a:chOff x="82558" y="3643897"/>
                <a:chExt cx="3044699" cy="1423284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1D2AA46A-5403-40D5-9993-F2F7BD89B6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8541" t="10766" r="9274" b="2369"/>
                <a:stretch/>
              </p:blipFill>
              <p:spPr>
                <a:xfrm>
                  <a:off x="82558" y="3643903"/>
                  <a:ext cx="1517145" cy="142327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E69AD721-84E3-4409-BDF5-8745AC840B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1772" t="14235" r="16429" b="7938"/>
                <a:stretch/>
              </p:blipFill>
              <p:spPr>
                <a:xfrm>
                  <a:off x="1610112" y="3643897"/>
                  <a:ext cx="1517145" cy="142327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E54FA35-A556-4A22-ADE9-D6076A8691A5}"/>
                </a:ext>
              </a:extLst>
            </p:cNvPr>
            <p:cNvGrpSpPr/>
            <p:nvPr/>
          </p:nvGrpSpPr>
          <p:grpSpPr>
            <a:xfrm>
              <a:off x="3811341" y="1450466"/>
              <a:ext cx="4989235" cy="2892714"/>
              <a:chOff x="6313811" y="1663944"/>
              <a:chExt cx="4989235" cy="289271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041282B-D411-4E02-B6DF-A202AAC90B7F}"/>
                  </a:ext>
                </a:extLst>
              </p:cNvPr>
              <p:cNvGrpSpPr/>
              <p:nvPr/>
            </p:nvGrpSpPr>
            <p:grpSpPr>
              <a:xfrm>
                <a:off x="6710143" y="2038369"/>
                <a:ext cx="3960686" cy="2518289"/>
                <a:chOff x="4835526" y="3605921"/>
                <a:chExt cx="2816225" cy="1790616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8AAA1D8D-3C2F-41B5-89D9-0B8517DE0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8862" t="1430" r="4833"/>
                <a:stretch/>
              </p:blipFill>
              <p:spPr>
                <a:xfrm>
                  <a:off x="4835526" y="3605921"/>
                  <a:ext cx="1403350" cy="179061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838C19CB-8581-45B4-8737-072E92EACB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3917" t="391" r="9862" b="1697"/>
                <a:stretch/>
              </p:blipFill>
              <p:spPr>
                <a:xfrm>
                  <a:off x="6248401" y="3605921"/>
                  <a:ext cx="1403350" cy="179061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AFDD13-5E35-4C09-8FF1-674E43EC8C47}"/>
                  </a:ext>
                </a:extLst>
              </p:cNvPr>
              <p:cNvSpPr txBox="1"/>
              <p:nvPr/>
            </p:nvSpPr>
            <p:spPr>
              <a:xfrm>
                <a:off x="6313811" y="1663944"/>
                <a:ext cx="4989235" cy="387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CALGARY, MONTREAL, &amp; VANCOUVER, CANADA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FE7FE66-3CDA-4C63-8B45-3AFC46A08E79}"/>
              </a:ext>
            </a:extLst>
          </p:cNvPr>
          <p:cNvGrpSpPr/>
          <p:nvPr/>
        </p:nvGrpSpPr>
        <p:grpSpPr>
          <a:xfrm>
            <a:off x="8376349" y="1461546"/>
            <a:ext cx="3556398" cy="4750388"/>
            <a:chOff x="8323690" y="1423446"/>
            <a:chExt cx="3732882" cy="498612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4DC9692-938C-48EB-90CD-35BABEE488EB}"/>
                </a:ext>
              </a:extLst>
            </p:cNvPr>
            <p:cNvGrpSpPr/>
            <p:nvPr/>
          </p:nvGrpSpPr>
          <p:grpSpPr>
            <a:xfrm>
              <a:off x="8323690" y="4157898"/>
              <a:ext cx="3732882" cy="2251672"/>
              <a:chOff x="4547789" y="4245343"/>
              <a:chExt cx="3732882" cy="225167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0AFDE95-8024-4FB4-959B-A2454F181655}"/>
                  </a:ext>
                </a:extLst>
              </p:cNvPr>
              <p:cNvGrpSpPr/>
              <p:nvPr/>
            </p:nvGrpSpPr>
            <p:grpSpPr>
              <a:xfrm>
                <a:off x="4547789" y="4630555"/>
                <a:ext cx="3732882" cy="1866460"/>
                <a:chOff x="1896301" y="4885484"/>
                <a:chExt cx="2311400" cy="1155714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A92F6980-57C2-48A2-B0F2-C30FA1CCCD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3057" t="19166" r="20822" b="17639"/>
                <a:stretch/>
              </p:blipFill>
              <p:spPr>
                <a:xfrm>
                  <a:off x="3052001" y="4885484"/>
                  <a:ext cx="1155700" cy="11557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8506D523-ACEF-44CB-A7BA-5CC0BA2A73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0884" t="23134" r="25090" b="12840"/>
                <a:stretch/>
              </p:blipFill>
              <p:spPr>
                <a:xfrm>
                  <a:off x="1896301" y="4885498"/>
                  <a:ext cx="1155700" cy="11557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0A322C-EF12-4C99-A8F7-76668D410E7A}"/>
                  </a:ext>
                </a:extLst>
              </p:cNvPr>
              <p:cNvSpPr txBox="1"/>
              <p:nvPr/>
            </p:nvSpPr>
            <p:spPr>
              <a:xfrm>
                <a:off x="5611575" y="4245343"/>
                <a:ext cx="1684974" cy="387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PARIS, FRANCE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1943626-DA24-42CC-8BB8-730F1277C767}"/>
                </a:ext>
              </a:extLst>
            </p:cNvPr>
            <p:cNvGrpSpPr/>
            <p:nvPr/>
          </p:nvGrpSpPr>
          <p:grpSpPr>
            <a:xfrm>
              <a:off x="8617035" y="1423446"/>
              <a:ext cx="3146192" cy="2421083"/>
              <a:chOff x="8637297" y="3566479"/>
              <a:chExt cx="3146192" cy="242108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286A357-8D43-4CE1-988F-65A0C9532915}"/>
                  </a:ext>
                </a:extLst>
              </p:cNvPr>
              <p:cNvGrpSpPr/>
              <p:nvPr/>
            </p:nvGrpSpPr>
            <p:grpSpPr>
              <a:xfrm>
                <a:off x="8637297" y="3952082"/>
                <a:ext cx="3146192" cy="2035480"/>
                <a:chOff x="9222581" y="3952082"/>
                <a:chExt cx="2499157" cy="1616870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6C5A437B-F191-47CA-8088-092BF473DD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9635" t="1719" r="479" b="1075"/>
                <a:stretch/>
              </p:blipFill>
              <p:spPr>
                <a:xfrm>
                  <a:off x="9222581" y="3952082"/>
                  <a:ext cx="1241857" cy="16168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5D960C50-DE43-42FC-B7E4-207FC4E050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3903" t="5826" b="5762"/>
                <a:stretch/>
              </p:blipFill>
              <p:spPr>
                <a:xfrm>
                  <a:off x="10479881" y="3952082"/>
                  <a:ext cx="1241857" cy="16168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B4CB367-D5DB-46AA-A42E-08ABD019C83D}"/>
                  </a:ext>
                </a:extLst>
              </p:cNvPr>
              <p:cNvSpPr txBox="1"/>
              <p:nvPr/>
            </p:nvSpPr>
            <p:spPr>
              <a:xfrm>
                <a:off x="9060431" y="3566479"/>
                <a:ext cx="2414057" cy="387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SEOUL, SOUTH KOREA</a:t>
                </a:r>
              </a:p>
            </p:txBody>
          </p:sp>
        </p:grp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4EF9E418-64E0-474C-B712-F8A63687311A}"/>
              </a:ext>
            </a:extLst>
          </p:cNvPr>
          <p:cNvSpPr txBox="1">
            <a:spLocks/>
          </p:cNvSpPr>
          <p:nvPr/>
        </p:nvSpPr>
        <p:spPr>
          <a:xfrm>
            <a:off x="841131" y="-2198"/>
            <a:ext cx="10509738" cy="111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600" b="1" spc="3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5400" dirty="0"/>
              <a:t>MEDAL COUNTS FOR HOST COUNTRY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2B10039D-D45D-4237-8CB2-075860032600}"/>
              </a:ext>
            </a:extLst>
          </p:cNvPr>
          <p:cNvSpPr txBox="1">
            <a:spLocks/>
          </p:cNvSpPr>
          <p:nvPr/>
        </p:nvSpPr>
        <p:spPr>
          <a:xfrm>
            <a:off x="135428" y="794041"/>
            <a:ext cx="11921144" cy="48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Does a country have more success when it is hosting the Games?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7EB65D-FE9C-450A-B4FD-63160AB35446}"/>
              </a:ext>
            </a:extLst>
          </p:cNvPr>
          <p:cNvGrpSpPr/>
          <p:nvPr/>
        </p:nvGrpSpPr>
        <p:grpSpPr>
          <a:xfrm>
            <a:off x="432749" y="1490399"/>
            <a:ext cx="3216697" cy="4872301"/>
            <a:chOff x="396948" y="1452299"/>
            <a:chExt cx="3376324" cy="511408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3A3F372-1B61-43A7-ACA4-3F5CA46DB17D}"/>
                </a:ext>
              </a:extLst>
            </p:cNvPr>
            <p:cNvGrpSpPr/>
            <p:nvPr/>
          </p:nvGrpSpPr>
          <p:grpSpPr>
            <a:xfrm>
              <a:off x="719483" y="3669239"/>
              <a:ext cx="2731255" cy="2897146"/>
              <a:chOff x="1180076" y="3683412"/>
              <a:chExt cx="2731255" cy="289714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D52091A-F48A-408D-841E-48C6669D2C18}"/>
                  </a:ext>
                </a:extLst>
              </p:cNvPr>
              <p:cNvGrpSpPr/>
              <p:nvPr/>
            </p:nvGrpSpPr>
            <p:grpSpPr>
              <a:xfrm>
                <a:off x="1180076" y="4062269"/>
                <a:ext cx="2731255" cy="2518289"/>
                <a:chOff x="4167189" y="3502817"/>
                <a:chExt cx="1727778" cy="1593057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A272087F-3A8B-4874-8E3F-ADF25B0CCA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25335" t="6992" r="17485" b="1281"/>
                <a:stretch/>
              </p:blipFill>
              <p:spPr>
                <a:xfrm>
                  <a:off x="4167189" y="3502817"/>
                  <a:ext cx="859632" cy="159305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CBA1801C-E6F7-419D-840E-E20827941A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28269" t="9461" r="12037" b="3430"/>
                <a:stretch/>
              </p:blipFill>
              <p:spPr>
                <a:xfrm>
                  <a:off x="5035335" y="3502817"/>
                  <a:ext cx="859632" cy="159305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B5A1D2-7326-4FB1-B32E-B7B53CD954B5}"/>
                  </a:ext>
                </a:extLst>
              </p:cNvPr>
              <p:cNvSpPr txBox="1"/>
              <p:nvPr/>
            </p:nvSpPr>
            <p:spPr>
              <a:xfrm>
                <a:off x="1495993" y="3683412"/>
                <a:ext cx="2203604" cy="387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LONDON, ENGLAND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97DDE23-07C2-45C1-90EF-2F2FABAF9DC8}"/>
                </a:ext>
              </a:extLst>
            </p:cNvPr>
            <p:cNvGrpSpPr/>
            <p:nvPr/>
          </p:nvGrpSpPr>
          <p:grpSpPr>
            <a:xfrm>
              <a:off x="396948" y="1452299"/>
              <a:ext cx="3376324" cy="2147105"/>
              <a:chOff x="8220075" y="1223402"/>
              <a:chExt cx="3376324" cy="214710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B1B68CF-49A2-4DC9-A894-BCFA1DB23DAC}"/>
                  </a:ext>
                </a:extLst>
              </p:cNvPr>
              <p:cNvGrpSpPr/>
              <p:nvPr/>
            </p:nvGrpSpPr>
            <p:grpSpPr>
              <a:xfrm>
                <a:off x="8220075" y="1598104"/>
                <a:ext cx="3376324" cy="1772403"/>
                <a:chOff x="7214624" y="1648288"/>
                <a:chExt cx="4511950" cy="2368550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F30BDDFE-3A50-4494-A68A-D45852C833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2678" t="2924" r="7614" b="3022"/>
                <a:stretch/>
              </p:blipFill>
              <p:spPr>
                <a:xfrm>
                  <a:off x="9475297" y="1648288"/>
                  <a:ext cx="2251277" cy="236855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739B304D-2578-4A1A-ADD2-E25451510B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t="1667" r="5714" b="3788"/>
                <a:stretch/>
              </p:blipFill>
              <p:spPr>
                <a:xfrm>
                  <a:off x="7214624" y="1648288"/>
                  <a:ext cx="2251148" cy="236855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7C03996-B0A8-4B38-BAAC-D7790BC8B0C2}"/>
                  </a:ext>
                </a:extLst>
              </p:cNvPr>
              <p:cNvSpPr txBox="1"/>
              <p:nvPr/>
            </p:nvSpPr>
            <p:spPr>
              <a:xfrm>
                <a:off x="8663122" y="1223402"/>
                <a:ext cx="2613810" cy="387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RIO DE JANEIRO, BRAZIL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BA6F317-406B-426A-92D3-59D2DFC8600F}"/>
              </a:ext>
            </a:extLst>
          </p:cNvPr>
          <p:cNvGrpSpPr/>
          <p:nvPr/>
        </p:nvGrpSpPr>
        <p:grpSpPr>
          <a:xfrm>
            <a:off x="9160972" y="6311383"/>
            <a:ext cx="2771775" cy="450451"/>
            <a:chOff x="4644750" y="6252425"/>
            <a:chExt cx="2771775" cy="450451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A766CAD-2DBB-439B-BA91-C5B1AC422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44750" y="6464751"/>
              <a:ext cx="2771775" cy="238125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F280103-6523-416D-BD9A-513A6FECEAC1}"/>
                </a:ext>
              </a:extLst>
            </p:cNvPr>
            <p:cNvSpPr txBox="1"/>
            <p:nvPr/>
          </p:nvSpPr>
          <p:spPr>
            <a:xfrm>
              <a:off x="5465450" y="6252425"/>
              <a:ext cx="1130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Medal Count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7DEF046-C4AC-42A4-BAF0-FF718EB0842B}"/>
              </a:ext>
            </a:extLst>
          </p:cNvPr>
          <p:cNvSpPr txBox="1"/>
          <p:nvPr/>
        </p:nvSpPr>
        <p:spPr>
          <a:xfrm>
            <a:off x="-175214" y="6482401"/>
            <a:ext cx="809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First image depicts overall medal count; second image depicts medal count while host country</a:t>
            </a:r>
          </a:p>
        </p:txBody>
      </p:sp>
    </p:spTree>
    <p:extLst>
      <p:ext uri="{BB962C8B-B14F-4D97-AF65-F5344CB8AC3E}">
        <p14:creationId xmlns:p14="http://schemas.microsoft.com/office/powerpoint/2010/main" val="311077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545"/>
    </mc:Choice>
    <mc:Fallback>
      <p:transition spd="slow" advTm="5254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EC1124-825D-4970-95CB-261EC70971B4}"/>
              </a:ext>
            </a:extLst>
          </p:cNvPr>
          <p:cNvSpPr txBox="1">
            <a:spLocks/>
          </p:cNvSpPr>
          <p:nvPr/>
        </p:nvSpPr>
        <p:spPr>
          <a:xfrm>
            <a:off x="841131" y="-2198"/>
            <a:ext cx="10509738" cy="111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600" b="1" spc="3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5400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95695-20F2-4987-AA0A-3DA6F1AE0683}"/>
              </a:ext>
            </a:extLst>
          </p:cNvPr>
          <p:cNvSpPr txBox="1"/>
          <p:nvPr/>
        </p:nvSpPr>
        <p:spPr>
          <a:xfrm>
            <a:off x="769620" y="1303020"/>
            <a:ext cx="106527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Kaggle.com. “120 years of Olympic history: athletes and results.” Retrieved on September 11, 2021 from </a:t>
            </a:r>
            <a:r>
              <a:rPr lang="en-US" dirty="0">
                <a:hlinkClick r:id="rId2"/>
              </a:rPr>
              <a:t>https://www.kaggle.com/heesoo37/120-years-of-olympic-history-athletes-and-results?select=athlete_events.csv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Kaggle.com. “Population by Country – 2020.” Retrieved October 13, 2021 from </a:t>
            </a:r>
            <a:r>
              <a:rPr lang="en-US" dirty="0">
                <a:hlinkClick r:id="rId3"/>
              </a:rPr>
              <a:t>https://www.kaggle.com/tanuprabhu/population-by-country-2020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DataHub.com. “Country, Regional and World GDP (Gross Domestic Product).” Retrieved October 13, 2021 from </a:t>
            </a:r>
            <a:r>
              <a:rPr lang="en-US" dirty="0">
                <a:hlinkClick r:id="rId4"/>
              </a:rPr>
              <a:t>https://datahub.io/core/gdp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Shahir, J. 2021 August 5. Towards Data Science. “Going for Gold: Predicting Medal Outcomes in the Olympics Using Generalized Linear Modeling.” Retrieved September 11, 2021 from </a:t>
            </a:r>
            <a:r>
              <a:rPr lang="en-US" dirty="0">
                <a:hlinkClick r:id="rId5"/>
              </a:rPr>
              <a:t>https://towardsdatascience.com/going-for-gold-predicting-medal-outcomes-in-the-olympics-using-generalized-linear-modeling-e6e9d4837ae8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Pearson, C. Regis University. “Week 2 – K-nearest Neighbors (KNN).”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84"/>
    </mc:Choice>
    <mc:Fallback>
      <p:transition spd="slow" advTm="2328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479033-6882-4163-838D-3302898B3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" t="11624" r="6535" b="8789"/>
          <a:stretch/>
        </p:blipFill>
        <p:spPr>
          <a:xfrm>
            <a:off x="3465905" y="1674831"/>
            <a:ext cx="5260188" cy="4824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9351-00C6-4B6A-8A37-DDEE3F634DDE}"/>
              </a:ext>
            </a:extLst>
          </p:cNvPr>
          <p:cNvSpPr txBox="1"/>
          <p:nvPr/>
        </p:nvSpPr>
        <p:spPr>
          <a:xfrm>
            <a:off x="1128408" y="2440687"/>
            <a:ext cx="233749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JANE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Sex:</a:t>
            </a:r>
            <a:r>
              <a:rPr lang="en-US" dirty="0">
                <a:latin typeface="Consolas" panose="020B0609020204030204" pitchFamily="49" charset="0"/>
              </a:rPr>
              <a:t>	Female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Age:</a:t>
            </a:r>
            <a:r>
              <a:rPr lang="en-US" dirty="0">
                <a:latin typeface="Consolas" panose="020B0609020204030204" pitchFamily="49" charset="0"/>
              </a:rPr>
              <a:t>	22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Height:	</a:t>
            </a:r>
            <a:r>
              <a:rPr lang="en-US" dirty="0">
                <a:latin typeface="Consolas" panose="020B0609020204030204" pitchFamily="49" charset="0"/>
              </a:rPr>
              <a:t>154 cm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Weight:	</a:t>
            </a:r>
            <a:r>
              <a:rPr lang="en-US" dirty="0">
                <a:latin typeface="Consolas" panose="020B0609020204030204" pitchFamily="49" charset="0"/>
              </a:rPr>
              <a:t>47 kg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Nationality:  </a:t>
            </a:r>
            <a:r>
              <a:rPr lang="en-US" dirty="0">
                <a:latin typeface="Consolas" panose="020B0609020204030204" pitchFamily="49" charset="0"/>
              </a:rPr>
              <a:t>USA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2D717-564D-47A7-9E65-E0A1084C02DE}"/>
              </a:ext>
            </a:extLst>
          </p:cNvPr>
          <p:cNvSpPr txBox="1"/>
          <p:nvPr/>
        </p:nvSpPr>
        <p:spPr>
          <a:xfrm>
            <a:off x="8907293" y="2440687"/>
            <a:ext cx="2337499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BOB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Sex:</a:t>
            </a:r>
            <a:r>
              <a:rPr lang="en-US" dirty="0">
                <a:latin typeface="Consolas" panose="020B0609020204030204" pitchFamily="49" charset="0"/>
              </a:rPr>
              <a:t>	Male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Age:</a:t>
            </a:r>
            <a:r>
              <a:rPr lang="en-US" dirty="0">
                <a:latin typeface="Consolas" panose="020B0609020204030204" pitchFamily="49" charset="0"/>
              </a:rPr>
              <a:t>	28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Height:	</a:t>
            </a:r>
            <a:r>
              <a:rPr lang="en-US" dirty="0">
                <a:latin typeface="Consolas" panose="020B0609020204030204" pitchFamily="49" charset="0"/>
              </a:rPr>
              <a:t>193 cm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Weight:	</a:t>
            </a:r>
            <a:r>
              <a:rPr lang="en-US" dirty="0">
                <a:latin typeface="Consolas" panose="020B0609020204030204" pitchFamily="49" charset="0"/>
              </a:rPr>
              <a:t>95 kg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Nationality:  </a:t>
            </a:r>
            <a:r>
              <a:rPr lang="en-US" dirty="0">
                <a:latin typeface="Consolas" panose="020B0609020204030204" pitchFamily="49" charset="0"/>
              </a:rPr>
              <a:t>AUS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B7546ED-F832-4168-BE4F-82450B4D715B}"/>
              </a:ext>
            </a:extLst>
          </p:cNvPr>
          <p:cNvSpPr txBox="1">
            <a:spLocks/>
          </p:cNvSpPr>
          <p:nvPr/>
        </p:nvSpPr>
        <p:spPr>
          <a:xfrm>
            <a:off x="789992" y="366623"/>
            <a:ext cx="10612015" cy="1126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OLYMPIC HOPEFULS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397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21"/>
    </mc:Choice>
    <mc:Fallback>
      <p:transition spd="slow" advTm="347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D824-07A6-4CDD-92BE-84D25E3F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DATASET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2920-4CB3-4096-80AA-F14B03D4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68" y="2181851"/>
            <a:ext cx="10825264" cy="342194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Bahnschrift Light Condensed" panose="020B0502040204020203" pitchFamily="34" charset="0"/>
              </a:rPr>
              <a:t>Kaggle Dataset “120 Years of Olympic History”</a:t>
            </a:r>
          </a:p>
          <a:p>
            <a:pPr marL="0" indent="0" algn="just">
              <a:buNone/>
            </a:pPr>
            <a:endParaRPr lang="en-US" sz="3200" dirty="0">
              <a:latin typeface="Bahnschrift Light Condensed" panose="020B0502040204020203" pitchFamily="34" charset="0"/>
            </a:endParaRPr>
          </a:p>
          <a:p>
            <a:pPr algn="just"/>
            <a:r>
              <a:rPr lang="en-US" sz="3200" dirty="0">
                <a:latin typeface="Bahnschrift Light Condensed" panose="020B0502040204020203" pitchFamily="34" charset="0"/>
              </a:rPr>
              <a:t>Data cleaning processes:</a:t>
            </a:r>
          </a:p>
          <a:p>
            <a:pPr lvl="1" algn="just"/>
            <a:r>
              <a:rPr lang="en-US" sz="2800" dirty="0">
                <a:latin typeface="Bahnschrift Light Condensed" panose="020B0502040204020203" pitchFamily="34" charset="0"/>
              </a:rPr>
              <a:t>Identify nuances in Team and/or NOC data – make “same” data same</a:t>
            </a:r>
          </a:p>
          <a:p>
            <a:pPr lvl="1" algn="just"/>
            <a:r>
              <a:rPr lang="en-US" sz="2800" dirty="0">
                <a:latin typeface="Bahnschrift Light Condensed" panose="020B0502040204020203" pitchFamily="34" charset="0"/>
              </a:rPr>
              <a:t>Drop all null values in fields that will be used for analysis – Height, Weight, Age</a:t>
            </a:r>
          </a:p>
          <a:p>
            <a:pPr lvl="1" algn="just"/>
            <a:r>
              <a:rPr lang="en-US" sz="2800" dirty="0">
                <a:latin typeface="Bahnschrift Light Condensed" panose="020B0502040204020203" pitchFamily="34" charset="0"/>
              </a:rPr>
              <a:t>Delete duplicate athletes for the purpose of some analysis (maintained for medal counts)</a:t>
            </a:r>
            <a:endParaRPr lang="en-US" sz="3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7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577"/>
    </mc:Choice>
    <mc:Fallback>
      <p:transition spd="slow" advTm="6357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FD36-E48C-4772-9363-9CA80DF2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18" y="169519"/>
            <a:ext cx="10509738" cy="6470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UNDERSTANDING THE DATA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8171F9-F022-4473-8271-3948CC1C544F}"/>
              </a:ext>
            </a:extLst>
          </p:cNvPr>
          <p:cNvSpPr txBox="1">
            <a:spLocks/>
          </p:cNvSpPr>
          <p:nvPr/>
        </p:nvSpPr>
        <p:spPr>
          <a:xfrm>
            <a:off x="2393694" y="816574"/>
            <a:ext cx="7397986" cy="48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Datapoint Count per Sports Category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F1F741-377B-46E0-AAF0-500E6DE5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86" y="1420421"/>
            <a:ext cx="824980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1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555"/>
    </mc:Choice>
    <mc:Fallback>
      <p:transition spd="slow" advTm="375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491446-D5A3-4CFC-86DE-8E132C1F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2" y="1323465"/>
            <a:ext cx="3937872" cy="2514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7054CD-43A4-4664-90AF-FAC10D6D7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73" y="4111495"/>
            <a:ext cx="3937872" cy="2514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422898-F836-4E93-A501-6BB4AFAC5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2" y="4111495"/>
            <a:ext cx="3937872" cy="2514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FF9FAE-F176-498B-9603-F75A87387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73" y="1323465"/>
            <a:ext cx="3937873" cy="2514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59DC42-065C-478C-A8E7-F39BEA142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51" y="4111495"/>
            <a:ext cx="3937873" cy="2514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8732BEB-D161-4C93-819E-92485A3F7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790" y="1323465"/>
            <a:ext cx="3937873" cy="2514600"/>
          </a:xfrm>
          <a:ln w="3175">
            <a:solidFill>
              <a:schemeClr val="tx1"/>
            </a:solidFill>
          </a:ln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BD33F4F-3486-4DE1-ADEA-726F1639D8C5}"/>
              </a:ext>
            </a:extLst>
          </p:cNvPr>
          <p:cNvSpPr txBox="1">
            <a:spLocks/>
          </p:cNvSpPr>
          <p:nvPr/>
        </p:nvSpPr>
        <p:spPr>
          <a:xfrm>
            <a:off x="990218" y="321919"/>
            <a:ext cx="10509738" cy="64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UNDERSTANDING THE DATA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22F91CB-6128-49BD-92A3-B29A77F4CD5E}"/>
              </a:ext>
            </a:extLst>
          </p:cNvPr>
          <p:cNvSpPr txBox="1">
            <a:spLocks/>
          </p:cNvSpPr>
          <p:nvPr/>
        </p:nvSpPr>
        <p:spPr>
          <a:xfrm>
            <a:off x="133554" y="793877"/>
            <a:ext cx="11921144" cy="48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Scatterplots of Athlete Profiles in Top Sports Categories – Is there a trend? </a:t>
            </a:r>
          </a:p>
        </p:txBody>
      </p:sp>
    </p:spTree>
    <p:extLst>
      <p:ext uri="{BB962C8B-B14F-4D97-AF65-F5344CB8AC3E}">
        <p14:creationId xmlns:p14="http://schemas.microsoft.com/office/powerpoint/2010/main" val="117502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904"/>
    </mc:Choice>
    <mc:Fallback>
      <p:transition spd="slow" advTm="5090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6DF220-76EE-4FC2-B51B-B5451371BB45}"/>
              </a:ext>
            </a:extLst>
          </p:cNvPr>
          <p:cNvSpPr txBox="1">
            <a:spLocks/>
          </p:cNvSpPr>
          <p:nvPr/>
        </p:nvSpPr>
        <p:spPr>
          <a:xfrm>
            <a:off x="841131" y="321919"/>
            <a:ext cx="10509738" cy="64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CHOOSING A SPORT FOR THE ATHLETES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32AEE-5925-43A1-A3DB-0D1D895EB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" t="11624" r="54119" b="8789"/>
          <a:stretch/>
        </p:blipFill>
        <p:spPr>
          <a:xfrm>
            <a:off x="60555" y="1791271"/>
            <a:ext cx="2171450" cy="4440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B3D41B-BDAB-4F7A-9F41-FB721C4FE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3" t="11624" r="6535" b="8789"/>
          <a:stretch/>
        </p:blipFill>
        <p:spPr>
          <a:xfrm>
            <a:off x="9046780" y="1791271"/>
            <a:ext cx="2838878" cy="444046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766B5F-AC11-4009-A108-2E9D46EB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404" y="1949561"/>
            <a:ext cx="7181193" cy="40560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900" b="1" dirty="0">
                <a:latin typeface="Consolas" panose="020B0609020204030204" pitchFamily="49" charset="0"/>
              </a:rPr>
              <a:t>Fields chosen for classification:</a:t>
            </a:r>
          </a:p>
          <a:p>
            <a:pPr lvl="1"/>
            <a:r>
              <a:rPr lang="en-US" sz="3500" dirty="0">
                <a:latin typeface="Consolas" panose="020B0609020204030204" pitchFamily="49" charset="0"/>
              </a:rPr>
              <a:t>Sex</a:t>
            </a:r>
          </a:p>
          <a:p>
            <a:pPr lvl="1"/>
            <a:r>
              <a:rPr lang="en-US" sz="3500" dirty="0">
                <a:latin typeface="Consolas" panose="020B0609020204030204" pitchFamily="49" charset="0"/>
              </a:rPr>
              <a:t>Age</a:t>
            </a:r>
          </a:p>
          <a:p>
            <a:pPr lvl="1"/>
            <a:r>
              <a:rPr lang="en-US" sz="3500" dirty="0">
                <a:latin typeface="Consolas" panose="020B0609020204030204" pitchFamily="49" charset="0"/>
              </a:rPr>
              <a:t>Height</a:t>
            </a:r>
          </a:p>
          <a:p>
            <a:pPr lvl="1"/>
            <a:r>
              <a:rPr lang="en-US" sz="3500" dirty="0">
                <a:latin typeface="Consolas" panose="020B0609020204030204" pitchFamily="49" charset="0"/>
              </a:rPr>
              <a:t>Weight</a:t>
            </a:r>
          </a:p>
          <a:p>
            <a:pPr lvl="1"/>
            <a:r>
              <a:rPr lang="en-US" sz="3500" dirty="0">
                <a:latin typeface="Consolas" panose="020B0609020204030204" pitchFamily="49" charset="0"/>
              </a:rPr>
              <a:t>Season</a:t>
            </a:r>
          </a:p>
          <a:p>
            <a:pPr lvl="1"/>
            <a:r>
              <a:rPr lang="en-US" sz="3500" dirty="0">
                <a:latin typeface="Consolas" panose="020B0609020204030204" pitchFamily="49" charset="0"/>
              </a:rPr>
              <a:t>Team (country represented)</a:t>
            </a:r>
          </a:p>
          <a:p>
            <a:pPr marL="457200" lvl="1" indent="0">
              <a:buNone/>
            </a:pPr>
            <a:endParaRPr lang="en-US" sz="3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900" b="1" dirty="0">
                <a:latin typeface="Consolas" panose="020B0609020204030204" pitchFamily="49" charset="0"/>
              </a:rPr>
              <a:t>Classification Method:</a:t>
            </a:r>
          </a:p>
          <a:p>
            <a:pPr lvl="1"/>
            <a:r>
              <a:rPr lang="en-US" sz="3500" dirty="0">
                <a:latin typeface="Consolas" panose="020B0609020204030204" pitchFamily="49" charset="0"/>
              </a:rPr>
              <a:t>K-Nearest Neighbors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03ADC95-B027-41EE-BBDD-B4523FBAA006}"/>
              </a:ext>
            </a:extLst>
          </p:cNvPr>
          <p:cNvSpPr txBox="1">
            <a:spLocks/>
          </p:cNvSpPr>
          <p:nvPr/>
        </p:nvSpPr>
        <p:spPr>
          <a:xfrm>
            <a:off x="135428" y="870077"/>
            <a:ext cx="11921144" cy="48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What sport best fits their physical profile?</a:t>
            </a:r>
          </a:p>
        </p:txBody>
      </p:sp>
    </p:spTree>
    <p:extLst>
      <p:ext uri="{BB962C8B-B14F-4D97-AF65-F5344CB8AC3E}">
        <p14:creationId xmlns:p14="http://schemas.microsoft.com/office/powerpoint/2010/main" val="81744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545"/>
    </mc:Choice>
    <mc:Fallback>
      <p:transition spd="slow" advTm="3054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6DF220-76EE-4FC2-B51B-B5451371BB45}"/>
              </a:ext>
            </a:extLst>
          </p:cNvPr>
          <p:cNvSpPr txBox="1">
            <a:spLocks/>
          </p:cNvSpPr>
          <p:nvPr/>
        </p:nvSpPr>
        <p:spPr>
          <a:xfrm>
            <a:off x="841131" y="321919"/>
            <a:ext cx="10509738" cy="64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CHOOSING A SPORT FOR THE ATHLETES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32AEE-5925-43A1-A3DB-0D1D895EB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" t="11624" r="54119" b="8789"/>
          <a:stretch/>
        </p:blipFill>
        <p:spPr>
          <a:xfrm>
            <a:off x="366668" y="1406817"/>
            <a:ext cx="2359453" cy="4824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B3D41B-BDAB-4F7A-9F41-FB721C4FE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3" t="11624" r="6535" b="8789"/>
          <a:stretch/>
        </p:blipFill>
        <p:spPr>
          <a:xfrm>
            <a:off x="9107333" y="1406817"/>
            <a:ext cx="3084667" cy="482492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766B5F-AC11-4009-A108-2E9D46EB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1655302"/>
            <a:ext cx="5999765" cy="379588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Bahnschrift Light Condensed" panose="020B0502040204020203" pitchFamily="34" charset="0"/>
              </a:rPr>
              <a:t>Running K-Nearest Neighbors inclusive of ALL of the Sport Classifications with no filters results in a </a:t>
            </a:r>
            <a:r>
              <a:rPr lang="en-US" sz="2400" b="1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22.75% </a:t>
            </a:r>
            <a:r>
              <a:rPr lang="en-US" sz="2400" dirty="0">
                <a:latin typeface="Bahnschrift Light Condensed" panose="020B0502040204020203" pitchFamily="34" charset="0"/>
              </a:rPr>
              <a:t>accuracy rate.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2400" dirty="0">
              <a:latin typeface="Bahnschrift Light Condensed" panose="020B0502040204020203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Bahnschrift Light Condensed" panose="020B0502040204020203" pitchFamily="34" charset="0"/>
              </a:rPr>
              <a:t>Running K-Nearest Neighbors inclusive of ALL of the Sport Classifications with only “Sex” filtered and optimal ties results in a </a:t>
            </a:r>
            <a:r>
              <a:rPr lang="en-US" sz="2400" b="1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30.13% </a:t>
            </a:r>
            <a:r>
              <a:rPr lang="en-US" sz="2400" dirty="0">
                <a:latin typeface="Bahnschrift Light Condensed" panose="020B0502040204020203" pitchFamily="34" charset="0"/>
              </a:rPr>
              <a:t>accuracy rate for Females and </a:t>
            </a:r>
            <a:r>
              <a:rPr lang="en-US" sz="2400" b="1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26.03% </a:t>
            </a:r>
            <a:r>
              <a:rPr lang="en-US" sz="2400" dirty="0">
                <a:latin typeface="Bahnschrift Light Condensed" panose="020B0502040204020203" pitchFamily="34" charset="0"/>
              </a:rPr>
              <a:t>accuracy for Males.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03ADC95-B027-41EE-BBDD-B4523FBAA006}"/>
              </a:ext>
            </a:extLst>
          </p:cNvPr>
          <p:cNvSpPr txBox="1">
            <a:spLocks/>
          </p:cNvSpPr>
          <p:nvPr/>
        </p:nvSpPr>
        <p:spPr>
          <a:xfrm>
            <a:off x="135428" y="870077"/>
            <a:ext cx="11921144" cy="48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What sport best fits their physical profile?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C5516-DED0-495F-B9F3-C6783C35093F}"/>
              </a:ext>
            </a:extLst>
          </p:cNvPr>
          <p:cNvSpPr txBox="1"/>
          <p:nvPr/>
        </p:nvSpPr>
        <p:spPr>
          <a:xfrm>
            <a:off x="2463242" y="5326203"/>
            <a:ext cx="72655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NARROW OUR OPTIONS TO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THEM UP FOR SUCCESS!</a:t>
            </a:r>
          </a:p>
        </p:txBody>
      </p:sp>
    </p:spTree>
    <p:extLst>
      <p:ext uri="{BB962C8B-B14F-4D97-AF65-F5344CB8AC3E}">
        <p14:creationId xmlns:p14="http://schemas.microsoft.com/office/powerpoint/2010/main" val="3569929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183"/>
    </mc:Choice>
    <mc:Fallback>
      <p:transition spd="slow" advTm="5318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B9340D-A4EB-4737-9A96-55465E2B0E69}"/>
              </a:ext>
            </a:extLst>
          </p:cNvPr>
          <p:cNvSpPr txBox="1">
            <a:spLocks/>
          </p:cNvSpPr>
          <p:nvPr/>
        </p:nvSpPr>
        <p:spPr>
          <a:xfrm>
            <a:off x="841131" y="321919"/>
            <a:ext cx="10509738" cy="64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PARING DOWN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3CE98-1302-4684-84C1-8886C4C88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" t="11624" r="6535" b="8789"/>
          <a:stretch/>
        </p:blipFill>
        <p:spPr>
          <a:xfrm>
            <a:off x="3465906" y="1583391"/>
            <a:ext cx="5260188" cy="4824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E6DD4A-135D-4C7A-8397-18F702C851AC}"/>
              </a:ext>
            </a:extLst>
          </p:cNvPr>
          <p:cNvSpPr txBox="1"/>
          <p:nvPr/>
        </p:nvSpPr>
        <p:spPr>
          <a:xfrm>
            <a:off x="1064401" y="2440687"/>
            <a:ext cx="26206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JANE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Does not like working out in the heat – Winter games.  Not into team sports, but ready to take on a healthy group of competitors!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FBB97-784D-475F-A9AF-6BB5487A2DDC}"/>
              </a:ext>
            </a:extLst>
          </p:cNvPr>
          <p:cNvSpPr txBox="1"/>
          <p:nvPr/>
        </p:nvSpPr>
        <p:spPr>
          <a:xfrm>
            <a:off x="8907293" y="2440687"/>
            <a:ext cx="30713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BOB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Hates the cold – would prefer a summer sport.  Likes the spotlight on him – ready for primetime!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CE2D0CF-8F39-4756-9F09-7930B9DC01DC}"/>
              </a:ext>
            </a:extLst>
          </p:cNvPr>
          <p:cNvSpPr txBox="1">
            <a:spLocks/>
          </p:cNvSpPr>
          <p:nvPr/>
        </p:nvSpPr>
        <p:spPr>
          <a:xfrm>
            <a:off x="135428" y="870077"/>
            <a:ext cx="11921144" cy="4840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What are Jane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and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Bob looking for in their Olympic career?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36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87"/>
    </mc:Choice>
    <mc:Fallback>
      <p:transition spd="slow" advTm="483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7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13489</TotalTime>
  <Words>1235</Words>
  <Application>Microsoft Office PowerPoint</Application>
  <PresentationFormat>Widescreen</PresentationFormat>
  <Paragraphs>186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Bahnschrift Light Condensed</vt:lpstr>
      <vt:lpstr>Bahnschrift SemiBold Condensed</vt:lpstr>
      <vt:lpstr>Calibri</vt:lpstr>
      <vt:lpstr>Calibri Light</vt:lpstr>
      <vt:lpstr>Consolas</vt:lpstr>
      <vt:lpstr>sohne</vt:lpstr>
      <vt:lpstr>Office Theme</vt:lpstr>
      <vt:lpstr>OLYMPIC DREAMS</vt:lpstr>
      <vt:lpstr>PowerPoint Presentation</vt:lpstr>
      <vt:lpstr>PowerPoint Presentation</vt:lpstr>
      <vt:lpstr>DATASET FOR ANALYSIS</vt:lpstr>
      <vt:lpstr>UNDERSTANDING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SPORTS OPTIONS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OLYMPIC ATHLETES</dc:title>
  <dc:creator>Jennifer Ayvaz</dc:creator>
  <cp:lastModifiedBy>Jennifer Ayvaz</cp:lastModifiedBy>
  <cp:revision>82</cp:revision>
  <dcterms:created xsi:type="dcterms:W3CDTF">2021-10-05T18:28:36Z</dcterms:created>
  <dcterms:modified xsi:type="dcterms:W3CDTF">2021-10-15T03:18:11Z</dcterms:modified>
</cp:coreProperties>
</file>