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80" r:id="rId3"/>
    <p:sldId id="257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6" r:id="rId17"/>
    <p:sldId id="297" r:id="rId18"/>
    <p:sldId id="298" r:id="rId19"/>
    <p:sldId id="299" r:id="rId20"/>
    <p:sldId id="300" r:id="rId21"/>
    <p:sldId id="301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9" r:id="rId32"/>
    <p:sldId id="270" r:id="rId33"/>
    <p:sldId id="271" r:id="rId34"/>
    <p:sldId id="268" r:id="rId35"/>
    <p:sldId id="272" r:id="rId36"/>
    <p:sldId id="275" r:id="rId37"/>
    <p:sldId id="273" r:id="rId38"/>
    <p:sldId id="274" r:id="rId39"/>
    <p:sldId id="276" r:id="rId40"/>
    <p:sldId id="277" r:id="rId41"/>
    <p:sldId id="279" r:id="rId42"/>
    <p:sldId id="278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600" autoAdjust="0"/>
  </p:normalViewPr>
  <p:slideViewPr>
    <p:cSldViewPr snapToGrid="0" snapToObjects="1">
      <p:cViewPr>
        <p:scale>
          <a:sx n="55" d="100"/>
          <a:sy n="55" d="100"/>
        </p:scale>
        <p:origin x="-696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FED53-D7C4-964A-8D0D-7FB97F6DFB54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FEE9F-8C33-2040-92CC-AFC84F8D4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51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– predefined emphasis on # of rows</a:t>
            </a:r>
          </a:p>
          <a:p>
            <a:r>
              <a:rPr lang="en-US" dirty="0" smtClean="0"/>
              <a:t>R^L # of leaked rows</a:t>
            </a:r>
          </a:p>
          <a:p>
            <a:r>
              <a:rPr lang="en-US" dirty="0" smtClean="0"/>
              <a:t>RS</a:t>
            </a:r>
            <a:r>
              <a:rPr lang="en-US" baseline="0" dirty="0" smtClean="0"/>
              <a:t> – final record score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81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</a:t>
            </a:r>
            <a:r>
              <a:rPr lang="en-US" baseline="0" dirty="0" smtClean="0"/>
              <a:t> – HIV 100</a:t>
            </a:r>
          </a:p>
          <a:p>
            <a:r>
              <a:rPr lang="en-US" dirty="0" smtClean="0"/>
              <a:t>Statin – 40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29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= inferred sensitivity</a:t>
            </a:r>
          </a:p>
          <a:p>
            <a:r>
              <a:rPr lang="en-US" dirty="0" err="1" smtClean="0"/>
              <a:t>Paracetamol</a:t>
            </a:r>
            <a:endParaRPr lang="en-US" dirty="0" smtClean="0"/>
          </a:p>
          <a:p>
            <a:r>
              <a:rPr lang="en-US" dirty="0" smtClean="0"/>
              <a:t>Node Sensitivity</a:t>
            </a:r>
            <a:r>
              <a:rPr lang="en-US" baseline="0" dirty="0" smtClean="0"/>
              <a:t> is 40</a:t>
            </a:r>
          </a:p>
          <a:p>
            <a:r>
              <a:rPr lang="en-US" dirty="0" smtClean="0"/>
              <a:t>Inferred sensitivity is 34</a:t>
            </a:r>
          </a:p>
          <a:p>
            <a:r>
              <a:rPr lang="en-US" dirty="0" smtClean="0"/>
              <a:t>100 * .1 = 10</a:t>
            </a:r>
          </a:p>
          <a:p>
            <a:r>
              <a:rPr lang="en-US" dirty="0" smtClean="0"/>
              <a:t>60 * .4 = 24</a:t>
            </a:r>
          </a:p>
          <a:p>
            <a:r>
              <a:rPr lang="en-US" dirty="0" smtClean="0"/>
              <a:t>SUM = 34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47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of attributes within a certain domain assigned a specific sensitivity score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08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Raw record score of a row</a:t>
            </a:r>
          </a:p>
          <a:p>
            <a:r>
              <a:rPr lang="en-US" dirty="0" smtClean="0"/>
              <a:t>Minimum (1,</a:t>
            </a:r>
            <a:r>
              <a:rPr lang="en-US" baseline="0" dirty="0" smtClean="0"/>
              <a:t> sum of the sensitivity score of records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1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Identify the</a:t>
            </a:r>
            <a:r>
              <a:rPr lang="en-US" baseline="0" dirty="0" smtClean="0"/>
              <a:t> quasi attributes</a:t>
            </a:r>
          </a:p>
          <a:p>
            <a:r>
              <a:rPr lang="en-US" baseline="0" dirty="0" smtClean="0"/>
              <a:t># of those that 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88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.5 DF</a:t>
            </a:r>
          </a:p>
          <a:p>
            <a:r>
              <a:rPr lang="en-US" dirty="0" smtClean="0"/>
              <a:t>MIN</a:t>
            </a:r>
          </a:p>
          <a:p>
            <a:pPr marL="228600" indent="-228600">
              <a:buAutoNum type="arabicPeriod"/>
            </a:pPr>
            <a:r>
              <a:rPr lang="en-US" dirty="0" smtClean="0"/>
              <a:t>Table 2 more sever</a:t>
            </a:r>
          </a:p>
          <a:p>
            <a:pPr marL="228600" indent="-228600">
              <a:buAutoNum type="arabicPeriod"/>
            </a:pPr>
            <a:r>
              <a:rPr lang="en-US" dirty="0" smtClean="0"/>
              <a:t>RS</a:t>
            </a:r>
            <a:r>
              <a:rPr lang="en-US" baseline="0" dirty="0" smtClean="0"/>
              <a:t> only takes account of record with highest sensitivity</a:t>
            </a:r>
            <a:endParaRPr lang="en-US" dirty="0" smtClean="0"/>
          </a:p>
          <a:p>
            <a:r>
              <a:rPr lang="en-US" dirty="0" smtClean="0"/>
              <a:t>3.</a:t>
            </a:r>
            <a:r>
              <a:rPr lang="en-US" baseline="0" dirty="0" smtClean="0"/>
              <a:t>  Influenced by number of rows, but less sever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59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 </a:t>
            </a:r>
            <a:r>
              <a:rPr lang="en-US" dirty="0" err="1" smtClean="0"/>
              <a:t>Sensitivty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 record</a:t>
            </a:r>
          </a:p>
          <a:p>
            <a:r>
              <a:rPr lang="en-US" dirty="0" smtClean="0"/>
              <a:t>Dependency factor x sum</a:t>
            </a:r>
            <a:r>
              <a:rPr lang="en-US" baseline="0" dirty="0" smtClean="0"/>
              <a:t> of node sensitivity (sensitive attribute)</a:t>
            </a:r>
          </a:p>
          <a:p>
            <a:r>
              <a:rPr lang="en-US" baseline="0" dirty="0" smtClean="0"/>
              <a:t>Contradiction, used </a:t>
            </a:r>
            <a:r>
              <a:rPr lang="en-US" baseline="0" dirty="0" err="1" smtClean="0"/>
              <a:t>senstivity</a:t>
            </a:r>
            <a:r>
              <a:rPr lang="en-US" baseline="0" dirty="0" smtClean="0"/>
              <a:t> score on table, not data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68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Case</a:t>
            </a:r>
            <a:r>
              <a:rPr lang="en-US" baseline="0" dirty="0" smtClean="0"/>
              <a:t> 1.1 is incorrect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72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each record in the set of leaked records</a:t>
            </a:r>
          </a:p>
          <a:p>
            <a:r>
              <a:rPr lang="en-US" dirty="0" smtClean="0"/>
              <a:t>Multiply</a:t>
            </a:r>
            <a:r>
              <a:rPr lang="en-US" baseline="0" dirty="0" smtClean="0"/>
              <a:t> the raw record score by the distinguishing factor</a:t>
            </a:r>
          </a:p>
          <a:p>
            <a:r>
              <a:rPr lang="en-US" baseline="0" dirty="0" smtClean="0"/>
              <a:t>Distinguishing factor focuses on privacy and anonymity – will emphasize on this more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23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Distinguishing factor is 1 / # of quasi identifier</a:t>
            </a:r>
            <a:r>
              <a:rPr lang="en-US" baseline="0" dirty="0" smtClean="0"/>
              <a:t> attributes</a:t>
            </a:r>
          </a:p>
          <a:p>
            <a:r>
              <a:rPr lang="en-US" baseline="0" dirty="0" smtClean="0"/>
              <a:t>Quasi identifier attributes are attributes that can be used to infer the identify of a subject from another data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7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</a:t>
            </a:r>
            <a:r>
              <a:rPr lang="en-US" baseline="0" dirty="0" smtClean="0"/>
              <a:t> of the sensitivity score of each sensitive attribute</a:t>
            </a:r>
          </a:p>
          <a:p>
            <a:r>
              <a:rPr lang="en-US" baseline="0" dirty="0" smtClean="0"/>
              <a:t>Ceiling of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66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 of the record sensitivity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34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r>
              <a:rPr lang="en-US" baseline="0" dirty="0" smtClean="0"/>
              <a:t> Sensitivity – defined by data model – will go over this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0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87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09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Types are rectangular T</a:t>
            </a:r>
          </a:p>
          <a:p>
            <a:r>
              <a:rPr lang="en-US" dirty="0" smtClean="0"/>
              <a:t>Instances are ovals I</a:t>
            </a:r>
          </a:p>
          <a:p>
            <a:r>
              <a:rPr lang="en-US" dirty="0" smtClean="0"/>
              <a:t>PL Propagation</a:t>
            </a:r>
            <a:r>
              <a:rPr lang="en-US" baseline="0" dirty="0" smtClean="0"/>
              <a:t> label, 0.9 Tamiflu to H1n1</a:t>
            </a:r>
          </a:p>
          <a:p>
            <a:r>
              <a:rPr lang="en-US" baseline="0" dirty="0" smtClean="0"/>
              <a:t>Inference relations by dashed lines IR</a:t>
            </a:r>
          </a:p>
          <a:p>
            <a:r>
              <a:rPr lang="en-US" baseline="0" dirty="0" smtClean="0"/>
              <a:t>Solid lines are hierarchical relations HR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2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0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6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9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2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8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4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0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3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3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4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46E43-AB5E-9B42-8B5C-8B3CB337EB5C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Anonymity and Severity Analysis for Data Leakage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Jay Velasco</a:t>
            </a:r>
          </a:p>
          <a:p>
            <a:r>
              <a:rPr lang="en-US" dirty="0" smtClean="0"/>
              <a:t>3/11/2017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47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</a:t>
            </a:r>
          </a:p>
          <a:p>
            <a:pPr lvl="1"/>
            <a:r>
              <a:rPr lang="en-US" dirty="0" smtClean="0"/>
              <a:t>Ceiling of 1</a:t>
            </a:r>
          </a:p>
          <a:p>
            <a:r>
              <a:rPr lang="en-US" dirty="0" smtClean="0"/>
              <a:t>Max</a:t>
            </a:r>
          </a:p>
          <a:p>
            <a:pPr lvl="1"/>
            <a:r>
              <a:rPr lang="en-US" dirty="0" smtClean="0"/>
              <a:t>Only the max final record score is used in the M-Score calculation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57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L-Severity</a:t>
            </a:r>
            <a:endParaRPr lang="en-US" dirty="0"/>
          </a:p>
        </p:txBody>
      </p:sp>
      <p:pic>
        <p:nvPicPr>
          <p:cNvPr id="4" name="Content Placeholder 3" descr="Screen Shot 2017-03-09 at 5.20.1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831" b="-898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92074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Sensitivity</a:t>
            </a:r>
            <a:endParaRPr lang="en-US" dirty="0"/>
          </a:p>
        </p:txBody>
      </p:sp>
      <p:pic>
        <p:nvPicPr>
          <p:cNvPr id="4" name="Content Placeholder 3" descr="Screen Shot 2017-03-09 at 5.21.0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104" b="-1041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25251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emphasis on anonymity</a:t>
            </a:r>
          </a:p>
          <a:p>
            <a:pPr lvl="1"/>
            <a:r>
              <a:rPr lang="en-US" dirty="0" err="1" smtClean="0"/>
              <a:t>Valvilis</a:t>
            </a:r>
            <a:r>
              <a:rPr lang="en-US" dirty="0" smtClean="0"/>
              <a:t> et al. suggestion</a:t>
            </a:r>
          </a:p>
          <a:p>
            <a:pPr lvl="1"/>
            <a:r>
              <a:rPr lang="en-US" dirty="0" smtClean="0"/>
              <a:t>Contribution is to the severity based metric</a:t>
            </a:r>
          </a:p>
          <a:p>
            <a:r>
              <a:rPr lang="en-US" dirty="0" smtClean="0"/>
              <a:t>Many metrics to use</a:t>
            </a:r>
          </a:p>
          <a:p>
            <a:r>
              <a:rPr lang="en-US" dirty="0" smtClean="0"/>
              <a:t>Many factors</a:t>
            </a:r>
          </a:p>
          <a:p>
            <a:pPr lvl="1"/>
            <a:r>
              <a:rPr lang="en-US" dirty="0" smtClean="0"/>
              <a:t>Insider attack/knowledge</a:t>
            </a:r>
          </a:p>
          <a:p>
            <a:r>
              <a:rPr lang="en-US" dirty="0" smtClean="0"/>
              <a:t>Many Types of privacy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96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Technical Privacy Metrics: a Systematic Survey</a:t>
            </a:r>
            <a:endParaRPr lang="en-US" dirty="0"/>
          </a:p>
        </p:txBody>
      </p:sp>
      <p:pic>
        <p:nvPicPr>
          <p:cNvPr id="4" name="Content Placeholder 3" descr="Screen Shot 2017-03-09 at 5.25.3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717" r="-447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52321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</a:p>
          <a:p>
            <a:pPr lvl="1"/>
            <a:r>
              <a:rPr lang="en-US" dirty="0" smtClean="0"/>
              <a:t>Entropy</a:t>
            </a:r>
          </a:p>
          <a:p>
            <a:pPr lvl="1"/>
            <a:r>
              <a:rPr lang="en-US" dirty="0" smtClean="0"/>
              <a:t>Decision Trees</a:t>
            </a:r>
          </a:p>
          <a:p>
            <a:r>
              <a:rPr lang="en-US" dirty="0" smtClean="0"/>
              <a:t>Similarity or Diversity</a:t>
            </a:r>
          </a:p>
          <a:p>
            <a:pPr lvl="1"/>
            <a:r>
              <a:rPr lang="en-US" dirty="0" smtClean="0"/>
              <a:t>K-anonymity</a:t>
            </a:r>
          </a:p>
          <a:p>
            <a:pPr lvl="1"/>
            <a:r>
              <a:rPr lang="en-US" dirty="0" smtClean="0"/>
              <a:t>L-diversity</a:t>
            </a:r>
          </a:p>
          <a:p>
            <a:pPr lvl="1"/>
            <a:r>
              <a:rPr lang="en-US" dirty="0" smtClean="0"/>
              <a:t>T-closeness</a:t>
            </a:r>
          </a:p>
          <a:p>
            <a:pPr lvl="1"/>
            <a:r>
              <a:rPr lang="en-US" b="1" dirty="0" smtClean="0"/>
              <a:t>M-Score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5791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Applied on a single database</a:t>
            </a:r>
          </a:p>
          <a:p>
            <a:pPr lvl="1"/>
            <a:r>
              <a:rPr lang="en-US" dirty="0" smtClean="0"/>
              <a:t>Internal</a:t>
            </a:r>
          </a:p>
          <a:p>
            <a:pPr lvl="1"/>
            <a:r>
              <a:rPr lang="en-US" dirty="0" smtClean="0"/>
              <a:t>Database Links</a:t>
            </a:r>
          </a:p>
          <a:p>
            <a:pPr lvl="1"/>
            <a:r>
              <a:rPr lang="en-US" dirty="0" smtClean="0"/>
              <a:t>ETL</a:t>
            </a:r>
          </a:p>
          <a:p>
            <a:r>
              <a:rPr lang="en-US" dirty="0" smtClean="0"/>
              <a:t>Multiple data containers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vendors</a:t>
            </a:r>
          </a:p>
          <a:p>
            <a:pPr lvl="1"/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Legacy Systems</a:t>
            </a:r>
          </a:p>
        </p:txBody>
      </p:sp>
    </p:spTree>
    <p:extLst>
      <p:ext uri="{BB962C8B-B14F-4D97-AF65-F5344CB8AC3E}">
        <p14:creationId xmlns:p14="http://schemas.microsoft.com/office/powerpoint/2010/main" val="3826444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pic>
        <p:nvPicPr>
          <p:cNvPr id="6" name="Content Placeholder 5" descr="Screen Shot 2017-03-09 at 5.47.07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" b="10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60622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Lecture 1</a:t>
            </a:r>
          </a:p>
          <a:p>
            <a:pPr lvl="1"/>
            <a:r>
              <a:rPr lang="en-US" dirty="0" smtClean="0"/>
              <a:t>Topic Selection</a:t>
            </a:r>
          </a:p>
          <a:p>
            <a:r>
              <a:rPr lang="en-US" dirty="0" smtClean="0"/>
              <a:t>Lecture 2</a:t>
            </a:r>
          </a:p>
          <a:p>
            <a:pPr lvl="1"/>
            <a:r>
              <a:rPr lang="en-US" dirty="0" smtClean="0"/>
              <a:t>Proposal Paper and Presentation</a:t>
            </a:r>
          </a:p>
          <a:p>
            <a:r>
              <a:rPr lang="en-US" dirty="0" smtClean="0"/>
              <a:t>Lecture 3</a:t>
            </a:r>
          </a:p>
          <a:p>
            <a:pPr lvl="1"/>
            <a:r>
              <a:rPr lang="en-US" dirty="0" smtClean="0"/>
              <a:t>Finalize privacy metrics of choice</a:t>
            </a:r>
          </a:p>
          <a:p>
            <a:pPr lvl="1"/>
            <a:r>
              <a:rPr lang="en-US" dirty="0" smtClean="0"/>
              <a:t>Design Application</a:t>
            </a:r>
          </a:p>
          <a:p>
            <a:r>
              <a:rPr lang="en-US" dirty="0"/>
              <a:t>Lecture </a:t>
            </a:r>
            <a:r>
              <a:rPr lang="en-US" dirty="0" smtClean="0"/>
              <a:t>4</a:t>
            </a:r>
          </a:p>
          <a:p>
            <a:pPr lvl="1"/>
            <a:r>
              <a:rPr lang="en-US" dirty="0" smtClean="0"/>
              <a:t>Create proof of concept</a:t>
            </a:r>
          </a:p>
          <a:p>
            <a:pPr lvl="1"/>
            <a:r>
              <a:rPr lang="en-US" dirty="0" smtClean="0"/>
              <a:t>Stronger emphasis on writing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112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 5</a:t>
            </a:r>
          </a:p>
          <a:p>
            <a:pPr lvl="1"/>
            <a:r>
              <a:rPr lang="en-US" dirty="0" smtClean="0"/>
              <a:t>Proof of conception continuation</a:t>
            </a:r>
          </a:p>
          <a:p>
            <a:pPr lvl="1"/>
            <a:r>
              <a:rPr lang="en-US" dirty="0" smtClean="0"/>
              <a:t>Write up technical specifications</a:t>
            </a:r>
          </a:p>
          <a:p>
            <a:r>
              <a:rPr lang="en-US" dirty="0" smtClean="0"/>
              <a:t>Lecture 6</a:t>
            </a:r>
          </a:p>
          <a:p>
            <a:pPr lvl="1"/>
            <a:r>
              <a:rPr lang="en-US" dirty="0" smtClean="0"/>
              <a:t>Finish writing</a:t>
            </a:r>
          </a:p>
          <a:p>
            <a:r>
              <a:rPr lang="en-US" dirty="0" smtClean="0"/>
              <a:t>Lecture 7</a:t>
            </a:r>
          </a:p>
          <a:p>
            <a:pPr lvl="1"/>
            <a:r>
              <a:rPr lang="en-US" dirty="0" smtClean="0"/>
              <a:t>Finalize, cleanup and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7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29% increase in total cost of a data breach</a:t>
            </a:r>
          </a:p>
          <a:p>
            <a:r>
              <a:rPr lang="en-US" dirty="0" smtClean="0"/>
              <a:t>$158 average per record</a:t>
            </a:r>
          </a:p>
          <a:p>
            <a:pPr lvl="1"/>
            <a:r>
              <a:rPr lang="en-US" dirty="0" smtClean="0"/>
              <a:t>$355 per record in healthcare</a:t>
            </a:r>
          </a:p>
          <a:p>
            <a:r>
              <a:rPr lang="en-US" dirty="0" smtClean="0"/>
              <a:t>$4 million per breach</a:t>
            </a:r>
          </a:p>
          <a:p>
            <a:r>
              <a:rPr lang="en-US" dirty="0" smtClean="0"/>
              <a:t>Structural changes</a:t>
            </a:r>
          </a:p>
          <a:p>
            <a:pPr lvl="1"/>
            <a:r>
              <a:rPr lang="en-US" dirty="0" smtClean="0"/>
              <a:t>CISO</a:t>
            </a:r>
          </a:p>
          <a:p>
            <a:pPr lvl="1"/>
            <a:r>
              <a:rPr lang="en-US" dirty="0" smtClean="0"/>
              <a:t>Permanent costs</a:t>
            </a:r>
          </a:p>
          <a:p>
            <a:r>
              <a:rPr lang="en-US" dirty="0" smtClean="0"/>
              <a:t>Dependency on the ability to detect and respond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827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Previous Work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253631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S. </a:t>
            </a:r>
            <a:r>
              <a:rPr lang="en-US" dirty="0" err="1"/>
              <a:t>Vavilis</a:t>
            </a:r>
            <a:r>
              <a:rPr lang="en-US" dirty="0"/>
              <a:t>, M. </a:t>
            </a:r>
            <a:r>
              <a:rPr lang="en-US" dirty="0" err="1"/>
              <a:t>Petkovic</a:t>
            </a:r>
            <a:r>
              <a:rPr lang="en-US" dirty="0"/>
              <a:t>, and N. </a:t>
            </a:r>
            <a:r>
              <a:rPr lang="en-US" dirty="0" err="1"/>
              <a:t>Zannone</a:t>
            </a:r>
            <a:r>
              <a:rPr lang="en-US" dirty="0"/>
              <a:t>, “A severity-based </a:t>
            </a:r>
            <a:r>
              <a:rPr lang="en-US" dirty="0" err="1"/>
              <a:t>quantifica-tion</a:t>
            </a:r>
            <a:r>
              <a:rPr lang="en-US" dirty="0"/>
              <a:t> of data leakages in database </a:t>
            </a:r>
            <a:r>
              <a:rPr lang="en-US" dirty="0" err="1"/>
              <a:t>systems,”Journal</a:t>
            </a:r>
            <a:r>
              <a:rPr lang="en-US" dirty="0"/>
              <a:t> of Computer </a:t>
            </a:r>
            <a:r>
              <a:rPr lang="en-US" dirty="0" err="1"/>
              <a:t>Security,vol</a:t>
            </a:r>
            <a:r>
              <a:rPr lang="en-US" dirty="0"/>
              <a:t>. 24, no. 3, pp. 321–345, 2016.</a:t>
            </a:r>
          </a:p>
          <a:p>
            <a:pPr lvl="0"/>
            <a:r>
              <a:rPr lang="en-US" dirty="0" err="1"/>
              <a:t>Ponemon</a:t>
            </a:r>
            <a:r>
              <a:rPr lang="en-US" dirty="0"/>
              <a:t> Institute. (2016). 2016 Cost of Data Breach Study: Global Analysis. The </a:t>
            </a:r>
            <a:r>
              <a:rPr lang="en-US" dirty="0" err="1"/>
              <a:t>Ponemon</a:t>
            </a:r>
            <a:r>
              <a:rPr lang="en-US" dirty="0"/>
              <a:t> Institute.</a:t>
            </a:r>
          </a:p>
          <a:p>
            <a:pPr lvl="0"/>
            <a:r>
              <a:rPr lang="en-US" dirty="0"/>
              <a:t>Wagner, Isabel, and David </a:t>
            </a:r>
            <a:r>
              <a:rPr lang="en-US" dirty="0" err="1"/>
              <a:t>Eckhoff</a:t>
            </a:r>
            <a:r>
              <a:rPr lang="en-US" dirty="0"/>
              <a:t>. "Technical privacy metrics: a systematic survey." </a:t>
            </a:r>
            <a:r>
              <a:rPr lang="en-US" i="1" dirty="0" err="1"/>
              <a:t>arXiv</a:t>
            </a:r>
            <a:r>
              <a:rPr lang="en-US" i="1" dirty="0"/>
              <a:t> preprint arXiv:1512.00327</a:t>
            </a:r>
            <a:r>
              <a:rPr lang="en-US" dirty="0"/>
              <a:t> (2015).</a:t>
            </a:r>
          </a:p>
          <a:p>
            <a:pPr lvl="0"/>
            <a:r>
              <a:rPr lang="en-US" dirty="0" err="1"/>
              <a:t>Harel</a:t>
            </a:r>
            <a:r>
              <a:rPr lang="en-US" dirty="0"/>
              <a:t>, Amir, et al. "M-score: A </a:t>
            </a:r>
            <a:r>
              <a:rPr lang="en-US" dirty="0" err="1"/>
              <a:t>misuseability</a:t>
            </a:r>
            <a:r>
              <a:rPr lang="en-US" dirty="0"/>
              <a:t> weight measure." </a:t>
            </a:r>
            <a:r>
              <a:rPr lang="en-US" i="1" dirty="0"/>
              <a:t>IEEE Transactions on Dependable and Secure Computing</a:t>
            </a:r>
            <a:r>
              <a:rPr lang="en-US" dirty="0"/>
              <a:t> 9.3 (2012): 414-428.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07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Proposals</a:t>
            </a:r>
          </a:p>
          <a:p>
            <a:pPr lvl="1"/>
            <a:r>
              <a:rPr lang="en-US" dirty="0" smtClean="0"/>
              <a:t>New Metric</a:t>
            </a:r>
          </a:p>
          <a:p>
            <a:pPr lvl="2"/>
            <a:r>
              <a:rPr lang="en-US" dirty="0" smtClean="0"/>
              <a:t>L-Severity</a:t>
            </a:r>
          </a:p>
          <a:p>
            <a:pPr lvl="1"/>
            <a:r>
              <a:rPr lang="en-US" dirty="0" smtClean="0"/>
              <a:t>Data model to reason severity within the application’s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897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Leaked records and values are mapped to the data model</a:t>
            </a:r>
          </a:p>
          <a:p>
            <a:r>
              <a:rPr lang="en-US" dirty="0" smtClean="0"/>
              <a:t>Discrimination Factor (DF) </a:t>
            </a:r>
          </a:p>
          <a:p>
            <a:pPr lvl="1"/>
            <a:r>
              <a:rPr lang="en-US" dirty="0" smtClean="0"/>
              <a:t>The extent that data can identify an individual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417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962771"/>
              </p:ext>
            </p:extLst>
          </p:nvPr>
        </p:nvGraphicFramePr>
        <p:xfrm>
          <a:off x="321733" y="254004"/>
          <a:ext cx="8500534" cy="6378451"/>
        </p:xfrm>
        <a:graphic>
          <a:graphicData uri="http://schemas.openxmlformats.org/drawingml/2006/table">
            <a:tbl>
              <a:tblPr/>
              <a:tblGrid>
                <a:gridCol w="8500534"/>
              </a:tblGrid>
              <a:tr h="37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NimbusRomNo9L"/>
                        </a:rPr>
                        <a:t>Data Model</a:t>
                      </a:r>
                      <a:endParaRPr lang="en-US" sz="2000" b="0" i="0" u="none" strike="noStrike" dirty="0">
                        <a:solidFill>
                          <a:srgbClr val="FFFFFF"/>
                        </a:solidFill>
                        <a:effectLst/>
                        <a:latin typeface="NimbusRomNo9L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7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–  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T is a set of data types.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NimbusRomNo9L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10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–  </a:t>
                      </a:r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I is a set of data instances.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NimbusRomNo9L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10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42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–  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HR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⊂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×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∪</a:t>
                      </a:r>
                      <a:r>
                        <a:rPr lang="en-US" sz="2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I is a hierarchy relation representing a specialization relationship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.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NimbusRomNo9L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10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–  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IR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⊂ 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I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× 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I represents an inference relation on I.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NimbusRomNo9L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10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58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–  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SL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: 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T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∪ 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I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→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SBM10"/>
                        </a:rPr>
                        <a:t>R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R10"/>
                        </a:rPr>
                        <a:t>+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0 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is a labeling function that assigns a sensitivity value to data types and instances.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NimbusRomNo9L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10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56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–  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PL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: 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I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× 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I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→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R10"/>
                        </a:rPr>
                        <a:t>[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0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MI10"/>
                        </a:rPr>
                        <a:t>,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1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R10"/>
                        </a:rPr>
                        <a:t>] 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is a labeling function that defines the degree of inference, that is to what extent knowledge about a data instance can be inferred based on the knowledge about another data instance.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NimbusRomNo9L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462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Healthcare Data Model</a:t>
            </a:r>
            <a:endParaRPr lang="en-US" dirty="0"/>
          </a:p>
        </p:txBody>
      </p:sp>
      <p:pic>
        <p:nvPicPr>
          <p:cNvPr id="5" name="Content Placeholder 4" descr="Fig-2-Data-Model-Exampl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241" b="-102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1905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3-05 at 9.04.3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6229" b="-156229"/>
          <a:stretch>
            <a:fillRect/>
          </a:stretch>
        </p:blipFill>
        <p:spPr>
          <a:xfrm>
            <a:off x="457200" y="388938"/>
            <a:ext cx="8229600" cy="6096000"/>
          </a:xfrm>
        </p:spPr>
      </p:pic>
    </p:spTree>
    <p:extLst>
      <p:ext uri="{BB962C8B-B14F-4D97-AF65-F5344CB8AC3E}">
        <p14:creationId xmlns:p14="http://schemas.microsoft.com/office/powerpoint/2010/main" val="3746104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3-05 at 9.09.3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054" b="-68054"/>
          <a:stretch>
            <a:fillRect/>
          </a:stretch>
        </p:blipFill>
        <p:spPr>
          <a:xfrm>
            <a:off x="457200" y="304800"/>
            <a:ext cx="8229600" cy="6248400"/>
          </a:xfrm>
        </p:spPr>
      </p:pic>
    </p:spTree>
    <p:extLst>
      <p:ext uri="{BB962C8B-B14F-4D97-AF65-F5344CB8AC3E}">
        <p14:creationId xmlns:p14="http://schemas.microsoft.com/office/powerpoint/2010/main" val="151363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44190"/>
              </p:ext>
            </p:extLst>
          </p:nvPr>
        </p:nvGraphicFramePr>
        <p:xfrm>
          <a:off x="288711" y="234645"/>
          <a:ext cx="8503920" cy="6382513"/>
        </p:xfrm>
        <a:graphic>
          <a:graphicData uri="http://schemas.openxmlformats.org/drawingml/2006/table">
            <a:tbl>
              <a:tblPr/>
              <a:tblGrid>
                <a:gridCol w="5238857"/>
                <a:gridCol w="3265063"/>
              </a:tblGrid>
              <a:tr h="49792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NimbusRomNo9L"/>
                        </a:rPr>
                        <a:t>Rule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Description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51732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Let </a:t>
                      </a:r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URWChanceryL"/>
                        </a:rPr>
                        <a:t>A 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be a set of attributes.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23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A database table 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D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R10"/>
                        </a:rPr>
                        <a:t>(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a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1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MI10"/>
                        </a:rPr>
                        <a:t>,...,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an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R10"/>
                        </a:rPr>
                        <a:t>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is a set of records over a set of attributes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{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a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1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MI10"/>
                        </a:rPr>
                        <a:t>,...,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an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} ⊆ 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URWChanceryL"/>
                        </a:rPr>
                        <a:t>A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NimbusRomNo9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D(Job, City, Gender, Disease, Medication)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98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Sensitive attributes 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S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R10"/>
                        </a:rPr>
                        <a:t>=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{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s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1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MI10"/>
                        </a:rPr>
                        <a:t>,...,</a:t>
                      </a:r>
                      <a:r>
                        <a:rPr lang="en-US" sz="2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sm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} ⊆ 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URWChanceryL"/>
                        </a:rPr>
                        <a:t>A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NimbusRomNo9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Disease and Medication are sensitive attributes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49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a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∈ 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S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Each sensitive attribute takes values from a pre-specified domain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987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Quasi-</a:t>
                      </a:r>
                      <a:r>
                        <a:rPr lang="fr-F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identifiers</a:t>
                      </a: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 </a:t>
                      </a:r>
                      <a:r>
                        <a:rPr lang="fr-FR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Q </a:t>
                      </a: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R10"/>
                        </a:rPr>
                        <a:t>= </a:t>
                      </a: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{</a:t>
                      </a:r>
                      <a:r>
                        <a:rPr lang="fr-FR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q</a:t>
                      </a: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1 </a:t>
                      </a: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MI10"/>
                        </a:rPr>
                        <a:t>, . . . , </a:t>
                      </a:r>
                      <a:r>
                        <a:rPr lang="fr-FR" sz="2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qk</a:t>
                      </a:r>
                      <a:r>
                        <a:rPr lang="fr-FR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 </a:t>
                      </a: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} ⊆ </a:t>
                      </a:r>
                      <a:r>
                        <a:rPr lang="fr-FR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URWChanceryL"/>
                        </a:rPr>
                        <a:t>A 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NimbusRomNo9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Attributes Job and City are quasi-identifiers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98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a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∈ 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Q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can be used to reveal the identity of an individual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121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1928"/>
              </p:ext>
            </p:extLst>
          </p:nvPr>
        </p:nvGraphicFramePr>
        <p:xfrm>
          <a:off x="185730" y="217484"/>
          <a:ext cx="8503920" cy="6382510"/>
        </p:xfrm>
        <a:graphic>
          <a:graphicData uri="http://schemas.openxmlformats.org/drawingml/2006/table">
            <a:tbl>
              <a:tblPr/>
              <a:tblGrid>
                <a:gridCol w="5238857"/>
                <a:gridCol w="3265063"/>
              </a:tblGrid>
              <a:tr h="64835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NimbusRomNo9L"/>
                        </a:rPr>
                        <a:t>Rule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Description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2630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a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∈ 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S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∩ 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Q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Attribute Gender belongs to both sets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35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We denote the records in </a:t>
                      </a:r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D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MR10"/>
                        </a:rPr>
                        <a:t>(</a:t>
                      </a:r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a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1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MMI10"/>
                        </a:rPr>
                        <a:t>,...,</a:t>
                      </a:r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an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MR10"/>
                        </a:rPr>
                        <a:t>)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as </a:t>
                      </a:r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RD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MR10"/>
                        </a:rPr>
                        <a:t>(</a:t>
                      </a:r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a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1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MMI10"/>
                        </a:rPr>
                        <a:t>,...,</a:t>
                      </a:r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an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MR10"/>
                        </a:rPr>
                        <a:t>)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NimbusRomNo9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records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35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r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∈ </a:t>
                      </a:r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RD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MR10"/>
                        </a:rPr>
                        <a:t>(</a:t>
                      </a:r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a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1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MMI10"/>
                        </a:rPr>
                        <a:t>,...,</a:t>
                      </a:r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an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MR10"/>
                        </a:rPr>
                        <a:t>) 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effectLst/>
                        <a:latin typeface="NimbusRomNo9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record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35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ai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MR10"/>
                        </a:rPr>
                        <a:t>[</a:t>
                      </a:r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r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MR10"/>
                        </a:rPr>
                        <a:t>]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represents the value of attribute </a:t>
                      </a:r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ai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in </a:t>
                      </a:r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r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0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a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∈ 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URWChanceryL"/>
                        </a:rPr>
                        <a:t>A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, </a:t>
                      </a:r>
                      <a:r>
                        <a:rPr lang="en-US" sz="2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Ca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denotes the domain of 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a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{HIV, Heart Attack, Hypertension, Migraine, H1N1, Flu}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0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{</a:t>
                      </a:r>
                      <a:r>
                        <a:rPr lang="en-US" sz="2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Ca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}</a:t>
                      </a:r>
                      <a:r>
                        <a:rPr lang="en-US" sz="2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a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∈</a:t>
                      </a:r>
                      <a:r>
                        <a:rPr lang="en-US" sz="2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URWChanceryL"/>
                        </a:rPr>
                        <a:t>A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URWChanceryL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⊆ 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T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∪ 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I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MSY1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Domain can be made up of types and instances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793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Severity-based Quantification of Data Leakages in Database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M-Score</a:t>
            </a:r>
          </a:p>
          <a:p>
            <a:pPr lvl="1"/>
            <a:r>
              <a:rPr lang="en-US" dirty="0" smtClean="0"/>
              <a:t>Provides a measurement of misuse</a:t>
            </a:r>
          </a:p>
          <a:p>
            <a:pPr lvl="1"/>
            <a:r>
              <a:rPr lang="en-US" dirty="0" smtClean="0"/>
              <a:t>Request sensitivity to be defined by domain experts</a:t>
            </a:r>
          </a:p>
          <a:p>
            <a:pPr lvl="2"/>
            <a:r>
              <a:rPr lang="en-US" dirty="0" smtClean="0"/>
              <a:t>Sensitive attributes</a:t>
            </a:r>
          </a:p>
          <a:p>
            <a:r>
              <a:rPr lang="en-US" dirty="0" smtClean="0"/>
              <a:t>L-Severity</a:t>
            </a:r>
          </a:p>
          <a:p>
            <a:pPr lvl="1"/>
            <a:r>
              <a:rPr lang="en-US" dirty="0" smtClean="0"/>
              <a:t>Severity score is needed</a:t>
            </a:r>
          </a:p>
          <a:p>
            <a:pPr lvl="1"/>
            <a:r>
              <a:rPr lang="en-US" dirty="0" smtClean="0"/>
              <a:t>Research was based off of M-Score</a:t>
            </a:r>
          </a:p>
          <a:p>
            <a:r>
              <a:rPr lang="en-US" dirty="0" smtClean="0"/>
              <a:t>Practice</a:t>
            </a:r>
          </a:p>
          <a:p>
            <a:pPr lvl="1"/>
            <a:r>
              <a:rPr lang="en-US" dirty="0" smtClean="0"/>
              <a:t>Data model within the healthcare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49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1" dirty="0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Let A be a set of attributes and </a:t>
            </a:r>
            <a:r>
              <a:rPr lang="en-US" b="0" i="1" dirty="0" err="1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C</a:t>
            </a:r>
            <a:r>
              <a:rPr lang="en-US" sz="2000" b="0" i="1" dirty="0" err="1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a</a:t>
            </a:r>
            <a:r>
              <a:rPr lang="en-US" sz="2000" b="0" i="1" dirty="0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 </a:t>
            </a:r>
            <a:r>
              <a:rPr lang="en-US" b="0" i="1" dirty="0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the domain of an attribute a </a:t>
            </a:r>
            <a:r>
              <a:rPr lang="en-US" b="0" i="0" dirty="0" smtClean="0">
                <a:solidFill>
                  <a:srgbClr val="000000"/>
                </a:solidFill>
                <a:latin typeface="Lucida Sans Unicode"/>
                <a:ea typeface="Lucida Sans Unicode"/>
                <a:cs typeface="Lucida Sans Unicode"/>
              </a:rPr>
              <a:t>∈</a:t>
            </a:r>
            <a:r>
              <a:rPr lang="en-US" b="0" i="0" dirty="0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 </a:t>
            </a:r>
            <a:r>
              <a:rPr lang="en-US" b="0" i="1" dirty="0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A. The sensitivity score function f </a:t>
            </a:r>
            <a:r>
              <a:rPr lang="en-US" b="0" i="0" dirty="0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: </a:t>
            </a:r>
            <a:r>
              <a:rPr lang="en-US" b="0" i="1" dirty="0" err="1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C</a:t>
            </a:r>
            <a:r>
              <a:rPr lang="en-US" sz="2000" b="0" i="1" dirty="0" err="1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a</a:t>
            </a:r>
            <a:r>
              <a:rPr lang="en-US" sz="2000" b="0" i="1" dirty="0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 </a:t>
            </a:r>
            <a:r>
              <a:rPr lang="en-US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→</a:t>
            </a:r>
            <a:r>
              <a:rPr lang="en-US" b="0" i="0" dirty="0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 [0, 1] </a:t>
            </a:r>
            <a:r>
              <a:rPr lang="en-US" b="0" i="1" dirty="0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assigns a sensitivity value to each value in </a:t>
            </a:r>
            <a:r>
              <a:rPr lang="en-US" b="0" i="1" dirty="0" err="1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C</a:t>
            </a:r>
            <a:r>
              <a:rPr lang="en-US" sz="2000" b="0" i="1" dirty="0" err="1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a</a:t>
            </a:r>
            <a:r>
              <a:rPr lang="en-US" sz="2000" b="0" i="1" dirty="0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 </a:t>
            </a:r>
            <a:r>
              <a:rPr lang="en-US" b="0" i="1" dirty="0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. </a:t>
            </a:r>
          </a:p>
          <a:p>
            <a:pPr marL="0" indent="0">
              <a:buNone/>
            </a:pPr>
            <a:endParaRPr lang="en-US" i="1" dirty="0">
              <a:solidFill>
                <a:srgbClr val="000000"/>
              </a:solidFill>
              <a:latin typeface="Geneva"/>
              <a:ea typeface="Geneva"/>
              <a:cs typeface="Geneva"/>
            </a:endParaRPr>
          </a:p>
          <a:p>
            <a:pPr marL="0" indent="0">
              <a:buNone/>
            </a:pP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 err="1"/>
              <a:t>ai</a:t>
            </a:r>
            <a:r>
              <a:rPr lang="en-US" dirty="0"/>
              <a:t>[</a:t>
            </a:r>
            <a:r>
              <a:rPr lang="en-US" i="1" dirty="0"/>
              <a:t>r</a:t>
            </a:r>
            <a:r>
              <a:rPr lang="en-US" dirty="0"/>
              <a:t>]) </a:t>
            </a:r>
            <a:endParaRPr lang="en-US" dirty="0" smtClean="0"/>
          </a:p>
          <a:p>
            <a:pPr marL="0" indent="0">
              <a:buNone/>
            </a:pPr>
            <a:endParaRPr lang="en-US" b="0" i="1" dirty="0" smtClean="0">
              <a:solidFill>
                <a:srgbClr val="000000"/>
              </a:solidFill>
              <a:latin typeface="Geneva"/>
              <a:ea typeface="Geneva"/>
              <a:cs typeface="Geneva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9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Let 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1,...,</a:t>
            </a:r>
            <a:r>
              <a:rPr lang="en-US" i="1" dirty="0"/>
              <a:t>an</a:t>
            </a:r>
            <a:r>
              <a:rPr lang="en-US" dirty="0"/>
              <a:t>) </a:t>
            </a:r>
            <a:r>
              <a:rPr lang="en-US" i="1" dirty="0"/>
              <a:t>be a table, S </a:t>
            </a:r>
            <a:r>
              <a:rPr lang="en-US" dirty="0"/>
              <a:t>= {</a:t>
            </a:r>
            <a:r>
              <a:rPr lang="en-US" i="1" dirty="0" err="1"/>
              <a:t>sl</a:t>
            </a:r>
            <a:r>
              <a:rPr lang="en-US" dirty="0"/>
              <a:t>,...,</a:t>
            </a:r>
            <a:r>
              <a:rPr lang="en-US" i="1" dirty="0" err="1"/>
              <a:t>sm</a:t>
            </a:r>
            <a:r>
              <a:rPr lang="en-US" dirty="0"/>
              <a:t>} ⊆ </a:t>
            </a:r>
            <a:r>
              <a:rPr lang="en-US" i="1" dirty="0"/>
              <a:t>A the set of sensitive attributes in 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1,...,</a:t>
            </a:r>
            <a:r>
              <a:rPr lang="en-US" i="1" dirty="0"/>
              <a:t>an</a:t>
            </a:r>
            <a:r>
              <a:rPr lang="en-US" dirty="0"/>
              <a:t>)</a:t>
            </a:r>
            <a:r>
              <a:rPr lang="en-US" i="1" dirty="0"/>
              <a:t>, and f the sensitivity score function. Given a record r </a:t>
            </a:r>
            <a:r>
              <a:rPr lang="en-US" dirty="0"/>
              <a:t>∈ </a:t>
            </a:r>
            <a:r>
              <a:rPr lang="en-US" i="1" dirty="0"/>
              <a:t>RD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1,...,</a:t>
            </a:r>
            <a:r>
              <a:rPr lang="en-US" i="1" dirty="0"/>
              <a:t>an</a:t>
            </a:r>
            <a:r>
              <a:rPr lang="en-US" dirty="0"/>
              <a:t>)</a:t>
            </a:r>
            <a:r>
              <a:rPr lang="en-US" i="1" dirty="0"/>
              <a:t>, the </a:t>
            </a:r>
            <a:r>
              <a:rPr lang="en-US" dirty="0"/>
              <a:t>raw record score </a:t>
            </a:r>
            <a:r>
              <a:rPr lang="en-US" i="1" dirty="0"/>
              <a:t>of r is </a:t>
            </a: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hr-HR" i="1" dirty="0"/>
              <a:t>RRSr </a:t>
            </a:r>
            <a:r>
              <a:rPr lang="hr-HR" dirty="0"/>
              <a:t>=min(1,</a:t>
            </a:r>
            <a:r>
              <a:rPr lang="hr-HR" dirty="0" smtClean="0"/>
              <a:t>∑ </a:t>
            </a:r>
            <a:r>
              <a:rPr lang="hr-HR" i="1" dirty="0" smtClean="0"/>
              <a:t>f</a:t>
            </a:r>
            <a:r>
              <a:rPr lang="hr-HR" dirty="0"/>
              <a:t>(</a:t>
            </a:r>
            <a:r>
              <a:rPr lang="hr-HR" i="1" dirty="0"/>
              <a:t>si</a:t>
            </a:r>
            <a:r>
              <a:rPr lang="hr-HR" dirty="0"/>
              <a:t>[</a:t>
            </a:r>
            <a:r>
              <a:rPr lang="hr-HR" i="1" dirty="0"/>
              <a:t>r</a:t>
            </a:r>
            <a:r>
              <a:rPr lang="hr-HR" dirty="0"/>
              <a:t>])) </a:t>
            </a:r>
            <a:endParaRPr lang="hr-HR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3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6</a:t>
            </a:r>
            <a:endParaRPr lang="en-US" dirty="0"/>
          </a:p>
        </p:txBody>
      </p:sp>
      <p:pic>
        <p:nvPicPr>
          <p:cNvPr id="6" name="Content Placeholder 5" descr="Screen Shot 2017-03-06 at 8.24.57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206" b="-452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43960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M-Score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4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7-03-06 at 8.28.2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8982" b="-989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7063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M-Score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18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7-03-06 at 8.46.53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168" b="-66168"/>
          <a:stretch/>
        </p:blipFill>
        <p:spPr>
          <a:xfrm>
            <a:off x="157163" y="274638"/>
            <a:ext cx="8819396" cy="6422458"/>
          </a:xfrm>
        </p:spPr>
      </p:pic>
    </p:spTree>
    <p:extLst>
      <p:ext uri="{BB962C8B-B14F-4D97-AF65-F5344CB8AC3E}">
        <p14:creationId xmlns:p14="http://schemas.microsoft.com/office/powerpoint/2010/main" val="3422576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7-03-06 at 8.29.4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711" b="-547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0119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7-03-06 at 8.30.13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" b="-142"/>
          <a:stretch/>
        </p:blipFill>
        <p:spPr>
          <a:xfrm>
            <a:off x="457200" y="156798"/>
            <a:ext cx="8229600" cy="6569884"/>
          </a:xfrm>
        </p:spPr>
      </p:pic>
    </p:spTree>
    <p:extLst>
      <p:ext uri="{BB962C8B-B14F-4D97-AF65-F5344CB8AC3E}">
        <p14:creationId xmlns:p14="http://schemas.microsoft.com/office/powerpoint/2010/main" val="132795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7-03-06 at 8.51.18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393" b="-63393"/>
          <a:stretch/>
        </p:blipFill>
        <p:spPr/>
      </p:pic>
    </p:spTree>
    <p:extLst>
      <p:ext uri="{BB962C8B-B14F-4D97-AF65-F5344CB8AC3E}">
        <p14:creationId xmlns:p14="http://schemas.microsoft.com/office/powerpoint/2010/main" val="7446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M-Score</a:t>
            </a:r>
            <a:endParaRPr lang="en-US" dirty="0"/>
          </a:p>
        </p:txBody>
      </p:sp>
      <p:pic>
        <p:nvPicPr>
          <p:cNvPr id="4" name="Content Placeholder 3" descr="Screen Shot 2017-03-09 at 5.06.0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6436" b="-1164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4376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 Shot 2017-03-06 at 8.53.08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36" r="-60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712265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7-03-06 at 9.09.2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595" b="-675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516962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1.1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944628"/>
              </p:ext>
            </p:extLst>
          </p:nvPr>
        </p:nvGraphicFramePr>
        <p:xfrm>
          <a:off x="457200" y="1417637"/>
          <a:ext cx="8229600" cy="453147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9604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Disease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Medication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Disease SF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Medication SF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 of SF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9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HIV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Vitamins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156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Heart Attack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Aspirin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6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Migraine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Parcetamol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9604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Hypertension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Aspirin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67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 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 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 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 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1567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 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 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 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 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956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Record Score</a:t>
            </a:r>
            <a:endParaRPr lang="en-US" dirty="0"/>
          </a:p>
        </p:txBody>
      </p:sp>
      <p:pic>
        <p:nvPicPr>
          <p:cNvPr id="5" name="Content Placeholder 4" descr="Screen Shot 2017-03-09 at 5.10.18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535" b="-725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6176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Distinguishing </a:t>
            </a:r>
            <a:r>
              <a:rPr lang="en-US" dirty="0"/>
              <a:t>F</a:t>
            </a:r>
            <a:r>
              <a:rPr lang="en-US" dirty="0" smtClean="0"/>
              <a:t>actor</a:t>
            </a:r>
            <a:endParaRPr lang="en-US" dirty="0"/>
          </a:p>
        </p:txBody>
      </p:sp>
      <p:pic>
        <p:nvPicPr>
          <p:cNvPr id="4" name="Content Placeholder 3" descr="Screen Shot 2017-03-09 at 5.12.28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094" b="14840"/>
          <a:stretch/>
        </p:blipFill>
        <p:spPr>
          <a:xfrm>
            <a:off x="457200" y="1600200"/>
            <a:ext cx="8229600" cy="3295073"/>
          </a:xfrm>
        </p:spPr>
      </p:pic>
    </p:spTree>
    <p:extLst>
      <p:ext uri="{BB962C8B-B14F-4D97-AF65-F5344CB8AC3E}">
        <p14:creationId xmlns:p14="http://schemas.microsoft.com/office/powerpoint/2010/main" val="318778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Record Score</a:t>
            </a:r>
            <a:endParaRPr lang="en-US" dirty="0"/>
          </a:p>
        </p:txBody>
      </p:sp>
      <p:pic>
        <p:nvPicPr>
          <p:cNvPr id="4" name="Content Placeholder 3" descr="Screen Shot 2017-03-09 at 5.14.44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233" b="-552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7588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Scores</a:t>
            </a:r>
            <a:endParaRPr lang="en-US" dirty="0"/>
          </a:p>
        </p:txBody>
      </p:sp>
      <p:pic>
        <p:nvPicPr>
          <p:cNvPr id="4" name="Content Placeholder 3" descr="Screen Shot 2017-03-09 at 5.16.21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6488" b="1126"/>
          <a:stretch/>
        </p:blipFill>
        <p:spPr>
          <a:xfrm>
            <a:off x="457200" y="1600201"/>
            <a:ext cx="8229600" cy="3017982"/>
          </a:xfrm>
        </p:spPr>
      </p:pic>
    </p:spTree>
    <p:extLst>
      <p:ext uri="{BB962C8B-B14F-4D97-AF65-F5344CB8AC3E}">
        <p14:creationId xmlns:p14="http://schemas.microsoft.com/office/powerpoint/2010/main" val="308778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of Leakages</a:t>
            </a:r>
            <a:endParaRPr lang="en-US" dirty="0"/>
          </a:p>
        </p:txBody>
      </p:sp>
      <p:pic>
        <p:nvPicPr>
          <p:cNvPr id="4" name="Content Placeholder 3" descr="Screen Shot 2017-03-09 at 5.17.5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518" r="-245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408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1179</Words>
  <Application>Microsoft Macintosh PowerPoint</Application>
  <PresentationFormat>On-screen Show (4:3)</PresentationFormat>
  <Paragraphs>241</Paragraphs>
  <Slides>42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Anonymity and Severity Analysis for Data Leakage Detection</vt:lpstr>
      <vt:lpstr>Introduction</vt:lpstr>
      <vt:lpstr>A Severity-based Quantification of Data Leakages in Database Systems</vt:lpstr>
      <vt:lpstr>M-Score</vt:lpstr>
      <vt:lpstr>Final Record Score</vt:lpstr>
      <vt:lpstr>Distinguishing Factor</vt:lpstr>
      <vt:lpstr>Raw Record Score</vt:lpstr>
      <vt:lpstr>Sensitivity Scores</vt:lpstr>
      <vt:lpstr>Sample of Leakages</vt:lpstr>
      <vt:lpstr>Limitations</vt:lpstr>
      <vt:lpstr>L-Severity</vt:lpstr>
      <vt:lpstr>Record Sensitivity</vt:lpstr>
      <vt:lpstr>Motivation</vt:lpstr>
      <vt:lpstr>Technical Privacy Metrics: a Systematic Survey</vt:lpstr>
      <vt:lpstr>Examples</vt:lpstr>
      <vt:lpstr>Practice</vt:lpstr>
      <vt:lpstr>Scenario</vt:lpstr>
      <vt:lpstr>Timeline</vt:lpstr>
      <vt:lpstr>Timeline</vt:lpstr>
      <vt:lpstr>Conclusion</vt:lpstr>
      <vt:lpstr>References</vt:lpstr>
      <vt:lpstr>PowerPoint Presentation</vt:lpstr>
      <vt:lpstr>PowerPoint Presentation</vt:lpstr>
      <vt:lpstr>PowerPoint Presentation</vt:lpstr>
      <vt:lpstr>Healthcare Data Model</vt:lpstr>
      <vt:lpstr>PowerPoint Presentation</vt:lpstr>
      <vt:lpstr>PowerPoint Presentation</vt:lpstr>
      <vt:lpstr>PowerPoint Presentation</vt:lpstr>
      <vt:lpstr>PowerPoint Presentation</vt:lpstr>
      <vt:lpstr>Definition 4</vt:lpstr>
      <vt:lpstr>Definition 5</vt:lpstr>
      <vt:lpstr>Definition 6</vt:lpstr>
      <vt:lpstr>M-Score example</vt:lpstr>
      <vt:lpstr>PowerPoint Presentation</vt:lpstr>
      <vt:lpstr>M-Score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1.1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Velasco</dc:creator>
  <cp:lastModifiedBy>Jay Velasco</cp:lastModifiedBy>
  <cp:revision>29</cp:revision>
  <dcterms:created xsi:type="dcterms:W3CDTF">2017-03-06T01:21:12Z</dcterms:created>
  <dcterms:modified xsi:type="dcterms:W3CDTF">2017-03-09T22:56:14Z</dcterms:modified>
</cp:coreProperties>
</file>