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57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304" r:id="rId17"/>
    <p:sldId id="305" r:id="rId18"/>
    <p:sldId id="296" r:id="rId19"/>
    <p:sldId id="297" r:id="rId20"/>
    <p:sldId id="298" r:id="rId21"/>
    <p:sldId id="299" r:id="rId22"/>
    <p:sldId id="302" r:id="rId23"/>
    <p:sldId id="303" r:id="rId24"/>
    <p:sldId id="300" r:id="rId25"/>
    <p:sldId id="30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00" autoAdjust="0"/>
  </p:normalViewPr>
  <p:slideViewPr>
    <p:cSldViewPr snapToGrid="0" snapToObjects="1">
      <p:cViewPr>
        <p:scale>
          <a:sx n="55" d="100"/>
          <a:sy n="55" d="100"/>
        </p:scale>
        <p:origin x="-6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FED53-D7C4-964A-8D0D-7FB97F6DFB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FEE9F-8C33-2040-92CC-AFC84F8D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– predefined emphasis on # of rows</a:t>
            </a:r>
          </a:p>
          <a:p>
            <a:r>
              <a:rPr lang="en-US" dirty="0" smtClean="0"/>
              <a:t>R^L # of leaked rows</a:t>
            </a:r>
          </a:p>
          <a:p>
            <a:r>
              <a:rPr lang="en-US" dirty="0" smtClean="0"/>
              <a:t>RS</a:t>
            </a:r>
            <a:r>
              <a:rPr lang="en-US" baseline="0" dirty="0" smtClean="0"/>
              <a:t> – final record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record in the set of leaked records</a:t>
            </a:r>
          </a:p>
          <a:p>
            <a:r>
              <a:rPr lang="en-US" dirty="0" smtClean="0"/>
              <a:t>Multiply</a:t>
            </a:r>
            <a:r>
              <a:rPr lang="en-US" baseline="0" dirty="0" smtClean="0"/>
              <a:t> the raw record score by the distinguishing factor</a:t>
            </a:r>
          </a:p>
          <a:p>
            <a:r>
              <a:rPr lang="en-US" baseline="0" dirty="0" smtClean="0"/>
              <a:t>Distinguishing factor focuses on privacy and anonymity – will emphasize on this more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2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Distinguishing factor is 1 / # of quasi identifier</a:t>
            </a:r>
            <a:r>
              <a:rPr lang="en-US" baseline="0" dirty="0" smtClean="0"/>
              <a:t> attributes</a:t>
            </a:r>
          </a:p>
          <a:p>
            <a:r>
              <a:rPr lang="en-US" baseline="0" dirty="0" smtClean="0"/>
              <a:t>Quasi identifier attributes are attributes that can be used to infer the identify of a subject from another data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r>
              <a:rPr lang="en-US" baseline="0" dirty="0" smtClean="0"/>
              <a:t> of the sensitivity score of each sensitive attribute</a:t>
            </a:r>
          </a:p>
          <a:p>
            <a:r>
              <a:rPr lang="en-US" baseline="0" dirty="0" smtClean="0"/>
              <a:t>Ceiling 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Anonymity and Severity Analysis for Data Leakage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Velasco</a:t>
            </a:r>
          </a:p>
          <a:p>
            <a:r>
              <a:rPr lang="en-US" dirty="0" smtClean="0"/>
              <a:t>3/11/2017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Ceiling of 1</a:t>
            </a:r>
          </a:p>
          <a:p>
            <a:r>
              <a:rPr lang="en-US" dirty="0" smtClean="0"/>
              <a:t>Max</a:t>
            </a:r>
          </a:p>
          <a:p>
            <a:pPr lvl="1"/>
            <a:r>
              <a:rPr lang="en-US" dirty="0" smtClean="0"/>
              <a:t>Only the max final record score is used in the M-Score calculation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5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31" b="-89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207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Sensitivity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04" b="-104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25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emphasis on anonymity</a:t>
            </a:r>
          </a:p>
          <a:p>
            <a:pPr lvl="1"/>
            <a:r>
              <a:rPr lang="en-US" dirty="0" err="1" smtClean="0"/>
              <a:t>Valvilis</a:t>
            </a:r>
            <a:r>
              <a:rPr lang="en-US" dirty="0" smtClean="0"/>
              <a:t> et al. suggestion</a:t>
            </a:r>
          </a:p>
          <a:p>
            <a:pPr lvl="1"/>
            <a:r>
              <a:rPr lang="en-US" dirty="0" smtClean="0"/>
              <a:t>Contribution is to the severity based metric</a:t>
            </a:r>
          </a:p>
          <a:p>
            <a:r>
              <a:rPr lang="en-US" dirty="0" smtClean="0"/>
              <a:t>Many metrics to use</a:t>
            </a:r>
          </a:p>
          <a:p>
            <a:r>
              <a:rPr lang="en-US" dirty="0" smtClean="0"/>
              <a:t>Many factors</a:t>
            </a:r>
          </a:p>
          <a:p>
            <a:pPr lvl="1"/>
            <a:r>
              <a:rPr lang="en-US" dirty="0" smtClean="0"/>
              <a:t>Insider attack/knowledge</a:t>
            </a:r>
          </a:p>
          <a:p>
            <a:r>
              <a:rPr lang="en-US" dirty="0" smtClean="0"/>
              <a:t>Many Types of privacy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9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Privacy Metrics: a Systematic Survey</a:t>
            </a:r>
            <a:endParaRPr lang="en-US" dirty="0"/>
          </a:p>
        </p:txBody>
      </p:sp>
      <p:pic>
        <p:nvPicPr>
          <p:cNvPr id="4" name="Content Placeholder 3" descr="Screen Shot 2017-03-09 at 5.25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17" r="-44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232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 smtClean="0"/>
              <a:t>Entropy</a:t>
            </a:r>
          </a:p>
          <a:p>
            <a:pPr lvl="1"/>
            <a:r>
              <a:rPr lang="en-US" dirty="0" smtClean="0"/>
              <a:t>Decision Trees</a:t>
            </a:r>
          </a:p>
          <a:p>
            <a:r>
              <a:rPr lang="en-US" dirty="0" smtClean="0"/>
              <a:t>Similarity or Diversity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L-diversity</a:t>
            </a:r>
          </a:p>
          <a:p>
            <a:pPr lvl="1"/>
            <a:r>
              <a:rPr lang="en-US" dirty="0" smtClean="0"/>
              <a:t>T-closeness</a:t>
            </a:r>
          </a:p>
          <a:p>
            <a:pPr lvl="1"/>
            <a:r>
              <a:rPr lang="en-US" b="1" dirty="0" smtClean="0"/>
              <a:t>M-Score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79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Constant Distinguishing Factor of .5</a:t>
            </a:r>
          </a:p>
          <a:p>
            <a:pPr lvl="1"/>
            <a:r>
              <a:rPr lang="en-US" dirty="0" smtClean="0"/>
              <a:t>Case 3.1: 7 records</a:t>
            </a:r>
          </a:p>
          <a:p>
            <a:pPr lvl="2"/>
            <a:r>
              <a:rPr lang="en-US" dirty="0" smtClean="0"/>
              <a:t>1.950</a:t>
            </a:r>
          </a:p>
          <a:p>
            <a:pPr lvl="1"/>
            <a:r>
              <a:rPr lang="en-US" dirty="0" smtClean="0"/>
              <a:t>Case 3.2: 4 records</a:t>
            </a:r>
          </a:p>
          <a:p>
            <a:pPr lvl="2"/>
            <a:r>
              <a:rPr lang="en-US" dirty="0" smtClean="0"/>
              <a:t>2.900</a:t>
            </a:r>
          </a:p>
          <a:p>
            <a:r>
              <a:rPr lang="en-US" dirty="0" smtClean="0"/>
              <a:t>Dynamic Distinguishing Factor</a:t>
            </a:r>
          </a:p>
          <a:p>
            <a:pPr lvl="1"/>
            <a:r>
              <a:rPr lang="en-US" dirty="0" smtClean="0"/>
              <a:t>Case 3.1: 7 records</a:t>
            </a:r>
          </a:p>
          <a:p>
            <a:pPr lvl="2"/>
            <a:r>
              <a:rPr lang="en-US" dirty="0" smtClean="0"/>
              <a:t>2.150</a:t>
            </a:r>
          </a:p>
          <a:p>
            <a:pPr lvl="1"/>
            <a:r>
              <a:rPr lang="en-US" dirty="0" smtClean="0"/>
              <a:t>Case 3.2: 4 records</a:t>
            </a:r>
          </a:p>
          <a:p>
            <a:pPr lvl="2"/>
            <a:r>
              <a:rPr lang="en-US" dirty="0" smtClean="0"/>
              <a:t>1.450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the quasi-identifier values</a:t>
            </a:r>
          </a:p>
          <a:p>
            <a:r>
              <a:rPr lang="en-US" dirty="0" smtClean="0"/>
              <a:t>Assumed the same constant value in research</a:t>
            </a:r>
          </a:p>
          <a:p>
            <a:r>
              <a:rPr lang="en-US" dirty="0" smtClean="0"/>
              <a:t>Severity was higher in the smaller table</a:t>
            </a:r>
          </a:p>
          <a:p>
            <a:r>
              <a:rPr lang="en-US" dirty="0" smtClean="0"/>
              <a:t>Altering the number of quasi-identifier values can impact the overall result of the severity score</a:t>
            </a:r>
          </a:p>
          <a:p>
            <a:r>
              <a:rPr lang="en-US" dirty="0" smtClean="0"/>
              <a:t>Can impact the number of false positives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3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on a single database</a:t>
            </a:r>
          </a:p>
          <a:p>
            <a:pPr lvl="1"/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Database Links</a:t>
            </a:r>
          </a:p>
          <a:p>
            <a:pPr lvl="1"/>
            <a:r>
              <a:rPr lang="en-US" dirty="0" smtClean="0"/>
              <a:t>ETL</a:t>
            </a:r>
          </a:p>
          <a:p>
            <a:r>
              <a:rPr lang="en-US" dirty="0" smtClean="0"/>
              <a:t>Multiple data containers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vendors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Legacy Systems</a:t>
            </a:r>
          </a:p>
        </p:txBody>
      </p:sp>
    </p:spTree>
    <p:extLst>
      <p:ext uri="{BB962C8B-B14F-4D97-AF65-F5344CB8AC3E}">
        <p14:creationId xmlns:p14="http://schemas.microsoft.com/office/powerpoint/2010/main" val="382644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6" name="Content Placeholder 5" descr="Screen Shot 2017-03-09 at 5.47.0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" b="10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062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29% increase in total cost of a data breach</a:t>
            </a:r>
          </a:p>
          <a:p>
            <a:r>
              <a:rPr lang="en-US" dirty="0" smtClean="0"/>
              <a:t>$158 average per record</a:t>
            </a:r>
          </a:p>
          <a:p>
            <a:pPr lvl="1"/>
            <a:r>
              <a:rPr lang="en-US" dirty="0" smtClean="0"/>
              <a:t>$355 per record in healthcare</a:t>
            </a:r>
          </a:p>
          <a:p>
            <a:r>
              <a:rPr lang="en-US" dirty="0" smtClean="0"/>
              <a:t>$4 million per breach</a:t>
            </a:r>
          </a:p>
          <a:p>
            <a:r>
              <a:rPr lang="en-US" dirty="0" smtClean="0"/>
              <a:t>Structural changes</a:t>
            </a:r>
          </a:p>
          <a:p>
            <a:pPr lvl="1"/>
            <a:r>
              <a:rPr lang="en-US" dirty="0" smtClean="0"/>
              <a:t>CISO</a:t>
            </a:r>
          </a:p>
          <a:p>
            <a:pPr lvl="1"/>
            <a:r>
              <a:rPr lang="en-US" dirty="0" smtClean="0"/>
              <a:t>Permanent costs</a:t>
            </a:r>
          </a:p>
          <a:p>
            <a:r>
              <a:rPr lang="en-US" dirty="0" smtClean="0"/>
              <a:t>Dependency on the ability to detect and respond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2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Lecture 1</a:t>
            </a:r>
          </a:p>
          <a:p>
            <a:pPr lvl="1"/>
            <a:r>
              <a:rPr lang="en-US" dirty="0" smtClean="0"/>
              <a:t>Topic Selection</a:t>
            </a:r>
          </a:p>
          <a:p>
            <a:r>
              <a:rPr lang="en-US" dirty="0" smtClean="0"/>
              <a:t>Lecture 2</a:t>
            </a:r>
          </a:p>
          <a:p>
            <a:pPr lvl="1"/>
            <a:r>
              <a:rPr lang="en-US" dirty="0" smtClean="0"/>
              <a:t>Proposal Paper and Presentation</a:t>
            </a:r>
          </a:p>
          <a:p>
            <a:r>
              <a:rPr lang="en-US" dirty="0" smtClean="0"/>
              <a:t>Lecture 3</a:t>
            </a:r>
          </a:p>
          <a:p>
            <a:pPr lvl="1"/>
            <a:r>
              <a:rPr lang="en-US" dirty="0" smtClean="0"/>
              <a:t>Finalize privacy metrics of choice</a:t>
            </a:r>
          </a:p>
          <a:p>
            <a:pPr lvl="1"/>
            <a:r>
              <a:rPr lang="en-US" dirty="0" smtClean="0"/>
              <a:t>Design Application</a:t>
            </a:r>
          </a:p>
          <a:p>
            <a:r>
              <a:rPr lang="en-US" dirty="0"/>
              <a:t>Lecture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Create proof of concept</a:t>
            </a:r>
          </a:p>
          <a:p>
            <a:pPr lvl="1"/>
            <a:r>
              <a:rPr lang="en-US" dirty="0" smtClean="0"/>
              <a:t>Stronger emphasis on writing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1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</a:p>
          <a:p>
            <a:pPr lvl="1"/>
            <a:r>
              <a:rPr lang="en-US" dirty="0" smtClean="0"/>
              <a:t>Proof of conception continuation</a:t>
            </a:r>
          </a:p>
          <a:p>
            <a:pPr lvl="1"/>
            <a:r>
              <a:rPr lang="en-US" dirty="0" smtClean="0"/>
              <a:t>Write up technical specifications</a:t>
            </a:r>
          </a:p>
          <a:p>
            <a:r>
              <a:rPr lang="en-US" dirty="0" smtClean="0"/>
              <a:t>Lecture 6</a:t>
            </a:r>
          </a:p>
          <a:p>
            <a:pPr lvl="1"/>
            <a:r>
              <a:rPr lang="en-US" dirty="0" smtClean="0"/>
              <a:t>Finish writing</a:t>
            </a:r>
          </a:p>
          <a:p>
            <a:r>
              <a:rPr lang="en-US" dirty="0" smtClean="0"/>
              <a:t>Lecture 7</a:t>
            </a:r>
          </a:p>
          <a:p>
            <a:pPr lvl="1"/>
            <a:r>
              <a:rPr lang="en-US" dirty="0" smtClean="0"/>
              <a:t>Finalize, cleanup and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7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Replicating work</a:t>
            </a:r>
          </a:p>
          <a:p>
            <a:pPr lvl="1"/>
            <a:r>
              <a:rPr lang="en-US" dirty="0" smtClean="0"/>
              <a:t>Incorrect calculations</a:t>
            </a:r>
          </a:p>
          <a:p>
            <a:pPr lvl="1"/>
            <a:r>
              <a:rPr lang="en-US" dirty="0" smtClean="0"/>
              <a:t>Missing information</a:t>
            </a:r>
          </a:p>
          <a:p>
            <a:r>
              <a:rPr lang="en-US" dirty="0" smtClean="0"/>
              <a:t>Interpreting Calculations</a:t>
            </a:r>
          </a:p>
          <a:p>
            <a:pPr lvl="1"/>
            <a:r>
              <a:rPr lang="en-US" dirty="0" smtClean="0"/>
              <a:t>Contribution</a:t>
            </a:r>
          </a:p>
          <a:p>
            <a:r>
              <a:rPr lang="en-US" dirty="0" smtClean="0"/>
              <a:t>Time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More specific metric for combining severity and anonymity</a:t>
            </a:r>
          </a:p>
          <a:p>
            <a:pPr lvl="1"/>
            <a:r>
              <a:rPr lang="en-US" dirty="0" smtClean="0"/>
              <a:t>Robust application layer for DLD and PET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Experimental Phase</a:t>
            </a:r>
          </a:p>
          <a:p>
            <a:pPr lvl="2"/>
            <a:r>
              <a:rPr lang="en-US" dirty="0" smtClean="0"/>
              <a:t>Create Architecture</a:t>
            </a:r>
          </a:p>
          <a:p>
            <a:pPr lvl="1"/>
            <a:r>
              <a:rPr lang="en-US" dirty="0" smtClean="0"/>
              <a:t>Severity measurement of modifications</a:t>
            </a:r>
          </a:p>
          <a:p>
            <a:pPr lvl="2"/>
            <a:r>
              <a:rPr lang="en-US" dirty="0" smtClean="0"/>
              <a:t>Inserts</a:t>
            </a:r>
          </a:p>
          <a:p>
            <a:pPr lvl="2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Deletes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1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53631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S. </a:t>
            </a:r>
            <a:r>
              <a:rPr lang="en-US" dirty="0" err="1"/>
              <a:t>Vavilis</a:t>
            </a:r>
            <a:r>
              <a:rPr lang="en-US" dirty="0"/>
              <a:t>, M. </a:t>
            </a:r>
            <a:r>
              <a:rPr lang="en-US" dirty="0" err="1"/>
              <a:t>Petkovic</a:t>
            </a:r>
            <a:r>
              <a:rPr lang="en-US" dirty="0"/>
              <a:t>, and N. </a:t>
            </a:r>
            <a:r>
              <a:rPr lang="en-US" dirty="0" err="1"/>
              <a:t>Zannone</a:t>
            </a:r>
            <a:r>
              <a:rPr lang="en-US" dirty="0"/>
              <a:t>, “A severity-based </a:t>
            </a:r>
            <a:r>
              <a:rPr lang="en-US" dirty="0" err="1"/>
              <a:t>quantifica-tion</a:t>
            </a:r>
            <a:r>
              <a:rPr lang="en-US" dirty="0"/>
              <a:t> of data leakages in database </a:t>
            </a:r>
            <a:r>
              <a:rPr lang="en-US" dirty="0" err="1"/>
              <a:t>systems,”Journal</a:t>
            </a:r>
            <a:r>
              <a:rPr lang="en-US" dirty="0"/>
              <a:t> of Computer </a:t>
            </a:r>
            <a:r>
              <a:rPr lang="en-US" dirty="0" err="1"/>
              <a:t>Security,vol</a:t>
            </a:r>
            <a:r>
              <a:rPr lang="en-US" dirty="0"/>
              <a:t>. 24, no. 3, pp. 321–345, 2016.</a:t>
            </a:r>
          </a:p>
          <a:p>
            <a:pPr lvl="0"/>
            <a:r>
              <a:rPr lang="en-US" dirty="0" err="1"/>
              <a:t>Ponemon</a:t>
            </a:r>
            <a:r>
              <a:rPr lang="en-US" dirty="0"/>
              <a:t> Institute. (2016). 2016 Cost of Data Breach Study: Global Analysis. The </a:t>
            </a:r>
            <a:r>
              <a:rPr lang="en-US" dirty="0" err="1"/>
              <a:t>Ponemon</a:t>
            </a:r>
            <a:r>
              <a:rPr lang="en-US" dirty="0"/>
              <a:t> Institute.</a:t>
            </a:r>
          </a:p>
          <a:p>
            <a:pPr lvl="0"/>
            <a:r>
              <a:rPr lang="en-US" dirty="0"/>
              <a:t>Wagner, Isabel, and David </a:t>
            </a:r>
            <a:r>
              <a:rPr lang="en-US" dirty="0" err="1"/>
              <a:t>Eckhoff</a:t>
            </a:r>
            <a:r>
              <a:rPr lang="en-US" dirty="0"/>
              <a:t>. "Technical privacy metrics: a systematic survey." </a:t>
            </a:r>
            <a:r>
              <a:rPr lang="en-US" i="1" dirty="0" err="1"/>
              <a:t>arXiv</a:t>
            </a:r>
            <a:r>
              <a:rPr lang="en-US" i="1" dirty="0"/>
              <a:t> preprint arXiv:1512.00327</a:t>
            </a:r>
            <a:r>
              <a:rPr lang="en-US" dirty="0"/>
              <a:t> (2015).</a:t>
            </a:r>
          </a:p>
          <a:p>
            <a:pPr lvl="0"/>
            <a:r>
              <a:rPr lang="en-US" dirty="0" err="1"/>
              <a:t>Harel</a:t>
            </a:r>
            <a:r>
              <a:rPr lang="en-US" dirty="0"/>
              <a:t>, Amir, et al. "M-score: A </a:t>
            </a:r>
            <a:r>
              <a:rPr lang="en-US" dirty="0" err="1"/>
              <a:t>misuseability</a:t>
            </a:r>
            <a:r>
              <a:rPr lang="en-US" dirty="0"/>
              <a:t> weight measure." </a:t>
            </a:r>
            <a:r>
              <a:rPr lang="en-US" i="1" dirty="0"/>
              <a:t>IEEE Transactions on Dependable and Secure Computing</a:t>
            </a:r>
            <a:r>
              <a:rPr lang="en-US" dirty="0"/>
              <a:t> 9.3 (2012): 414-428.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0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Severity-based Quantification of Data Leakages in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M-Score</a:t>
            </a:r>
          </a:p>
          <a:p>
            <a:pPr lvl="1"/>
            <a:r>
              <a:rPr lang="en-US" dirty="0" smtClean="0"/>
              <a:t>Provides a measurement of misuse</a:t>
            </a:r>
          </a:p>
          <a:p>
            <a:pPr lvl="1"/>
            <a:r>
              <a:rPr lang="en-US" dirty="0" smtClean="0"/>
              <a:t>Request sensitivity to be defined by domain experts</a:t>
            </a:r>
          </a:p>
          <a:p>
            <a:pPr lvl="2"/>
            <a:r>
              <a:rPr lang="en-US" dirty="0" smtClean="0"/>
              <a:t>Sensitive attributes</a:t>
            </a:r>
          </a:p>
          <a:p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Severity score is needed</a:t>
            </a:r>
          </a:p>
          <a:p>
            <a:pPr lvl="1"/>
            <a:r>
              <a:rPr lang="en-US" dirty="0" smtClean="0"/>
              <a:t>Research was based off of M-Score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Data model within the healthcare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M-Score</a:t>
            </a:r>
            <a:endParaRPr lang="en-US" dirty="0"/>
          </a:p>
        </p:txBody>
      </p:sp>
      <p:pic>
        <p:nvPicPr>
          <p:cNvPr id="4" name="Content Placeholder 3" descr="Screen Shot 2017-03-09 at 5.06.0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436" b="-1164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3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Record Score</a:t>
            </a:r>
            <a:endParaRPr lang="en-US" dirty="0"/>
          </a:p>
        </p:txBody>
      </p:sp>
      <p:pic>
        <p:nvPicPr>
          <p:cNvPr id="5" name="Content Placeholder 4" descr="Screen Shot 2017-03-09 at 5.10.1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35" b="-725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176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</a:t>
            </a:r>
            <a:r>
              <a:rPr lang="en-US" dirty="0"/>
              <a:t>F</a:t>
            </a:r>
            <a:r>
              <a:rPr lang="en-US" dirty="0" smtClean="0"/>
              <a:t>actor</a:t>
            </a:r>
            <a:endParaRPr lang="en-US" dirty="0"/>
          </a:p>
        </p:txBody>
      </p:sp>
      <p:pic>
        <p:nvPicPr>
          <p:cNvPr id="4" name="Content Placeholder 3" descr="Screen Shot 2017-03-09 at 5.12.2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94" b="14840"/>
          <a:stretch/>
        </p:blipFill>
        <p:spPr>
          <a:xfrm>
            <a:off x="457200" y="1600200"/>
            <a:ext cx="8229600" cy="3295073"/>
          </a:xfrm>
        </p:spPr>
      </p:pic>
    </p:spTree>
    <p:extLst>
      <p:ext uri="{BB962C8B-B14F-4D97-AF65-F5344CB8AC3E}">
        <p14:creationId xmlns:p14="http://schemas.microsoft.com/office/powerpoint/2010/main" val="31877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Record Score</a:t>
            </a:r>
            <a:endParaRPr lang="en-US" dirty="0"/>
          </a:p>
        </p:txBody>
      </p:sp>
      <p:pic>
        <p:nvPicPr>
          <p:cNvPr id="4" name="Content Placeholder 3" descr="Screen Shot 2017-03-09 at 5.14.4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33" b="-552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588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Scores</a:t>
            </a:r>
            <a:endParaRPr lang="en-US" dirty="0"/>
          </a:p>
        </p:txBody>
      </p:sp>
      <p:pic>
        <p:nvPicPr>
          <p:cNvPr id="4" name="Content Placeholder 3" descr="Screen Shot 2017-03-09 at 5.16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488" b="1126"/>
          <a:stretch/>
        </p:blipFill>
        <p:spPr>
          <a:xfrm>
            <a:off x="457200" y="1600201"/>
            <a:ext cx="8229600" cy="3017982"/>
          </a:xfrm>
        </p:spPr>
      </p:pic>
    </p:spTree>
    <p:extLst>
      <p:ext uri="{BB962C8B-B14F-4D97-AF65-F5344CB8AC3E}">
        <p14:creationId xmlns:p14="http://schemas.microsoft.com/office/powerpoint/2010/main" val="308778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Leakages</a:t>
            </a:r>
            <a:endParaRPr lang="en-US" dirty="0"/>
          </a:p>
        </p:txBody>
      </p:sp>
      <p:pic>
        <p:nvPicPr>
          <p:cNvPr id="4" name="Content Placeholder 3" descr="Screen Shot 2017-03-09 at 5.17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8" r="-24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408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659</Words>
  <Application>Microsoft Macintosh PowerPoint</Application>
  <PresentationFormat>On-screen Show (4:3)</PresentationFormat>
  <Paragraphs>146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Anonymity and Severity Analysis for Data Leakage Detection</vt:lpstr>
      <vt:lpstr>Introduction</vt:lpstr>
      <vt:lpstr>A Severity-based Quantification of Data Leakages in Database Systems</vt:lpstr>
      <vt:lpstr>M-Score</vt:lpstr>
      <vt:lpstr>Final Record Score</vt:lpstr>
      <vt:lpstr>Distinguishing Factor</vt:lpstr>
      <vt:lpstr>Raw Record Score</vt:lpstr>
      <vt:lpstr>Sensitivity Scores</vt:lpstr>
      <vt:lpstr>Sample of Leakages</vt:lpstr>
      <vt:lpstr>Limitations</vt:lpstr>
      <vt:lpstr>L-Severity</vt:lpstr>
      <vt:lpstr>Record Sensitivity</vt:lpstr>
      <vt:lpstr>Motivation</vt:lpstr>
      <vt:lpstr>Technical Privacy Metrics: a Systematic Survey</vt:lpstr>
      <vt:lpstr>Examples</vt:lpstr>
      <vt:lpstr>Example</vt:lpstr>
      <vt:lpstr>Example</vt:lpstr>
      <vt:lpstr>Practice</vt:lpstr>
      <vt:lpstr>Scenario</vt:lpstr>
      <vt:lpstr>Timeline</vt:lpstr>
      <vt:lpstr>Timeline</vt:lpstr>
      <vt:lpstr>Obstacles</vt:lpstr>
      <vt:lpstr>Conclusion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32</cp:revision>
  <dcterms:created xsi:type="dcterms:W3CDTF">2017-03-06T01:21:12Z</dcterms:created>
  <dcterms:modified xsi:type="dcterms:W3CDTF">2017-03-09T23:10:56Z</dcterms:modified>
</cp:coreProperties>
</file>