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5" r:id="rId19"/>
    <p:sldId id="273" r:id="rId20"/>
    <p:sldId id="274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00" autoAdjust="0"/>
  </p:normalViewPr>
  <p:slideViewPr>
    <p:cSldViewPr snapToGrid="0" snapToObjects="1">
      <p:cViewPr varScale="1">
        <p:scale>
          <a:sx n="73" d="100"/>
          <a:sy n="73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ED53-D7C4-964A-8D0D-7FB97F6DFB5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EE9F-8C33-2040-92CC-AFC84F8D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en-US" baseline="0" dirty="0" smtClean="0"/>
              <a:t> 1.1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are rectangular T</a:t>
            </a:r>
          </a:p>
          <a:p>
            <a:r>
              <a:rPr lang="en-US" dirty="0" smtClean="0"/>
              <a:t>Instances are ovals I</a:t>
            </a:r>
          </a:p>
          <a:p>
            <a:r>
              <a:rPr lang="en-US" dirty="0" smtClean="0"/>
              <a:t>PL Propagation</a:t>
            </a:r>
            <a:r>
              <a:rPr lang="en-US" baseline="0" dirty="0" smtClean="0"/>
              <a:t> label, 0.9 Tamiflu to H1n1</a:t>
            </a:r>
          </a:p>
          <a:p>
            <a:r>
              <a:rPr lang="en-US" baseline="0" dirty="0" smtClean="0"/>
              <a:t>Inference relations by dashed lines IR</a:t>
            </a:r>
          </a:p>
          <a:p>
            <a:r>
              <a:rPr lang="en-US" baseline="0" dirty="0" smtClean="0"/>
              <a:t>Solid lines are hierarchical relations HR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</a:t>
            </a:r>
            <a:r>
              <a:rPr lang="en-US" baseline="0" dirty="0" smtClean="0"/>
              <a:t> – HIV 100</a:t>
            </a:r>
          </a:p>
          <a:p>
            <a:r>
              <a:rPr lang="en-US" dirty="0" smtClean="0"/>
              <a:t>Statin – 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= inferred sensitivity</a:t>
            </a:r>
          </a:p>
          <a:p>
            <a:r>
              <a:rPr lang="en-US" dirty="0" err="1" smtClean="0"/>
              <a:t>Paracetamol</a:t>
            </a:r>
            <a:endParaRPr lang="en-US" dirty="0" smtClean="0"/>
          </a:p>
          <a:p>
            <a:r>
              <a:rPr lang="en-US" dirty="0" smtClean="0"/>
              <a:t>Node Sensitivity</a:t>
            </a:r>
            <a:r>
              <a:rPr lang="en-US" baseline="0" dirty="0" smtClean="0"/>
              <a:t> is 40</a:t>
            </a:r>
          </a:p>
          <a:p>
            <a:r>
              <a:rPr lang="en-US" dirty="0" smtClean="0"/>
              <a:t>Inferred sensitivity is 34</a:t>
            </a:r>
          </a:p>
          <a:p>
            <a:r>
              <a:rPr lang="en-US" dirty="0" smtClean="0"/>
              <a:t>100 * .1 = 10</a:t>
            </a:r>
          </a:p>
          <a:p>
            <a:r>
              <a:rPr lang="en-US" dirty="0" smtClean="0"/>
              <a:t>60 * .4 = 24</a:t>
            </a:r>
          </a:p>
          <a:p>
            <a:r>
              <a:rPr lang="en-US" dirty="0" smtClean="0"/>
              <a:t>SUM =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attributes within a certain domain assigned a specific sensitivity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record score of a row</a:t>
            </a:r>
          </a:p>
          <a:p>
            <a:r>
              <a:rPr lang="en-US" dirty="0" smtClean="0"/>
              <a:t>Minimum (1,</a:t>
            </a:r>
            <a:r>
              <a:rPr lang="en-US" baseline="0" dirty="0" smtClean="0"/>
              <a:t> sum of the sensitivity score of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the</a:t>
            </a:r>
            <a:r>
              <a:rPr lang="en-US" baseline="0" dirty="0" smtClean="0"/>
              <a:t> quasi attributes</a:t>
            </a:r>
          </a:p>
          <a:p>
            <a:r>
              <a:rPr lang="en-US" baseline="0" dirty="0" smtClean="0"/>
              <a:t># of those that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.5 DF</a:t>
            </a:r>
          </a:p>
          <a:p>
            <a:r>
              <a:rPr lang="en-US" dirty="0" smtClean="0"/>
              <a:t>MIN</a:t>
            </a:r>
          </a:p>
          <a:p>
            <a:pPr marL="228600" indent="-228600">
              <a:buAutoNum type="arabicPeriod"/>
            </a:pPr>
            <a:r>
              <a:rPr lang="en-US" dirty="0" smtClean="0"/>
              <a:t>Table 2 more sever</a:t>
            </a:r>
          </a:p>
          <a:p>
            <a:pPr marL="228600" indent="-228600">
              <a:buAutoNum type="arabicPeriod"/>
            </a:pPr>
            <a:r>
              <a:rPr lang="en-US" dirty="0" smtClean="0"/>
              <a:t>RS</a:t>
            </a:r>
            <a:r>
              <a:rPr lang="en-US" baseline="0" dirty="0" smtClean="0"/>
              <a:t> only takes account of record with highest sensitivity</a:t>
            </a:r>
            <a:endParaRPr lang="en-US" dirty="0" smtClean="0"/>
          </a:p>
          <a:p>
            <a:r>
              <a:rPr lang="en-US" dirty="0" smtClean="0"/>
              <a:t>3.</a:t>
            </a:r>
            <a:r>
              <a:rPr lang="en-US" baseline="0" dirty="0" smtClean="0"/>
              <a:t>  Influenced by number of rows, but less sever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Sensitivty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 record</a:t>
            </a:r>
          </a:p>
          <a:p>
            <a:r>
              <a:rPr lang="en-US" dirty="0" smtClean="0"/>
              <a:t>Dependency factor x sum</a:t>
            </a:r>
            <a:r>
              <a:rPr lang="en-US" baseline="0" dirty="0" smtClean="0"/>
              <a:t> of node sensitivity (sensitive attribute)</a:t>
            </a:r>
          </a:p>
          <a:p>
            <a:r>
              <a:rPr lang="en-US" baseline="0" dirty="0" smtClean="0"/>
              <a:t>Contradiction, used </a:t>
            </a:r>
            <a:r>
              <a:rPr lang="en-US" baseline="0" dirty="0" err="1" smtClean="0"/>
              <a:t>senstivity</a:t>
            </a:r>
            <a:r>
              <a:rPr lang="en-US" baseline="0" dirty="0" smtClean="0"/>
              <a:t> score on table, not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6E43-AB5E-9B42-8B5C-8B3CB337EB5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4190"/>
              </p:ext>
            </p:extLst>
          </p:nvPr>
        </p:nvGraphicFramePr>
        <p:xfrm>
          <a:off x="288711" y="234645"/>
          <a:ext cx="8503920" cy="6382513"/>
        </p:xfrm>
        <a:graphic>
          <a:graphicData uri="http://schemas.openxmlformats.org/drawingml/2006/table">
            <a:tbl>
              <a:tblPr/>
              <a:tblGrid>
                <a:gridCol w="5238857"/>
                <a:gridCol w="3265063"/>
              </a:tblGrid>
              <a:tr h="4979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Rule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17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Let </a:t>
                      </a: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be a set of attributes.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database table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set of records over a set of attributes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D(Job, City, Gender, Disease, Medication)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Sensitive attributes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=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and Medication are sensitive attributes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Each sensitive attribute takes values from a pre-specified domain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Quasi-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identifiers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=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 . . . , </a:t>
                      </a:r>
                      <a:r>
                        <a:rPr lang="fr-FR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qk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 ⊆ </a:t>
                      </a:r>
                      <a:r>
                        <a:rPr lang="fr-F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 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Attributes Job and City are quasi-identifiers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can be used to reveal the identity of an individual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12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1928"/>
              </p:ext>
            </p:extLst>
          </p:nvPr>
        </p:nvGraphicFramePr>
        <p:xfrm>
          <a:off x="185730" y="217484"/>
          <a:ext cx="8503920" cy="6382510"/>
        </p:xfrm>
        <a:graphic>
          <a:graphicData uri="http://schemas.openxmlformats.org/drawingml/2006/table">
            <a:tbl>
              <a:tblPr/>
              <a:tblGrid>
                <a:gridCol w="5238857"/>
                <a:gridCol w="3265063"/>
              </a:tblGrid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Rule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∩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Q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Attribute Gender belongs to both sets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We denote the records in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as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(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,...,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)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ai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[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]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represents the value of attribute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ai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in 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,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denotes the domain of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{HIV, Heart Attack, Hypertension, Migraine, H1N1, Flu}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{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Ca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}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a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∈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A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URWChanceryL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⊆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MSY1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Domain can be made up of types and instances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9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Let A be a set of attributes and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the domain of an attribute a </a:t>
            </a:r>
            <a:r>
              <a:rPr lang="en-US" b="0" i="0" dirty="0" smtClean="0">
                <a:solidFill>
                  <a:srgbClr val="000000"/>
                </a:solidFill>
                <a:latin typeface="Lucida Sans Unicode"/>
                <a:ea typeface="Lucida Sans Unicode"/>
                <a:cs typeface="Lucida Sans Unicode"/>
              </a:rPr>
              <a:t>∈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A. The sensitivity score function f 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: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→</a:t>
            </a:r>
            <a:r>
              <a:rPr lang="en-US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[0, 1]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assigns a sensitivity value to each value in </a:t>
            </a:r>
            <a:r>
              <a:rPr lang="en-US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C</a:t>
            </a:r>
            <a:r>
              <a:rPr lang="en-US" sz="2000" b="0" i="1" dirty="0" err="1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a</a:t>
            </a:r>
            <a:r>
              <a:rPr lang="en-US" sz="2000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. 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Geneva"/>
              <a:ea typeface="Geneva"/>
              <a:cs typeface="Geneva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ai</a:t>
            </a:r>
            <a:r>
              <a:rPr lang="en-US" dirty="0"/>
              <a:t>[</a:t>
            </a:r>
            <a:r>
              <a:rPr lang="en-US" i="1" dirty="0"/>
              <a:t>r</a:t>
            </a:r>
            <a:r>
              <a:rPr lang="en-US" dirty="0"/>
              <a:t>]) </a:t>
            </a:r>
            <a:endParaRPr lang="en-US" dirty="0" smtClean="0"/>
          </a:p>
          <a:p>
            <a:pPr marL="0" indent="0">
              <a:buNone/>
            </a:pPr>
            <a:endParaRPr lang="en-US" b="0" i="1" dirty="0" smtClean="0">
              <a:solidFill>
                <a:srgbClr val="000000"/>
              </a:solidFill>
              <a:latin typeface="Geneva"/>
              <a:ea typeface="Geneva"/>
              <a:cs typeface="Genev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9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Let 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 </a:t>
            </a:r>
            <a:r>
              <a:rPr lang="en-US" i="1" dirty="0"/>
              <a:t>be a table, S </a:t>
            </a:r>
            <a:r>
              <a:rPr lang="en-US" dirty="0"/>
              <a:t>= {</a:t>
            </a:r>
            <a:r>
              <a:rPr lang="en-US" i="1" dirty="0" err="1"/>
              <a:t>sl</a:t>
            </a:r>
            <a:r>
              <a:rPr lang="en-US" dirty="0"/>
              <a:t>,...,</a:t>
            </a:r>
            <a:r>
              <a:rPr lang="en-US" i="1" dirty="0" err="1"/>
              <a:t>sm</a:t>
            </a:r>
            <a:r>
              <a:rPr lang="en-US" dirty="0"/>
              <a:t>} ⊆ </a:t>
            </a:r>
            <a:r>
              <a:rPr lang="en-US" i="1" dirty="0"/>
              <a:t>A the set of sensitive attributes in 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</a:t>
            </a:r>
            <a:r>
              <a:rPr lang="en-US" i="1" dirty="0"/>
              <a:t>, and f the sensitivity score function. Given a record r </a:t>
            </a:r>
            <a:r>
              <a:rPr lang="en-US" dirty="0"/>
              <a:t>∈ </a:t>
            </a:r>
            <a:r>
              <a:rPr lang="en-US" i="1" dirty="0"/>
              <a:t>RD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1,...,</a:t>
            </a:r>
            <a:r>
              <a:rPr lang="en-US" i="1" dirty="0"/>
              <a:t>an</a:t>
            </a:r>
            <a:r>
              <a:rPr lang="en-US" dirty="0"/>
              <a:t>)</a:t>
            </a:r>
            <a:r>
              <a:rPr lang="en-US" i="1" dirty="0"/>
              <a:t>, the </a:t>
            </a:r>
            <a:r>
              <a:rPr lang="en-US" dirty="0"/>
              <a:t>raw record score </a:t>
            </a:r>
            <a:r>
              <a:rPr lang="en-US" i="1" dirty="0"/>
              <a:t>of r is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hr-HR" i="1" dirty="0"/>
              <a:t>RRSr </a:t>
            </a:r>
            <a:r>
              <a:rPr lang="hr-HR" dirty="0"/>
              <a:t>=min(1,</a:t>
            </a:r>
            <a:r>
              <a:rPr lang="hr-HR" dirty="0" smtClean="0"/>
              <a:t>∑ </a:t>
            </a:r>
            <a:r>
              <a:rPr lang="hr-HR" i="1" dirty="0" smtClean="0"/>
              <a:t>f</a:t>
            </a:r>
            <a:r>
              <a:rPr lang="hr-HR" dirty="0"/>
              <a:t>(</a:t>
            </a:r>
            <a:r>
              <a:rPr lang="hr-HR" i="1" dirty="0"/>
              <a:t>si</a:t>
            </a:r>
            <a:r>
              <a:rPr lang="hr-HR" dirty="0"/>
              <a:t>[</a:t>
            </a:r>
            <a:r>
              <a:rPr lang="hr-HR" i="1" dirty="0"/>
              <a:t>r</a:t>
            </a:r>
            <a:r>
              <a:rPr lang="hr-HR" dirty="0"/>
              <a:t>])) </a:t>
            </a:r>
            <a:endParaRPr lang="hr-H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6</a:t>
            </a:r>
            <a:endParaRPr lang="en-US" dirty="0"/>
          </a:p>
        </p:txBody>
      </p:sp>
      <p:pic>
        <p:nvPicPr>
          <p:cNvPr id="6" name="Content Placeholder 5" descr="Screen Shot 2017-03-06 at 8.24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6" b="-45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396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28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982" b="-989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06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46.5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168" b="-66168"/>
          <a:stretch/>
        </p:blipFill>
        <p:spPr>
          <a:xfrm>
            <a:off x="157163" y="274638"/>
            <a:ext cx="8819396" cy="6422458"/>
          </a:xfrm>
        </p:spPr>
      </p:pic>
    </p:spTree>
    <p:extLst>
      <p:ext uri="{BB962C8B-B14F-4D97-AF65-F5344CB8AC3E}">
        <p14:creationId xmlns:p14="http://schemas.microsoft.com/office/powerpoint/2010/main" val="342257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29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11" b="-54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11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Severity-based Quantification of Data Leakages in Database Systems</a:t>
            </a:r>
          </a:p>
          <a:p>
            <a:pPr lvl="1"/>
            <a:r>
              <a:rPr lang="en-US" dirty="0" smtClean="0"/>
              <a:t>Quantify data leakage based on severity</a:t>
            </a:r>
          </a:p>
          <a:p>
            <a:pPr lvl="2"/>
            <a:r>
              <a:rPr lang="en-US" dirty="0" smtClean="0"/>
              <a:t>Focus on most severe cases</a:t>
            </a:r>
          </a:p>
          <a:p>
            <a:pPr lvl="1"/>
            <a:r>
              <a:rPr lang="en-US" dirty="0" smtClean="0"/>
              <a:t>Data model based on domain knowledge</a:t>
            </a:r>
          </a:p>
          <a:p>
            <a:pPr lvl="2"/>
            <a:r>
              <a:rPr lang="en-US" dirty="0" smtClean="0"/>
              <a:t>Applied on healthcare information</a:t>
            </a:r>
          </a:p>
          <a:p>
            <a:pPr lvl="3"/>
            <a:r>
              <a:rPr lang="en-US" dirty="0" smtClean="0"/>
              <a:t>In 2012 94% of US Hospitals suffered from a serious breach</a:t>
            </a:r>
          </a:p>
          <a:p>
            <a:pPr lvl="3"/>
            <a:r>
              <a:rPr lang="en-US" dirty="0" smtClean="0"/>
              <a:t>Cost of a breach is $3.5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30.13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" b="-142"/>
          <a:stretch/>
        </p:blipFill>
        <p:spPr>
          <a:xfrm>
            <a:off x="457200" y="156798"/>
            <a:ext cx="8229600" cy="6569884"/>
          </a:xfrm>
        </p:spPr>
      </p:pic>
    </p:spTree>
    <p:extLst>
      <p:ext uri="{BB962C8B-B14F-4D97-AF65-F5344CB8AC3E}">
        <p14:creationId xmlns:p14="http://schemas.microsoft.com/office/powerpoint/2010/main" val="13279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8.51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93" b="-63393"/>
          <a:stretch/>
        </p:blipFill>
        <p:spPr/>
      </p:pic>
    </p:spTree>
    <p:extLst>
      <p:ext uri="{BB962C8B-B14F-4D97-AF65-F5344CB8AC3E}">
        <p14:creationId xmlns:p14="http://schemas.microsoft.com/office/powerpoint/2010/main" val="7446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7-03-06 at 8.53.0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6" r="-6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226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3-06 at 9.09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595" b="-67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69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1.1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44628"/>
              </p:ext>
            </p:extLst>
          </p:nvPr>
        </p:nvGraphicFramePr>
        <p:xfrm>
          <a:off x="457200" y="1417637"/>
          <a:ext cx="8229600" cy="453147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60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Medication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of SF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Vitamins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Attack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Aspirin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Migraine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Parcetamol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60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Hypertension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Aspirin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56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5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New Metric</a:t>
            </a:r>
          </a:p>
          <a:p>
            <a:pPr lvl="2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Data model to reason severity within the application’s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9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Leaked records and values are mapped to the data model</a:t>
            </a:r>
          </a:p>
          <a:p>
            <a:r>
              <a:rPr lang="en-US" dirty="0" smtClean="0"/>
              <a:t>Discrimination Factor (DF) </a:t>
            </a:r>
          </a:p>
          <a:p>
            <a:pPr lvl="1"/>
            <a:r>
              <a:rPr lang="en-US" dirty="0" smtClean="0"/>
              <a:t>The extent that data can identify an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62771"/>
              </p:ext>
            </p:extLst>
          </p:nvPr>
        </p:nvGraphicFramePr>
        <p:xfrm>
          <a:off x="321733" y="254004"/>
          <a:ext cx="8500534" cy="6378451"/>
        </p:xfrm>
        <a:graphic>
          <a:graphicData uri="http://schemas.openxmlformats.org/drawingml/2006/table">
            <a:tbl>
              <a:tblPr/>
              <a:tblGrid>
                <a:gridCol w="8500534"/>
              </a:tblGrid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mbusRomNo9L"/>
                        </a:rPr>
                        <a:t>Data Model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is a set of data types.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is a set of data instances.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HR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⊂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</a:t>
                      </a:r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is a hierarchy relation representing a specialization relationship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IR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⊂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represents an inference relation on I.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SL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: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∪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→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BM10"/>
                        </a:rPr>
                        <a:t>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+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0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labeling function that assigns a sensitivity value to data types and instances.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1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–  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PL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: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×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SY1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[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MI10"/>
                        </a:rPr>
                        <a:t>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MR10"/>
                        </a:rPr>
                        <a:t>] 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NimbusRomNo9L"/>
                        </a:rPr>
                        <a:t>is a labeling function that defines the degree of inference, that is to what extent knowledge about a data instance can be inferred based on the knowledge about another data instance.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NimbusRomNo9L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6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Data Model</a:t>
            </a:r>
            <a:endParaRPr lang="en-US" dirty="0"/>
          </a:p>
        </p:txBody>
      </p:sp>
      <p:pic>
        <p:nvPicPr>
          <p:cNvPr id="5" name="Content Placeholder 4" descr="Fig-2-Data-Model-Examp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41" b="-10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0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3-05 at 9.04.3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29" b="-156229"/>
          <a:stretch>
            <a:fillRect/>
          </a:stretch>
        </p:blipFill>
        <p:spPr>
          <a:xfrm>
            <a:off x="457200" y="388938"/>
            <a:ext cx="8229600" cy="6096000"/>
          </a:xfrm>
        </p:spPr>
      </p:pic>
    </p:spTree>
    <p:extLst>
      <p:ext uri="{BB962C8B-B14F-4D97-AF65-F5344CB8AC3E}">
        <p14:creationId xmlns:p14="http://schemas.microsoft.com/office/powerpoint/2010/main" val="374610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3-05 at 9.09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054" b="-68054"/>
          <a:stretch>
            <a:fillRect/>
          </a:stretch>
        </p:blipFill>
        <p:spPr>
          <a:xfrm>
            <a:off x="457200" y="304800"/>
            <a:ext cx="8229600" cy="6248400"/>
          </a:xfrm>
        </p:spPr>
      </p:pic>
    </p:spTree>
    <p:extLst>
      <p:ext uri="{BB962C8B-B14F-4D97-AF65-F5344CB8AC3E}">
        <p14:creationId xmlns:p14="http://schemas.microsoft.com/office/powerpoint/2010/main" val="15136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696</Words>
  <Application>Microsoft Macintosh PowerPoint</Application>
  <PresentationFormat>On-screen Show (4:3)</PresentationFormat>
  <Paragraphs>138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M-Score</vt:lpstr>
      <vt:lpstr>PowerPoint Presentation</vt:lpstr>
      <vt:lpstr>PowerPoint Presentation</vt:lpstr>
      <vt:lpstr>PowerPoint Presentation</vt:lpstr>
      <vt:lpstr>Healthcare Data Model</vt:lpstr>
      <vt:lpstr>PowerPoint Presentation</vt:lpstr>
      <vt:lpstr>PowerPoint Presentation</vt:lpstr>
      <vt:lpstr>PowerPoint Presentation</vt:lpstr>
      <vt:lpstr>PowerPoint Presentation</vt:lpstr>
      <vt:lpstr>Definition 4</vt:lpstr>
      <vt:lpstr>Definition 5</vt:lpstr>
      <vt:lpstr>Definition 6</vt:lpstr>
      <vt:lpstr>M-Score example</vt:lpstr>
      <vt:lpstr>PowerPoint Presentation</vt:lpstr>
      <vt:lpstr>M-Score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1.1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17</cp:revision>
  <dcterms:created xsi:type="dcterms:W3CDTF">2017-03-06T01:21:12Z</dcterms:created>
  <dcterms:modified xsi:type="dcterms:W3CDTF">2017-03-07T02:10:46Z</dcterms:modified>
</cp:coreProperties>
</file>