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64" r:id="rId3"/>
    <p:sldId id="257" r:id="rId4"/>
    <p:sldId id="258" r:id="rId5"/>
    <p:sldId id="265" r:id="rId6"/>
    <p:sldId id="309" r:id="rId7"/>
    <p:sldId id="259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  <p:sldId id="278" r:id="rId19"/>
    <p:sldId id="277" r:id="rId20"/>
    <p:sldId id="279" r:id="rId21"/>
    <p:sldId id="280" r:id="rId22"/>
    <p:sldId id="281" r:id="rId23"/>
    <p:sldId id="282" r:id="rId24"/>
    <p:sldId id="30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14" r:id="rId42"/>
    <p:sldId id="300" r:id="rId43"/>
    <p:sldId id="311" r:id="rId44"/>
    <p:sldId id="310" r:id="rId45"/>
    <p:sldId id="312" r:id="rId46"/>
    <p:sldId id="313" r:id="rId47"/>
    <p:sldId id="303" r:id="rId48"/>
    <p:sldId id="304" r:id="rId49"/>
    <p:sldId id="306" r:id="rId50"/>
    <p:sldId id="305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826" autoAdjust="0"/>
  </p:normalViewPr>
  <p:slideViewPr>
    <p:cSldViewPr snapToGrid="0" snapToObjects="1">
      <p:cViewPr varScale="1">
        <p:scale>
          <a:sx n="60" d="100"/>
          <a:sy n="60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BF6E1-72BB-5A4E-9754-C0F330967654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ADD09-A426-694F-B3F1-BF5C032C9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K-anonymous positive disclosure table and l-diversity sensitive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 of the record sensitivity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3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r>
              <a:rPr lang="en-US" baseline="0" dirty="0" smtClean="0"/>
              <a:t> Sensitivity – defined by data model – will go over this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AFEE9F-8C33-2040-92CC-AFC84F8D47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 smtClean="0"/>
          </a:p>
          <a:p>
            <a:r>
              <a:rPr lang="en-US" dirty="0" smtClean="0"/>
              <a:t>CS = </a:t>
            </a:r>
            <a:r>
              <a:rPr lang="en-US" dirty="0" err="1" smtClean="0"/>
              <a:t>foreach</a:t>
            </a:r>
            <a:r>
              <a:rPr lang="en-US" baseline="0" dirty="0" smtClean="0"/>
              <a:t> classification Add the </a:t>
            </a:r>
            <a:r>
              <a:rPr lang="en-US" baseline="0" dirty="0" err="1" smtClean="0"/>
              <a:t>severirites</a:t>
            </a:r>
            <a:endParaRPr lang="en-US" baseline="0" dirty="0" smtClean="0"/>
          </a:p>
          <a:p>
            <a:r>
              <a:rPr lang="en-US" baseline="0" dirty="0" smtClean="0"/>
              <a:t>DF = # of tuples that share the quasi-identifiers (size of q-block)</a:t>
            </a:r>
          </a:p>
          <a:p>
            <a:r>
              <a:rPr lang="en-US" baseline="0" dirty="0" err="1" smtClean="0"/>
              <a:t>DivFactor</a:t>
            </a:r>
            <a:r>
              <a:rPr lang="en-US" baseline="0" dirty="0" smtClean="0"/>
              <a:t> = # of sensitive values within that q-block</a:t>
            </a:r>
          </a:p>
          <a:p>
            <a:r>
              <a:rPr lang="en-US" baseline="0" dirty="0" smtClean="0"/>
              <a:t>WR = Well representation weight</a:t>
            </a:r>
            <a:endParaRPr lang="en-US" dirty="0" smtClean="0"/>
          </a:p>
          <a:p>
            <a:r>
              <a:rPr lang="en-US" dirty="0" smtClean="0"/>
              <a:t>RW = # Rows</a:t>
            </a:r>
            <a:r>
              <a:rPr lang="en-US" baseline="0" dirty="0" smtClean="0"/>
              <a:t> weighted </a:t>
            </a:r>
          </a:p>
          <a:p>
            <a:endParaRPr lang="en-US" dirty="0" smtClean="0"/>
          </a:p>
          <a:p>
            <a:r>
              <a:rPr lang="en-US" dirty="0" smtClean="0"/>
              <a:t>r1</a:t>
            </a:r>
            <a:r>
              <a:rPr lang="en-US" baseline="0" dirty="0" smtClean="0"/>
              <a:t> &lt; r2…</a:t>
            </a:r>
            <a:r>
              <a:rPr lang="en-US" baseline="0" dirty="0" err="1" smtClean="0"/>
              <a:t>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Released data should never be more specific than the</a:t>
            </a:r>
            <a:r>
              <a:rPr lang="en-US" baseline="0" dirty="0" smtClean="0"/>
              <a:t>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specific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constant is a</a:t>
            </a:r>
            <a:r>
              <a:rPr lang="en-US" baseline="0" dirty="0" smtClean="0"/>
              <a:t> good idea</a:t>
            </a:r>
          </a:p>
          <a:p>
            <a:r>
              <a:rPr lang="en-US" baseline="0" dirty="0" smtClean="0"/>
              <a:t>Dynamic data, might not know what you’re getting/sending</a:t>
            </a:r>
          </a:p>
          <a:p>
            <a:r>
              <a:rPr lang="en-US" baseline="0" dirty="0" smtClean="0"/>
              <a:t>Can read properties of an object</a:t>
            </a:r>
          </a:p>
          <a:p>
            <a:r>
              <a:rPr lang="en-US" baseline="0" dirty="0" smtClean="0"/>
              <a:t>Maintenance – Forget to properly classify. Can then become a target of pulling data</a:t>
            </a:r>
          </a:p>
          <a:p>
            <a:r>
              <a:rPr lang="en-US" baseline="0" dirty="0" smtClean="0"/>
              <a:t>Pulling from table, data is constant unless specified. If the number of attributes can change dynamically, having constant for those not accounted for can be useful</a:t>
            </a:r>
          </a:p>
          <a:p>
            <a:r>
              <a:rPr lang="en-US" baseline="0" dirty="0" smtClean="0"/>
              <a:t>Property match to </a:t>
            </a:r>
            <a:r>
              <a:rPr lang="en-US" baseline="0" dirty="0" err="1" smtClean="0"/>
              <a:t>key|value</a:t>
            </a:r>
            <a:r>
              <a:rPr lang="en-US" baseline="0" dirty="0" smtClean="0"/>
              <a:t> pairs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1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r>
              <a:rPr lang="en-US" dirty="0" smtClean="0"/>
              <a:t>Diversity</a:t>
            </a:r>
          </a:p>
          <a:p>
            <a:r>
              <a:rPr lang="en-US" dirty="0" smtClean="0"/>
              <a:t>Well</a:t>
            </a:r>
            <a:r>
              <a:rPr lang="en-US" baseline="0" dirty="0" smtClean="0"/>
              <a:t>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8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RW </a:t>
            </a:r>
            <a:r>
              <a:rPr lang="en-US" baseline="0" dirty="0" smtClean="0"/>
              <a:t>* [(</a:t>
            </a:r>
            <a:r>
              <a:rPr lang="en-US" dirty="0" smtClean="0"/>
              <a:t>CS/DF/</a:t>
            </a:r>
            <a:r>
              <a:rPr lang="en-US" dirty="0" err="1" smtClean="0"/>
              <a:t>DivFactor</a:t>
            </a:r>
            <a:r>
              <a:rPr lang="en-US" dirty="0" smtClean="0"/>
              <a:t>) + WR]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5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/mind-blowing-growth-and-power-of-big-data-2015-6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www.businessinsider.com</a:t>
            </a:r>
            <a:r>
              <a:rPr lang="en-US" dirty="0" smtClean="0"/>
              <a:t>/big-data-tackles-energy-waste-from-big-buildings-2015-5</a:t>
            </a:r>
          </a:p>
          <a:p>
            <a:endParaRPr lang="en-US" dirty="0" smtClean="0"/>
          </a:p>
          <a:p>
            <a:r>
              <a:rPr lang="en-US" dirty="0" smtClean="0"/>
              <a:t>Big</a:t>
            </a:r>
            <a:r>
              <a:rPr lang="en-US" baseline="0" dirty="0" smtClean="0"/>
              <a:t> Data can analyze information at a much faster rate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Assessing the energy consumption of a building – The amount of time needed to assess one building can now be assessed in the thousands due to enhancements in processing Big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NYU’s Center for Urban Science and Progress is partnered with NYC’s Hudson Yards neighborhood in developing our nation’s first quantified community. </a:t>
            </a:r>
          </a:p>
          <a:p>
            <a:r>
              <a:rPr lang="en-US" baseline="0" dirty="0" smtClean="0"/>
              <a:t>Tracking air quality, pedestrian traffic, energy production and consumption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.5% of data is analyzed, this number is expected to shrink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Breach Severity is often measured in rows, we are approaching it from the impact on an individual’s life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6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7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3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8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should</a:t>
            </a:r>
            <a:r>
              <a:rPr lang="en-US" baseline="0" dirty="0" smtClean="0"/>
              <a:t> never be more specific than the original released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an example of each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0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ADD09-A426-694F-B3F1-BF5C032C90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4DEBB3-5177-3749-A3DA-6F59D78A5101}" type="datetimeFigureOut">
              <a:rPr lang="en-US" smtClean="0"/>
              <a:t>4/30/17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32F49D-3860-2F4F-96B0-32A0BF13B7F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enisa.europa.eu/publications/dbn-severity" TargetMode="External"/><Relationship Id="rId3" Type="http://schemas.openxmlformats.org/officeDocument/2006/relationships/hyperlink" Target="https://www.mcafee.com/it/resources/reports/rp-data-exfiltratio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Anonymity and Severity Analysis for Data Leakage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Jay Velasco</a:t>
            </a:r>
          </a:p>
          <a:p>
            <a:r>
              <a:rPr lang="en-US" dirty="0" smtClean="0"/>
              <a:t>5/6/2017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5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sequence of quasi-identifier values appear </a:t>
            </a:r>
            <a:r>
              <a:rPr lang="en-US" u="sng" dirty="0" smtClean="0"/>
              <a:t>at least</a:t>
            </a:r>
            <a:r>
              <a:rPr lang="en-US" dirty="0" smtClean="0"/>
              <a:t>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r>
              <a:rPr lang="en-US" dirty="0" smtClean="0"/>
              <a:t>Cannot link fewer than </a:t>
            </a:r>
            <a:r>
              <a:rPr lang="en-US" i="1" dirty="0" smtClean="0"/>
              <a:t>k </a:t>
            </a:r>
            <a:r>
              <a:rPr lang="en-US" dirty="0" smtClean="0"/>
              <a:t>individuals</a:t>
            </a:r>
          </a:p>
          <a:p>
            <a:r>
              <a:rPr lang="en-US" dirty="0" smtClean="0"/>
              <a:t>Protects against matching to known external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3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245735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Hypertension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 Pain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6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Against K-Anonymity</a:t>
            </a:r>
          </a:p>
          <a:p>
            <a:pPr lvl="1"/>
            <a:r>
              <a:rPr lang="en-US" dirty="0" smtClean="0"/>
              <a:t>Unsorted matching</a:t>
            </a:r>
          </a:p>
          <a:p>
            <a:pPr lvl="2"/>
            <a:r>
              <a:rPr lang="en-US" dirty="0" smtClean="0"/>
              <a:t>Row’s index matches private table’s positions</a:t>
            </a:r>
          </a:p>
          <a:p>
            <a:pPr lvl="1"/>
            <a:r>
              <a:rPr lang="en-US" dirty="0" smtClean="0"/>
              <a:t>Complementary release</a:t>
            </a:r>
          </a:p>
          <a:p>
            <a:pPr lvl="2"/>
            <a:r>
              <a:rPr lang="en-US" dirty="0" smtClean="0"/>
              <a:t>Two generalized tables form a linked table</a:t>
            </a:r>
          </a:p>
          <a:p>
            <a:pPr lvl="1"/>
            <a:r>
              <a:rPr lang="en-US" dirty="0" smtClean="0"/>
              <a:t>Temporal attack</a:t>
            </a:r>
          </a:p>
          <a:p>
            <a:pPr lvl="2"/>
            <a:r>
              <a:rPr lang="en-US" dirty="0" smtClean="0"/>
              <a:t>New generalized table based on the same data does not consider the original released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3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Temporal Attack</a:t>
            </a:r>
            <a:endParaRPr lang="en-US" dirty="0"/>
          </a:p>
        </p:txBody>
      </p:sp>
      <p:pic>
        <p:nvPicPr>
          <p:cNvPr id="4" name="Content Placeholder 3" descr="Screen Shot 2017-05-02 at 9.13.2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32" b="-24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5173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Ashwin</a:t>
            </a:r>
            <a:r>
              <a:rPr lang="en-US" dirty="0" smtClean="0"/>
              <a:t> </a:t>
            </a:r>
            <a:r>
              <a:rPr lang="en-US" dirty="0" err="1" smtClean="0"/>
              <a:t>Machanavajjhala</a:t>
            </a:r>
            <a:r>
              <a:rPr lang="en-US" dirty="0" smtClean="0"/>
              <a:t> et al. </a:t>
            </a:r>
            <a:endParaRPr lang="en-US" dirty="0"/>
          </a:p>
          <a:p>
            <a:r>
              <a:rPr lang="en-US" dirty="0" smtClean="0"/>
              <a:t>Enhancement of K-</a:t>
            </a:r>
            <a:r>
              <a:rPr lang="en-US" dirty="0"/>
              <a:t>A</a:t>
            </a:r>
            <a:r>
              <a:rPr lang="en-US" dirty="0" smtClean="0"/>
              <a:t>nonymity</a:t>
            </a:r>
          </a:p>
          <a:p>
            <a:r>
              <a:rPr lang="en-US" dirty="0" smtClean="0"/>
              <a:t>Presents 2 attacks</a:t>
            </a:r>
          </a:p>
          <a:p>
            <a:pPr lvl="1"/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Background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4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Homogeneity</a:t>
            </a:r>
          </a:p>
          <a:p>
            <a:pPr lvl="1"/>
            <a:r>
              <a:rPr lang="en-US" dirty="0" smtClean="0"/>
              <a:t>Sensitive attributes can be derived when data is not diverse enough</a:t>
            </a:r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Attack may have some level of background information to infer sensitive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045341"/>
              </p:ext>
            </p:extLst>
          </p:nvPr>
        </p:nvGraphicFramePr>
        <p:xfrm>
          <a:off x="1435100" y="1447800"/>
          <a:ext cx="74993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838"/>
                <a:gridCol w="1874838"/>
                <a:gridCol w="1874838"/>
                <a:gridCol w="1874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Birth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breath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0214*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Chest</a:t>
                      </a:r>
                      <a:r>
                        <a:rPr lang="en-US" baseline="0" dirty="0" smtClean="0"/>
                        <a:t> Pain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1964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Hypertension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1967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0213*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Chest Pain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83326" marR="833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29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q-block should have at least L well-represented sensitive attributes</a:t>
            </a:r>
          </a:p>
          <a:p>
            <a:pPr lvl="1"/>
            <a:r>
              <a:rPr lang="en-US" dirty="0" smtClean="0"/>
              <a:t>Can protect against background knowledge</a:t>
            </a:r>
          </a:p>
          <a:p>
            <a:r>
              <a:rPr lang="en-US" dirty="0" smtClean="0"/>
              <a:t>Background Knowledge</a:t>
            </a:r>
          </a:p>
          <a:p>
            <a:pPr lvl="1"/>
            <a:r>
              <a:rPr lang="en-US" dirty="0" smtClean="0"/>
              <a:t>Knows the domain of each attribute</a:t>
            </a:r>
          </a:p>
          <a:p>
            <a:pPr lvl="1"/>
            <a:r>
              <a:rPr lang="en-US" dirty="0" smtClean="0"/>
              <a:t>Instance Level Knowledge</a:t>
            </a:r>
          </a:p>
          <a:p>
            <a:pPr lvl="1"/>
            <a:r>
              <a:rPr lang="en-US" dirty="0" smtClean="0"/>
              <a:t>Knowledge of the distribution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background knowledge over the attributes</a:t>
            </a:r>
          </a:p>
          <a:p>
            <a:r>
              <a:rPr lang="en-US" dirty="0" smtClean="0"/>
              <a:t>Bayesian inference techniques to rationalize privacy</a:t>
            </a:r>
          </a:p>
          <a:p>
            <a:r>
              <a:rPr lang="en-US" dirty="0" smtClean="0"/>
              <a:t>Strong Privacy</a:t>
            </a:r>
          </a:p>
          <a:p>
            <a:pPr lvl="1"/>
            <a:r>
              <a:rPr lang="en-US" dirty="0" smtClean="0"/>
              <a:t>Assumption that the data publisher and adversary have complete knowledge of all sets of non-sensitive and 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Belief</a:t>
            </a:r>
          </a:p>
          <a:p>
            <a:pPr lvl="1"/>
            <a:r>
              <a:rPr lang="en-US" dirty="0" smtClean="0"/>
              <a:t>Background Knowledge</a:t>
            </a:r>
          </a:p>
          <a:p>
            <a:r>
              <a:rPr lang="en-US" dirty="0" smtClean="0"/>
              <a:t>Posterior Belief</a:t>
            </a:r>
          </a:p>
          <a:p>
            <a:pPr lvl="1"/>
            <a:r>
              <a:rPr lang="en-US" dirty="0" smtClean="0"/>
              <a:t>Knowledge after viewing the released table</a:t>
            </a:r>
            <a:endParaRPr lang="en-US" dirty="0" smtClean="0"/>
          </a:p>
          <a:p>
            <a:r>
              <a:rPr lang="en-US" dirty="0" smtClean="0"/>
              <a:t>Principle 1: Uninformative Principle</a:t>
            </a:r>
          </a:p>
          <a:p>
            <a:pPr lvl="1"/>
            <a:r>
              <a:rPr lang="en-US" dirty="0" smtClean="0"/>
              <a:t>There should not be a large difference between the prior and posterior belief</a:t>
            </a:r>
          </a:p>
        </p:txBody>
      </p:sp>
    </p:spTree>
    <p:extLst>
      <p:ext uri="{BB962C8B-B14F-4D97-AF65-F5344CB8AC3E}">
        <p14:creationId xmlns:p14="http://schemas.microsoft.com/office/powerpoint/2010/main" val="1387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K-Anonymity</a:t>
            </a:r>
          </a:p>
          <a:p>
            <a:r>
              <a:rPr lang="en-US" dirty="0" smtClean="0"/>
              <a:t>L-Diversity</a:t>
            </a:r>
          </a:p>
          <a:p>
            <a:r>
              <a:rPr lang="en-US" dirty="0" smtClean="0"/>
              <a:t>KL-Diversity</a:t>
            </a:r>
          </a:p>
          <a:p>
            <a:r>
              <a:rPr lang="en-US" dirty="0" smtClean="0"/>
              <a:t>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5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Bayes-Optimal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Data publisher and Adversary most likely has Insufficient knowledge</a:t>
            </a:r>
          </a:p>
          <a:p>
            <a:pPr lvl="1"/>
            <a:r>
              <a:rPr lang="en-US" dirty="0" smtClean="0"/>
              <a:t>Adversary’s knowledge is unknown</a:t>
            </a:r>
          </a:p>
          <a:p>
            <a:pPr lvl="1"/>
            <a:r>
              <a:rPr lang="en-US" dirty="0" smtClean="0"/>
              <a:t>Instance </a:t>
            </a:r>
            <a:r>
              <a:rPr lang="en-US" dirty="0"/>
              <a:t>k</a:t>
            </a:r>
            <a:r>
              <a:rPr lang="en-US" dirty="0" smtClean="0"/>
              <a:t>evel knowledge</a:t>
            </a:r>
          </a:p>
          <a:p>
            <a:pPr lvl="2"/>
            <a:r>
              <a:rPr lang="en-US" dirty="0" smtClean="0"/>
              <a:t>Alice knows Bob doesn’t have the chicken pox</a:t>
            </a:r>
          </a:p>
          <a:p>
            <a:pPr lvl="1"/>
            <a:r>
              <a:rPr lang="en-US" dirty="0" smtClean="0"/>
              <a:t>Multiple adversaries</a:t>
            </a:r>
          </a:p>
          <a:p>
            <a:pPr lvl="2"/>
            <a:r>
              <a:rPr lang="en-US" dirty="0" smtClean="0"/>
              <a:t>Attackers with different levels on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4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q-block there are L “well represented” values </a:t>
            </a:r>
          </a:p>
          <a:p>
            <a:pPr lvl="1"/>
            <a:r>
              <a:rPr lang="en-US" dirty="0" smtClean="0"/>
              <a:t>Well represented is ambiguous</a:t>
            </a:r>
          </a:p>
          <a:p>
            <a:r>
              <a:rPr lang="en-US" dirty="0" smtClean="0"/>
              <a:t>Entropy L-Diversity</a:t>
            </a:r>
          </a:p>
          <a:p>
            <a:pPr lvl="1"/>
            <a:r>
              <a:rPr lang="en-US" dirty="0" smtClean="0"/>
              <a:t>Higher the entropy means the more well represented the group is (uniform distribution)</a:t>
            </a:r>
          </a:p>
          <a:p>
            <a:r>
              <a:rPr lang="en-US" dirty="0" smtClean="0"/>
              <a:t>Background knowledge can be protected using Recursive Diversity 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c,l</a:t>
            </a:r>
            <a:r>
              <a:rPr lang="en-US" dirty="0" smtClean="0"/>
              <a:t>) Diversity</a:t>
            </a:r>
          </a:p>
        </p:txBody>
      </p:sp>
    </p:spTree>
    <p:extLst>
      <p:ext uri="{BB962C8B-B14F-4D97-AF65-F5344CB8AC3E}">
        <p14:creationId xmlns:p14="http://schemas.microsoft.com/office/powerpoint/2010/main" val="3766471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disclosures may occur when a generalized table is release</a:t>
            </a:r>
          </a:p>
          <a:p>
            <a:r>
              <a:rPr lang="en-US" dirty="0" smtClean="0"/>
              <a:t>Positive Disclosure</a:t>
            </a:r>
          </a:p>
          <a:p>
            <a:pPr lvl="1"/>
            <a:r>
              <a:rPr lang="en-US" dirty="0" smtClean="0"/>
              <a:t>An adversary can identify sensitive attributes with high probability</a:t>
            </a:r>
          </a:p>
          <a:p>
            <a:r>
              <a:rPr lang="en-US" dirty="0" smtClean="0"/>
              <a:t>Negative Disclosure</a:t>
            </a:r>
          </a:p>
          <a:p>
            <a:pPr lvl="1"/>
            <a:r>
              <a:rPr lang="en-US" dirty="0" smtClean="0"/>
              <a:t>An adversary can correctly eliminate sensitive attributes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disclosure may be allowed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Publishing unaltered tables</a:t>
            </a:r>
          </a:p>
          <a:p>
            <a:pPr lvl="1"/>
            <a:r>
              <a:rPr lang="en-US" dirty="0" smtClean="0"/>
              <a:t>Separating groups can disclose information</a:t>
            </a:r>
          </a:p>
          <a:p>
            <a:pPr lvl="1"/>
            <a:r>
              <a:rPr lang="en-US" dirty="0" smtClean="0"/>
              <a:t>Separating tables will be based on utility</a:t>
            </a:r>
          </a:p>
          <a:p>
            <a:pPr lvl="2"/>
            <a:r>
              <a:rPr lang="en-US" dirty="0" smtClean="0"/>
              <a:t>How complex it is to understand the data</a:t>
            </a:r>
          </a:p>
          <a:p>
            <a:r>
              <a:rPr lang="en-US" dirty="0" smtClean="0"/>
              <a:t>Positive Disclosure-Recursive Diversity</a:t>
            </a:r>
          </a:p>
          <a:p>
            <a:r>
              <a:rPr lang="en-US" dirty="0" smtClean="0"/>
              <a:t>Non-Positive Disclosure-Recursive Diversity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338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</a:p>
          <a:p>
            <a:r>
              <a:rPr lang="en-US" dirty="0" smtClean="0"/>
              <a:t>Lack </a:t>
            </a:r>
            <a:r>
              <a:rPr lang="en-US" dirty="0" smtClean="0"/>
              <a:t>of emphasis on anonymity</a:t>
            </a:r>
          </a:p>
          <a:p>
            <a:pPr lvl="1"/>
            <a:r>
              <a:rPr lang="en-US" dirty="0" err="1" smtClean="0"/>
              <a:t>Valvilis</a:t>
            </a:r>
            <a:r>
              <a:rPr lang="en-US" dirty="0" smtClean="0"/>
              <a:t> et al. suggestion</a:t>
            </a:r>
          </a:p>
          <a:p>
            <a:pPr lvl="1"/>
            <a:r>
              <a:rPr lang="en-US" dirty="0" smtClean="0"/>
              <a:t>Contribution is to the severity based metric</a:t>
            </a:r>
          </a:p>
          <a:p>
            <a:r>
              <a:rPr lang="en-US" dirty="0" smtClean="0"/>
              <a:t>Many metrics to use</a:t>
            </a:r>
          </a:p>
          <a:p>
            <a:r>
              <a:rPr lang="en-US" dirty="0" smtClean="0"/>
              <a:t>Many factors</a:t>
            </a:r>
          </a:p>
          <a:p>
            <a:pPr lvl="1"/>
            <a:r>
              <a:rPr lang="en-US" dirty="0" smtClean="0"/>
              <a:t>Insider attack/knowledge</a:t>
            </a:r>
          </a:p>
          <a:p>
            <a:r>
              <a:rPr lang="en-US" dirty="0" smtClean="0"/>
              <a:t>Many Types of privacy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6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0.1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786" b="-1127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48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3-09 at 5.21.0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402" b="-1294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14004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L-Severity</a:t>
            </a:r>
            <a:endParaRPr lang="en-US" dirty="0"/>
          </a:p>
        </p:txBody>
      </p:sp>
      <p:pic>
        <p:nvPicPr>
          <p:cNvPr id="4" name="Content Placeholder 3" descr="Screen Shot 2017-05-04 at 8.42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453" b="-754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239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represents the number of tuples per q-block</a:t>
            </a:r>
          </a:p>
          <a:p>
            <a:r>
              <a:rPr lang="en-US" dirty="0" smtClean="0"/>
              <a:t>L represents L-Severity’s well represented distinct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</a:t>
            </a:r>
          </a:p>
          <a:p>
            <a:pPr lvl="1"/>
            <a:r>
              <a:rPr lang="en-US" dirty="0" smtClean="0"/>
              <a:t>Provide scores for quasi-</a:t>
            </a:r>
            <a:r>
              <a:rPr lang="en-US" dirty="0" err="1" smtClean="0"/>
              <a:t>identfiers</a:t>
            </a:r>
            <a:endParaRPr lang="en-US" dirty="0" smtClean="0"/>
          </a:p>
          <a:p>
            <a:pPr lvl="1"/>
            <a:r>
              <a:rPr lang="en-US" dirty="0" smtClean="0"/>
              <a:t>Scores can be based in rules</a:t>
            </a:r>
          </a:p>
          <a:p>
            <a:pPr lvl="2"/>
            <a:r>
              <a:rPr lang="en-US" dirty="0" smtClean="0"/>
              <a:t>Age &lt; 18</a:t>
            </a:r>
          </a:p>
          <a:p>
            <a:r>
              <a:rPr lang="en-US" dirty="0" smtClean="0"/>
              <a:t>Non-Sensitive Values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smtClean="0"/>
              <a:t>Number of unique sensitive values in a q-block</a:t>
            </a:r>
          </a:p>
          <a:p>
            <a:pPr lvl="1"/>
            <a:r>
              <a:rPr lang="en-US" dirty="0" smtClean="0"/>
              <a:t>Well-Represented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</a:p>
          <a:p>
            <a:pPr lvl="1"/>
            <a:r>
              <a:rPr lang="en-US" dirty="0" smtClean="0"/>
              <a:t>Eliminate $200 Billion in waste</a:t>
            </a:r>
          </a:p>
          <a:p>
            <a:pPr lvl="1"/>
            <a:r>
              <a:rPr lang="en-US" dirty="0" smtClean="0"/>
              <a:t>Smart Cities</a:t>
            </a:r>
          </a:p>
          <a:p>
            <a:pPr lvl="1"/>
            <a:r>
              <a:rPr lang="en-US" dirty="0" smtClean="0"/>
              <a:t>.5% of data is analyzed</a:t>
            </a:r>
          </a:p>
          <a:p>
            <a:r>
              <a:rPr lang="en-US" dirty="0" smtClean="0"/>
              <a:t>Data Breach Severity</a:t>
            </a:r>
          </a:p>
          <a:p>
            <a:pPr lvl="1"/>
            <a:r>
              <a:rPr lang="en-US" dirty="0" smtClean="0"/>
              <a:t>Number of Rows</a:t>
            </a:r>
          </a:p>
          <a:p>
            <a:pPr lvl="1"/>
            <a:r>
              <a:rPr lang="en-US" dirty="0" smtClean="0"/>
              <a:t>Impact on an individual’s life</a:t>
            </a:r>
          </a:p>
        </p:txBody>
      </p:sp>
    </p:spTree>
    <p:extLst>
      <p:ext uri="{BB962C8B-B14F-4D97-AF65-F5344CB8AC3E}">
        <p14:creationId xmlns:p14="http://schemas.microsoft.com/office/powerpoint/2010/main" val="48783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Quasi-Identifiers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Specifics</a:t>
            </a:r>
          </a:p>
          <a:p>
            <a:pPr lvl="2"/>
            <a:r>
              <a:rPr lang="en-US" dirty="0" smtClean="0"/>
              <a:t>Zip code: 100** </a:t>
            </a:r>
            <a:r>
              <a:rPr lang="en-US" dirty="0" err="1" smtClean="0"/>
              <a:t>vs</a:t>
            </a:r>
            <a:r>
              <a:rPr lang="en-US" dirty="0" smtClean="0"/>
              <a:t> 1009*</a:t>
            </a:r>
          </a:p>
          <a:p>
            <a:pPr lvl="2"/>
            <a:r>
              <a:rPr lang="en-US" dirty="0" smtClean="0"/>
              <a:t>Gender: Male/Female </a:t>
            </a:r>
            <a:r>
              <a:rPr lang="en-US" dirty="0" err="1" smtClean="0"/>
              <a:t>vs</a:t>
            </a:r>
            <a:r>
              <a:rPr lang="en-US" dirty="0" smtClean="0"/>
              <a:t> Generalized Value</a:t>
            </a:r>
          </a:p>
          <a:p>
            <a:r>
              <a:rPr lang="en-US" dirty="0" smtClean="0"/>
              <a:t>Sensitivity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5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43870"/>
              </p:ext>
            </p:extLst>
          </p:nvPr>
        </p:nvGraphicFramePr>
        <p:xfrm>
          <a:off x="457201" y="14478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477727"/>
              </p:ext>
            </p:extLst>
          </p:nvPr>
        </p:nvGraphicFramePr>
        <p:xfrm>
          <a:off x="457200" y="3103036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08851"/>
              </p:ext>
            </p:extLst>
          </p:nvPr>
        </p:nvGraphicFramePr>
        <p:xfrm>
          <a:off x="457200" y="4513109"/>
          <a:ext cx="304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Quasi-Identifier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f(age</a:t>
                      </a:r>
                      <a:r>
                        <a:rPr lang="en-US" baseline="0" dirty="0" smtClean="0"/>
                        <a:t> &lt; 18) = .8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f(age) = 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9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traditional L-Severity Model Severity would be equal</a:t>
            </a:r>
          </a:p>
          <a:p>
            <a:r>
              <a:rPr lang="en-US" dirty="0" smtClean="0"/>
              <a:t>Can group quasi-identifiers with severity</a:t>
            </a:r>
          </a:p>
          <a:p>
            <a:pPr lvl="1"/>
            <a:r>
              <a:rPr lang="en-US" dirty="0" smtClean="0"/>
              <a:t>Cannot provide emphasis on one over the other</a:t>
            </a:r>
          </a:p>
          <a:p>
            <a:pPr lvl="1"/>
            <a:r>
              <a:rPr lang="en-US" dirty="0" smtClean="0"/>
              <a:t>Keeping all values constant except quasi-identifier values can break a tie</a:t>
            </a:r>
          </a:p>
        </p:txBody>
      </p:sp>
    </p:spTree>
    <p:extLst>
      <p:ext uri="{BB962C8B-B14F-4D97-AF65-F5344CB8AC3E}">
        <p14:creationId xmlns:p14="http://schemas.microsoft.com/office/powerpoint/2010/main" val="58240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Non-sensitive attribute</a:t>
            </a:r>
          </a:p>
          <a:p>
            <a:pPr lvl="1"/>
            <a:r>
              <a:rPr lang="en-US" dirty="0" smtClean="0"/>
              <a:t>Assume Non-sensitive != quasi-identifier</a:t>
            </a:r>
          </a:p>
          <a:p>
            <a:r>
              <a:rPr lang="en-US" dirty="0" smtClean="0"/>
              <a:t>Dynamic data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</a:t>
            </a:r>
            <a:br>
              <a:rPr lang="en-US" dirty="0" smtClean="0"/>
            </a:br>
            <a:r>
              <a:rPr lang="en-US" dirty="0" smtClean="0"/>
              <a:t> },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br>
              <a:rPr lang="en-US" dirty="0" smtClean="0"/>
            </a:br>
            <a:r>
              <a:rPr lang="en-US" dirty="0" smtClean="0"/>
              <a:t>	property_1: value_1, </a:t>
            </a:r>
            <a:br>
              <a:rPr lang="en-US" dirty="0" smtClean="0"/>
            </a:br>
            <a:r>
              <a:rPr lang="en-US" dirty="0" smtClean="0"/>
              <a:t>	property_2: value_2</a:t>
            </a:r>
            <a:br>
              <a:rPr lang="en-US" dirty="0" smtClean="0"/>
            </a:br>
            <a:r>
              <a:rPr lang="en-US" dirty="0" smtClean="0"/>
              <a:t>}	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7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817708"/>
              </p:ext>
            </p:extLst>
          </p:nvPr>
        </p:nvGraphicFramePr>
        <p:xfrm>
          <a:off x="457201" y="1489605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10848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Score</a:t>
            </a:r>
            <a:endParaRPr lang="en-US" dirty="0"/>
          </a:p>
        </p:txBody>
      </p:sp>
      <p:pic>
        <p:nvPicPr>
          <p:cNvPr id="12" name="Content Placeholder 11" descr="Screen Shot 2017-05-06 at 9.41.4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030" b="-30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43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Kept logic as-is</a:t>
            </a:r>
          </a:p>
          <a:p>
            <a:pPr lvl="1"/>
            <a:r>
              <a:rPr lang="en-US" dirty="0" smtClean="0"/>
              <a:t>Represents the number of tuples in a q-block</a:t>
            </a:r>
          </a:p>
          <a:p>
            <a:pPr lvl="1"/>
            <a:r>
              <a:rPr lang="en-US" dirty="0" smtClean="0"/>
              <a:t>Can add a weight to determine if table follows k-anonymity rule</a:t>
            </a:r>
          </a:p>
          <a:p>
            <a:pPr lvl="2"/>
            <a:r>
              <a:rPr lang="en-US" dirty="0" smtClean="0"/>
              <a:t>How far from k is this q-block</a:t>
            </a:r>
          </a:p>
          <a:p>
            <a:pPr lvl="2"/>
            <a:r>
              <a:rPr lang="en-US" dirty="0" smtClean="0"/>
              <a:t>Impact</a:t>
            </a:r>
          </a:p>
          <a:p>
            <a:r>
              <a:rPr lang="en-US" dirty="0" smtClean="0"/>
              <a:t>Not k-anonymity conforming</a:t>
            </a:r>
          </a:p>
          <a:p>
            <a:r>
              <a:rPr lang="en-US" dirty="0" smtClean="0"/>
              <a:t>How far from k?</a:t>
            </a:r>
          </a:p>
          <a:p>
            <a:pPr lvl="1"/>
            <a:r>
              <a:rPr lang="en-US" dirty="0" smtClean="0"/>
              <a:t>Equivalent to how distinct a record is using the traditional DF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2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Q-Block</a:t>
            </a:r>
            <a:endParaRPr lang="en-US" dirty="0"/>
          </a:p>
        </p:txBody>
      </p:sp>
      <p:pic>
        <p:nvPicPr>
          <p:cNvPr id="4" name="Content Placeholder 3" descr="Screen Shot 2017-05-04 at 10.01.2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1405" b="-71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66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QBS be the set of sensitive attributes in one q-block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9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DivFactor</a:t>
            </a:r>
            <a:endParaRPr lang="en-US" dirty="0"/>
          </a:p>
        </p:txBody>
      </p:sp>
      <p:pic>
        <p:nvPicPr>
          <p:cNvPr id="4" name="Content Placeholder 3" descr="Screen Shot 2017-05-04 at 10.06.36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729" b="-1547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7000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Union Agency for Network and Information Security</a:t>
            </a:r>
          </a:p>
          <a:p>
            <a:pPr lvl="1"/>
            <a:r>
              <a:rPr lang="en-US" dirty="0" smtClean="0"/>
              <a:t>Handles information and network security for the EU</a:t>
            </a:r>
          </a:p>
          <a:p>
            <a:pPr lvl="1"/>
            <a:r>
              <a:rPr lang="en-US" dirty="0" smtClean="0"/>
              <a:t>Guidelines</a:t>
            </a:r>
          </a:p>
          <a:p>
            <a:pPr lvl="2"/>
            <a:r>
              <a:rPr lang="en-US" dirty="0" smtClean="0"/>
              <a:t>Prepare, Detect, Notify and Respond</a:t>
            </a:r>
          </a:p>
          <a:p>
            <a:pPr lvl="1"/>
            <a:r>
              <a:rPr lang="en-US" dirty="0" smtClean="0"/>
              <a:t>Emphasis on measuring impact and severity</a:t>
            </a:r>
          </a:p>
        </p:txBody>
      </p:sp>
    </p:spTree>
    <p:extLst>
      <p:ext uri="{BB962C8B-B14F-4D97-AF65-F5344CB8AC3E}">
        <p14:creationId xmlns:p14="http://schemas.microsoft.com/office/powerpoint/2010/main" val="2250648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Represented</a:t>
            </a:r>
            <a:endParaRPr lang="en-US" dirty="0"/>
          </a:p>
        </p:txBody>
      </p:sp>
      <p:pic>
        <p:nvPicPr>
          <p:cNvPr id="4" name="Content Placeholder 3" descr="Screen Shot 2017-05-04 at 10.16.25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872" b="-918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7011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frequency of the most occurring sensitive attribute in a q-block</a:t>
            </a:r>
          </a:p>
          <a:p>
            <a:r>
              <a:rPr lang="en-US" dirty="0" smtClean="0"/>
              <a:t>R1</a:t>
            </a:r>
          </a:p>
          <a:p>
            <a:r>
              <a:rPr lang="en-US" dirty="0" smtClean="0"/>
              <a:t>R1 &lt; R2 + …. + </a:t>
            </a:r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smtClean="0"/>
              <a:t>The most frequent sensitive value must be less than the remaining frequencies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62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pic>
        <p:nvPicPr>
          <p:cNvPr id="4" name="Content Placeholder 3" descr="Screen Shot 2017-05-04 at 10.24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946" b="-379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82400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26256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38081"/>
              </p:ext>
            </p:extLst>
          </p:nvPr>
        </p:nvGraphicFramePr>
        <p:xfrm>
          <a:off x="457200" y="4030193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Ebola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Meningitis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532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Severity Definition</a:t>
            </a:r>
          </a:p>
          <a:p>
            <a:pPr lvl="1"/>
            <a:r>
              <a:rPr lang="en-US" dirty="0" smtClean="0"/>
              <a:t>Impact on Individual’s life</a:t>
            </a:r>
          </a:p>
          <a:p>
            <a:pPr lvl="1"/>
            <a:r>
              <a:rPr lang="en-US" dirty="0" smtClean="0"/>
              <a:t>Value</a:t>
            </a:r>
          </a:p>
          <a:p>
            <a:r>
              <a:rPr lang="en-US" dirty="0" smtClean="0"/>
              <a:t>Severity should be clear and parameters will reflect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4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and Age QI</a:t>
            </a:r>
          </a:p>
          <a:p>
            <a:pPr lvl="1"/>
            <a:r>
              <a:rPr lang="en-US" dirty="0" smtClean="0"/>
              <a:t>DF </a:t>
            </a:r>
            <a:r>
              <a:rPr lang="en-US" dirty="0"/>
              <a:t>=</a:t>
            </a:r>
            <a:r>
              <a:rPr lang="en-US" dirty="0" smtClean="0"/>
              <a:t> 4</a:t>
            </a:r>
          </a:p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2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 </a:t>
            </a:r>
            <a:r>
              <a:rPr lang="en-US" dirty="0" err="1" smtClean="0"/>
              <a:t>DivFactor</a:t>
            </a:r>
            <a:endParaRPr lang="en-US" dirty="0" smtClean="0"/>
          </a:p>
          <a:p>
            <a:r>
              <a:rPr lang="en-US" dirty="0" smtClean="0"/>
              <a:t>Assume severity is 20 for both tables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2725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KL-Severity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1</a:t>
            </a:r>
          </a:p>
          <a:p>
            <a:pPr lvl="1"/>
            <a:r>
              <a:rPr lang="en-US" dirty="0" smtClean="0"/>
              <a:t>4 *</a:t>
            </a:r>
            <a:r>
              <a:rPr lang="en-US" baseline="0" dirty="0" smtClean="0"/>
              <a:t> (20 / 4 / 2) + 1</a:t>
            </a:r>
          </a:p>
          <a:p>
            <a:pPr lvl="1"/>
            <a:r>
              <a:rPr lang="en-US" dirty="0" smtClean="0"/>
              <a:t>Result is 11</a:t>
            </a:r>
          </a:p>
          <a:p>
            <a:r>
              <a:rPr lang="en-US" dirty="0" smtClean="0"/>
              <a:t>Table 2</a:t>
            </a:r>
          </a:p>
          <a:p>
            <a:pPr lvl="1"/>
            <a:r>
              <a:rPr lang="en-US" dirty="0" smtClean="0"/>
              <a:t>4*</a:t>
            </a:r>
            <a:r>
              <a:rPr lang="en-US" baseline="0" dirty="0" smtClean="0"/>
              <a:t> (20 / 4 / 4) + 0</a:t>
            </a:r>
            <a:endParaRPr lang="en-US" dirty="0" smtClean="0"/>
          </a:p>
          <a:p>
            <a:pPr lvl="1"/>
            <a:r>
              <a:rPr lang="en-US" dirty="0" smtClean="0"/>
              <a:t>Result is 5</a:t>
            </a:r>
          </a:p>
          <a:p>
            <a:r>
              <a:rPr lang="en-US" dirty="0" smtClean="0"/>
              <a:t>Table 1 is more severe!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3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KL-Diversity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L-Severity is a good foundation</a:t>
            </a:r>
          </a:p>
          <a:p>
            <a:r>
              <a:rPr lang="en-US" dirty="0" smtClean="0"/>
              <a:t>DF was over generalized, but still serves as a good metric</a:t>
            </a:r>
          </a:p>
          <a:p>
            <a:r>
              <a:rPr lang="en-US" dirty="0" smtClean="0"/>
              <a:t>Diversity within the sensitive attributes</a:t>
            </a:r>
          </a:p>
          <a:p>
            <a:pPr lvl="1"/>
            <a:r>
              <a:rPr lang="en-US" dirty="0" smtClean="0"/>
              <a:t>We represented sensitive attributes</a:t>
            </a:r>
          </a:p>
          <a:p>
            <a:r>
              <a:rPr lang="en-US" dirty="0" smtClean="0"/>
              <a:t>Weighted classifications for detailed analysis and flexibility</a:t>
            </a:r>
          </a:p>
          <a:p>
            <a:r>
              <a:rPr lang="en-US" dirty="0" smtClean="0"/>
              <a:t>Acknowledgement of non-sensitive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8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 Metrics</a:t>
            </a:r>
          </a:p>
          <a:p>
            <a:pPr lvl="1"/>
            <a:r>
              <a:rPr lang="en-US" dirty="0" smtClean="0"/>
              <a:t>T-Closeness</a:t>
            </a:r>
          </a:p>
          <a:p>
            <a:r>
              <a:rPr lang="en-US" dirty="0" smtClean="0"/>
              <a:t>Non-sensitive Attributes</a:t>
            </a:r>
          </a:p>
          <a:p>
            <a:pPr lvl="1"/>
            <a:r>
              <a:rPr lang="en-US" dirty="0" smtClean="0"/>
              <a:t>Positive Disclosure L-Severity</a:t>
            </a:r>
          </a:p>
          <a:p>
            <a:pPr lvl="1"/>
            <a:r>
              <a:rPr lang="en-US" dirty="0" smtClean="0"/>
              <a:t>Non-positive (negative) Disclosure L-Severity</a:t>
            </a:r>
          </a:p>
          <a:p>
            <a:pPr lvl="1"/>
            <a:r>
              <a:rPr lang="en-US" dirty="0" smtClean="0"/>
              <a:t>Don’t care sets</a:t>
            </a:r>
          </a:p>
          <a:p>
            <a:r>
              <a:rPr lang="en-US" dirty="0" smtClean="0"/>
              <a:t>Social Networks</a:t>
            </a:r>
          </a:p>
        </p:txBody>
      </p:sp>
    </p:spTree>
    <p:extLst>
      <p:ext uri="{BB962C8B-B14F-4D97-AF65-F5344CB8AC3E}">
        <p14:creationId xmlns:p14="http://schemas.microsoft.com/office/powerpoint/2010/main" val="3997635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Build system that implements the algorithm</a:t>
            </a:r>
          </a:p>
          <a:p>
            <a:pPr lvl="1"/>
            <a:r>
              <a:rPr lang="en-US" dirty="0" smtClean="0"/>
              <a:t>Use real data</a:t>
            </a:r>
          </a:p>
          <a:p>
            <a:pPr lvl="1"/>
            <a:r>
              <a:rPr lang="en-US" dirty="0" smtClean="0"/>
              <a:t>Plan scenarios</a:t>
            </a:r>
          </a:p>
          <a:p>
            <a:pPr lvl="1"/>
            <a:r>
              <a:rPr lang="en-US" dirty="0" smtClean="0"/>
              <a:t>Seek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emphasis can be based on sector</a:t>
            </a:r>
          </a:p>
          <a:p>
            <a:r>
              <a:rPr lang="en-US" dirty="0" smtClean="0"/>
              <a:t>Public Organization</a:t>
            </a:r>
          </a:p>
          <a:p>
            <a:pPr lvl="1"/>
            <a:r>
              <a:rPr lang="en-US" dirty="0" smtClean="0"/>
              <a:t>5% decrease in stock price due to confidential data breach</a:t>
            </a:r>
          </a:p>
          <a:p>
            <a:pPr lvl="1"/>
            <a:r>
              <a:rPr lang="en-US" dirty="0" smtClean="0"/>
              <a:t>Data Breaches with no confidential data had zero impact</a:t>
            </a:r>
          </a:p>
          <a:p>
            <a:pPr lvl="1"/>
            <a:r>
              <a:rPr lang="en-US" dirty="0" smtClean="0"/>
              <a:t>Loss of 2.1% in market value within 2 days of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62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Data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dirty="0" smtClean="0"/>
              <a:t>Too complex</a:t>
            </a:r>
          </a:p>
          <a:p>
            <a:pPr lvl="1"/>
            <a:r>
              <a:rPr lang="en-US" dirty="0" smtClean="0"/>
              <a:t>Many variables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3961527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L-Severity</a:t>
            </a:r>
          </a:p>
          <a:p>
            <a:pPr lvl="1"/>
            <a:r>
              <a:rPr lang="en-US" dirty="0" smtClean="0"/>
              <a:t>M-Score</a:t>
            </a:r>
          </a:p>
          <a:p>
            <a:pPr lvl="1"/>
            <a:r>
              <a:rPr lang="en-US" dirty="0" smtClean="0"/>
              <a:t>L-Diversity</a:t>
            </a:r>
          </a:p>
          <a:p>
            <a:r>
              <a:rPr lang="en-US" dirty="0" smtClean="0"/>
              <a:t>Proposed improvement on Severity</a:t>
            </a:r>
          </a:p>
          <a:p>
            <a:pPr lvl="1"/>
            <a:r>
              <a:rPr lang="en-US" dirty="0" smtClean="0"/>
              <a:t>KL-Severity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27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Machanavajjhala</a:t>
            </a:r>
            <a:r>
              <a:rPr lang="en-US" dirty="0" smtClean="0"/>
              <a:t>, </a:t>
            </a:r>
            <a:r>
              <a:rPr lang="en-US" dirty="0" err="1" smtClean="0"/>
              <a:t>Ashwin</a:t>
            </a:r>
            <a:r>
              <a:rPr lang="en-US" dirty="0" smtClean="0"/>
              <a:t>, et al. "l-diversity: Privacy beyond k-anonymity." ACM Transactions on Knowledge Discovery from Data (TKDD) 1.1 (2007): 3.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"A severity-based quantification of data leakages in database systems." Journal of Computer Security 24.3 (2016): 321-345.</a:t>
            </a:r>
          </a:p>
          <a:p>
            <a:r>
              <a:rPr lang="en-US" dirty="0" smtClean="0"/>
              <a:t>Sweeney, </a:t>
            </a:r>
            <a:r>
              <a:rPr lang="en-US" dirty="0" err="1" smtClean="0"/>
              <a:t>Latanya</a:t>
            </a:r>
            <a:r>
              <a:rPr lang="en-US" dirty="0" smtClean="0"/>
              <a:t>. "k-anonymity: A model for protecting privacy." International Journal of Uncertainty, Fuzziness and Knowledge-Based Systems 10.05 (2002): 557-570.</a:t>
            </a:r>
          </a:p>
          <a:p>
            <a:r>
              <a:rPr lang="en-US" dirty="0" err="1" smtClean="0"/>
              <a:t>Vavilis</a:t>
            </a:r>
            <a:r>
              <a:rPr lang="en-US" dirty="0" smtClean="0"/>
              <a:t>, </a:t>
            </a:r>
            <a:r>
              <a:rPr lang="en-US" dirty="0" err="1" smtClean="0"/>
              <a:t>Sokratis</a:t>
            </a:r>
            <a:r>
              <a:rPr lang="en-US" dirty="0" smtClean="0"/>
              <a:t>, Milan </a:t>
            </a:r>
            <a:r>
              <a:rPr lang="en-US" dirty="0" err="1" smtClean="0"/>
              <a:t>Petković</a:t>
            </a:r>
            <a:r>
              <a:rPr lang="en-US" dirty="0" smtClean="0"/>
              <a:t>, and Nicola </a:t>
            </a:r>
            <a:r>
              <a:rPr lang="en-US" dirty="0" err="1" smtClean="0"/>
              <a:t>Zannone</a:t>
            </a:r>
            <a:r>
              <a:rPr lang="en-US" dirty="0" smtClean="0"/>
              <a:t>. "Data leakage quantification." IFIP Annual Conference on Data and Applications Security and Privacy. Springer Berlin Heidelberg, 2014.</a:t>
            </a:r>
          </a:p>
          <a:p>
            <a:r>
              <a:rPr lang="en-US" dirty="0" err="1" smtClean="0"/>
              <a:t>Goel</a:t>
            </a:r>
            <a:r>
              <a:rPr lang="en-US" dirty="0" smtClean="0"/>
              <a:t>, Sanjay, Christopher Brown, and </a:t>
            </a:r>
            <a:r>
              <a:rPr lang="en-US" dirty="0" err="1" smtClean="0"/>
              <a:t>Hany</a:t>
            </a:r>
            <a:r>
              <a:rPr lang="en-US" dirty="0" smtClean="0"/>
              <a:t> </a:t>
            </a:r>
            <a:r>
              <a:rPr lang="en-US" dirty="0" err="1" smtClean="0"/>
              <a:t>Shawky</a:t>
            </a:r>
            <a:r>
              <a:rPr lang="en-US" dirty="0" smtClean="0"/>
              <a:t>. "Measuring the impact of security breaches on stock valuations of firms." Information &amp; Management 46.7 (2009): 404-410.</a:t>
            </a:r>
          </a:p>
          <a:p>
            <a:r>
              <a:rPr lang="en-US" dirty="0" smtClean="0">
                <a:hlinkClick r:id="rId2"/>
              </a:rPr>
              <a:t>https://www.enisa.europa.eu/publications/dbn-severity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https://www.mcafee.com/it/resources/reports/rp-data-exfiltration.pdf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0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 KL-Severity</a:t>
            </a:r>
          </a:p>
          <a:p>
            <a:pPr lvl="1"/>
            <a:r>
              <a:rPr lang="en-US" dirty="0" smtClean="0"/>
              <a:t>K-Anonymity</a:t>
            </a:r>
          </a:p>
          <a:p>
            <a:pPr lvl="1"/>
            <a:r>
              <a:rPr lang="en-US" dirty="0" smtClean="0"/>
              <a:t>L-Diversity</a:t>
            </a:r>
          </a:p>
          <a:p>
            <a:pPr lvl="1"/>
            <a:r>
              <a:rPr lang="en-US" dirty="0" smtClean="0"/>
              <a:t>L-Severity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4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Sweeney et al.</a:t>
            </a:r>
            <a:endParaRPr lang="en-US" dirty="0" smtClean="0"/>
          </a:p>
          <a:p>
            <a:r>
              <a:rPr lang="en-US" dirty="0" smtClean="0"/>
              <a:t>Quasi-identifiers must occur </a:t>
            </a:r>
            <a:r>
              <a:rPr lang="en-US" i="1" dirty="0" smtClean="0"/>
              <a:t>k</a:t>
            </a:r>
            <a:r>
              <a:rPr lang="en-US" dirty="0" smtClean="0"/>
              <a:t> number of times</a:t>
            </a:r>
          </a:p>
          <a:p>
            <a:pPr lvl="1"/>
            <a:r>
              <a:rPr lang="en-US" dirty="0" smtClean="0"/>
              <a:t>Q-block</a:t>
            </a:r>
          </a:p>
          <a:p>
            <a:pPr lvl="1"/>
            <a:r>
              <a:rPr lang="en-US" dirty="0" smtClean="0"/>
              <a:t>Each q-block will have </a:t>
            </a:r>
            <a:r>
              <a:rPr lang="en-US" i="1" dirty="0" smtClean="0"/>
              <a:t>k</a:t>
            </a:r>
            <a:r>
              <a:rPr lang="en-US" dirty="0" smtClean="0"/>
              <a:t> number of tuples with similar quasi-identifiers</a:t>
            </a:r>
          </a:p>
          <a:p>
            <a:pPr lvl="1"/>
            <a:r>
              <a:rPr lang="en-US" dirty="0" smtClean="0"/>
              <a:t>87% of individuals could be identified with their 5-digit zip code, gender and date of birth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 against inference and linkage attacks</a:t>
            </a:r>
          </a:p>
          <a:p>
            <a:r>
              <a:rPr lang="en-US" dirty="0" smtClean="0"/>
              <a:t>Unintended disclosures</a:t>
            </a:r>
          </a:p>
          <a:p>
            <a:r>
              <a:rPr lang="en-US" dirty="0" smtClean="0"/>
              <a:t>Individual queries may not post a risk</a:t>
            </a:r>
          </a:p>
          <a:p>
            <a:r>
              <a:rPr lang="en-US" dirty="0" smtClean="0"/>
              <a:t>Linked together may disclose sensitive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6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Generalize data by adding noise</a:t>
            </a:r>
          </a:p>
          <a:p>
            <a:pPr lvl="1"/>
            <a:r>
              <a:rPr lang="en-US" dirty="0" smtClean="0"/>
              <a:t>Damage the integrity</a:t>
            </a:r>
          </a:p>
          <a:p>
            <a:pPr lvl="1"/>
            <a:r>
              <a:rPr lang="en-US" dirty="0" smtClean="0"/>
              <a:t>Statistical Data</a:t>
            </a:r>
          </a:p>
          <a:p>
            <a:r>
              <a:rPr lang="en-US" dirty="0" smtClean="0"/>
              <a:t>Lower classified information can leak higher classified information</a:t>
            </a:r>
          </a:p>
          <a:p>
            <a:pPr lvl="1"/>
            <a:r>
              <a:rPr lang="en-US" dirty="0" smtClean="0"/>
              <a:t>Protect with a strong database design</a:t>
            </a:r>
          </a:p>
          <a:p>
            <a:pPr lvl="1"/>
            <a:r>
              <a:rPr lang="en-US" dirty="0" smtClean="0"/>
              <a:t>Problem: Data replication</a:t>
            </a:r>
          </a:p>
          <a:p>
            <a:pPr lvl="1"/>
            <a:r>
              <a:rPr lang="en-US" dirty="0" smtClean="0"/>
              <a:t>Multi-level databases</a:t>
            </a:r>
          </a:p>
          <a:p>
            <a:r>
              <a:rPr lang="en-US" dirty="0" smtClean="0"/>
              <a:t>Suppress Data</a:t>
            </a:r>
          </a:p>
          <a:p>
            <a:pPr lvl="1"/>
            <a:r>
              <a:rPr lang="en-US" dirty="0" smtClean="0"/>
              <a:t>Loses Utility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26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8136</TotalTime>
  <Words>1992</Words>
  <Application>Microsoft Macintosh PowerPoint</Application>
  <PresentationFormat>On-screen Show (4:3)</PresentationFormat>
  <Paragraphs>461</Paragraphs>
  <Slides>52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Solstice</vt:lpstr>
      <vt:lpstr>Anonymity and Severity Analysis for Data Leakage Detection</vt:lpstr>
      <vt:lpstr>Outline</vt:lpstr>
      <vt:lpstr>Introduction</vt:lpstr>
      <vt:lpstr>Introduction</vt:lpstr>
      <vt:lpstr>Introduction</vt:lpstr>
      <vt:lpstr>Introduction</vt:lpstr>
      <vt:lpstr>K-Anonymity</vt:lpstr>
      <vt:lpstr>K-Anonymity</vt:lpstr>
      <vt:lpstr>K-Anonymity</vt:lpstr>
      <vt:lpstr>K-Anonymity</vt:lpstr>
      <vt:lpstr>K-Anonymity</vt:lpstr>
      <vt:lpstr>K-Anonymity</vt:lpstr>
      <vt:lpstr>Example of a Temporal Attack</vt:lpstr>
      <vt:lpstr>L-Diversity</vt:lpstr>
      <vt:lpstr>L-Diversity</vt:lpstr>
      <vt:lpstr>Example</vt:lpstr>
      <vt:lpstr>L-Diversity</vt:lpstr>
      <vt:lpstr>Bayes-Optimal</vt:lpstr>
      <vt:lpstr>Bayes-Optimal</vt:lpstr>
      <vt:lpstr>Bayes-Optimal</vt:lpstr>
      <vt:lpstr>L-Diversity</vt:lpstr>
      <vt:lpstr>L-Diversity</vt:lpstr>
      <vt:lpstr>L-Diversity</vt:lpstr>
      <vt:lpstr>Motivation (Recap)</vt:lpstr>
      <vt:lpstr>L-Severity</vt:lpstr>
      <vt:lpstr>L-Severity</vt:lpstr>
      <vt:lpstr>L-Severity</vt:lpstr>
      <vt:lpstr>KL-Severity</vt:lpstr>
      <vt:lpstr>KL-Severity</vt:lpstr>
      <vt:lpstr>KL-Severity</vt:lpstr>
      <vt:lpstr>KL-Severity</vt:lpstr>
      <vt:lpstr>KL-Severity</vt:lpstr>
      <vt:lpstr>KL-Severity</vt:lpstr>
      <vt:lpstr>KL-Severity</vt:lpstr>
      <vt:lpstr>Classification Score</vt:lpstr>
      <vt:lpstr>Dependency Factor</vt:lpstr>
      <vt:lpstr>Q-Block</vt:lpstr>
      <vt:lpstr>Definition</vt:lpstr>
      <vt:lpstr>DivFactor</vt:lpstr>
      <vt:lpstr>Well Represented</vt:lpstr>
      <vt:lpstr>Recursive L-Diversity</vt:lpstr>
      <vt:lpstr>KL-Diversity</vt:lpstr>
      <vt:lpstr>Example</vt:lpstr>
      <vt:lpstr>KL-Severity</vt:lpstr>
      <vt:lpstr>KL-Severity</vt:lpstr>
      <vt:lpstr>KL-Severity</vt:lpstr>
      <vt:lpstr>KL-Diversity</vt:lpstr>
      <vt:lpstr>Future Work</vt:lpstr>
      <vt:lpstr>Future Work</vt:lpstr>
      <vt:lpstr>Limitations</vt:lpstr>
      <vt:lpstr>Conclusion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Velasco</dc:creator>
  <cp:lastModifiedBy>Jay Velasco</cp:lastModifiedBy>
  <cp:revision>94</cp:revision>
  <dcterms:created xsi:type="dcterms:W3CDTF">2017-05-01T01:08:38Z</dcterms:created>
  <dcterms:modified xsi:type="dcterms:W3CDTF">2017-05-06T16:45:09Z</dcterms:modified>
</cp:coreProperties>
</file>