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64" r:id="rId3"/>
    <p:sldId id="257" r:id="rId4"/>
    <p:sldId id="258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78" r:id="rId19"/>
    <p:sldId id="277" r:id="rId20"/>
    <p:sldId id="279" r:id="rId21"/>
    <p:sldId id="280" r:id="rId22"/>
    <p:sldId id="281" r:id="rId23"/>
    <p:sldId id="282" r:id="rId24"/>
    <p:sldId id="283" r:id="rId25"/>
    <p:sldId id="263" r:id="rId26"/>
    <p:sldId id="284" r:id="rId27"/>
    <p:sldId id="285" r:id="rId28"/>
    <p:sldId id="286" r:id="rId29"/>
    <p:sldId id="302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3" r:id="rId45"/>
    <p:sldId id="304" r:id="rId46"/>
    <p:sldId id="306" r:id="rId47"/>
    <p:sldId id="305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26" autoAdjust="0"/>
  </p:normalViewPr>
  <p:slideViewPr>
    <p:cSldViewPr snapToGrid="0" snapToObjects="1">
      <p:cViewPr varScale="1">
        <p:scale>
          <a:sx n="63" d="100"/>
          <a:sy n="63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/mind-blowing-growth-and-power-of-big-data-2015-6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/big-data-tackles-energy-waste-from-big-buildings-2015-5</a:t>
            </a:r>
          </a:p>
          <a:p>
            <a:endParaRPr lang="en-US" dirty="0" smtClean="0"/>
          </a:p>
          <a:p>
            <a:r>
              <a:rPr lang="en-US" dirty="0" smtClean="0"/>
              <a:t>Big</a:t>
            </a:r>
            <a:r>
              <a:rPr lang="en-US" baseline="0" dirty="0" smtClean="0"/>
              <a:t> Data can analyze information at a much faster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Assessing the energy consumption of a building – The amount of time needed to assess one building can now be assessed in the thousands due to enhancements in processing Big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NYU’s Center for Urban Science and Progress is partnered with NYC’s Hudson Yards neighborhood in developing our nation’s first quantified community. </a:t>
            </a:r>
          </a:p>
          <a:p>
            <a:r>
              <a:rPr lang="en-US" baseline="0" dirty="0" smtClean="0"/>
              <a:t>Tracking air quality, pedestrian traffic, energy production and consumption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.5% of data is analyzed, this number is expected to shrink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Breach Severity is often measured in rows, we are approaching it from the impact on an individual’s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 smtClean="0"/>
          </a:p>
          <a:p>
            <a:r>
              <a:rPr lang="en-US" dirty="0" smtClean="0"/>
              <a:t>CS = </a:t>
            </a:r>
            <a:r>
              <a:rPr lang="en-US" dirty="0" err="1" smtClean="0"/>
              <a:t>foreach</a:t>
            </a:r>
            <a:r>
              <a:rPr lang="en-US" baseline="0" dirty="0" smtClean="0"/>
              <a:t> classification Add the </a:t>
            </a:r>
            <a:r>
              <a:rPr lang="en-US" baseline="0" dirty="0" err="1" smtClean="0"/>
              <a:t>severirites</a:t>
            </a:r>
            <a:endParaRPr lang="en-US" baseline="0" dirty="0" smtClean="0"/>
          </a:p>
          <a:p>
            <a:r>
              <a:rPr lang="en-US" baseline="0" dirty="0" smtClean="0"/>
              <a:t>DF = # of tuples that share the quasi-identifiers (size of q-block)</a:t>
            </a:r>
          </a:p>
          <a:p>
            <a:r>
              <a:rPr lang="en-US" baseline="0" dirty="0" err="1" smtClean="0"/>
              <a:t>DivFactor</a:t>
            </a:r>
            <a:r>
              <a:rPr lang="en-US" baseline="0" dirty="0" smtClean="0"/>
              <a:t> = # of sensitive values within that q-block</a:t>
            </a:r>
          </a:p>
          <a:p>
            <a:r>
              <a:rPr lang="en-US" baseline="0" dirty="0" smtClean="0"/>
              <a:t>WR = Well representation weight</a:t>
            </a:r>
            <a:endParaRPr lang="en-US" dirty="0" smtClean="0"/>
          </a:p>
          <a:p>
            <a:r>
              <a:rPr lang="en-US" dirty="0" smtClean="0"/>
              <a:t>RW = # Rows</a:t>
            </a:r>
            <a:r>
              <a:rPr lang="en-US" baseline="0" dirty="0" smtClean="0"/>
              <a:t> weighted </a:t>
            </a:r>
          </a:p>
          <a:p>
            <a:endParaRPr lang="en-US" dirty="0" smtClean="0"/>
          </a:p>
          <a:p>
            <a:r>
              <a:rPr lang="en-US" dirty="0" smtClean="0"/>
              <a:t>r1</a:t>
            </a:r>
            <a:r>
              <a:rPr lang="en-US" baseline="0" dirty="0" smtClean="0"/>
              <a:t> &lt; r2…</a:t>
            </a:r>
            <a:r>
              <a:rPr lang="en-US" baseline="0" dirty="0" err="1" smtClean="0"/>
              <a:t>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Released data should never be more specific than the</a:t>
            </a:r>
            <a:r>
              <a:rPr lang="en-US" baseline="0" dirty="0" smtClean="0"/>
              <a:t>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7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constant is a</a:t>
            </a:r>
            <a:r>
              <a:rPr lang="en-US" baseline="0" dirty="0" smtClean="0"/>
              <a:t> good idea</a:t>
            </a:r>
          </a:p>
          <a:p>
            <a:r>
              <a:rPr lang="en-US" baseline="0" dirty="0" smtClean="0"/>
              <a:t>Dynamic data, might not know what you’re getting/sending</a:t>
            </a:r>
          </a:p>
          <a:p>
            <a:r>
              <a:rPr lang="en-US" baseline="0" dirty="0" smtClean="0"/>
              <a:t>Can read properties of an object</a:t>
            </a:r>
          </a:p>
          <a:p>
            <a:r>
              <a:rPr lang="en-US" baseline="0" dirty="0" smtClean="0"/>
              <a:t>Maintenance – Forget to properly classify. Can then become a target of pulling data</a:t>
            </a:r>
          </a:p>
          <a:p>
            <a:r>
              <a:rPr lang="en-US" baseline="0" dirty="0" smtClean="0"/>
              <a:t>Pulling from table, data is constant unless specified. If the number of attributes can change dynamically, having constant for those not accounted for can be useful</a:t>
            </a:r>
          </a:p>
          <a:p>
            <a:r>
              <a:rPr lang="en-US" baseline="0" dirty="0" smtClean="0"/>
              <a:t>Property match to </a:t>
            </a:r>
            <a:r>
              <a:rPr lang="en-US" baseline="0" dirty="0" err="1" smtClean="0"/>
              <a:t>key|value</a:t>
            </a:r>
            <a:r>
              <a:rPr lang="en-US" baseline="0" dirty="0" smtClean="0"/>
              <a:t>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Well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5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6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should</a:t>
            </a:r>
            <a:r>
              <a:rPr lang="en-US" baseline="0" dirty="0" smtClean="0"/>
              <a:t> never be more specific than the original released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example of each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K-anonymous positive disclosure table and l-diversity sensitive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pic>
        <p:nvPicPr>
          <p:cNvPr id="4" name="Content Placeholder 3" descr="Screen Shot 2017-05-02 at 8.56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r="4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46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Against K-Anonymity</a:t>
            </a:r>
          </a:p>
          <a:p>
            <a:pPr lvl="1"/>
            <a:r>
              <a:rPr lang="en-US" dirty="0" smtClean="0"/>
              <a:t>Unsorted matching</a:t>
            </a:r>
          </a:p>
          <a:p>
            <a:pPr lvl="2"/>
            <a:r>
              <a:rPr lang="en-US" dirty="0" smtClean="0"/>
              <a:t>Row’s index matches private table’s positions</a:t>
            </a:r>
          </a:p>
          <a:p>
            <a:pPr lvl="1"/>
            <a:r>
              <a:rPr lang="en-US" dirty="0" smtClean="0"/>
              <a:t>Complementary release</a:t>
            </a:r>
          </a:p>
          <a:p>
            <a:pPr lvl="2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Temporal attack</a:t>
            </a:r>
          </a:p>
          <a:p>
            <a:pPr lvl="2"/>
            <a:r>
              <a:rPr lang="en-US" dirty="0" smtClean="0"/>
              <a:t>New generalized table based on the same data does not consider the original released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Temporal Attack</a:t>
            </a:r>
            <a:endParaRPr lang="en-US" dirty="0"/>
          </a:p>
        </p:txBody>
      </p:sp>
      <p:pic>
        <p:nvPicPr>
          <p:cNvPr id="4" name="Content Placeholder 3" descr="Screen Shot 2017-05-02 at 9.13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r="111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73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Machanavajjhala</a:t>
            </a:r>
            <a:r>
              <a:rPr lang="en-US" dirty="0" smtClean="0"/>
              <a:t> et al. </a:t>
            </a:r>
            <a:endParaRPr lang="en-US" dirty="0"/>
          </a:p>
          <a:p>
            <a:r>
              <a:rPr lang="en-US" dirty="0" smtClean="0"/>
              <a:t>Enhancement of k-anonymity</a:t>
            </a:r>
          </a:p>
          <a:p>
            <a:r>
              <a:rPr lang="en-US" dirty="0" smtClean="0"/>
              <a:t>Presents 2 attacks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Sensitive attributes can be derived when data is not diverse enough</a:t>
            </a:r>
          </a:p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Attack may have some level of background information to infer sensitive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98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9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q-block should have the same frequency of sensitive values</a:t>
            </a:r>
          </a:p>
          <a:p>
            <a:r>
              <a:rPr lang="en-US" dirty="0" smtClean="0"/>
              <a:t>The frequency of sensitive attributes can protect against background knowledge</a:t>
            </a:r>
          </a:p>
          <a:p>
            <a:r>
              <a:rPr lang="en-US" dirty="0" smtClean="0"/>
              <a:t>Background Knowledge</a:t>
            </a:r>
          </a:p>
          <a:p>
            <a:pPr lvl="1"/>
            <a:r>
              <a:rPr lang="en-US" dirty="0" smtClean="0"/>
              <a:t>Knows the domain of each attribute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Knowledge of the distribution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Models background knowledge over the attributes</a:t>
            </a:r>
          </a:p>
          <a:p>
            <a:r>
              <a:rPr lang="en-US" dirty="0" smtClean="0"/>
              <a:t>Bayesian inference techniques to rationalize privacy</a:t>
            </a:r>
          </a:p>
          <a:p>
            <a:pPr lvl="1"/>
            <a:r>
              <a:rPr lang="en-US" dirty="0" smtClean="0"/>
              <a:t>P(A|B) = P(A) * P(A|B) / P(B)</a:t>
            </a:r>
            <a:endParaRPr lang="en-US" dirty="0" smtClean="0"/>
          </a:p>
          <a:p>
            <a:r>
              <a:rPr lang="en-US" dirty="0" smtClean="0"/>
              <a:t>Strong Privacy</a:t>
            </a:r>
          </a:p>
          <a:p>
            <a:pPr lvl="1"/>
            <a:r>
              <a:rPr lang="en-US" dirty="0" smtClean="0"/>
              <a:t>Assumption that the data publisher and adversary have complete knowledge of all sets of non-sensitive and 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Belief</a:t>
            </a:r>
          </a:p>
          <a:p>
            <a:pPr lvl="1"/>
            <a:r>
              <a:rPr lang="en-US" dirty="0" smtClean="0"/>
              <a:t>Background Knowledge</a:t>
            </a:r>
          </a:p>
          <a:p>
            <a:r>
              <a:rPr lang="en-US" dirty="0" smtClean="0"/>
              <a:t>Posterior Belief</a:t>
            </a:r>
          </a:p>
          <a:p>
            <a:pPr lvl="1"/>
            <a:r>
              <a:rPr lang="en-US" dirty="0" smtClean="0"/>
              <a:t>Knowledge after viewing the released table</a:t>
            </a:r>
            <a:endParaRPr lang="en-US" dirty="0" smtClean="0"/>
          </a:p>
          <a:p>
            <a:r>
              <a:rPr lang="en-US" dirty="0" smtClean="0"/>
              <a:t>Principle 1: Uninformative Principle</a:t>
            </a:r>
          </a:p>
          <a:p>
            <a:pPr lvl="1"/>
            <a:r>
              <a:rPr lang="en-US" dirty="0" smtClean="0"/>
              <a:t>There should not be a large different between the prior and posterior belief</a:t>
            </a:r>
          </a:p>
        </p:txBody>
      </p:sp>
    </p:spTree>
    <p:extLst>
      <p:ext uri="{BB962C8B-B14F-4D97-AF65-F5344CB8AC3E}">
        <p14:creationId xmlns:p14="http://schemas.microsoft.com/office/powerpoint/2010/main" val="1387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Trends</a:t>
            </a:r>
          </a:p>
          <a:p>
            <a:r>
              <a:rPr lang="en-US" dirty="0" smtClean="0"/>
              <a:t>Regulations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K-Anonymity</a:t>
            </a:r>
          </a:p>
          <a:p>
            <a:r>
              <a:rPr lang="en-US" dirty="0" smtClean="0"/>
              <a:t>L-Diversity</a:t>
            </a:r>
          </a:p>
          <a:p>
            <a:r>
              <a:rPr lang="en-US" dirty="0" smtClean="0"/>
              <a:t>Contribution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Insufficient Knowledge</a:t>
            </a:r>
          </a:p>
          <a:p>
            <a:pPr lvl="1"/>
            <a:r>
              <a:rPr lang="en-US" dirty="0" smtClean="0"/>
              <a:t>Adversary’s knowledge is unknown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Multiple Adversaries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q-block there are L “well represented” values </a:t>
            </a:r>
          </a:p>
          <a:p>
            <a:pPr lvl="1"/>
            <a:r>
              <a:rPr lang="en-US" dirty="0" smtClean="0"/>
              <a:t>Well represented is ambiguous</a:t>
            </a:r>
          </a:p>
          <a:p>
            <a:r>
              <a:rPr lang="en-US" dirty="0" smtClean="0"/>
              <a:t>Entropy L-Diversity</a:t>
            </a:r>
          </a:p>
          <a:p>
            <a:pPr lvl="1"/>
            <a:r>
              <a:rPr lang="en-US" dirty="0" smtClean="0"/>
              <a:t>Higher the entropy mean the more well represented the group is</a:t>
            </a:r>
          </a:p>
          <a:p>
            <a:r>
              <a:rPr lang="en-US" dirty="0" smtClean="0"/>
              <a:t>Background knowledge can be protected using Recursive Diversity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c,l</a:t>
            </a:r>
            <a:r>
              <a:rPr lang="en-US" dirty="0" smtClean="0"/>
              <a:t>) Diversity</a:t>
            </a:r>
          </a:p>
        </p:txBody>
      </p:sp>
    </p:spTree>
    <p:extLst>
      <p:ext uri="{BB962C8B-B14F-4D97-AF65-F5344CB8AC3E}">
        <p14:creationId xmlns:p14="http://schemas.microsoft.com/office/powerpoint/2010/main" val="376647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disclosures occur when a generalized table is release</a:t>
            </a:r>
          </a:p>
          <a:p>
            <a:r>
              <a:rPr lang="en-US" dirty="0" smtClean="0"/>
              <a:t>Positive Disclosure</a:t>
            </a:r>
          </a:p>
          <a:p>
            <a:pPr lvl="1"/>
            <a:r>
              <a:rPr lang="en-US" dirty="0" smtClean="0"/>
              <a:t>An adversary can identify sensitive attributes with high probability</a:t>
            </a:r>
          </a:p>
          <a:p>
            <a:r>
              <a:rPr lang="en-US" dirty="0" smtClean="0"/>
              <a:t>Negative Disclosure</a:t>
            </a:r>
          </a:p>
          <a:p>
            <a:pPr lvl="1"/>
            <a:r>
              <a:rPr lang="en-US" dirty="0" smtClean="0"/>
              <a:t>An adversary can correctly eliminate sensitive attributes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disclosure may be allowed</a:t>
            </a:r>
          </a:p>
          <a:p>
            <a:pPr lvl="1"/>
            <a:r>
              <a:rPr lang="en-US" dirty="0" smtClean="0"/>
              <a:t>Publishing unaltered tables</a:t>
            </a:r>
          </a:p>
          <a:p>
            <a:pPr lvl="1"/>
            <a:r>
              <a:rPr lang="en-US" dirty="0" smtClean="0"/>
              <a:t>Separating groups can disclose information</a:t>
            </a:r>
          </a:p>
          <a:p>
            <a:pPr lvl="1"/>
            <a:r>
              <a:rPr lang="en-US" dirty="0" smtClean="0"/>
              <a:t>Separating tables will be based on Utility</a:t>
            </a:r>
          </a:p>
          <a:p>
            <a:pPr lvl="2"/>
            <a:r>
              <a:rPr lang="en-US" dirty="0" smtClean="0"/>
              <a:t>How complex to understand</a:t>
            </a:r>
          </a:p>
          <a:p>
            <a:r>
              <a:rPr lang="en-US" dirty="0" smtClean="0"/>
              <a:t>Positive Disclosure-Recursive Diversity</a:t>
            </a:r>
          </a:p>
          <a:p>
            <a:r>
              <a:rPr lang="en-US" dirty="0" smtClean="0"/>
              <a:t>Non-Positive Disclosure-Recursive Diversity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8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3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Presents two attacks on </a:t>
            </a:r>
            <a:r>
              <a:rPr lang="en-US" i="1" dirty="0" smtClean="0"/>
              <a:t>k</a:t>
            </a:r>
            <a:r>
              <a:rPr lang="en-US" dirty="0" smtClean="0"/>
              <a:t>-anonymity</a:t>
            </a:r>
          </a:p>
          <a:p>
            <a:pPr lvl="1"/>
            <a:r>
              <a:rPr lang="en-US" dirty="0" smtClean="0"/>
              <a:t>Homogeneity Attack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r>
              <a:rPr lang="en-US" dirty="0" smtClean="0"/>
              <a:t>Proposes two techniques</a:t>
            </a:r>
          </a:p>
          <a:p>
            <a:pPr lvl="1"/>
            <a:r>
              <a:rPr lang="en-US" dirty="0" smtClean="0"/>
              <a:t>Bayes Optimal</a:t>
            </a:r>
          </a:p>
          <a:p>
            <a:pPr lvl="1"/>
            <a:r>
              <a:rPr lang="en-US" dirty="0" smtClean="0"/>
              <a:t>L-Diversity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68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31" b="-89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48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04" b="-104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400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5-04 at 8.42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63" b="-57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239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6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grows exponentially</a:t>
            </a:r>
          </a:p>
          <a:p>
            <a:pPr lvl="1"/>
            <a:r>
              <a:rPr lang="en-US" dirty="0" smtClean="0"/>
              <a:t>Eliminate $200 Billion in waste</a:t>
            </a:r>
          </a:p>
          <a:p>
            <a:pPr lvl="1"/>
            <a:r>
              <a:rPr lang="en-US" dirty="0" smtClean="0"/>
              <a:t>Smart Cities</a:t>
            </a:r>
          </a:p>
          <a:p>
            <a:pPr lvl="1"/>
            <a:r>
              <a:rPr lang="en-US" dirty="0" smtClean="0"/>
              <a:t>.5% of data is analyzed</a:t>
            </a:r>
          </a:p>
          <a:p>
            <a:r>
              <a:rPr lang="en-US" dirty="0" smtClean="0"/>
              <a:t>Data Breach 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Impact on an individual’s life</a:t>
            </a:r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represents the number of tuples per q-block</a:t>
            </a:r>
          </a:p>
          <a:p>
            <a:r>
              <a:rPr lang="en-US" dirty="0" smtClean="0"/>
              <a:t>L represents L-Severity’s well represented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</a:t>
            </a:r>
          </a:p>
          <a:p>
            <a:pPr lvl="1"/>
            <a:r>
              <a:rPr lang="en-US" dirty="0" smtClean="0"/>
              <a:t>Logic Driven</a:t>
            </a:r>
          </a:p>
          <a:p>
            <a:r>
              <a:rPr lang="en-US" dirty="0" smtClean="0"/>
              <a:t>Non-Sensitive Values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Number of unique sensitive values in a q-block</a:t>
            </a:r>
          </a:p>
          <a:p>
            <a:r>
              <a:rPr lang="en-US" dirty="0" smtClean="0"/>
              <a:t>Well-Represented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3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Quasi-Identifiers</a:t>
            </a:r>
          </a:p>
          <a:p>
            <a:pPr lvl="1"/>
            <a:r>
              <a:rPr lang="en-US" dirty="0" smtClean="0"/>
              <a:t>Minors</a:t>
            </a:r>
          </a:p>
          <a:p>
            <a:pPr lvl="2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Specifics</a:t>
            </a:r>
          </a:p>
          <a:p>
            <a:pPr lvl="2"/>
            <a:r>
              <a:rPr lang="en-US" dirty="0" smtClean="0"/>
              <a:t>Zip code: 100** </a:t>
            </a:r>
            <a:r>
              <a:rPr lang="en-US" dirty="0" err="1" smtClean="0"/>
              <a:t>vs</a:t>
            </a:r>
            <a:r>
              <a:rPr lang="en-US" dirty="0" smtClean="0"/>
              <a:t> 1009*</a:t>
            </a:r>
          </a:p>
          <a:p>
            <a:pPr lvl="2"/>
            <a:r>
              <a:rPr lang="en-US" dirty="0" smtClean="0"/>
              <a:t>Gender: Male/Female </a:t>
            </a:r>
            <a:r>
              <a:rPr lang="en-US" dirty="0" err="1" smtClean="0"/>
              <a:t>vs</a:t>
            </a:r>
            <a:r>
              <a:rPr lang="en-US" dirty="0" smtClean="0"/>
              <a:t> Generalized Value</a:t>
            </a:r>
          </a:p>
          <a:p>
            <a:r>
              <a:rPr lang="en-US" dirty="0" smtClean="0"/>
              <a:t>Sensitivity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083512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70368"/>
              </p:ext>
            </p:extLst>
          </p:nvPr>
        </p:nvGraphicFramePr>
        <p:xfrm>
          <a:off x="457200" y="310303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17532"/>
              </p:ext>
            </p:extLst>
          </p:nvPr>
        </p:nvGraphicFramePr>
        <p:xfrm>
          <a:off x="457200" y="4513109"/>
          <a:ext cx="304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Quasi-Identifier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f(age</a:t>
                      </a:r>
                      <a:r>
                        <a:rPr lang="en-US" baseline="0" dirty="0" smtClean="0"/>
                        <a:t> &lt; 10) = .8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f(age) = 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96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traditional L-Severity Model Severity would be equal</a:t>
            </a:r>
          </a:p>
          <a:p>
            <a:r>
              <a:rPr lang="en-US" dirty="0" smtClean="0"/>
              <a:t>Can group quasi-identifiers with severity</a:t>
            </a:r>
          </a:p>
          <a:p>
            <a:pPr lvl="1"/>
            <a:r>
              <a:rPr lang="en-US" dirty="0" smtClean="0"/>
              <a:t>Cannot provide emphasis on one over the other</a:t>
            </a:r>
          </a:p>
          <a:p>
            <a:pPr lvl="1"/>
            <a:r>
              <a:rPr lang="en-US" dirty="0" smtClean="0"/>
              <a:t>Keeping all values constant except quasi-identifier values can break a tie</a:t>
            </a:r>
          </a:p>
        </p:txBody>
      </p:sp>
    </p:spTree>
    <p:extLst>
      <p:ext uri="{BB962C8B-B14F-4D97-AF65-F5344CB8AC3E}">
        <p14:creationId xmlns:p14="http://schemas.microsoft.com/office/powerpoint/2010/main" val="582402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Non-sensitive attribute</a:t>
            </a:r>
          </a:p>
          <a:p>
            <a:pPr lvl="1"/>
            <a:r>
              <a:rPr lang="en-US" dirty="0" smtClean="0"/>
              <a:t>Assume Non-sensitive != quasi-identifier</a:t>
            </a:r>
          </a:p>
          <a:p>
            <a:r>
              <a:rPr lang="en-US" dirty="0" smtClean="0"/>
              <a:t>Dynamic data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</a:t>
            </a:r>
            <a:br>
              <a:rPr lang="en-US" dirty="0" smtClean="0"/>
            </a:b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value_1, </a:t>
            </a:r>
            <a:br>
              <a:rPr lang="en-US" dirty="0" smtClean="0"/>
            </a:br>
            <a:r>
              <a:rPr lang="en-US" dirty="0" smtClean="0"/>
              <a:t>	property_2: value_2</a:t>
            </a:r>
            <a:br>
              <a:rPr lang="en-US" dirty="0" smtClean="0"/>
            </a:br>
            <a:r>
              <a:rPr lang="en-US" dirty="0" smtClean="0"/>
              <a:t>}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724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15344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 Attack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555528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 Attack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</a:t>
            </a:r>
            <a:endParaRPr lang="en-US" dirty="0"/>
          </a:p>
        </p:txBody>
      </p:sp>
      <p:pic>
        <p:nvPicPr>
          <p:cNvPr id="8" name="Content Placeholder 7" descr="Screen Shot 2017-05-04 at 9.43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37" b="-22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434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Kept logic as-is</a:t>
            </a:r>
          </a:p>
          <a:p>
            <a:pPr lvl="1"/>
            <a:r>
              <a:rPr lang="en-US" dirty="0" smtClean="0"/>
              <a:t>Represents the number of tuples in a q-block</a:t>
            </a:r>
          </a:p>
          <a:p>
            <a:pPr lvl="1"/>
            <a:r>
              <a:rPr lang="en-US" dirty="0" smtClean="0"/>
              <a:t>Can add a weight to determine if table follows k-anonymity rule</a:t>
            </a:r>
          </a:p>
          <a:p>
            <a:pPr lvl="2"/>
            <a:r>
              <a:rPr lang="en-US" dirty="0" smtClean="0"/>
              <a:t>How far from k is this q-block</a:t>
            </a:r>
          </a:p>
          <a:p>
            <a:pPr lvl="2"/>
            <a:r>
              <a:rPr lang="en-US" dirty="0" smtClean="0"/>
              <a:t>Impact</a:t>
            </a:r>
          </a:p>
          <a:p>
            <a:r>
              <a:rPr lang="en-US" dirty="0" smtClean="0"/>
              <a:t>Not k-anonymity conforming</a:t>
            </a:r>
          </a:p>
          <a:p>
            <a:r>
              <a:rPr lang="en-US" dirty="0" smtClean="0"/>
              <a:t>How far from k?</a:t>
            </a:r>
          </a:p>
          <a:p>
            <a:pPr lvl="1"/>
            <a:r>
              <a:rPr lang="en-US" dirty="0" smtClean="0"/>
              <a:t>Equivalent to how distinct a record is using the traditional DF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2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Q-Block</a:t>
            </a:r>
            <a:endParaRPr lang="en-US" dirty="0"/>
          </a:p>
        </p:txBody>
      </p:sp>
      <p:pic>
        <p:nvPicPr>
          <p:cNvPr id="4" name="Content Placeholder 3" descr="Screen Shot 2017-05-04 at 10.0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85" b="-54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63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Union Agency for Network and Information Security</a:t>
            </a:r>
          </a:p>
          <a:p>
            <a:pPr lvl="1"/>
            <a:r>
              <a:rPr lang="en-US" dirty="0" smtClean="0"/>
              <a:t>Handles information and network security for the EU</a:t>
            </a:r>
          </a:p>
          <a:p>
            <a:pPr lvl="1"/>
            <a:r>
              <a:rPr lang="en-US" dirty="0" smtClean="0"/>
              <a:t>Guidelines</a:t>
            </a:r>
          </a:p>
          <a:p>
            <a:pPr lvl="2"/>
            <a:r>
              <a:rPr lang="en-US" dirty="0" smtClean="0"/>
              <a:t>Prepare, Detect, Notify and Respond</a:t>
            </a:r>
          </a:p>
          <a:p>
            <a:pPr lvl="1"/>
            <a:r>
              <a:rPr lang="en-US" dirty="0" smtClean="0"/>
              <a:t>Emphasis on measuring impact and severity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QBS be the set of sensitive attributes in one q-block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9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DivFactor</a:t>
            </a:r>
            <a:endParaRPr lang="en-US" dirty="0"/>
          </a:p>
        </p:txBody>
      </p:sp>
      <p:pic>
        <p:nvPicPr>
          <p:cNvPr id="4" name="Content Placeholder 3" descr="Screen Shot 2017-05-04 at 10.06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860" b="-125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003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Represented</a:t>
            </a:r>
            <a:endParaRPr lang="en-US" dirty="0"/>
          </a:p>
        </p:txBody>
      </p:sp>
      <p:pic>
        <p:nvPicPr>
          <p:cNvPr id="4" name="Content Placeholder 3" descr="Screen Shot 2017-05-04 at 10.16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866" b="-71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011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pic>
        <p:nvPicPr>
          <p:cNvPr id="4" name="Content Placeholder 3" descr="Screen Shot 2017-05-04 at 10.24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44" b="-25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400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 is good but limited</a:t>
            </a:r>
          </a:p>
          <a:p>
            <a:r>
              <a:rPr lang="en-US" dirty="0" smtClean="0"/>
              <a:t>DF was over generalized, but still serves as a good metric</a:t>
            </a:r>
          </a:p>
          <a:p>
            <a:r>
              <a:rPr lang="en-US" dirty="0" smtClean="0"/>
              <a:t>Diversity within the sensitive attributes</a:t>
            </a:r>
          </a:p>
          <a:p>
            <a:pPr lvl="1"/>
            <a:r>
              <a:rPr lang="en-US" dirty="0" smtClean="0"/>
              <a:t>We represented sensitive attributes</a:t>
            </a:r>
          </a:p>
          <a:p>
            <a:r>
              <a:rPr lang="en-US" dirty="0" smtClean="0"/>
              <a:t>Weighted classifications for detailed analysis and flexibility</a:t>
            </a:r>
          </a:p>
          <a:p>
            <a:r>
              <a:rPr lang="en-US" dirty="0" smtClean="0"/>
              <a:t>Acknowledgement of non-sensitive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8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Metrics</a:t>
            </a:r>
          </a:p>
          <a:p>
            <a:pPr lvl="1"/>
            <a:r>
              <a:rPr lang="en-US" dirty="0" smtClean="0"/>
              <a:t>T-Closeness</a:t>
            </a:r>
          </a:p>
          <a:p>
            <a:r>
              <a:rPr lang="en-US" dirty="0" smtClean="0"/>
              <a:t>Non-sensitive Attributes</a:t>
            </a:r>
          </a:p>
          <a:p>
            <a:pPr lvl="1"/>
            <a:r>
              <a:rPr lang="en-US" dirty="0" smtClean="0"/>
              <a:t>Positive Disclosure L-Severity</a:t>
            </a:r>
          </a:p>
          <a:p>
            <a:pPr lvl="1"/>
            <a:r>
              <a:rPr lang="en-US" dirty="0" smtClean="0"/>
              <a:t>Non-positive (negative) Disclosure L-Severity</a:t>
            </a:r>
          </a:p>
          <a:p>
            <a:pPr lvl="1"/>
            <a:r>
              <a:rPr lang="en-US" dirty="0" smtClean="0"/>
              <a:t>Don’t care sets</a:t>
            </a:r>
          </a:p>
        </p:txBody>
      </p:sp>
    </p:spTree>
    <p:extLst>
      <p:ext uri="{BB962C8B-B14F-4D97-AF65-F5344CB8AC3E}">
        <p14:creationId xmlns:p14="http://schemas.microsoft.com/office/powerpoint/2010/main" val="399763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Build system that implements the algorithm</a:t>
            </a:r>
          </a:p>
          <a:p>
            <a:pPr lvl="1"/>
            <a:r>
              <a:rPr lang="en-US" dirty="0" smtClean="0"/>
              <a:t>Use real data</a:t>
            </a:r>
          </a:p>
          <a:p>
            <a:pPr lvl="1"/>
            <a:r>
              <a:rPr lang="en-US" dirty="0" smtClean="0"/>
              <a:t>Plan scenarios</a:t>
            </a:r>
          </a:p>
          <a:p>
            <a:pPr lvl="1"/>
            <a:r>
              <a:rPr lang="en-US" dirty="0" smtClean="0"/>
              <a:t>Seek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07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Too complex</a:t>
            </a:r>
          </a:p>
          <a:p>
            <a:pPr lvl="1"/>
            <a:r>
              <a:rPr lang="en-US" dirty="0" smtClean="0"/>
              <a:t>Many variables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961527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L-Diversity</a:t>
            </a:r>
          </a:p>
          <a:p>
            <a:r>
              <a:rPr lang="en-US" dirty="0" smtClean="0"/>
              <a:t>Proposed improvement on Severity</a:t>
            </a:r>
          </a:p>
          <a:p>
            <a:pPr lvl="1"/>
            <a:r>
              <a:rPr lang="en-US" dirty="0" smtClean="0"/>
              <a:t>KL-Severity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emphasis can be based on sector</a:t>
            </a:r>
          </a:p>
          <a:p>
            <a:r>
              <a:rPr lang="en-US" dirty="0" smtClean="0"/>
              <a:t>Public Organization</a:t>
            </a:r>
          </a:p>
          <a:p>
            <a:pPr lvl="1"/>
            <a:r>
              <a:rPr lang="en-US" dirty="0" smtClean="0"/>
              <a:t>5% decrease in stock price due to confidential data breach</a:t>
            </a:r>
          </a:p>
          <a:p>
            <a:pPr lvl="1"/>
            <a:r>
              <a:rPr lang="en-US" dirty="0" smtClean="0"/>
              <a:t>Data Breaches with no confidential data had zero impact</a:t>
            </a:r>
          </a:p>
          <a:p>
            <a:pPr lvl="1"/>
            <a:r>
              <a:rPr lang="en-US" dirty="0" smtClean="0"/>
              <a:t>Loss of 2.1% in market value within 2 days of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Sweeney et al.</a:t>
            </a:r>
            <a:endParaRPr lang="en-US" dirty="0" smtClean="0"/>
          </a:p>
          <a:p>
            <a:r>
              <a:rPr lang="en-US" dirty="0" smtClean="0"/>
              <a:t>Quasi-identifiers must occur </a:t>
            </a:r>
            <a:r>
              <a:rPr lang="en-US" i="1" dirty="0" smtClean="0"/>
              <a:t>k</a:t>
            </a:r>
            <a:r>
              <a:rPr lang="en-US" dirty="0" smtClean="0"/>
              <a:t> number of times</a:t>
            </a:r>
          </a:p>
          <a:p>
            <a:pPr lvl="1"/>
            <a:r>
              <a:rPr lang="en-US" dirty="0" smtClean="0"/>
              <a:t>Q-block</a:t>
            </a:r>
          </a:p>
          <a:p>
            <a:pPr lvl="1"/>
            <a:r>
              <a:rPr lang="en-US" dirty="0" smtClean="0"/>
              <a:t>Each q-block will have </a:t>
            </a:r>
            <a:r>
              <a:rPr lang="en-US" i="1" dirty="0" smtClean="0"/>
              <a:t>k</a:t>
            </a:r>
            <a:r>
              <a:rPr lang="en-US" dirty="0" smtClean="0"/>
              <a:t> number of tuples with similar quasi-identifiers</a:t>
            </a:r>
          </a:p>
          <a:p>
            <a:pPr lvl="1"/>
            <a:r>
              <a:rPr lang="en-US" dirty="0" smtClean="0"/>
              <a:t>87% of individuals could be identified with their 5-digit zip code, gender and 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against inference and linkage attacks</a:t>
            </a:r>
          </a:p>
          <a:p>
            <a:r>
              <a:rPr lang="en-US" dirty="0" smtClean="0"/>
              <a:t>Unintended disclosures</a:t>
            </a:r>
          </a:p>
          <a:p>
            <a:r>
              <a:rPr lang="en-US" dirty="0" smtClean="0"/>
              <a:t>Individual queries may not post a risk</a:t>
            </a:r>
          </a:p>
          <a:p>
            <a:r>
              <a:rPr lang="en-US" dirty="0" smtClean="0"/>
              <a:t>Linked together may disclose sensitive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Generalize data by adding noise</a:t>
            </a:r>
          </a:p>
          <a:p>
            <a:pPr lvl="1"/>
            <a:r>
              <a:rPr lang="en-US" dirty="0" smtClean="0"/>
              <a:t>Damage the integrity</a:t>
            </a:r>
          </a:p>
          <a:p>
            <a:pPr lvl="1"/>
            <a:r>
              <a:rPr lang="en-US" dirty="0" smtClean="0"/>
              <a:t>Statistical Data</a:t>
            </a:r>
          </a:p>
          <a:p>
            <a:r>
              <a:rPr lang="en-US" dirty="0" smtClean="0"/>
              <a:t>Lower classified information can leak higher classified information</a:t>
            </a:r>
          </a:p>
          <a:p>
            <a:pPr lvl="1"/>
            <a:r>
              <a:rPr lang="en-US" dirty="0" smtClean="0"/>
              <a:t>Protect with a strong database design</a:t>
            </a:r>
          </a:p>
          <a:p>
            <a:pPr lvl="1"/>
            <a:r>
              <a:rPr lang="en-US" dirty="0" smtClean="0"/>
              <a:t>Problem: Data replication</a:t>
            </a:r>
          </a:p>
          <a:p>
            <a:pPr lvl="1"/>
            <a:r>
              <a:rPr lang="en-US" dirty="0" smtClean="0"/>
              <a:t>Multi-level databases</a:t>
            </a:r>
          </a:p>
          <a:p>
            <a:r>
              <a:rPr lang="en-US" dirty="0" smtClean="0"/>
              <a:t>Suppress Data</a:t>
            </a:r>
          </a:p>
          <a:p>
            <a:pPr lvl="1"/>
            <a:r>
              <a:rPr lang="en-US" dirty="0" smtClean="0"/>
              <a:t>Loses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2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sequence of values appears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Cannot link fewer than </a:t>
            </a:r>
            <a:r>
              <a:rPr lang="en-US" i="1" dirty="0" smtClean="0"/>
              <a:t>k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Protects against matching to known external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1498</Words>
  <Application>Microsoft Macintosh PowerPoint</Application>
  <PresentationFormat>On-screen Show (4:3)</PresentationFormat>
  <Paragraphs>329</Paragraphs>
  <Slides>49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Introduction</vt:lpstr>
      <vt:lpstr>Big Data Trends</vt:lpstr>
      <vt:lpstr>Regulations</vt:lpstr>
      <vt:lpstr>Cost</vt:lpstr>
      <vt:lpstr>K-Anonymity</vt:lpstr>
      <vt:lpstr>K-Anonymity</vt:lpstr>
      <vt:lpstr>Traditional Techniques</vt:lpstr>
      <vt:lpstr>K-Anonymity</vt:lpstr>
      <vt:lpstr>K-Anonymity</vt:lpstr>
      <vt:lpstr>K-Anonymity</vt:lpstr>
      <vt:lpstr>Example of a Temporal Attack</vt:lpstr>
      <vt:lpstr>L-Diversity</vt:lpstr>
      <vt:lpstr>L-Diversity</vt:lpstr>
      <vt:lpstr>Homogeneity Attack</vt:lpstr>
      <vt:lpstr>Background Information Attack</vt:lpstr>
      <vt:lpstr>L-Diversity</vt:lpstr>
      <vt:lpstr>Bayes-Optimal</vt:lpstr>
      <vt:lpstr>Bayes-Optimal</vt:lpstr>
      <vt:lpstr>Bayes-Optimal</vt:lpstr>
      <vt:lpstr>L-Diversity</vt:lpstr>
      <vt:lpstr>L-Diversity</vt:lpstr>
      <vt:lpstr>L-Diversity</vt:lpstr>
      <vt:lpstr>PowerPoint Presentation</vt:lpstr>
      <vt:lpstr>L-Diversity</vt:lpstr>
      <vt:lpstr>L-Severity</vt:lpstr>
      <vt:lpstr>L-Severity</vt:lpstr>
      <vt:lpstr>L-Severity</vt:lpstr>
      <vt:lpstr>Motivation</vt:lpstr>
      <vt:lpstr>KL-Severity</vt:lpstr>
      <vt:lpstr>KL-Severity</vt:lpstr>
      <vt:lpstr>KL-Severity</vt:lpstr>
      <vt:lpstr>KL-Severity</vt:lpstr>
      <vt:lpstr>KL-Severity</vt:lpstr>
      <vt:lpstr>KL-Severity</vt:lpstr>
      <vt:lpstr>KL-Severity</vt:lpstr>
      <vt:lpstr>Classification Score</vt:lpstr>
      <vt:lpstr>Dependency Factor</vt:lpstr>
      <vt:lpstr>Q-Block</vt:lpstr>
      <vt:lpstr>Definition</vt:lpstr>
      <vt:lpstr>DivFactor</vt:lpstr>
      <vt:lpstr>Well Represented</vt:lpstr>
      <vt:lpstr>KL-Diversity</vt:lpstr>
      <vt:lpstr>KL-Diversity</vt:lpstr>
      <vt:lpstr>Future Work</vt:lpstr>
      <vt:lpstr>Future Work</vt:lpstr>
      <vt:lpstr>Limitations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67</cp:revision>
  <dcterms:created xsi:type="dcterms:W3CDTF">2017-05-01T01:08:38Z</dcterms:created>
  <dcterms:modified xsi:type="dcterms:W3CDTF">2017-05-05T02:43:00Z</dcterms:modified>
</cp:coreProperties>
</file>