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58" r:id="rId5"/>
    <p:sldId id="265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26" autoAdjust="0"/>
  </p:normalViewPr>
  <p:slideViewPr>
    <p:cSldViewPr snapToGrid="0" snapToObjects="1">
      <p:cViewPr varScale="1">
        <p:scale>
          <a:sx n="63" d="100"/>
          <a:sy n="63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F6E1-72BB-5A4E-9754-C0F33096765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DD09-A426-694F-B3F1-BF5C032C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/mind-blowing-growth-and-power-of-big-data-2015-6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/big-data-tackles-energy-waste-from-big-buildings-2015-5</a:t>
            </a:r>
          </a:p>
          <a:p>
            <a:endParaRPr lang="en-US" dirty="0" smtClean="0"/>
          </a:p>
          <a:p>
            <a:r>
              <a:rPr lang="en-US" dirty="0" smtClean="0"/>
              <a:t>Big</a:t>
            </a:r>
            <a:r>
              <a:rPr lang="en-US" baseline="0" dirty="0" smtClean="0"/>
              <a:t> Data can analyze information at a much faster rate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Assessing the energy consumption of a building – The amount of time needed to assess one building can now be assessed in the thousands due to enhancements in processing Big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NYU’s Center for Urban Science and Progress is partnered with NYC’s Hudson Yards neighborhood in developing our nation’s first quantified community. </a:t>
            </a:r>
          </a:p>
          <a:p>
            <a:r>
              <a:rPr lang="en-US" baseline="0" dirty="0" smtClean="0"/>
              <a:t>Tracking air quality, pedestrian traffic, energy production and consumption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.5% of data is analyzed, this number is expected to shrink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Breach Severity is often measured in rows, we are approaching it from the impact on an individual’s life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should</a:t>
            </a:r>
            <a:r>
              <a:rPr lang="en-US" baseline="0" dirty="0" smtClean="0"/>
              <a:t> never be more specific than the original released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5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pic>
        <p:nvPicPr>
          <p:cNvPr id="4" name="Content Placeholder 3" descr="Screen Shot 2017-05-02 at 8.56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r="41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746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Attacks Against K-Anonymity</a:t>
            </a:r>
          </a:p>
          <a:p>
            <a:pPr lvl="1"/>
            <a:r>
              <a:rPr lang="en-US" dirty="0" smtClean="0"/>
              <a:t>Unsorted matching</a:t>
            </a:r>
          </a:p>
          <a:p>
            <a:pPr lvl="2"/>
            <a:r>
              <a:rPr lang="en-US" dirty="0" smtClean="0"/>
              <a:t>Row’s index matches private table’s positions</a:t>
            </a:r>
          </a:p>
          <a:p>
            <a:pPr lvl="1"/>
            <a:r>
              <a:rPr lang="en-US" dirty="0" smtClean="0"/>
              <a:t>Complementary release</a:t>
            </a:r>
          </a:p>
          <a:p>
            <a:pPr lvl="2"/>
            <a:r>
              <a:rPr lang="en-US" dirty="0" smtClean="0"/>
              <a:t>Two generalized tables form a linked table</a:t>
            </a:r>
          </a:p>
          <a:p>
            <a:pPr lvl="1"/>
            <a:r>
              <a:rPr lang="en-US" dirty="0" smtClean="0"/>
              <a:t>Temporal attack</a:t>
            </a:r>
          </a:p>
          <a:p>
            <a:pPr lvl="2"/>
            <a:r>
              <a:rPr lang="en-US" dirty="0" smtClean="0"/>
              <a:t>New generalized table based on the same data does not consider the original released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3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Temporal Attack</a:t>
            </a:r>
            <a:endParaRPr lang="en-US" dirty="0"/>
          </a:p>
        </p:txBody>
      </p:sp>
      <p:pic>
        <p:nvPicPr>
          <p:cNvPr id="4" name="Content Placeholder 3" descr="Screen Shot 2017-05-02 at 9.13.2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0" r="111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173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Presents two attacks on </a:t>
            </a:r>
            <a:r>
              <a:rPr lang="en-US" i="1" dirty="0" smtClean="0"/>
              <a:t>k</a:t>
            </a:r>
            <a:r>
              <a:rPr lang="en-US" dirty="0" smtClean="0"/>
              <a:t>-anonymity</a:t>
            </a:r>
          </a:p>
          <a:p>
            <a:pPr lvl="1"/>
            <a:r>
              <a:rPr lang="en-US" dirty="0" smtClean="0"/>
              <a:t>Homogeneity Attack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r>
              <a:rPr lang="en-US" dirty="0" smtClean="0"/>
              <a:t>Proposes two techniques</a:t>
            </a:r>
          </a:p>
          <a:p>
            <a:pPr lvl="1"/>
            <a:r>
              <a:rPr lang="en-US" dirty="0" smtClean="0"/>
              <a:t>Bayes Optimal</a:t>
            </a:r>
          </a:p>
          <a:p>
            <a:pPr lvl="1"/>
            <a:r>
              <a:rPr lang="en-US" dirty="0" smtClean="0"/>
              <a:t>L-Diversity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6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Trends</a:t>
            </a:r>
          </a:p>
          <a:p>
            <a:r>
              <a:rPr lang="en-US" dirty="0" smtClean="0"/>
              <a:t>Regulations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K-Anonymity</a:t>
            </a:r>
          </a:p>
          <a:p>
            <a:r>
              <a:rPr lang="en-US" dirty="0" smtClean="0"/>
              <a:t>L-Diversity</a:t>
            </a:r>
          </a:p>
          <a:p>
            <a:r>
              <a:rPr lang="en-US" dirty="0" smtClean="0"/>
              <a:t>Contribution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5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grows exponentially</a:t>
            </a:r>
          </a:p>
          <a:p>
            <a:pPr lvl="1"/>
            <a:r>
              <a:rPr lang="en-US" dirty="0" smtClean="0"/>
              <a:t>Eliminate $200 Billion in waste</a:t>
            </a:r>
          </a:p>
          <a:p>
            <a:pPr lvl="1"/>
            <a:r>
              <a:rPr lang="en-US" dirty="0" smtClean="0"/>
              <a:t>Smart Cities</a:t>
            </a:r>
          </a:p>
          <a:p>
            <a:pPr lvl="1"/>
            <a:r>
              <a:rPr lang="en-US" dirty="0" smtClean="0"/>
              <a:t>.5% of data is analyzed</a:t>
            </a:r>
          </a:p>
          <a:p>
            <a:r>
              <a:rPr lang="en-US" dirty="0" smtClean="0"/>
              <a:t>Data Breach Severity</a:t>
            </a:r>
          </a:p>
          <a:p>
            <a:pPr lvl="1"/>
            <a:r>
              <a:rPr lang="en-US" dirty="0" smtClean="0"/>
              <a:t>Number of Rows</a:t>
            </a:r>
          </a:p>
          <a:p>
            <a:pPr lvl="1"/>
            <a:r>
              <a:rPr lang="en-US" dirty="0" smtClean="0"/>
              <a:t>Impact on an individual’s life</a:t>
            </a:r>
          </a:p>
        </p:txBody>
      </p:sp>
    </p:spTree>
    <p:extLst>
      <p:ext uri="{BB962C8B-B14F-4D97-AF65-F5344CB8AC3E}">
        <p14:creationId xmlns:p14="http://schemas.microsoft.com/office/powerpoint/2010/main" val="48783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European Union Agency for Network and Information Security</a:t>
            </a:r>
          </a:p>
          <a:p>
            <a:pPr lvl="1"/>
            <a:r>
              <a:rPr lang="en-US" dirty="0" smtClean="0"/>
              <a:t>Handles information and network security for the EU</a:t>
            </a:r>
          </a:p>
          <a:p>
            <a:pPr lvl="1"/>
            <a:r>
              <a:rPr lang="en-US" dirty="0" smtClean="0"/>
              <a:t>Guidelines</a:t>
            </a:r>
          </a:p>
          <a:p>
            <a:pPr lvl="2"/>
            <a:r>
              <a:rPr lang="en-US" dirty="0" smtClean="0"/>
              <a:t>Prepare, Detect, Notify and Respond</a:t>
            </a:r>
          </a:p>
          <a:p>
            <a:pPr lvl="1"/>
            <a:r>
              <a:rPr lang="en-US" dirty="0" smtClean="0"/>
              <a:t>Emphasis on measuring impact and severity</a:t>
            </a:r>
          </a:p>
        </p:txBody>
      </p:sp>
    </p:spTree>
    <p:extLst>
      <p:ext uri="{BB962C8B-B14F-4D97-AF65-F5344CB8AC3E}">
        <p14:creationId xmlns:p14="http://schemas.microsoft.com/office/powerpoint/2010/main" val="225064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emphasis can be based on sector</a:t>
            </a:r>
          </a:p>
          <a:p>
            <a:r>
              <a:rPr lang="en-US" dirty="0" smtClean="0"/>
              <a:t>Public Organization</a:t>
            </a:r>
          </a:p>
          <a:p>
            <a:pPr lvl="1"/>
            <a:r>
              <a:rPr lang="en-US" dirty="0" smtClean="0"/>
              <a:t>5% decrease in stock price due to confidential data breach</a:t>
            </a:r>
          </a:p>
          <a:p>
            <a:pPr lvl="1"/>
            <a:r>
              <a:rPr lang="en-US" dirty="0" smtClean="0"/>
              <a:t>Data Breaches with no confidential data had zero impact</a:t>
            </a:r>
          </a:p>
          <a:p>
            <a:pPr lvl="1"/>
            <a:r>
              <a:rPr lang="en-US" dirty="0" smtClean="0"/>
              <a:t>Loss of 2.1% in market value within 2 days of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6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Sweeney et al.</a:t>
            </a:r>
            <a:endParaRPr lang="en-US" dirty="0" smtClean="0"/>
          </a:p>
          <a:p>
            <a:r>
              <a:rPr lang="en-US" dirty="0" smtClean="0"/>
              <a:t>Quasi-identifiers must occur </a:t>
            </a:r>
            <a:r>
              <a:rPr lang="en-US" i="1" dirty="0" smtClean="0"/>
              <a:t>k</a:t>
            </a:r>
            <a:r>
              <a:rPr lang="en-US" dirty="0" smtClean="0"/>
              <a:t> number of times</a:t>
            </a:r>
          </a:p>
          <a:p>
            <a:pPr lvl="1"/>
            <a:r>
              <a:rPr lang="en-US" dirty="0" smtClean="0"/>
              <a:t>Q-block</a:t>
            </a:r>
          </a:p>
          <a:p>
            <a:pPr lvl="1"/>
            <a:r>
              <a:rPr lang="en-US" dirty="0" smtClean="0"/>
              <a:t>Each q-block will have </a:t>
            </a:r>
            <a:r>
              <a:rPr lang="en-US" i="1" dirty="0" smtClean="0"/>
              <a:t>k</a:t>
            </a:r>
            <a:r>
              <a:rPr lang="en-US" dirty="0" smtClean="0"/>
              <a:t> number of tuples with similar quasi-identifiers</a:t>
            </a:r>
          </a:p>
          <a:p>
            <a:pPr lvl="1"/>
            <a:r>
              <a:rPr lang="en-US" dirty="0" smtClean="0"/>
              <a:t>87% of individuals could be identified with their 5-digit zip code, gender and date of 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1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against inference and linkage attacks</a:t>
            </a:r>
          </a:p>
          <a:p>
            <a:r>
              <a:rPr lang="en-US" dirty="0" smtClean="0"/>
              <a:t>Unintended disclosures</a:t>
            </a:r>
          </a:p>
          <a:p>
            <a:r>
              <a:rPr lang="en-US" dirty="0" smtClean="0"/>
              <a:t>Individual queries may not post a risk</a:t>
            </a:r>
          </a:p>
          <a:p>
            <a:r>
              <a:rPr lang="en-US" dirty="0" smtClean="0"/>
              <a:t>Linked together may disclose sensitive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6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Generalize data by adding noise</a:t>
            </a:r>
          </a:p>
          <a:p>
            <a:pPr lvl="1"/>
            <a:r>
              <a:rPr lang="en-US" dirty="0" smtClean="0"/>
              <a:t>Damage the integrity</a:t>
            </a:r>
          </a:p>
          <a:p>
            <a:pPr lvl="1"/>
            <a:r>
              <a:rPr lang="en-US" dirty="0" smtClean="0"/>
              <a:t>Statistical Data</a:t>
            </a:r>
          </a:p>
          <a:p>
            <a:r>
              <a:rPr lang="en-US" dirty="0" smtClean="0"/>
              <a:t>Lower classified information can leak higher classified information</a:t>
            </a:r>
          </a:p>
          <a:p>
            <a:pPr lvl="1"/>
            <a:r>
              <a:rPr lang="en-US" dirty="0" smtClean="0"/>
              <a:t>Protect with a strong database design</a:t>
            </a:r>
          </a:p>
          <a:p>
            <a:pPr lvl="1"/>
            <a:r>
              <a:rPr lang="en-US" dirty="0" smtClean="0"/>
              <a:t>Problem: Data replication</a:t>
            </a:r>
          </a:p>
          <a:p>
            <a:pPr lvl="1"/>
            <a:r>
              <a:rPr lang="en-US" dirty="0" smtClean="0"/>
              <a:t>Multi-level databases</a:t>
            </a:r>
          </a:p>
          <a:p>
            <a:r>
              <a:rPr lang="en-US" dirty="0" smtClean="0"/>
              <a:t>Suppress Data</a:t>
            </a:r>
          </a:p>
          <a:p>
            <a:pPr lvl="1"/>
            <a:r>
              <a:rPr lang="en-US" dirty="0" smtClean="0"/>
              <a:t>Loses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2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sequence of values appears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Cannot link fewer than </a:t>
            </a:r>
            <a:r>
              <a:rPr lang="en-US" i="1" dirty="0" smtClean="0"/>
              <a:t>k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Protects against matching to known external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510</Words>
  <Application>Microsoft Macintosh PowerPoint</Application>
  <PresentationFormat>On-screen Show (4:3)</PresentationFormat>
  <Paragraphs>92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Introduction</vt:lpstr>
      <vt:lpstr>Big Data Trends</vt:lpstr>
      <vt:lpstr>Regulations</vt:lpstr>
      <vt:lpstr>Cost</vt:lpstr>
      <vt:lpstr>K-Anonymity</vt:lpstr>
      <vt:lpstr>K-Anonymity</vt:lpstr>
      <vt:lpstr>Traditional Techniques</vt:lpstr>
      <vt:lpstr>K-Anonymity</vt:lpstr>
      <vt:lpstr>K-Anonymity</vt:lpstr>
      <vt:lpstr>K-Anonymity</vt:lpstr>
      <vt:lpstr>Example of a Temporal Attack</vt:lpstr>
      <vt:lpstr>L-Diversity</vt:lpstr>
      <vt:lpstr>L-Diversity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23</cp:revision>
  <dcterms:created xsi:type="dcterms:W3CDTF">2017-05-01T01:08:38Z</dcterms:created>
  <dcterms:modified xsi:type="dcterms:W3CDTF">2017-05-03T01:23:09Z</dcterms:modified>
</cp:coreProperties>
</file>