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56FE-F8CB-A09A-9349-B386A6E36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0FEE7-88EE-10A1-C364-8D33131EE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B196-A931-F843-5DE1-4A089521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37B6B-BA11-B365-3A7D-9BFED8E1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FD6F-D9D8-005B-19FA-C4F2DEC9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653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00B7-6027-E442-ED9F-68F3A588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6EE8-597A-8EA1-3289-C0F8A45CA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5323-1A1D-8443-BAB9-64D7CC8A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FE8B-3FD0-45C9-C7A9-B4EE03AC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9B3D-25E5-8AD3-B9A0-F3D6BF6A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53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EC5D3-B502-7DFF-7C98-88FC25C70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9C393-58D6-6BBC-F49A-B37A142F1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ACA2-DE58-3501-1031-B961BAA9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626FC-9073-80AF-E111-DAF359E5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B6B7-1102-4A9C-644D-4B08DADA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441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9252-BE60-FA80-9AD1-2F947530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8803-9BC2-9AFE-8A49-336A137A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32921-0679-4038-F8B2-C6180E5E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23AE1-68B8-CC0A-4872-7CB72F28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E278-C75D-D476-A79B-1F8D4747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6500-A278-540F-A02A-93D1AC8A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6FB12-241E-F4AB-2A27-0A1102BA9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2689-9535-B620-5C8E-FCE06BEC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26F0-7A69-3DD8-AA81-CF71F49F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20E50-5DAF-336C-0243-98159F1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5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E67-CCF8-BFB1-3BA9-3EF351E2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1AD2-3B7F-D731-76DA-656B7DF73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6CE6B-823E-9CBA-4A81-DD05306A5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92589-19C5-B848-B395-E25D527C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C5547-A2EB-EE5B-370B-D3ECE756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61592-9471-1E4C-0B3C-0CA8D541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72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6B86-ECA7-0200-59AC-D5620367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D4746-793E-FE9F-8E97-84711D8C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9501F-DA7A-6EF6-E209-9B0DD912B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AA990-D588-317C-8C33-B9BDF63A7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C5C05-F43A-15E5-1AAF-437423960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77F3B-E8F5-DC81-99B3-102C1B4F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3C8E1-C1AF-0A00-9C03-B25C0A00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B3C3D-226A-549D-E618-809F1345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46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DC0C-9455-E5EC-F567-964496CE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AA480-AD5D-1D9C-9CF0-4FC29770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86F7B-19CF-7080-BB40-5C20FC2F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0B39B-F996-850A-A84D-F639DC3A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19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6242A-CED2-72F1-9880-5C845971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CD413-C129-9023-4B6D-CA79F7D0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2BECC-01DD-B8F4-FDEF-119656A1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941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4C61-06E9-511C-DD7E-1DC42A93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E7A9-5CDF-3BC2-0591-77918B4A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74C8D-F615-6427-E3CF-35938EE7C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B00CB-E623-F1B6-B557-A236B4F8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5932-C1A6-9590-5EAD-795F963F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C3DD6-C8FF-8390-308F-ADC48B19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010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9407-5F50-461B-0372-F73C0A90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53012-1C65-5419-4BBF-91BB120CB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8D85F-666F-9EB0-85A5-C2F996FD0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6343-A554-16F4-A287-AECE58B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1106A-532E-D4E7-484D-33FD49D5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7227F-BC94-9D70-A5A6-C3E15957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65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48BDC-34EE-8CEA-5E86-5A6335EB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17E8-82CC-2D64-6ADF-7B4A2FD08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3099F-256A-3D63-A37F-DBEB6F80B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093DB-9A52-4EF4-B1A3-7F21C2532F39}" type="datetimeFigureOut">
              <a:rPr lang="en-SG" smtClean="0"/>
              <a:t>29/10/2025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D9C8-F97D-DCEB-AAD9-B6E0E3E74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4FF3-A9DA-AFB2-6075-F3A06239F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3E4E3-F10F-456E-9731-2A7EC7E0A9E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7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2D3D0A-BD23-441A-728A-3425E75EF853}"/>
              </a:ext>
            </a:extLst>
          </p:cNvPr>
          <p:cNvSpPr txBox="1"/>
          <p:nvPr/>
        </p:nvSpPr>
        <p:spPr>
          <a:xfrm>
            <a:off x="855292" y="647469"/>
            <a:ext cx="64180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Justification for DPD30_4MOB:</a:t>
            </a:r>
          </a:p>
          <a:p>
            <a:r>
              <a:rPr lang="en-SG" dirty="0"/>
              <a:t>Based on the bad rate analysis, the bad rate seems to taper off and plateau from MOB 5 onwards, suggesting that MOB 5 or 6 could be the most ideal choice for us to confidently model default.</a:t>
            </a:r>
          </a:p>
          <a:p>
            <a:endParaRPr lang="en-SG" dirty="0"/>
          </a:p>
          <a:p>
            <a:r>
              <a:rPr lang="en-SG" dirty="0"/>
              <a:t>However a long MOB period comes with several 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Reduces the amount of data available for training due to more months required for labels to materialize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Similarly creates a larger “gap” between the first monitoring report </a:t>
            </a:r>
            <a:r>
              <a:rPr lang="en-SG"/>
              <a:t>and inference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r>
              <a:rPr lang="en-SG" dirty="0"/>
              <a:t>Based on further EDA, MOB 5 in fact fully captures the entire population of customers who would eventually default. However we have chosen MOB 4 as this captures 97.03% of all customers who had any overdue_amt over the entire loan.</a:t>
            </a:r>
          </a:p>
          <a:p>
            <a:endParaRPr lang="en-SG" dirty="0"/>
          </a:p>
          <a:p>
            <a:r>
              <a:rPr lang="en-SG" dirty="0"/>
              <a:t>This more effectively balances the trade-off between label integrity and operational requirements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010287-738C-40D3-A5D5-526709B79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28682"/>
              </p:ext>
            </p:extLst>
          </p:nvPr>
        </p:nvGraphicFramePr>
        <p:xfrm>
          <a:off x="7614084" y="3766282"/>
          <a:ext cx="37226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078">
                  <a:extLst>
                    <a:ext uri="{9D8B030D-6E8A-4147-A177-3AD203B41FA5}">
                      <a16:colId xmlns:a16="http://schemas.microsoft.com/office/drawing/2014/main" val="2398958367"/>
                    </a:ext>
                  </a:extLst>
                </a:gridCol>
                <a:gridCol w="2170546">
                  <a:extLst>
                    <a:ext uri="{9D8B030D-6E8A-4147-A177-3AD203B41FA5}">
                      <a16:colId xmlns:a16="http://schemas.microsoft.com/office/drawing/2014/main" val="4139650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MOB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Capture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53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6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97.03%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5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82.18%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9348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0B7701C-CAE5-2033-876F-47EADF68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084" y="537427"/>
            <a:ext cx="3645228" cy="28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6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E4FDFA-0FAA-4709-2D31-79D3C0DD250B}"/>
              </a:ext>
            </a:extLst>
          </p:cNvPr>
          <p:cNvSpPr txBox="1"/>
          <p:nvPr/>
        </p:nvSpPr>
        <p:spPr>
          <a:xfrm>
            <a:off x="962025" y="476250"/>
            <a:ext cx="10334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Accounting for time lag in labels:</a:t>
            </a:r>
          </a:p>
          <a:p>
            <a:r>
              <a:rPr lang="en-SG" dirty="0" err="1"/>
              <a:t>feature_store</a:t>
            </a:r>
            <a:r>
              <a:rPr lang="en-SG" dirty="0"/>
              <a:t> and </a:t>
            </a:r>
            <a:r>
              <a:rPr lang="en-SG" dirty="0" err="1"/>
              <a:t>label_store</a:t>
            </a:r>
            <a:r>
              <a:rPr lang="en-SG" dirty="0"/>
              <a:t> nomenclature captures ‘</a:t>
            </a:r>
            <a:r>
              <a:rPr lang="en-SG" dirty="0" err="1"/>
              <a:t>snapshot_date</a:t>
            </a:r>
            <a:r>
              <a:rPr lang="en-SG" dirty="0"/>
              <a:t>’ based on the date when airflow executes the ETL, i.e. </a:t>
            </a:r>
            <a:r>
              <a:rPr lang="en-SG" dirty="0" err="1"/>
              <a:t>label_store</a:t>
            </a:r>
            <a:r>
              <a:rPr lang="en-SG" dirty="0"/>
              <a:t>/2023-04-01.parquet contains labels pertaining to loans with </a:t>
            </a:r>
            <a:r>
              <a:rPr lang="en-SG" dirty="0" err="1"/>
              <a:t>loan_start_date</a:t>
            </a:r>
            <a:r>
              <a:rPr lang="en-SG" dirty="0"/>
              <a:t> of 2023-01-01 due to the 30DPD_4MOB label definition</a:t>
            </a:r>
          </a:p>
          <a:p>
            <a:endParaRPr lang="en-SG" dirty="0"/>
          </a:p>
          <a:p>
            <a:r>
              <a:rPr lang="en-SG" dirty="0"/>
              <a:t>Loading logic during training designed to handle correct alignment</a:t>
            </a:r>
          </a:p>
          <a:p>
            <a:endParaRPr lang="en-SG" dirty="0"/>
          </a:p>
          <a:p>
            <a:r>
              <a:rPr lang="en-SG" dirty="0"/>
              <a:t>Model training pipeline skips retraining gracefully if insufficient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4D7029-35A0-1C2F-AB04-33C05B08E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549133"/>
              </p:ext>
            </p:extLst>
          </p:nvPr>
        </p:nvGraphicFramePr>
        <p:xfrm>
          <a:off x="7734300" y="1732385"/>
          <a:ext cx="4248150" cy="193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75">
                  <a:extLst>
                    <a:ext uri="{9D8B030D-6E8A-4147-A177-3AD203B41FA5}">
                      <a16:colId xmlns:a16="http://schemas.microsoft.com/office/drawing/2014/main" val="39652665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817911594"/>
                    </a:ext>
                  </a:extLst>
                </a:gridCol>
              </a:tblGrid>
              <a:tr h="386948">
                <a:tc>
                  <a:txBody>
                    <a:bodyPr/>
                    <a:lstStyle/>
                    <a:p>
                      <a:r>
                        <a:rPr lang="en-SG" dirty="0" err="1"/>
                        <a:t>feature_store</a:t>
                      </a:r>
                      <a:r>
                        <a:rPr lang="en-SG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Label_store</a:t>
                      </a:r>
                      <a:r>
                        <a:rPr lang="en-SG" dirty="0"/>
                        <a:t>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286149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SG" dirty="0"/>
                        <a:t>2023-04-01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2023-08-01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233868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SG" dirty="0"/>
                        <a:t>2023-05-01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2023-09-01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80805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551"/>
                  </a:ext>
                </a:extLst>
              </a:tr>
              <a:tr h="386948">
                <a:tc>
                  <a:txBody>
                    <a:bodyPr/>
                    <a:lstStyle/>
                    <a:p>
                      <a:r>
                        <a:rPr lang="en-SG" dirty="0"/>
                        <a:t>2023-12-01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2024-04-01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0032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C90BBB-C358-A8A7-33EF-E69DC98B6E2E}"/>
              </a:ext>
            </a:extLst>
          </p:cNvPr>
          <p:cNvSpPr txBox="1"/>
          <p:nvPr/>
        </p:nvSpPr>
        <p:spPr>
          <a:xfrm>
            <a:off x="962025" y="3429000"/>
            <a:ext cx="10334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Artefacts saved from model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model.pkl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metadata.json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cat_imputer.pkl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num_imputer.pkl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ohe_encoder.pkl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training_columns.json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502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5BFDA8-7E1C-EB75-FDAF-DD10258F02F9}"/>
              </a:ext>
            </a:extLst>
          </p:cNvPr>
          <p:cNvSpPr txBox="1"/>
          <p:nvPr/>
        </p:nvSpPr>
        <p:spPr>
          <a:xfrm>
            <a:off x="738187" y="581025"/>
            <a:ext cx="10715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Orchestration considerations:</a:t>
            </a:r>
          </a:p>
          <a:p>
            <a:r>
              <a:rPr lang="en-SG" dirty="0"/>
              <a:t>Monthly re-training</a:t>
            </a:r>
          </a:p>
          <a:p>
            <a:r>
              <a:rPr lang="en-SG" dirty="0"/>
              <a:t>Feature selection not part of the training pipeline 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Stable schema required  for monthly retain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Selected model (</a:t>
            </a:r>
            <a:r>
              <a:rPr lang="en-SG" dirty="0" err="1"/>
              <a:t>XGBoost</a:t>
            </a:r>
            <a:r>
              <a:rPr lang="en-SG" dirty="0"/>
              <a:t>) has embedded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Feature importance based on gain is extracted and saved as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This drives the PSI monitoring subsequently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FA39CB-6249-0CB0-15BA-A2EEAFA65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567121"/>
              </p:ext>
            </p:extLst>
          </p:nvPr>
        </p:nvGraphicFramePr>
        <p:xfrm>
          <a:off x="738187" y="3429000"/>
          <a:ext cx="10302876" cy="2907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575">
                  <a:extLst>
                    <a:ext uri="{9D8B030D-6E8A-4147-A177-3AD203B41FA5}">
                      <a16:colId xmlns:a16="http://schemas.microsoft.com/office/drawing/2014/main" val="2752152343"/>
                    </a:ext>
                  </a:extLst>
                </a:gridCol>
                <a:gridCol w="4300009">
                  <a:extLst>
                    <a:ext uri="{9D8B030D-6E8A-4147-A177-3AD203B41FA5}">
                      <a16:colId xmlns:a16="http://schemas.microsoft.com/office/drawing/2014/main" val="2150189509"/>
                    </a:ext>
                  </a:extLst>
                </a:gridCol>
                <a:gridCol w="3434292">
                  <a:extLst>
                    <a:ext uri="{9D8B030D-6E8A-4147-A177-3AD203B41FA5}">
                      <a16:colId xmlns:a16="http://schemas.microsoft.com/office/drawing/2014/main" val="1978053070"/>
                    </a:ext>
                  </a:extLst>
                </a:gridCol>
              </a:tblGrid>
              <a:tr h="438582">
                <a:tc>
                  <a:txBody>
                    <a:bodyPr/>
                    <a:lstStyle/>
                    <a:p>
                      <a:r>
                        <a:rPr lang="en-SG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1068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r>
                        <a:rPr lang="en-SG" dirty="0"/>
                        <a:t>DAG (dag.py)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Controls whether model training happens (if there is sufficient data), picks best model for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Keep orchestration logic separate from model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99009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r>
                        <a:rPr lang="en-SG" dirty="0"/>
                        <a:t>model_train.py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Data loading, preprocessing, training, evaluation, and saving of model artefacts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Modular, reusable locally or as a task on Airflow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119455"/>
                  </a:ext>
                </a:extLst>
              </a:tr>
              <a:tr h="438582">
                <a:tc>
                  <a:txBody>
                    <a:bodyPr/>
                    <a:lstStyle/>
                    <a:p>
                      <a:r>
                        <a:rPr lang="en-SG" dirty="0"/>
                        <a:t>Config/</a:t>
                      </a:r>
                      <a:r>
                        <a:rPr lang="en-SG" dirty="0" err="1"/>
                        <a:t>ML_config.yaml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Defines the variables and preprocessing applied, metrics to compute, hyperparameter search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Keeps preprocessing consistent across training and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62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F87954-6572-5C11-5075-D48EC945B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95070"/>
              </p:ext>
            </p:extLst>
          </p:nvPr>
        </p:nvGraphicFramePr>
        <p:xfrm>
          <a:off x="2032000" y="719666"/>
          <a:ext cx="8127999" cy="513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50">
                  <a:extLst>
                    <a:ext uri="{9D8B030D-6E8A-4147-A177-3AD203B41FA5}">
                      <a16:colId xmlns:a16="http://schemas.microsoft.com/office/drawing/2014/main" val="2001969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3236529318"/>
                    </a:ext>
                  </a:extLst>
                </a:gridCol>
                <a:gridCol w="5702299">
                  <a:extLst>
                    <a:ext uri="{9D8B030D-6E8A-4147-A177-3AD203B41FA5}">
                      <a16:colId xmlns:a16="http://schemas.microsoft.com/office/drawing/2014/main" val="89315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Measure of model’s ranking power (as business requires ranked list of probabilities)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Function of AUC but rescaled between 0 to 1, conventionally easier to interpret for business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5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Measure of model’s discriminatory 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7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Harmonic mean of Precision and Recall. Optimizing for both Precision and Recall more equally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75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Optimizing for Precision minimizes false positives, identifying only more obvious defaulters, trading off default loss for more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Optimizing for Recall means lowering threshold for “risk”  to find as many real defaulters as possible to minimize direct loss trading off lost business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9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General gauge for model performance but often biased by class imbalance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6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85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7F5D-9403-7A78-074B-E0629712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45DCE-D23E-694C-C86A-0E6F10458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98478"/>
              </p:ext>
            </p:extLst>
          </p:nvPr>
        </p:nvGraphicFramePr>
        <p:xfrm>
          <a:off x="933450" y="1205441"/>
          <a:ext cx="106489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1969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36529318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893158980"/>
                    </a:ext>
                  </a:extLst>
                </a:gridCol>
                <a:gridCol w="7058025">
                  <a:extLst>
                    <a:ext uri="{9D8B030D-6E8A-4147-A177-3AD203B41FA5}">
                      <a16:colId xmlns:a16="http://schemas.microsoft.com/office/drawing/2014/main" val="428781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Actions if breached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0.70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SG" dirty="0"/>
                        <a:t>Best candidate model (OOT_AUC) from auto-ML triggered for redeployment; DS team alerted to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Gini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0.50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54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Two consecutive breaches triggers redeployment of </a:t>
                      </a:r>
                      <a:r>
                        <a:rPr lang="en-US" dirty="0"/>
                        <a:t>best candidate models (OOT_AUC) from auto-ML; DS team alerted to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7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SG" dirty="0"/>
                        <a:t>No defined thresholds for monitoring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en-SG" dirty="0"/>
                        <a:t>Metrics provided as supplementary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75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Precision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73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Recall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89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Accuracy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6978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12C0413-116D-5D71-223F-73BD55C27B07}"/>
              </a:ext>
            </a:extLst>
          </p:cNvPr>
          <p:cNvSpPr txBox="1"/>
          <p:nvPr/>
        </p:nvSpPr>
        <p:spPr>
          <a:xfrm>
            <a:off x="933450" y="719666"/>
            <a:ext cx="23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Monitoring thresholds</a:t>
            </a:r>
          </a:p>
        </p:txBody>
      </p:sp>
    </p:spTree>
    <p:extLst>
      <p:ext uri="{BB962C8B-B14F-4D97-AF65-F5344CB8AC3E}">
        <p14:creationId xmlns:p14="http://schemas.microsoft.com/office/powerpoint/2010/main" val="373976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9F9B8-A30D-DDB8-81BE-FE2EDA81C30D}"/>
              </a:ext>
            </a:extLst>
          </p:cNvPr>
          <p:cNvSpPr txBox="1"/>
          <p:nvPr/>
        </p:nvSpPr>
        <p:spPr>
          <a:xfrm>
            <a:off x="1257300" y="619125"/>
            <a:ext cx="96107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Model Deployment</a:t>
            </a:r>
          </a:p>
          <a:p>
            <a:r>
              <a:rPr lang="en-SG" dirty="0"/>
              <a:t>promote_best_model.py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On deployment date, the candidate model with the best OOT_AUC will be “promoted” as the deployed model to be used for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While candidate models will continue to be trained each month as long as there is sufficient data, no redeployment happens unless: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Monitoring report highlights that a breach was detected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Monitoring report (JSON) serves as handshake between monitoring pipeline and model </a:t>
            </a:r>
            <a:r>
              <a:rPr lang="en-SG"/>
              <a:t>deployment function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promote_best_model.py always searches for latest monitoring report and will trigger redeployment of best model within candidate models if a breach was detected</a:t>
            </a:r>
          </a:p>
        </p:txBody>
      </p:sp>
    </p:spTree>
    <p:extLst>
      <p:ext uri="{BB962C8B-B14F-4D97-AF65-F5344CB8AC3E}">
        <p14:creationId xmlns:p14="http://schemas.microsoft.com/office/powerpoint/2010/main" val="211051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DEE3A5-8425-1461-F733-9FDF88A4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06" y="442683"/>
            <a:ext cx="527758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2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733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Yuan Yue</dc:creator>
  <cp:lastModifiedBy>Jun Yuan Yue</cp:lastModifiedBy>
  <cp:revision>10</cp:revision>
  <dcterms:created xsi:type="dcterms:W3CDTF">2025-10-26T11:00:59Z</dcterms:created>
  <dcterms:modified xsi:type="dcterms:W3CDTF">2025-10-29T14:34:30Z</dcterms:modified>
</cp:coreProperties>
</file>