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8868-0C54-0E94-19E9-A2863C3E0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8D7A1-A7BD-4B31-8B80-3D9C42B59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E99DA-99E5-6E72-199F-1EB50A4F3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D964-BF3A-45B1-B2A1-2E19DB03A4A4}" type="datetimeFigureOut">
              <a:rPr lang="en-SG" smtClean="0"/>
              <a:t>1/11/2025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8A454-1E00-5565-EB18-3579D07A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FE43A-8169-C90B-B2FC-A38CB3BA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666B-35C4-46F0-85E6-7FF8F997BC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809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FBB1-1881-AAB6-88A6-26D4A0F2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478A6-1459-D9FB-3891-EA6A22EAA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D4BC1-180D-40AE-B5F9-F754664DE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D964-BF3A-45B1-B2A1-2E19DB03A4A4}" type="datetimeFigureOut">
              <a:rPr lang="en-SG" smtClean="0"/>
              <a:t>1/11/2025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5CE37-2B6B-8C03-1DD7-8209BBCD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5DF4E-CAFD-D001-76C4-91AC37BF5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666B-35C4-46F0-85E6-7FF8F997BC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7731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651DC7-107B-3D3D-C480-E8EB84030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2A5C9-A934-BC4A-66AF-2BDE9BBB9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B8F41-065B-5292-F38D-9BFA9614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D964-BF3A-45B1-B2A1-2E19DB03A4A4}" type="datetimeFigureOut">
              <a:rPr lang="en-SG" smtClean="0"/>
              <a:t>1/11/2025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8BB97-3316-0401-E098-6D7102C8A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DD200-3110-C9E3-EA00-588FB1D8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666B-35C4-46F0-85E6-7FF8F997BC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197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F77F-F8BF-6042-B1FC-544FC667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8B5CC-898B-CDE5-D8DF-53EF63B96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C18A0-E7FC-68D7-79C7-DF818CED2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D964-BF3A-45B1-B2A1-2E19DB03A4A4}" type="datetimeFigureOut">
              <a:rPr lang="en-SG" smtClean="0"/>
              <a:t>1/11/2025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84407-18DB-41AF-03E6-D020AC5F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67903-2B48-32C2-CEBC-681306AB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666B-35C4-46F0-85E6-7FF8F997BC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049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3DA4-4A88-4ADD-1222-8023B3B2D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6AC77-E98C-1ADC-F686-AE069BF01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8A0AE-CB60-C7C5-386E-2495E90F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D964-BF3A-45B1-B2A1-2E19DB03A4A4}" type="datetimeFigureOut">
              <a:rPr lang="en-SG" smtClean="0"/>
              <a:t>1/11/2025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5BBA4-273F-88EF-9D32-CB165304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19640-008B-8D4E-8E1F-1DC42120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666B-35C4-46F0-85E6-7FF8F997BC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660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DAB0-5402-8089-DE73-79C97BC3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CE26C-EC98-3629-5F32-73B79DDE1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AE2FD-75FF-790A-7A47-5DB10564F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3761E-6C6C-9EC9-36CC-EB6F6587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D964-BF3A-45B1-B2A1-2E19DB03A4A4}" type="datetimeFigureOut">
              <a:rPr lang="en-SG" smtClean="0"/>
              <a:t>1/11/2025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8D99D-A2BE-9F0E-6D6F-5D1B52317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5C343-34D1-E9EE-54B9-D8BE31CD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666B-35C4-46F0-85E6-7FF8F997BC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124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2F8A-B54C-7CE4-7F45-EA38732E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5322C-78DA-C521-0DAD-D9E29D01A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8B0DF-5E6E-0C91-1868-7A14E1268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FB37F-67E8-0252-6F45-555533E4B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1497D0-5A41-CC0A-7A9E-94214A9B8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64FD9F-C291-DD86-B251-09C9FAFD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D964-BF3A-45B1-B2A1-2E19DB03A4A4}" type="datetimeFigureOut">
              <a:rPr lang="en-SG" smtClean="0"/>
              <a:t>1/11/2025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F5A1E-F6D2-CD97-030A-5640BD84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6F9D8-8513-B407-3051-ED62E011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666B-35C4-46F0-85E6-7FF8F997BC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027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225F-40AC-847D-9333-3A9C9672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8D545-313D-D6D0-B8F9-1A1F0899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D964-BF3A-45B1-B2A1-2E19DB03A4A4}" type="datetimeFigureOut">
              <a:rPr lang="en-SG" smtClean="0"/>
              <a:t>1/11/2025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05826-8E34-FF67-F42C-891B0C289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0DFBC-DCE2-1F51-2B97-D3AD61875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666B-35C4-46F0-85E6-7FF8F997BC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519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DC8571-2D26-F196-FD1C-36D6F118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D964-BF3A-45B1-B2A1-2E19DB03A4A4}" type="datetimeFigureOut">
              <a:rPr lang="en-SG" smtClean="0"/>
              <a:t>1/11/2025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CA1B6-447C-D423-1997-47DA4F48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B997A-AC9A-5A43-B136-F45E27B2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666B-35C4-46F0-85E6-7FF8F997BC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628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A9AF3-D551-7E79-8AB7-99B79E34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F01A6-53FE-6B1B-BFCE-587D85355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78451-238E-E5A5-2D64-740857ED7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54447-C7EB-0545-CFB3-46C2E485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D964-BF3A-45B1-B2A1-2E19DB03A4A4}" type="datetimeFigureOut">
              <a:rPr lang="en-SG" smtClean="0"/>
              <a:t>1/11/2025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499F0-36A3-A85D-E7C8-38F6E60D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B5A7D-B428-E83F-1C58-1DAE3E8F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666B-35C4-46F0-85E6-7FF8F997BC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977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DA800-731E-44C9-4894-D3D2C5E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8B1C9F-C316-CA2B-63AE-F5FD40A82E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6FC8F-82D2-03A7-C984-FFBDE1222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230F1-44C2-B90B-809E-DBEADDC5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D964-BF3A-45B1-B2A1-2E19DB03A4A4}" type="datetimeFigureOut">
              <a:rPr lang="en-SG" smtClean="0"/>
              <a:t>1/11/2025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3A997-8E0D-680A-CC3B-23C8B1DC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5655B-EE31-CEA1-CE86-8A02CED4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666B-35C4-46F0-85E6-7FF8F997BC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702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518193-810B-B33F-010E-DD3DCD6FC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BADA5-F89A-85CA-721F-066CCB43C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3B2A-CB77-6E28-301B-CC64F7709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7ED964-BF3A-45B1-B2A1-2E19DB03A4A4}" type="datetimeFigureOut">
              <a:rPr lang="en-SG" smtClean="0"/>
              <a:t>1/11/2025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45C59-B2EE-AAFF-5D8A-F17614114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C9D34-AF90-1DCB-3E04-42BACF626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46666B-35C4-46F0-85E6-7FF8F997BC7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480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1AC901-F869-F692-445A-370E642A0CEF}"/>
              </a:ext>
            </a:extLst>
          </p:cNvPr>
          <p:cNvSpPr txBox="1"/>
          <p:nvPr/>
        </p:nvSpPr>
        <p:spPr>
          <a:xfrm>
            <a:off x="878305" y="421105"/>
            <a:ext cx="103591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Holiday_events</a:t>
            </a:r>
            <a:r>
              <a:rPr lang="en-US" dirty="0"/>
              <a:t>:</a:t>
            </a:r>
          </a:p>
          <a:p>
            <a:r>
              <a:rPr lang="en-US" dirty="0"/>
              <a:t>Aggregated count of one hot vectors for ‘type</a:t>
            </a:r>
            <a:r>
              <a:rPr lang="en-SG" dirty="0"/>
              <a:t>’ and ‘locale’, drop ‘</a:t>
            </a:r>
            <a:r>
              <a:rPr lang="en-SG" dirty="0" err="1"/>
              <a:t>locale_name</a:t>
            </a:r>
            <a:r>
              <a:rPr lang="en-SG" dirty="0"/>
              <a:t>’ and ‘description’ due to sparsity – may introduce too much noise / unstable</a:t>
            </a:r>
          </a:p>
          <a:p>
            <a:endParaRPr lang="en-SG" dirty="0"/>
          </a:p>
          <a:p>
            <a:r>
              <a:rPr lang="en-SG" dirty="0"/>
              <a:t>Features capturing the holidays happening in the month before prediction (in </a:t>
            </a:r>
            <a:r>
              <a:rPr lang="en-SG" dirty="0" err="1"/>
              <a:t>snapshot_date</a:t>
            </a:r>
            <a:r>
              <a:rPr lang="en-SG" dirty="0"/>
              <a:t>)</a:t>
            </a:r>
          </a:p>
          <a:p>
            <a:r>
              <a:rPr lang="en-SG" dirty="0" err="1"/>
              <a:t>num_of_holiday</a:t>
            </a:r>
            <a:r>
              <a:rPr lang="en-SG" dirty="0"/>
              <a:t>_&lt;type&gt;, </a:t>
            </a:r>
            <a:r>
              <a:rPr lang="en-SG" dirty="0" err="1"/>
              <a:t>num_of_holiday</a:t>
            </a:r>
            <a:r>
              <a:rPr lang="en-SG" dirty="0"/>
              <a:t>_&lt;locale&gt;</a:t>
            </a:r>
          </a:p>
          <a:p>
            <a:endParaRPr lang="en-SG" dirty="0"/>
          </a:p>
          <a:p>
            <a:r>
              <a:rPr lang="en-SG" dirty="0"/>
              <a:t>Features capturing the holidays happening on the month of prediction (future from </a:t>
            </a:r>
            <a:r>
              <a:rPr lang="en-SG" dirty="0" err="1"/>
              <a:t>snapshot_date</a:t>
            </a:r>
            <a:r>
              <a:rPr lang="en-SG" dirty="0"/>
              <a:t>)</a:t>
            </a:r>
          </a:p>
          <a:p>
            <a:r>
              <a:rPr lang="en-SG" dirty="0" err="1"/>
              <a:t>num_of_holiday</a:t>
            </a:r>
            <a:r>
              <a:rPr lang="en-SG" dirty="0"/>
              <a:t>_&lt;type&gt;_NM, </a:t>
            </a:r>
            <a:r>
              <a:rPr lang="en-SG" dirty="0" err="1"/>
              <a:t>num_of_holiday</a:t>
            </a:r>
            <a:r>
              <a:rPr lang="en-SG" dirty="0"/>
              <a:t>_&lt;locale&gt;_NM</a:t>
            </a:r>
            <a:endParaRPr lang="en-US" dirty="0"/>
          </a:p>
          <a:p>
            <a:br>
              <a:rPr lang="en-US" dirty="0"/>
            </a:br>
            <a:r>
              <a:rPr lang="en-US" dirty="0"/>
              <a:t>how do we achieve this? </a:t>
            </a:r>
            <a:br>
              <a:rPr lang="en-US" dirty="0"/>
            </a:br>
            <a:r>
              <a:rPr lang="en-US" dirty="0"/>
              <a:t>Problem: if holidays_events.csv is consumed as part of ETL process running in sequence monthly, when building feature store on gold layer, we would not have access to the future dated holidays.</a:t>
            </a:r>
          </a:p>
          <a:p>
            <a:endParaRPr lang="en-US" dirty="0"/>
          </a:p>
          <a:p>
            <a:r>
              <a:rPr lang="en-US" dirty="0"/>
              <a:t>Solution: Separate ingestion of holidays_events.csv as a single run task at the start of the DAG – build </a:t>
            </a:r>
            <a:r>
              <a:rPr lang="en-US" dirty="0" err="1"/>
              <a:t>holiday_events</a:t>
            </a:r>
            <a:r>
              <a:rPr lang="en-US" dirty="0"/>
              <a:t> dataset as reference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DDB279-561F-F6B0-CBE0-F5D1BF1A6033}"/>
              </a:ext>
            </a:extLst>
          </p:cNvPr>
          <p:cNvSpPr txBox="1"/>
          <p:nvPr/>
        </p:nvSpPr>
        <p:spPr>
          <a:xfrm>
            <a:off x="899030" y="5402179"/>
            <a:ext cx="10166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</a:t>
            </a:r>
            <a:r>
              <a:rPr lang="en-US" dirty="0" err="1"/>
              <a:t>store_nbr</a:t>
            </a:r>
            <a:r>
              <a:rPr lang="en-US" dirty="0"/>
              <a:t> can have multiple transactions when grouped by month. i.e. (number of) “transactions” per </a:t>
            </a:r>
            <a:r>
              <a:rPr lang="en-US" dirty="0" err="1"/>
              <a:t>store_nbr</a:t>
            </a:r>
            <a:r>
              <a:rPr lang="en-US" dirty="0"/>
              <a:t> follows a daily granularity </a:t>
            </a:r>
            <a:r>
              <a:rPr lang="en-SG" dirty="0"/>
              <a:t>→ aggregate by sum per month on gold layer</a:t>
            </a:r>
          </a:p>
          <a:p>
            <a:r>
              <a:rPr lang="en-SG" dirty="0"/>
              <a:t>Same treatment for ‘sales’</a:t>
            </a:r>
          </a:p>
        </p:txBody>
      </p:sp>
    </p:spTree>
    <p:extLst>
      <p:ext uri="{BB962C8B-B14F-4D97-AF65-F5344CB8AC3E}">
        <p14:creationId xmlns:p14="http://schemas.microsoft.com/office/powerpoint/2010/main" val="202044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2ABF72-2CB7-72C8-AFBD-20D50DC05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123" y="360947"/>
            <a:ext cx="5663402" cy="27626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28C908-EBAE-A749-C302-1ABAFE70B84C}"/>
              </a:ext>
            </a:extLst>
          </p:cNvPr>
          <p:cNvSpPr txBox="1"/>
          <p:nvPr/>
        </p:nvSpPr>
        <p:spPr>
          <a:xfrm>
            <a:off x="140862" y="3270444"/>
            <a:ext cx="595513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are three kinds of sparsity: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Store-level sparsity: (store opening lag) Entire </a:t>
            </a:r>
            <a:r>
              <a:rPr lang="en-US" sz="1400" dirty="0" err="1"/>
              <a:t>store_nbr</a:t>
            </a:r>
            <a:r>
              <a:rPr lang="en-US" sz="1400" dirty="0"/>
              <a:t> doesn’t exist before some date (brand-new store opening).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Family-level sparsity: (product introduction lag) entire product family did not exist until later (e.g. “Books” only begins 2016-10-01).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Store × Family sparsity: (Product roll-out lag) both store and product family exist, but certain stores only started selling the product at some future date.</a:t>
            </a:r>
          </a:p>
          <a:p>
            <a:r>
              <a:rPr lang="en-SG" sz="1400" dirty="0"/>
              <a:t>When running prediction → model receives feature vectors that it’s never seen</a:t>
            </a:r>
          </a:p>
          <a:p>
            <a:endParaRPr lang="en-SG" sz="1400" dirty="0"/>
          </a:p>
          <a:p>
            <a:r>
              <a:rPr lang="en-SG" sz="1400" dirty="0"/>
              <a:t>However, since we are using a single global model (with </a:t>
            </a:r>
            <a:r>
              <a:rPr lang="en-SG" sz="1400" dirty="0" err="1"/>
              <a:t>store_nbr</a:t>
            </a:r>
            <a:r>
              <a:rPr lang="en-SG" sz="1400" dirty="0"/>
              <a:t> and family as features rather than identifiers), the model can still rely on global learned patterns (i.e. oil prices, holidays, macro trends etc) → while predictions will be less reliable due to missing key contextual history, it will not be completely off</a:t>
            </a:r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62F942-4B25-1785-E466-30B160968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62" y="459322"/>
            <a:ext cx="5687219" cy="27531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63C8EF-C1A2-1E58-6BA9-E033E107B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284" y="3536356"/>
            <a:ext cx="5589342" cy="266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6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074D35-DF13-49E3-176E-8F75FC6A4037}"/>
              </a:ext>
            </a:extLst>
          </p:cNvPr>
          <p:cNvSpPr txBox="1"/>
          <p:nvPr/>
        </p:nvSpPr>
        <p:spPr>
          <a:xfrm>
            <a:off x="854242" y="541421"/>
            <a:ext cx="105998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tables built at the start of the DAG: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datamart</a:t>
            </a:r>
            <a:r>
              <a:rPr lang="en-US" dirty="0"/>
              <a:t>/</a:t>
            </a:r>
            <a:r>
              <a:rPr lang="en-US" dirty="0" err="1"/>
              <a:t>silver_reference</a:t>
            </a:r>
            <a:r>
              <a:rPr lang="en-US" dirty="0"/>
              <a:t>/</a:t>
            </a:r>
            <a:r>
              <a:rPr lang="en-US" dirty="0" err="1"/>
              <a:t>holiday_features.parquet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U</a:t>
            </a:r>
            <a:r>
              <a:rPr lang="en-SG" dirty="0"/>
              <a:t>sed for feature engineering for feature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datamart</a:t>
            </a:r>
            <a:r>
              <a:rPr lang="en-US" dirty="0"/>
              <a:t>/</a:t>
            </a:r>
            <a:r>
              <a:rPr lang="en-US" dirty="0" err="1"/>
              <a:t>silver_reference</a:t>
            </a:r>
            <a:r>
              <a:rPr lang="en-US" dirty="0"/>
              <a:t>/</a:t>
            </a:r>
            <a:r>
              <a:rPr lang="en-US" dirty="0" err="1"/>
              <a:t>store_start_dates.parquet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datamart</a:t>
            </a:r>
            <a:r>
              <a:rPr lang="en-US" dirty="0"/>
              <a:t>/</a:t>
            </a:r>
            <a:r>
              <a:rPr lang="en-US" dirty="0" err="1"/>
              <a:t>silver_reference</a:t>
            </a:r>
            <a:r>
              <a:rPr lang="en-US" dirty="0"/>
              <a:t>/</a:t>
            </a:r>
            <a:r>
              <a:rPr lang="en-US" dirty="0" err="1"/>
              <a:t>family_start_dates.parquet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datamart</a:t>
            </a:r>
            <a:r>
              <a:rPr lang="en-US" dirty="0"/>
              <a:t>/</a:t>
            </a:r>
            <a:r>
              <a:rPr lang="en-US" dirty="0" err="1"/>
              <a:t>silver_reference</a:t>
            </a:r>
            <a:r>
              <a:rPr lang="en-US" dirty="0"/>
              <a:t>/</a:t>
            </a:r>
            <a:r>
              <a:rPr lang="en-US" dirty="0" err="1"/>
              <a:t>store_family_start_dates.parquet</a:t>
            </a:r>
            <a:r>
              <a:rPr lang="en-US" dirty="0"/>
              <a:t> </a:t>
            </a:r>
            <a:endParaRPr lang="en-SG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SG" dirty="0"/>
              <a:t>Used during monitoring (flag cold start predictions) / provide explainability for underperformance</a:t>
            </a:r>
          </a:p>
        </p:txBody>
      </p:sp>
    </p:spTree>
    <p:extLst>
      <p:ext uri="{BB962C8B-B14F-4D97-AF65-F5344CB8AC3E}">
        <p14:creationId xmlns:p14="http://schemas.microsoft.com/office/powerpoint/2010/main" val="2711792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480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YUE Jun Yuan</dc:creator>
  <cp:lastModifiedBy>YUE Jun Yuan</cp:lastModifiedBy>
  <cp:revision>7</cp:revision>
  <dcterms:created xsi:type="dcterms:W3CDTF">2025-10-31T17:11:56Z</dcterms:created>
  <dcterms:modified xsi:type="dcterms:W3CDTF">2025-11-01T03:16:58Z</dcterms:modified>
</cp:coreProperties>
</file>