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</p:sldMasterIdLst>
  <p:notesMasterIdLst>
    <p:notesMasterId r:id="rId11"/>
  </p:notesMasterIdLst>
  <p:sldIdLst>
    <p:sldId id="2455" r:id="rId3"/>
    <p:sldId id="2457" r:id="rId4"/>
    <p:sldId id="2456" r:id="rId5"/>
    <p:sldId id="758" r:id="rId6"/>
    <p:sldId id="759" r:id="rId7"/>
    <p:sldId id="261" r:id="rId8"/>
    <p:sldId id="2458" r:id="rId9"/>
    <p:sldId id="245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020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A6909A5C-47DA-433B-BC35-B99B255B09D2}" type="datetimeFigureOut">
              <a:rPr lang="ko-KR" altLang="en-US" smtClean="0"/>
              <a:pPr/>
              <a:t>2020-02-04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5E1384AD-BEE6-40B1-BD5D-52E629C3BC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6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2840" y="105343"/>
            <a:ext cx="8229600" cy="706090"/>
          </a:xfrm>
          <a:prstGeom prst="rect">
            <a:avLst/>
          </a:prstGeom>
          <a:effectLst>
            <a:outerShdw blurRad="12700" dist="25400" dir="2700000" algn="ctr" rotWithShape="0">
              <a:schemeClr val="bg1"/>
            </a:outerShdw>
          </a:effectLst>
        </p:spPr>
        <p:txBody>
          <a:bodyPr/>
          <a:lstStyle>
            <a:lvl1pPr algn="l">
              <a:defRPr sz="3000" b="0" cap="none" spc="0">
                <a:ln w="12700" cmpd="sng">
                  <a:noFill/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07BB9-743B-4F96-88E2-987541318B3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92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기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45DBF282-080B-4593-96A7-B624BA70C2DD}"/>
              </a:ext>
            </a:extLst>
          </p:cNvPr>
          <p:cNvCxnSpPr/>
          <p:nvPr userDrawn="1"/>
        </p:nvCxnSpPr>
        <p:spPr>
          <a:xfrm>
            <a:off x="0" y="876300"/>
            <a:ext cx="748823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9079" y="307236"/>
            <a:ext cx="8229600" cy="66675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="" xmlns:a16="http://schemas.microsoft.com/office/drawing/2014/main" id="{ECB37486-3EE9-49E1-AEA7-3C7AFA0C0F5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C251E-63B1-4530-B78B-3D945BF6FE8B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2020-02-04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바닥글 개체 틀 4">
            <a:extLst>
              <a:ext uri="{FF2B5EF4-FFF2-40B4-BE49-F238E27FC236}">
                <a16:creationId xmlns="" xmlns:a16="http://schemas.microsoft.com/office/drawing/2014/main" id="{3C2DE915-F15F-4242-859B-AB257E0F9F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="" xmlns:a16="http://schemas.microsoft.com/office/drawing/2014/main" id="{B0D25512-4B4D-46DE-9263-2DE474EB74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FDDE9-0CFB-4BD5-B226-4C03BF71AA7C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9" name="슬라이드 번호 개체 틀 3">
            <a:extLst>
              <a:ext uri="{FF2B5EF4-FFF2-40B4-BE49-F238E27FC236}">
                <a16:creationId xmlns="" xmlns:a16="http://schemas.microsoft.com/office/drawing/2014/main" id="{E9138123-F69F-4182-9EDD-D7597B4A4E2B}"/>
              </a:ext>
            </a:extLst>
          </p:cNvPr>
          <p:cNvSpPr txBox="1">
            <a:spLocks/>
          </p:cNvSpPr>
          <p:nvPr userDrawn="1"/>
        </p:nvSpPr>
        <p:spPr>
          <a:xfrm>
            <a:off x="7121646" y="65762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E8D7A2-5F12-4ECE-A6E7-F2044027D3EA}" type="slidenum">
              <a:rPr lang="ko-KR" altLang="en-US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020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8C8FC8D-D3E5-49E3-8C78-F3BB7B1F090A}"/>
              </a:ext>
            </a:extLst>
          </p:cNvPr>
          <p:cNvSpPr/>
          <p:nvPr userDrawn="1"/>
        </p:nvSpPr>
        <p:spPr>
          <a:xfrm>
            <a:off x="3319409" y="2340045"/>
            <a:ext cx="19030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i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200" b="1" i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1F49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A9174A26-1BBE-4907-9C21-3C590610C4F8}"/>
              </a:ext>
            </a:extLst>
          </p:cNvPr>
          <p:cNvGraphicFramePr>
            <a:graphicFrameLocks noGrp="1"/>
          </p:cNvGraphicFramePr>
          <p:nvPr/>
        </p:nvGraphicFramePr>
        <p:xfrm>
          <a:off x="3838575" y="3192463"/>
          <a:ext cx="5057774" cy="202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626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018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2800" b="1" i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2800" b="1" i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0"/>
            <a:ext cx="91440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8D984794-3274-45DE-861C-478F5139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BB09C-8D2B-4D3A-9B5E-BC596ABCD6AB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2020-02-04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1EDD3218-943F-4D55-97C7-5672F7FA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B2569727-FEB7-42A1-A668-02927F36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7EA35-EEC4-462B-801E-7BBF4C205718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13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FD8A088-DD7C-4B53-B677-B93E93F6589E}"/>
              </a:ext>
            </a:extLst>
          </p:cNvPr>
          <p:cNvSpPr/>
          <p:nvPr userDrawn="1"/>
        </p:nvSpPr>
        <p:spPr>
          <a:xfrm>
            <a:off x="3319409" y="2340045"/>
            <a:ext cx="19030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i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200" b="1" i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1F49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14A03517-8A09-4522-8E75-7A9C81702BAB}"/>
              </a:ext>
            </a:extLst>
          </p:cNvPr>
          <p:cNvGraphicFramePr>
            <a:graphicFrameLocks noGrp="1"/>
          </p:cNvGraphicFramePr>
          <p:nvPr/>
        </p:nvGraphicFramePr>
        <p:xfrm>
          <a:off x="3838575" y="3192463"/>
          <a:ext cx="5057774" cy="202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626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018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2800" b="1" i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0"/>
            <a:ext cx="91440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0A7A49FF-30E2-4001-837D-9ACD961D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352F1-6B42-42CE-A3BF-07F9A0016A2E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2020-02-04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3F935C08-E9C7-411C-8B8E-F47C367E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E361090-1132-41E8-AFAF-4F3EB4E3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CBDA9-AFE6-48D9-8148-F9365994F9D7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662607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1A545AA-1117-45EA-8FD6-0E245C82C5E9}"/>
              </a:ext>
            </a:extLst>
          </p:cNvPr>
          <p:cNvSpPr/>
          <p:nvPr userDrawn="1"/>
        </p:nvSpPr>
        <p:spPr>
          <a:xfrm>
            <a:off x="3319409" y="2340045"/>
            <a:ext cx="19030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i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200" b="1" i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1F49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D9EE12C0-66C6-4269-AA12-73F24C2F4982}"/>
              </a:ext>
            </a:extLst>
          </p:cNvPr>
          <p:cNvGraphicFramePr>
            <a:graphicFrameLocks noGrp="1"/>
          </p:cNvGraphicFramePr>
          <p:nvPr/>
        </p:nvGraphicFramePr>
        <p:xfrm>
          <a:off x="3838575" y="3192463"/>
          <a:ext cx="5057774" cy="202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626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018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2800" b="1" i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0"/>
            <a:ext cx="91440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11B4C1C1-3E48-40F9-9BB1-C42CB066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1011B-2EE6-4B43-907C-36607591AD20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2020-02-04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AD007D33-AA72-4DF3-B811-373D4C61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1DB737FA-6F78-4EB6-83C8-E27DC812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26598-C491-440F-975A-8306B5377C52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98244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FF810562-ADBE-4DB8-A0FD-54AA15E71047}" type="datetimeFigureOut">
              <a:rPr lang="ko-KR" altLang="en-US" smtClean="0"/>
              <a:pPr/>
              <a:t>2020-02-04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95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A53218-4C8C-4359-A251-FF7B67D3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프로그램 내용 </a:t>
            </a:r>
            <a:r>
              <a:rPr lang="en-US" altLang="ko-KR" dirty="0"/>
              <a:t>(</a:t>
            </a:r>
            <a:r>
              <a:rPr lang="ko-KR" altLang="en-US" dirty="0"/>
              <a:t>취업특강 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9" name="평행 사변형 13">
            <a:extLst>
              <a:ext uri="{FF2B5EF4-FFF2-40B4-BE49-F238E27FC236}">
                <a16:creationId xmlns="" xmlns:a16="http://schemas.microsoft.com/office/drawing/2014/main" id="{28A3168C-EE62-4BB7-BA39-00096D911984}"/>
              </a:ext>
            </a:extLst>
          </p:cNvPr>
          <p:cNvSpPr/>
          <p:nvPr/>
        </p:nvSpPr>
        <p:spPr>
          <a:xfrm flipH="1">
            <a:off x="189078" y="1060105"/>
            <a:ext cx="1578869" cy="905837"/>
          </a:xfrm>
          <a:prstGeom prst="rect">
            <a:avLst/>
          </a:prstGeom>
          <a:solidFill>
            <a:srgbClr val="1F8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취업준비 역량 점검 및 자기소개서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작성 교육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(8H)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평행 사변형 13">
            <a:extLst>
              <a:ext uri="{FF2B5EF4-FFF2-40B4-BE49-F238E27FC236}">
                <a16:creationId xmlns="" xmlns:a16="http://schemas.microsoft.com/office/drawing/2014/main" id="{535B54E4-DE79-4D85-8934-9C087635A4DD}"/>
              </a:ext>
            </a:extLst>
          </p:cNvPr>
          <p:cNvSpPr/>
          <p:nvPr/>
        </p:nvSpPr>
        <p:spPr>
          <a:xfrm flipH="1">
            <a:off x="1799186" y="1059564"/>
            <a:ext cx="6962509" cy="9069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취업관련 개인별 궁금증 및 고민해결을 통한 준비 방향성 수립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모의 면접을 통한 취업 역량 및 준비도 점검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희망 직무 기반 자기소개서 문항 분석 및 스토리 발굴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16B5B2BD-6DCA-43F7-BAD0-FC688B7AA3F1}"/>
              </a:ext>
            </a:extLst>
          </p:cNvPr>
          <p:cNvGraphicFramePr>
            <a:graphicFrameLocks noGrp="1"/>
          </p:cNvGraphicFramePr>
          <p:nvPr/>
        </p:nvGraphicFramePr>
        <p:xfrm>
          <a:off x="255181" y="2234189"/>
          <a:ext cx="8506515" cy="4450771"/>
        </p:xfrm>
        <a:graphic>
          <a:graphicData uri="http://schemas.openxmlformats.org/drawingml/2006/table">
            <a:tbl>
              <a:tblPr firstRow="1" bandRow="1"/>
              <a:tblGrid>
                <a:gridCol w="9187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3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80352">
                  <a:extLst>
                    <a:ext uri="{9D8B030D-6E8A-4147-A177-3AD203B41FA5}">
                      <a16:colId xmlns="" xmlns:a16="http://schemas.microsoft.com/office/drawing/2014/main" val="3236342586"/>
                    </a:ext>
                  </a:extLst>
                </a:gridCol>
                <a:gridCol w="77855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29452">
                  <a:extLst>
                    <a:ext uri="{9D8B030D-6E8A-4147-A177-3AD203B41FA5}">
                      <a16:colId xmlns="" xmlns:a16="http://schemas.microsoft.com/office/drawing/2014/main" val="4158380450"/>
                    </a:ext>
                  </a:extLst>
                </a:gridCol>
              </a:tblGrid>
              <a:tr h="3795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400" b="0" i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i="0" dirty="0">
                          <a:ln>
                            <a:solidFill>
                              <a:schemeClr val="bg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내용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 결과물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시간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교수 방법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0846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취업 </a:t>
                      </a:r>
                      <a:endParaRPr kumimoji="0" lang="en-US" altLang="ko-KR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Q&amp;A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취업 관련 개인별 </a:t>
                      </a: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Q&amp;A 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세션을 통한 취업 </a:t>
                      </a:r>
                      <a:r>
                        <a:rPr lang="ko-KR" altLang="en-US" sz="1200" b="0" kern="1200" spc="-100" noProof="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궁금점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 해결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취업교육 니즈 파악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취업의 핵심 키워드 </a:t>
                      </a: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200" b="0" kern="1200" spc="-100" noProof="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역량＇의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 이해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3H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 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전체 강의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64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취업 준비 역량 진단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모의 면접을 통한 취업 준비도 점검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자기이해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직무적합도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직무역량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기업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사업분석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조직적합도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3H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64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자기소개서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문항 분석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및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 준비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타겟기업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희망 직무 자기소개서  문항분석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희망직무 관련 채용 이력  및 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서칭을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통해 자기소개서 문항 파악  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자기소개서 각 문항과 관련 역량 매칭</a:t>
                      </a:r>
                    </a:p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경험 표현 스토리라인 설계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STAR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기법 자기소개서 작성</a:t>
                      </a:r>
                      <a:endParaRPr lang="en-US" altLang="ko-KR" sz="1200" b="0" kern="1200" spc="-10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 준비 실습 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:  1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분 자기소개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공통 자기소개서 항목 별 스토리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분 자기소개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2H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45492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55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A53218-4C8C-4359-A251-FF7B67D3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프로그램 내용 </a:t>
            </a:r>
            <a:r>
              <a:rPr lang="en-US" altLang="ko-KR" dirty="0"/>
              <a:t>(</a:t>
            </a:r>
            <a:r>
              <a:rPr lang="ko-KR" altLang="en-US" dirty="0"/>
              <a:t>취업특강 </a:t>
            </a:r>
            <a:r>
              <a:rPr lang="en-US" altLang="ko-KR" dirty="0"/>
              <a:t>3)</a:t>
            </a:r>
            <a:endParaRPr lang="ko-KR" altLang="en-US" dirty="0"/>
          </a:p>
        </p:txBody>
      </p:sp>
      <p:sp>
        <p:nvSpPr>
          <p:cNvPr id="9" name="평행 사변형 13">
            <a:extLst>
              <a:ext uri="{FF2B5EF4-FFF2-40B4-BE49-F238E27FC236}">
                <a16:creationId xmlns="" xmlns:a16="http://schemas.microsoft.com/office/drawing/2014/main" id="{28A3168C-EE62-4BB7-BA39-00096D911984}"/>
              </a:ext>
            </a:extLst>
          </p:cNvPr>
          <p:cNvSpPr/>
          <p:nvPr/>
        </p:nvSpPr>
        <p:spPr>
          <a:xfrm flipH="1">
            <a:off x="189078" y="1060105"/>
            <a:ext cx="1578869" cy="905837"/>
          </a:xfrm>
          <a:prstGeom prst="rect">
            <a:avLst/>
          </a:prstGeom>
          <a:solidFill>
            <a:srgbClr val="1F8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자기소개서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컨설팅 및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면접 스피치 훈련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(8H)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평행 사변형 13">
            <a:extLst>
              <a:ext uri="{FF2B5EF4-FFF2-40B4-BE49-F238E27FC236}">
                <a16:creationId xmlns="" xmlns:a16="http://schemas.microsoft.com/office/drawing/2014/main" id="{535B54E4-DE79-4D85-8934-9C087635A4DD}"/>
              </a:ext>
            </a:extLst>
          </p:cNvPr>
          <p:cNvSpPr/>
          <p:nvPr/>
        </p:nvSpPr>
        <p:spPr>
          <a:xfrm flipH="1">
            <a:off x="1799186" y="1059564"/>
            <a:ext cx="6962509" cy="9069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자기소개서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작성 실습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면접 스피치 훈련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16B5B2BD-6DCA-43F7-BAD0-FC688B7AA3F1}"/>
              </a:ext>
            </a:extLst>
          </p:cNvPr>
          <p:cNvGraphicFramePr>
            <a:graphicFrameLocks noGrp="1"/>
          </p:cNvGraphicFramePr>
          <p:nvPr/>
        </p:nvGraphicFramePr>
        <p:xfrm>
          <a:off x="255181" y="2234189"/>
          <a:ext cx="8506515" cy="4135079"/>
        </p:xfrm>
        <a:graphic>
          <a:graphicData uri="http://schemas.openxmlformats.org/drawingml/2006/table">
            <a:tbl>
              <a:tblPr firstRow="1" bandRow="1"/>
              <a:tblGrid>
                <a:gridCol w="9187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3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80352">
                  <a:extLst>
                    <a:ext uri="{9D8B030D-6E8A-4147-A177-3AD203B41FA5}">
                      <a16:colId xmlns="" xmlns:a16="http://schemas.microsoft.com/office/drawing/2014/main" val="3236342586"/>
                    </a:ext>
                  </a:extLst>
                </a:gridCol>
                <a:gridCol w="77855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29452">
                  <a:extLst>
                    <a:ext uri="{9D8B030D-6E8A-4147-A177-3AD203B41FA5}">
                      <a16:colId xmlns="" xmlns:a16="http://schemas.microsoft.com/office/drawing/2014/main" val="4158380450"/>
                    </a:ext>
                  </a:extLst>
                </a:gridCol>
              </a:tblGrid>
              <a:tr h="47123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400" b="0" i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i="0" dirty="0">
                          <a:ln>
                            <a:solidFill>
                              <a:schemeClr val="bg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내용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 결과물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시간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교수 방법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319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자기소개서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피드백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및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컨설팅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과제로 작성해온 자기소개서 개인별 피드백 및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차 컨설팅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컨설팅 후 개인별 수정 보완 작업  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개인별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자기소개서 초안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6H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 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319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스피치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훈련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인성 면접을 위한 면접 스피치 훈련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스피치 </a:t>
                      </a:r>
                      <a:r>
                        <a:rPr lang="ko-KR" altLang="en-US" sz="1200" b="0" kern="1200" spc="-100" baseline="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불안증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관리 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극복방법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생생하고 신뢰감을 주는 표현법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0" kern="1200" spc="-10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토론 면접 및 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면접을 위한 스피치 훈련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논리적인 스피치 내용구성방법</a:t>
                      </a:r>
                      <a:endParaRPr lang="en-US" altLang="ko-KR" sz="1200" b="0" kern="1200" spc="-10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스피치 능력 향상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2H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46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A53218-4C8C-4359-A251-FF7B67D3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프로그램 내용 </a:t>
            </a:r>
            <a:r>
              <a:rPr lang="en-US" altLang="ko-KR" dirty="0"/>
              <a:t>(</a:t>
            </a:r>
            <a:r>
              <a:rPr lang="ko-KR" altLang="en-US" dirty="0"/>
              <a:t>취업특강 </a:t>
            </a:r>
            <a:r>
              <a:rPr lang="en-US" altLang="ko-KR" dirty="0"/>
              <a:t>4)</a:t>
            </a:r>
            <a:endParaRPr lang="ko-KR" altLang="en-US" dirty="0"/>
          </a:p>
        </p:txBody>
      </p:sp>
      <p:sp>
        <p:nvSpPr>
          <p:cNvPr id="9" name="평행 사변형 13">
            <a:extLst>
              <a:ext uri="{FF2B5EF4-FFF2-40B4-BE49-F238E27FC236}">
                <a16:creationId xmlns="" xmlns:a16="http://schemas.microsoft.com/office/drawing/2014/main" id="{28A3168C-EE62-4BB7-BA39-00096D911984}"/>
              </a:ext>
            </a:extLst>
          </p:cNvPr>
          <p:cNvSpPr/>
          <p:nvPr/>
        </p:nvSpPr>
        <p:spPr>
          <a:xfrm flipH="1">
            <a:off x="189078" y="1060105"/>
            <a:ext cx="1578869" cy="905837"/>
          </a:xfrm>
          <a:prstGeom prst="rect">
            <a:avLst/>
          </a:prstGeom>
          <a:solidFill>
            <a:srgbClr val="1F8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모의 면접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트레이닝 교육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(8H)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평행 사변형 13">
            <a:extLst>
              <a:ext uri="{FF2B5EF4-FFF2-40B4-BE49-F238E27FC236}">
                <a16:creationId xmlns="" xmlns:a16="http://schemas.microsoft.com/office/drawing/2014/main" id="{535B54E4-DE79-4D85-8934-9C087635A4DD}"/>
              </a:ext>
            </a:extLst>
          </p:cNvPr>
          <p:cNvSpPr/>
          <p:nvPr/>
        </p:nvSpPr>
        <p:spPr>
          <a:xfrm flipH="1">
            <a:off x="1799186" y="1059564"/>
            <a:ext cx="6962509" cy="9069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면접의 이해 및 면접 준비 전략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준비된 자기소개서 기반 면접 실전 트레이닝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16B5B2BD-6DCA-43F7-BAD0-FC688B7AA3F1}"/>
              </a:ext>
            </a:extLst>
          </p:cNvPr>
          <p:cNvGraphicFramePr>
            <a:graphicFrameLocks noGrp="1"/>
          </p:cNvGraphicFramePr>
          <p:nvPr/>
        </p:nvGraphicFramePr>
        <p:xfrm>
          <a:off x="255181" y="2234189"/>
          <a:ext cx="8506515" cy="4316575"/>
        </p:xfrm>
        <a:graphic>
          <a:graphicData uri="http://schemas.openxmlformats.org/drawingml/2006/table">
            <a:tbl>
              <a:tblPr firstRow="1" bandRow="1"/>
              <a:tblGrid>
                <a:gridCol w="9187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3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80352">
                  <a:extLst>
                    <a:ext uri="{9D8B030D-6E8A-4147-A177-3AD203B41FA5}">
                      <a16:colId xmlns="" xmlns:a16="http://schemas.microsoft.com/office/drawing/2014/main" val="3236342586"/>
                    </a:ext>
                  </a:extLst>
                </a:gridCol>
                <a:gridCol w="77855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29452">
                  <a:extLst>
                    <a:ext uri="{9D8B030D-6E8A-4147-A177-3AD203B41FA5}">
                      <a16:colId xmlns="" xmlns:a16="http://schemas.microsoft.com/office/drawing/2014/main" val="4158380450"/>
                    </a:ext>
                  </a:extLst>
                </a:gridCol>
              </a:tblGrid>
              <a:tr h="3795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400" b="0" i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i="0" dirty="0">
                          <a:ln>
                            <a:solidFill>
                              <a:schemeClr val="bg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내용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 결과물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시간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교수 방법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0846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 전략</a:t>
                      </a:r>
                      <a:endParaRPr kumimoji="0" lang="en-US" altLang="ko-KR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면접의 이해 및 면접 전략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면접 시 어려움 및 성공 포인트</a:t>
                      </a: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- [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실습</a:t>
                      </a: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자기소개서 기반 </a:t>
                      </a: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분 자기소개 스피치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분 자기소개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2H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 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 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64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 준비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타겟기업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지원직무 기출 면접  답변작성하기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타겟기업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지원직무 기출 면접문항 탐색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면접문항에 대한 답변 정리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(STAR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기법   활용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기출 면접 질문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2H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64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실전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훈련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피드백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 직무역량 모의면접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면접관 평가기준 탐색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면접자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모의 면접 준비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상호간의 면접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교수자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코칭 및 피드백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시각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청각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200" b="0" kern="1200" spc="-10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4H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45492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67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505520" y="1004048"/>
            <a:ext cx="8314631" cy="5139596"/>
          </a:xfrm>
          <a:prstGeom prst="roundRect">
            <a:avLst>
              <a:gd name="adj" fmla="val 1266"/>
            </a:avLst>
          </a:prstGeom>
          <a:gradFill>
            <a:gsLst>
              <a:gs pos="0">
                <a:sysClr val="window" lastClr="FFFFFF">
                  <a:lumMod val="95000"/>
                </a:sysClr>
              </a:gs>
              <a:gs pos="65000">
                <a:sysClr val="window" lastClr="FFFFFF">
                  <a:lumMod val="9500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innerShdw blurRad="50800" dir="27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latinLnBrk="0">
              <a:defRPr/>
            </a:pPr>
            <a:endParaRPr lang="ko-KR" altLang="en-US" kern="0">
              <a:solidFill>
                <a:sysClr val="window" lastClr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42" name="그림 38" descr="0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1" y="500042"/>
            <a:ext cx="8734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39750" y="538144"/>
            <a:ext cx="6318266" cy="43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”, 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이론적 배경</a:t>
            </a:r>
          </a:p>
        </p:txBody>
      </p:sp>
      <p:sp>
        <p:nvSpPr>
          <p:cNvPr id="14349" name="직사각형 22"/>
          <p:cNvSpPr>
            <a:spLocks noChangeArrowheads="1"/>
          </p:cNvSpPr>
          <p:nvPr/>
        </p:nvSpPr>
        <p:spPr bwMode="auto">
          <a:xfrm>
            <a:off x="920751" y="1181079"/>
            <a:ext cx="80438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이론</a:t>
            </a:r>
          </a:p>
        </p:txBody>
      </p:sp>
      <p:pic>
        <p:nvPicPr>
          <p:cNvPr id="14350" name="Picture 62" descr="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" y="1316017"/>
            <a:ext cx="889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1" name="직사각형 24"/>
          <p:cNvSpPr>
            <a:spLocks noChangeArrowheads="1"/>
          </p:cNvSpPr>
          <p:nvPr/>
        </p:nvSpPr>
        <p:spPr bwMode="auto">
          <a:xfrm>
            <a:off x="920751" y="2590382"/>
            <a:ext cx="7794654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정의 </a:t>
            </a: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업무를 성공적으로 수행할 수 있게 하는 자질과 동기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(Traits &amp; Motive), 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기술과 지식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(Skill &amp; Knowledge), 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자세 및 태도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(Attitude &amp; Value)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성과와 관련된 일련의 행동양식 </a:t>
            </a:r>
            <a:endParaRPr lang="ko-KR" altLang="en-US" sz="1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52" name="Picture 62" descr="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" y="2714620"/>
            <a:ext cx="889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1063625" y="1536680"/>
            <a:ext cx="7723217" cy="700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현대 역량 이론의 중심인 하버드대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McClelland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교수 및 그의 연구를 계승한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Spencer(1993)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연구결과를 바탕으로 역량의 개념과 모형을 이론적 차원에서 수용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71776" y="3865561"/>
            <a:ext cx="5732463" cy="2879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lIns="1255462" tIns="60964" rIns="113777" bIns="60964" anchor="ctr"/>
          <a:lstStyle/>
          <a:p>
            <a:pPr algn="r" defTabSz="108013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endParaRPr lang="ko-KR" altLang="en-US" sz="1600" b="1" spc="5" dirty="0">
              <a:solidFill>
                <a:srgbClr val="002060"/>
              </a:solidFill>
              <a:ea typeface="HY견고딕" pitchFamily="18" charset="-127"/>
              <a:sym typeface="Wingdings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492808" y="6125948"/>
            <a:ext cx="800105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t"/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참고문헌</a:t>
            </a:r>
            <a: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David C. McClelland.(1973). Testing for competence rather than intelligence. American Psychologist</a:t>
            </a:r>
            <a:b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Spencer, L. &amp; Spencer, S., Competency at work: Models for superior performance, New York: John Wiley and Sons, Inc., 1993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endParaRPr lang="en-US" altLang="ko-KR" sz="1000" dirty="0">
              <a:solidFill>
                <a:srgbClr val="5F5F5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00113" y="3674143"/>
            <a:ext cx="7815291" cy="571505"/>
          </a:xfrm>
          <a:prstGeom prst="roundRect">
            <a:avLst>
              <a:gd name="adj" fmla="val 5474"/>
            </a:avLst>
          </a:prstGeom>
          <a:solidFill>
            <a:schemeClr val="bg1"/>
          </a:solidFill>
          <a:ln cmpd="dbl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5" name="Picture 1" descr="D:\내 생각 표현하기\보고11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551" y="3429000"/>
            <a:ext cx="1743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1032918" y="3429002"/>
            <a:ext cx="1677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0000" indent="-270000" defTabSz="1080135">
              <a:spcBef>
                <a:spcPct val="4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4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McClelland(1973)</a:t>
            </a:r>
            <a:endParaRPr lang="ko-KR" altLang="en-US" sz="1400" b="1" dirty="0">
              <a:ln w="18415" cmpd="sng">
                <a:noFill/>
                <a:prstDash val="solid"/>
              </a:ln>
              <a:solidFill>
                <a:prstClr val="black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05352" y="4459961"/>
            <a:ext cx="7810052" cy="1255057"/>
          </a:xfrm>
          <a:prstGeom prst="roundRect">
            <a:avLst>
              <a:gd name="adj" fmla="val 5474"/>
            </a:avLst>
          </a:prstGeom>
          <a:solidFill>
            <a:schemeClr val="bg1"/>
          </a:solidFill>
          <a:ln cmpd="dbl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9" name="Picture 1" descr="D:\내 생각 표현하기\보고11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6789" y="4345662"/>
            <a:ext cx="1743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직사각형 30"/>
          <p:cNvSpPr/>
          <p:nvPr/>
        </p:nvSpPr>
        <p:spPr>
          <a:xfrm>
            <a:off x="1214414" y="4304732"/>
            <a:ext cx="1399032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000" indent="-270000" defTabSz="1080135">
              <a:spcBef>
                <a:spcPct val="4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05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Spencer &amp;</a:t>
            </a:r>
          </a:p>
          <a:p>
            <a:pPr marL="270000" indent="-270000" defTabSz="1080135">
              <a:spcBef>
                <a:spcPct val="4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05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Spencer(1993)</a:t>
            </a:r>
            <a:endParaRPr lang="ko-KR" altLang="en-US" sz="1050" b="1" dirty="0">
              <a:ln w="18415" cmpd="sng">
                <a:noFill/>
                <a:prstDash val="solid"/>
              </a:ln>
              <a:solidFill>
                <a:prstClr val="black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71539" y="3837622"/>
            <a:ext cx="7723217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현장에서의 우수한 직무성과를 예측하게 하는 개인의 내재적 특성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71539" y="4656578"/>
            <a:ext cx="772321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특정한 상황이나 직무에서 구체적인 준거나 기준과 인과적으로 관련되어 우수한 성과를 가능하게 하는 동기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(motive),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특질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(traits),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자기개념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(self-concept),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지식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(knowledge),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(skill)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 개인의 내적 특성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505520" y="1075486"/>
            <a:ext cx="8314631" cy="5139596"/>
          </a:xfrm>
          <a:prstGeom prst="roundRect">
            <a:avLst>
              <a:gd name="adj" fmla="val 1266"/>
            </a:avLst>
          </a:prstGeom>
          <a:gradFill>
            <a:gsLst>
              <a:gs pos="0">
                <a:sysClr val="window" lastClr="FFFFFF">
                  <a:lumMod val="95000"/>
                </a:sysClr>
              </a:gs>
              <a:gs pos="65000">
                <a:sysClr val="window" lastClr="FFFFFF">
                  <a:lumMod val="9500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innerShdw blurRad="50800" dir="27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latinLnBrk="0">
              <a:defRPr/>
            </a:pPr>
            <a:endParaRPr lang="ko-KR" altLang="en-US" kern="0">
              <a:solidFill>
                <a:sysClr val="window" lastClr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42" name="그림 38" descr="0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1" y="571480"/>
            <a:ext cx="8734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6553200" y="5856294"/>
            <a:ext cx="2133600" cy="365125"/>
          </a:xfrm>
        </p:spPr>
        <p:txBody>
          <a:bodyPr/>
          <a:lstStyle/>
          <a:p>
            <a:pPr algn="l">
              <a:defRPr/>
            </a:pPr>
            <a:fld id="{8CAB2907-FD6D-402F-8EFD-8DED14A56ED8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l">
                <a:defRPr/>
              </a:pPr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750" y="609582"/>
            <a:ext cx="6318266" cy="43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”, 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빙산모형 관점에서 바라보기 </a:t>
            </a:r>
          </a:p>
        </p:txBody>
      </p:sp>
      <p:sp>
        <p:nvSpPr>
          <p:cNvPr id="14349" name="직사각형 22"/>
          <p:cNvSpPr>
            <a:spLocks noChangeArrowheads="1"/>
          </p:cNvSpPr>
          <p:nvPr/>
        </p:nvSpPr>
        <p:spPr bwMode="auto">
          <a:xfrm>
            <a:off x="920751" y="1252517"/>
            <a:ext cx="80438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구조를 고려한 역량 이해</a:t>
            </a:r>
          </a:p>
        </p:txBody>
      </p:sp>
      <p:pic>
        <p:nvPicPr>
          <p:cNvPr id="14350" name="Picture 62" descr="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" y="1387455"/>
            <a:ext cx="889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1063625" y="1608117"/>
            <a:ext cx="7723217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Spencer(1993)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ko-KR" alt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역량빙산모형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71776" y="4437065"/>
            <a:ext cx="5732463" cy="2879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lIns="1255462" tIns="60964" rIns="113777" bIns="60964" anchor="ctr"/>
          <a:lstStyle/>
          <a:p>
            <a:pPr algn="r" defTabSz="108013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endParaRPr lang="ko-KR" altLang="en-US" sz="1600" b="1" spc="5" dirty="0">
              <a:solidFill>
                <a:srgbClr val="002060"/>
              </a:solidFill>
              <a:ea typeface="HY견고딕" pitchFamily="18" charset="-127"/>
              <a:sym typeface="Wingdings"/>
            </a:endParaRPr>
          </a:p>
        </p:txBody>
      </p:sp>
      <p:sp>
        <p:nvSpPr>
          <p:cNvPr id="12" name="AutoShape 32"/>
          <p:cNvSpPr>
            <a:spLocks noChangeAspect="1" noChangeArrowheads="1" noTextEdit="1"/>
          </p:cNvSpPr>
          <p:nvPr/>
        </p:nvSpPr>
        <p:spPr bwMode="auto">
          <a:xfrm>
            <a:off x="631518" y="2357432"/>
            <a:ext cx="4271962" cy="38232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IN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841680" y="2714622"/>
            <a:ext cx="3878044" cy="3186095"/>
            <a:chOff x="624" y="912"/>
            <a:chExt cx="4752" cy="3120"/>
          </a:xfrm>
        </p:grpSpPr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827" y="912"/>
              <a:ext cx="4549" cy="3120"/>
              <a:chOff x="827" y="912"/>
              <a:chExt cx="4549" cy="3120"/>
            </a:xfrm>
          </p:grpSpPr>
          <p:grpSp>
            <p:nvGrpSpPr>
              <p:cNvPr id="5" name="Group 29"/>
              <p:cNvGrpSpPr>
                <a:grpSpLocks/>
              </p:cNvGrpSpPr>
              <p:nvPr/>
            </p:nvGrpSpPr>
            <p:grpSpPr bwMode="auto">
              <a:xfrm>
                <a:off x="827" y="912"/>
                <a:ext cx="4549" cy="3120"/>
                <a:chOff x="827" y="1056"/>
                <a:chExt cx="4549" cy="2976"/>
              </a:xfrm>
            </p:grpSpPr>
            <p:sp>
              <p:nvSpPr>
                <p:cNvPr id="34" name="Freeform 31"/>
                <p:cNvSpPr>
                  <a:spLocks/>
                </p:cNvSpPr>
                <p:nvPr/>
              </p:nvSpPr>
              <p:spPr bwMode="auto">
                <a:xfrm>
                  <a:off x="827" y="1656"/>
                  <a:ext cx="4549" cy="2376"/>
                </a:xfrm>
                <a:custGeom>
                  <a:avLst/>
                  <a:gdLst/>
                  <a:ahLst/>
                  <a:cxnLst>
                    <a:cxn ang="0">
                      <a:pos x="1482" y="0"/>
                    </a:cxn>
                    <a:cxn ang="0">
                      <a:pos x="1657" y="38"/>
                    </a:cxn>
                    <a:cxn ang="0">
                      <a:pos x="1802" y="89"/>
                    </a:cxn>
                    <a:cxn ang="0">
                      <a:pos x="2049" y="76"/>
                    </a:cxn>
                    <a:cxn ang="0">
                      <a:pos x="2252" y="51"/>
                    </a:cxn>
                    <a:cxn ang="0">
                      <a:pos x="2427" y="76"/>
                    </a:cxn>
                    <a:cxn ang="0">
                      <a:pos x="2644" y="38"/>
                    </a:cxn>
                    <a:cxn ang="0">
                      <a:pos x="2848" y="0"/>
                    </a:cxn>
                    <a:cxn ang="0">
                      <a:pos x="2978" y="114"/>
                    </a:cxn>
                    <a:cxn ang="0">
                      <a:pos x="3109" y="203"/>
                    </a:cxn>
                    <a:cxn ang="0">
                      <a:pos x="3488" y="419"/>
                    </a:cxn>
                    <a:cxn ang="0">
                      <a:pos x="3575" y="597"/>
                    </a:cxn>
                    <a:cxn ang="0">
                      <a:pos x="3706" y="724"/>
                    </a:cxn>
                    <a:cxn ang="0">
                      <a:pos x="3793" y="889"/>
                    </a:cxn>
                    <a:cxn ang="0">
                      <a:pos x="3982" y="1003"/>
                    </a:cxn>
                    <a:cxn ang="0">
                      <a:pos x="4112" y="1092"/>
                    </a:cxn>
                    <a:cxn ang="0">
                      <a:pos x="4243" y="1257"/>
                    </a:cxn>
                    <a:cxn ang="0">
                      <a:pos x="4359" y="1372"/>
                    </a:cxn>
                    <a:cxn ang="0">
                      <a:pos x="4504" y="1486"/>
                    </a:cxn>
                    <a:cxn ang="0">
                      <a:pos x="4519" y="1689"/>
                    </a:cxn>
                    <a:cxn ang="0">
                      <a:pos x="4548" y="1816"/>
                    </a:cxn>
                    <a:cxn ang="0">
                      <a:pos x="4388" y="1867"/>
                    </a:cxn>
                    <a:cxn ang="0">
                      <a:pos x="4330" y="1981"/>
                    </a:cxn>
                    <a:cxn ang="0">
                      <a:pos x="4156" y="2096"/>
                    </a:cxn>
                    <a:cxn ang="0">
                      <a:pos x="3880" y="2248"/>
                    </a:cxn>
                    <a:cxn ang="0">
                      <a:pos x="3531" y="2312"/>
                    </a:cxn>
                    <a:cxn ang="0">
                      <a:pos x="3313" y="2350"/>
                    </a:cxn>
                    <a:cxn ang="0">
                      <a:pos x="3167" y="2350"/>
                    </a:cxn>
                    <a:cxn ang="0">
                      <a:pos x="2978" y="2324"/>
                    </a:cxn>
                    <a:cxn ang="0">
                      <a:pos x="2761" y="2363"/>
                    </a:cxn>
                    <a:cxn ang="0">
                      <a:pos x="2543" y="2363"/>
                    </a:cxn>
                    <a:cxn ang="0">
                      <a:pos x="2354" y="2350"/>
                    </a:cxn>
                    <a:cxn ang="0">
                      <a:pos x="2136" y="2324"/>
                    </a:cxn>
                    <a:cxn ang="0">
                      <a:pos x="1787" y="2286"/>
                    </a:cxn>
                    <a:cxn ang="0">
                      <a:pos x="1599" y="2350"/>
                    </a:cxn>
                    <a:cxn ang="0">
                      <a:pos x="1381" y="2363"/>
                    </a:cxn>
                    <a:cxn ang="0">
                      <a:pos x="944" y="2235"/>
                    </a:cxn>
                    <a:cxn ang="0">
                      <a:pos x="712" y="2273"/>
                    </a:cxn>
                    <a:cxn ang="0">
                      <a:pos x="334" y="2184"/>
                    </a:cxn>
                    <a:cxn ang="0">
                      <a:pos x="58" y="2108"/>
                    </a:cxn>
                    <a:cxn ang="0">
                      <a:pos x="0" y="1918"/>
                    </a:cxn>
                    <a:cxn ang="0">
                      <a:pos x="58" y="1791"/>
                    </a:cxn>
                    <a:cxn ang="0">
                      <a:pos x="189" y="1575"/>
                    </a:cxn>
                    <a:cxn ang="0">
                      <a:pos x="131" y="1359"/>
                    </a:cxn>
                    <a:cxn ang="0">
                      <a:pos x="131" y="1194"/>
                    </a:cxn>
                    <a:cxn ang="0">
                      <a:pos x="320" y="1080"/>
                    </a:cxn>
                    <a:cxn ang="0">
                      <a:pos x="421" y="966"/>
                    </a:cxn>
                    <a:cxn ang="0">
                      <a:pos x="479" y="813"/>
                    </a:cxn>
                    <a:cxn ang="0">
                      <a:pos x="741" y="673"/>
                    </a:cxn>
                    <a:cxn ang="0">
                      <a:pos x="900" y="533"/>
                    </a:cxn>
                    <a:cxn ang="0">
                      <a:pos x="959" y="407"/>
                    </a:cxn>
                    <a:cxn ang="0">
                      <a:pos x="1090" y="254"/>
                    </a:cxn>
                    <a:cxn ang="0">
                      <a:pos x="1265" y="102"/>
                    </a:cxn>
                  </a:cxnLst>
                  <a:rect l="0" t="0" r="r" b="b"/>
                  <a:pathLst>
                    <a:path w="4549" h="2376">
                      <a:moveTo>
                        <a:pt x="1352" y="25"/>
                      </a:moveTo>
                      <a:lnTo>
                        <a:pt x="1381" y="12"/>
                      </a:lnTo>
                      <a:lnTo>
                        <a:pt x="1410" y="0"/>
                      </a:lnTo>
                      <a:lnTo>
                        <a:pt x="1453" y="0"/>
                      </a:lnTo>
                      <a:lnTo>
                        <a:pt x="1482" y="0"/>
                      </a:lnTo>
                      <a:lnTo>
                        <a:pt x="1526" y="0"/>
                      </a:lnTo>
                      <a:lnTo>
                        <a:pt x="1555" y="0"/>
                      </a:lnTo>
                      <a:lnTo>
                        <a:pt x="1584" y="12"/>
                      </a:lnTo>
                      <a:lnTo>
                        <a:pt x="1628" y="25"/>
                      </a:lnTo>
                      <a:lnTo>
                        <a:pt x="1657" y="38"/>
                      </a:lnTo>
                      <a:lnTo>
                        <a:pt x="1686" y="63"/>
                      </a:lnTo>
                      <a:lnTo>
                        <a:pt x="1715" y="76"/>
                      </a:lnTo>
                      <a:lnTo>
                        <a:pt x="1744" y="76"/>
                      </a:lnTo>
                      <a:lnTo>
                        <a:pt x="1773" y="76"/>
                      </a:lnTo>
                      <a:lnTo>
                        <a:pt x="1802" y="89"/>
                      </a:lnTo>
                      <a:lnTo>
                        <a:pt x="1831" y="89"/>
                      </a:lnTo>
                      <a:lnTo>
                        <a:pt x="1904" y="102"/>
                      </a:lnTo>
                      <a:lnTo>
                        <a:pt x="1933" y="102"/>
                      </a:lnTo>
                      <a:lnTo>
                        <a:pt x="1962" y="102"/>
                      </a:lnTo>
                      <a:lnTo>
                        <a:pt x="2049" y="76"/>
                      </a:lnTo>
                      <a:lnTo>
                        <a:pt x="2078" y="63"/>
                      </a:lnTo>
                      <a:lnTo>
                        <a:pt x="2136" y="38"/>
                      </a:lnTo>
                      <a:lnTo>
                        <a:pt x="2165" y="38"/>
                      </a:lnTo>
                      <a:lnTo>
                        <a:pt x="2223" y="38"/>
                      </a:lnTo>
                      <a:lnTo>
                        <a:pt x="2252" y="51"/>
                      </a:lnTo>
                      <a:lnTo>
                        <a:pt x="2281" y="51"/>
                      </a:lnTo>
                      <a:lnTo>
                        <a:pt x="2339" y="63"/>
                      </a:lnTo>
                      <a:lnTo>
                        <a:pt x="2368" y="63"/>
                      </a:lnTo>
                      <a:lnTo>
                        <a:pt x="2397" y="63"/>
                      </a:lnTo>
                      <a:lnTo>
                        <a:pt x="2427" y="76"/>
                      </a:lnTo>
                      <a:lnTo>
                        <a:pt x="2485" y="63"/>
                      </a:lnTo>
                      <a:lnTo>
                        <a:pt x="2514" y="63"/>
                      </a:lnTo>
                      <a:lnTo>
                        <a:pt x="2543" y="63"/>
                      </a:lnTo>
                      <a:lnTo>
                        <a:pt x="2615" y="51"/>
                      </a:lnTo>
                      <a:lnTo>
                        <a:pt x="2644" y="38"/>
                      </a:lnTo>
                      <a:lnTo>
                        <a:pt x="2702" y="25"/>
                      </a:lnTo>
                      <a:lnTo>
                        <a:pt x="2732" y="25"/>
                      </a:lnTo>
                      <a:lnTo>
                        <a:pt x="2761" y="12"/>
                      </a:lnTo>
                      <a:lnTo>
                        <a:pt x="2819" y="0"/>
                      </a:lnTo>
                      <a:lnTo>
                        <a:pt x="2848" y="0"/>
                      </a:lnTo>
                      <a:lnTo>
                        <a:pt x="2877" y="0"/>
                      </a:lnTo>
                      <a:lnTo>
                        <a:pt x="2906" y="12"/>
                      </a:lnTo>
                      <a:lnTo>
                        <a:pt x="2920" y="63"/>
                      </a:lnTo>
                      <a:lnTo>
                        <a:pt x="2920" y="89"/>
                      </a:lnTo>
                      <a:lnTo>
                        <a:pt x="2978" y="114"/>
                      </a:lnTo>
                      <a:lnTo>
                        <a:pt x="3007" y="127"/>
                      </a:lnTo>
                      <a:lnTo>
                        <a:pt x="3066" y="140"/>
                      </a:lnTo>
                      <a:lnTo>
                        <a:pt x="3095" y="152"/>
                      </a:lnTo>
                      <a:lnTo>
                        <a:pt x="3095" y="177"/>
                      </a:lnTo>
                      <a:lnTo>
                        <a:pt x="3109" y="203"/>
                      </a:lnTo>
                      <a:lnTo>
                        <a:pt x="3167" y="228"/>
                      </a:lnTo>
                      <a:lnTo>
                        <a:pt x="3196" y="254"/>
                      </a:lnTo>
                      <a:lnTo>
                        <a:pt x="3225" y="267"/>
                      </a:lnTo>
                      <a:lnTo>
                        <a:pt x="3459" y="407"/>
                      </a:lnTo>
                      <a:lnTo>
                        <a:pt x="3488" y="419"/>
                      </a:lnTo>
                      <a:lnTo>
                        <a:pt x="3488" y="445"/>
                      </a:lnTo>
                      <a:lnTo>
                        <a:pt x="3459" y="470"/>
                      </a:lnTo>
                      <a:lnTo>
                        <a:pt x="3517" y="533"/>
                      </a:lnTo>
                      <a:lnTo>
                        <a:pt x="3546" y="559"/>
                      </a:lnTo>
                      <a:lnTo>
                        <a:pt x="3575" y="597"/>
                      </a:lnTo>
                      <a:lnTo>
                        <a:pt x="3575" y="622"/>
                      </a:lnTo>
                      <a:lnTo>
                        <a:pt x="3589" y="648"/>
                      </a:lnTo>
                      <a:lnTo>
                        <a:pt x="3618" y="673"/>
                      </a:lnTo>
                      <a:lnTo>
                        <a:pt x="3677" y="711"/>
                      </a:lnTo>
                      <a:lnTo>
                        <a:pt x="3706" y="724"/>
                      </a:lnTo>
                      <a:lnTo>
                        <a:pt x="3735" y="724"/>
                      </a:lnTo>
                      <a:lnTo>
                        <a:pt x="3749" y="750"/>
                      </a:lnTo>
                      <a:lnTo>
                        <a:pt x="3749" y="775"/>
                      </a:lnTo>
                      <a:lnTo>
                        <a:pt x="3778" y="864"/>
                      </a:lnTo>
                      <a:lnTo>
                        <a:pt x="3793" y="889"/>
                      </a:lnTo>
                      <a:lnTo>
                        <a:pt x="3822" y="927"/>
                      </a:lnTo>
                      <a:lnTo>
                        <a:pt x="3851" y="940"/>
                      </a:lnTo>
                      <a:lnTo>
                        <a:pt x="3909" y="978"/>
                      </a:lnTo>
                      <a:lnTo>
                        <a:pt x="3953" y="990"/>
                      </a:lnTo>
                      <a:lnTo>
                        <a:pt x="3982" y="1003"/>
                      </a:lnTo>
                      <a:lnTo>
                        <a:pt x="4025" y="1016"/>
                      </a:lnTo>
                      <a:lnTo>
                        <a:pt x="4025" y="1041"/>
                      </a:lnTo>
                      <a:lnTo>
                        <a:pt x="4054" y="1067"/>
                      </a:lnTo>
                      <a:lnTo>
                        <a:pt x="4083" y="1080"/>
                      </a:lnTo>
                      <a:lnTo>
                        <a:pt x="4112" y="1092"/>
                      </a:lnTo>
                      <a:lnTo>
                        <a:pt x="4141" y="1105"/>
                      </a:lnTo>
                      <a:lnTo>
                        <a:pt x="4170" y="1130"/>
                      </a:lnTo>
                      <a:lnTo>
                        <a:pt x="4170" y="1155"/>
                      </a:lnTo>
                      <a:lnTo>
                        <a:pt x="4214" y="1232"/>
                      </a:lnTo>
                      <a:lnTo>
                        <a:pt x="4243" y="1257"/>
                      </a:lnTo>
                      <a:lnTo>
                        <a:pt x="4272" y="1270"/>
                      </a:lnTo>
                      <a:lnTo>
                        <a:pt x="4345" y="1308"/>
                      </a:lnTo>
                      <a:lnTo>
                        <a:pt x="4374" y="1321"/>
                      </a:lnTo>
                      <a:lnTo>
                        <a:pt x="4345" y="1346"/>
                      </a:lnTo>
                      <a:lnTo>
                        <a:pt x="4359" y="1372"/>
                      </a:lnTo>
                      <a:lnTo>
                        <a:pt x="4388" y="1372"/>
                      </a:lnTo>
                      <a:lnTo>
                        <a:pt x="4417" y="1359"/>
                      </a:lnTo>
                      <a:lnTo>
                        <a:pt x="4461" y="1423"/>
                      </a:lnTo>
                      <a:lnTo>
                        <a:pt x="4475" y="1460"/>
                      </a:lnTo>
                      <a:lnTo>
                        <a:pt x="4504" y="1486"/>
                      </a:lnTo>
                      <a:lnTo>
                        <a:pt x="4504" y="1511"/>
                      </a:lnTo>
                      <a:lnTo>
                        <a:pt x="4490" y="1549"/>
                      </a:lnTo>
                      <a:lnTo>
                        <a:pt x="4490" y="1600"/>
                      </a:lnTo>
                      <a:lnTo>
                        <a:pt x="4519" y="1651"/>
                      </a:lnTo>
                      <a:lnTo>
                        <a:pt x="4519" y="1689"/>
                      </a:lnTo>
                      <a:lnTo>
                        <a:pt x="4533" y="1714"/>
                      </a:lnTo>
                      <a:lnTo>
                        <a:pt x="4548" y="1740"/>
                      </a:lnTo>
                      <a:lnTo>
                        <a:pt x="4548" y="1765"/>
                      </a:lnTo>
                      <a:lnTo>
                        <a:pt x="4548" y="1791"/>
                      </a:lnTo>
                      <a:lnTo>
                        <a:pt x="4548" y="1816"/>
                      </a:lnTo>
                      <a:lnTo>
                        <a:pt x="4519" y="1828"/>
                      </a:lnTo>
                      <a:lnTo>
                        <a:pt x="4490" y="1842"/>
                      </a:lnTo>
                      <a:lnTo>
                        <a:pt x="4461" y="1842"/>
                      </a:lnTo>
                      <a:lnTo>
                        <a:pt x="4417" y="1854"/>
                      </a:lnTo>
                      <a:lnTo>
                        <a:pt x="4388" y="1867"/>
                      </a:lnTo>
                      <a:lnTo>
                        <a:pt x="4359" y="1867"/>
                      </a:lnTo>
                      <a:lnTo>
                        <a:pt x="4359" y="1893"/>
                      </a:lnTo>
                      <a:lnTo>
                        <a:pt x="4359" y="1918"/>
                      </a:lnTo>
                      <a:lnTo>
                        <a:pt x="4359" y="1968"/>
                      </a:lnTo>
                      <a:lnTo>
                        <a:pt x="4330" y="1981"/>
                      </a:lnTo>
                      <a:lnTo>
                        <a:pt x="4301" y="1994"/>
                      </a:lnTo>
                      <a:lnTo>
                        <a:pt x="4243" y="2007"/>
                      </a:lnTo>
                      <a:lnTo>
                        <a:pt x="4214" y="1994"/>
                      </a:lnTo>
                      <a:lnTo>
                        <a:pt x="4170" y="2019"/>
                      </a:lnTo>
                      <a:lnTo>
                        <a:pt x="4156" y="2096"/>
                      </a:lnTo>
                      <a:lnTo>
                        <a:pt x="4127" y="2121"/>
                      </a:lnTo>
                      <a:lnTo>
                        <a:pt x="4098" y="2133"/>
                      </a:lnTo>
                      <a:lnTo>
                        <a:pt x="3967" y="2210"/>
                      </a:lnTo>
                      <a:lnTo>
                        <a:pt x="3938" y="2223"/>
                      </a:lnTo>
                      <a:lnTo>
                        <a:pt x="3880" y="2248"/>
                      </a:lnTo>
                      <a:lnTo>
                        <a:pt x="3836" y="2261"/>
                      </a:lnTo>
                      <a:lnTo>
                        <a:pt x="3793" y="2261"/>
                      </a:lnTo>
                      <a:lnTo>
                        <a:pt x="3735" y="2273"/>
                      </a:lnTo>
                      <a:lnTo>
                        <a:pt x="3575" y="2312"/>
                      </a:lnTo>
                      <a:lnTo>
                        <a:pt x="3531" y="2312"/>
                      </a:lnTo>
                      <a:lnTo>
                        <a:pt x="3473" y="2324"/>
                      </a:lnTo>
                      <a:lnTo>
                        <a:pt x="3444" y="2324"/>
                      </a:lnTo>
                      <a:lnTo>
                        <a:pt x="3372" y="2337"/>
                      </a:lnTo>
                      <a:lnTo>
                        <a:pt x="3342" y="2350"/>
                      </a:lnTo>
                      <a:lnTo>
                        <a:pt x="3313" y="2350"/>
                      </a:lnTo>
                      <a:lnTo>
                        <a:pt x="3284" y="2350"/>
                      </a:lnTo>
                      <a:lnTo>
                        <a:pt x="3255" y="2363"/>
                      </a:lnTo>
                      <a:lnTo>
                        <a:pt x="3225" y="2363"/>
                      </a:lnTo>
                      <a:lnTo>
                        <a:pt x="3196" y="2350"/>
                      </a:lnTo>
                      <a:lnTo>
                        <a:pt x="3167" y="2350"/>
                      </a:lnTo>
                      <a:lnTo>
                        <a:pt x="3153" y="2324"/>
                      </a:lnTo>
                      <a:lnTo>
                        <a:pt x="3109" y="2286"/>
                      </a:lnTo>
                      <a:lnTo>
                        <a:pt x="3080" y="2286"/>
                      </a:lnTo>
                      <a:lnTo>
                        <a:pt x="3007" y="2312"/>
                      </a:lnTo>
                      <a:lnTo>
                        <a:pt x="2978" y="2324"/>
                      </a:lnTo>
                      <a:lnTo>
                        <a:pt x="2949" y="2324"/>
                      </a:lnTo>
                      <a:lnTo>
                        <a:pt x="2891" y="2337"/>
                      </a:lnTo>
                      <a:lnTo>
                        <a:pt x="2862" y="2337"/>
                      </a:lnTo>
                      <a:lnTo>
                        <a:pt x="2833" y="2350"/>
                      </a:lnTo>
                      <a:lnTo>
                        <a:pt x="2761" y="2363"/>
                      </a:lnTo>
                      <a:lnTo>
                        <a:pt x="2732" y="2363"/>
                      </a:lnTo>
                      <a:lnTo>
                        <a:pt x="2659" y="2363"/>
                      </a:lnTo>
                      <a:lnTo>
                        <a:pt x="2630" y="2375"/>
                      </a:lnTo>
                      <a:lnTo>
                        <a:pt x="2601" y="2375"/>
                      </a:lnTo>
                      <a:lnTo>
                        <a:pt x="2543" y="2363"/>
                      </a:lnTo>
                      <a:lnTo>
                        <a:pt x="2470" y="2350"/>
                      </a:lnTo>
                      <a:lnTo>
                        <a:pt x="2441" y="2350"/>
                      </a:lnTo>
                      <a:lnTo>
                        <a:pt x="2412" y="2363"/>
                      </a:lnTo>
                      <a:lnTo>
                        <a:pt x="2383" y="2350"/>
                      </a:lnTo>
                      <a:lnTo>
                        <a:pt x="2354" y="2350"/>
                      </a:lnTo>
                      <a:lnTo>
                        <a:pt x="2325" y="2350"/>
                      </a:lnTo>
                      <a:lnTo>
                        <a:pt x="2238" y="2324"/>
                      </a:lnTo>
                      <a:lnTo>
                        <a:pt x="2209" y="2324"/>
                      </a:lnTo>
                      <a:lnTo>
                        <a:pt x="2180" y="2324"/>
                      </a:lnTo>
                      <a:lnTo>
                        <a:pt x="2136" y="2324"/>
                      </a:lnTo>
                      <a:lnTo>
                        <a:pt x="2092" y="2312"/>
                      </a:lnTo>
                      <a:lnTo>
                        <a:pt x="1991" y="2299"/>
                      </a:lnTo>
                      <a:lnTo>
                        <a:pt x="1918" y="2273"/>
                      </a:lnTo>
                      <a:lnTo>
                        <a:pt x="1889" y="2273"/>
                      </a:lnTo>
                      <a:lnTo>
                        <a:pt x="1787" y="2286"/>
                      </a:lnTo>
                      <a:lnTo>
                        <a:pt x="1758" y="2286"/>
                      </a:lnTo>
                      <a:lnTo>
                        <a:pt x="1628" y="2312"/>
                      </a:lnTo>
                      <a:lnTo>
                        <a:pt x="1599" y="2312"/>
                      </a:lnTo>
                      <a:lnTo>
                        <a:pt x="1555" y="2324"/>
                      </a:lnTo>
                      <a:lnTo>
                        <a:pt x="1599" y="2350"/>
                      </a:lnTo>
                      <a:lnTo>
                        <a:pt x="1555" y="2350"/>
                      </a:lnTo>
                      <a:lnTo>
                        <a:pt x="1511" y="2350"/>
                      </a:lnTo>
                      <a:lnTo>
                        <a:pt x="1482" y="2350"/>
                      </a:lnTo>
                      <a:lnTo>
                        <a:pt x="1410" y="2350"/>
                      </a:lnTo>
                      <a:lnTo>
                        <a:pt x="1381" y="2363"/>
                      </a:lnTo>
                      <a:lnTo>
                        <a:pt x="1352" y="2363"/>
                      </a:lnTo>
                      <a:lnTo>
                        <a:pt x="1236" y="2324"/>
                      </a:lnTo>
                      <a:lnTo>
                        <a:pt x="1177" y="2299"/>
                      </a:lnTo>
                      <a:lnTo>
                        <a:pt x="1134" y="2273"/>
                      </a:lnTo>
                      <a:lnTo>
                        <a:pt x="944" y="2235"/>
                      </a:lnTo>
                      <a:lnTo>
                        <a:pt x="900" y="2223"/>
                      </a:lnTo>
                      <a:lnTo>
                        <a:pt x="828" y="2235"/>
                      </a:lnTo>
                      <a:lnTo>
                        <a:pt x="799" y="2248"/>
                      </a:lnTo>
                      <a:lnTo>
                        <a:pt x="741" y="2261"/>
                      </a:lnTo>
                      <a:lnTo>
                        <a:pt x="712" y="2273"/>
                      </a:lnTo>
                      <a:lnTo>
                        <a:pt x="654" y="2273"/>
                      </a:lnTo>
                      <a:lnTo>
                        <a:pt x="508" y="2273"/>
                      </a:lnTo>
                      <a:lnTo>
                        <a:pt x="407" y="2235"/>
                      </a:lnTo>
                      <a:lnTo>
                        <a:pt x="363" y="2210"/>
                      </a:lnTo>
                      <a:lnTo>
                        <a:pt x="334" y="2184"/>
                      </a:lnTo>
                      <a:lnTo>
                        <a:pt x="305" y="2172"/>
                      </a:lnTo>
                      <a:lnTo>
                        <a:pt x="247" y="2159"/>
                      </a:lnTo>
                      <a:lnTo>
                        <a:pt x="102" y="2133"/>
                      </a:lnTo>
                      <a:lnTo>
                        <a:pt x="73" y="2133"/>
                      </a:lnTo>
                      <a:lnTo>
                        <a:pt x="58" y="2108"/>
                      </a:lnTo>
                      <a:lnTo>
                        <a:pt x="15" y="2096"/>
                      </a:lnTo>
                      <a:lnTo>
                        <a:pt x="15" y="2070"/>
                      </a:lnTo>
                      <a:lnTo>
                        <a:pt x="15" y="1981"/>
                      </a:lnTo>
                      <a:lnTo>
                        <a:pt x="15" y="1956"/>
                      </a:lnTo>
                      <a:lnTo>
                        <a:pt x="0" y="1918"/>
                      </a:lnTo>
                      <a:lnTo>
                        <a:pt x="44" y="1905"/>
                      </a:lnTo>
                      <a:lnTo>
                        <a:pt x="73" y="1879"/>
                      </a:lnTo>
                      <a:lnTo>
                        <a:pt x="87" y="1842"/>
                      </a:lnTo>
                      <a:lnTo>
                        <a:pt x="73" y="1816"/>
                      </a:lnTo>
                      <a:lnTo>
                        <a:pt x="58" y="1791"/>
                      </a:lnTo>
                      <a:lnTo>
                        <a:pt x="29" y="1778"/>
                      </a:lnTo>
                      <a:lnTo>
                        <a:pt x="44" y="1727"/>
                      </a:lnTo>
                      <a:lnTo>
                        <a:pt x="73" y="1702"/>
                      </a:lnTo>
                      <a:lnTo>
                        <a:pt x="102" y="1677"/>
                      </a:lnTo>
                      <a:lnTo>
                        <a:pt x="189" y="1575"/>
                      </a:lnTo>
                      <a:lnTo>
                        <a:pt x="203" y="1537"/>
                      </a:lnTo>
                      <a:lnTo>
                        <a:pt x="218" y="1474"/>
                      </a:lnTo>
                      <a:lnTo>
                        <a:pt x="189" y="1423"/>
                      </a:lnTo>
                      <a:lnTo>
                        <a:pt x="145" y="1385"/>
                      </a:lnTo>
                      <a:lnTo>
                        <a:pt x="131" y="1359"/>
                      </a:lnTo>
                      <a:lnTo>
                        <a:pt x="131" y="1334"/>
                      </a:lnTo>
                      <a:lnTo>
                        <a:pt x="116" y="1270"/>
                      </a:lnTo>
                      <a:lnTo>
                        <a:pt x="116" y="1245"/>
                      </a:lnTo>
                      <a:lnTo>
                        <a:pt x="131" y="1220"/>
                      </a:lnTo>
                      <a:lnTo>
                        <a:pt x="131" y="1194"/>
                      </a:lnTo>
                      <a:lnTo>
                        <a:pt x="145" y="1169"/>
                      </a:lnTo>
                      <a:lnTo>
                        <a:pt x="174" y="1155"/>
                      </a:lnTo>
                      <a:lnTo>
                        <a:pt x="232" y="1130"/>
                      </a:lnTo>
                      <a:lnTo>
                        <a:pt x="276" y="1118"/>
                      </a:lnTo>
                      <a:lnTo>
                        <a:pt x="320" y="1080"/>
                      </a:lnTo>
                      <a:lnTo>
                        <a:pt x="334" y="1054"/>
                      </a:lnTo>
                      <a:lnTo>
                        <a:pt x="349" y="1029"/>
                      </a:lnTo>
                      <a:lnTo>
                        <a:pt x="363" y="1003"/>
                      </a:lnTo>
                      <a:lnTo>
                        <a:pt x="392" y="978"/>
                      </a:lnTo>
                      <a:lnTo>
                        <a:pt x="421" y="966"/>
                      </a:lnTo>
                      <a:lnTo>
                        <a:pt x="436" y="940"/>
                      </a:lnTo>
                      <a:lnTo>
                        <a:pt x="436" y="915"/>
                      </a:lnTo>
                      <a:lnTo>
                        <a:pt x="450" y="876"/>
                      </a:lnTo>
                      <a:lnTo>
                        <a:pt x="465" y="851"/>
                      </a:lnTo>
                      <a:lnTo>
                        <a:pt x="479" y="813"/>
                      </a:lnTo>
                      <a:lnTo>
                        <a:pt x="494" y="787"/>
                      </a:lnTo>
                      <a:lnTo>
                        <a:pt x="581" y="724"/>
                      </a:lnTo>
                      <a:lnTo>
                        <a:pt x="654" y="699"/>
                      </a:lnTo>
                      <a:lnTo>
                        <a:pt x="683" y="686"/>
                      </a:lnTo>
                      <a:lnTo>
                        <a:pt x="741" y="673"/>
                      </a:lnTo>
                      <a:lnTo>
                        <a:pt x="799" y="648"/>
                      </a:lnTo>
                      <a:lnTo>
                        <a:pt x="828" y="622"/>
                      </a:lnTo>
                      <a:lnTo>
                        <a:pt x="857" y="610"/>
                      </a:lnTo>
                      <a:lnTo>
                        <a:pt x="886" y="559"/>
                      </a:lnTo>
                      <a:lnTo>
                        <a:pt x="900" y="533"/>
                      </a:lnTo>
                      <a:lnTo>
                        <a:pt x="930" y="508"/>
                      </a:lnTo>
                      <a:lnTo>
                        <a:pt x="944" y="482"/>
                      </a:lnTo>
                      <a:lnTo>
                        <a:pt x="944" y="457"/>
                      </a:lnTo>
                      <a:lnTo>
                        <a:pt x="944" y="431"/>
                      </a:lnTo>
                      <a:lnTo>
                        <a:pt x="959" y="407"/>
                      </a:lnTo>
                      <a:lnTo>
                        <a:pt x="959" y="368"/>
                      </a:lnTo>
                      <a:lnTo>
                        <a:pt x="988" y="317"/>
                      </a:lnTo>
                      <a:lnTo>
                        <a:pt x="1002" y="292"/>
                      </a:lnTo>
                      <a:lnTo>
                        <a:pt x="1031" y="279"/>
                      </a:lnTo>
                      <a:lnTo>
                        <a:pt x="1090" y="254"/>
                      </a:lnTo>
                      <a:lnTo>
                        <a:pt x="1119" y="242"/>
                      </a:lnTo>
                      <a:lnTo>
                        <a:pt x="1163" y="216"/>
                      </a:lnTo>
                      <a:lnTo>
                        <a:pt x="1221" y="165"/>
                      </a:lnTo>
                      <a:lnTo>
                        <a:pt x="1250" y="127"/>
                      </a:lnTo>
                      <a:lnTo>
                        <a:pt x="1265" y="102"/>
                      </a:lnTo>
                      <a:lnTo>
                        <a:pt x="1308" y="51"/>
                      </a:lnTo>
                      <a:lnTo>
                        <a:pt x="1337" y="38"/>
                      </a:lnTo>
                      <a:lnTo>
                        <a:pt x="1352" y="12"/>
                      </a:lnTo>
                      <a:lnTo>
                        <a:pt x="1352" y="25"/>
                      </a:lnTo>
                    </a:path>
                  </a:pathLst>
                </a:custGeom>
                <a:solidFill>
                  <a:srgbClr val="B2B2B2"/>
                </a:solidFill>
                <a:ln w="12700" cap="rnd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IN">
                    <a:solidFill>
                      <a:prstClr val="black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35" name="Freeform 30"/>
                <p:cNvSpPr>
                  <a:spLocks/>
                </p:cNvSpPr>
                <p:nvPr/>
              </p:nvSpPr>
              <p:spPr bwMode="auto">
                <a:xfrm>
                  <a:off x="2159" y="1056"/>
                  <a:ext cx="1618" cy="704"/>
                </a:xfrm>
                <a:custGeom>
                  <a:avLst/>
                  <a:gdLst/>
                  <a:ahLst/>
                  <a:cxnLst>
                    <a:cxn ang="0">
                      <a:pos x="9" y="627"/>
                    </a:cxn>
                    <a:cxn ang="0">
                      <a:pos x="38" y="559"/>
                    </a:cxn>
                    <a:cxn ang="0">
                      <a:pos x="107" y="398"/>
                    </a:cxn>
                    <a:cxn ang="0">
                      <a:pos x="174" y="279"/>
                    </a:cxn>
                    <a:cxn ang="0">
                      <a:pos x="213" y="220"/>
                    </a:cxn>
                    <a:cxn ang="0">
                      <a:pos x="242" y="161"/>
                    </a:cxn>
                    <a:cxn ang="0">
                      <a:pos x="310" y="119"/>
                    </a:cxn>
                    <a:cxn ang="0">
                      <a:pos x="436" y="85"/>
                    </a:cxn>
                    <a:cxn ang="0">
                      <a:pos x="465" y="68"/>
                    </a:cxn>
                    <a:cxn ang="0">
                      <a:pos x="513" y="25"/>
                    </a:cxn>
                    <a:cxn ang="0">
                      <a:pos x="639" y="17"/>
                    </a:cxn>
                    <a:cxn ang="0">
                      <a:pos x="697" y="25"/>
                    </a:cxn>
                    <a:cxn ang="0">
                      <a:pos x="746" y="93"/>
                    </a:cxn>
                    <a:cxn ang="0">
                      <a:pos x="833" y="76"/>
                    </a:cxn>
                    <a:cxn ang="0">
                      <a:pos x="920" y="51"/>
                    </a:cxn>
                    <a:cxn ang="0">
                      <a:pos x="1036" y="17"/>
                    </a:cxn>
                    <a:cxn ang="0">
                      <a:pos x="1094" y="0"/>
                    </a:cxn>
                    <a:cxn ang="0">
                      <a:pos x="1365" y="42"/>
                    </a:cxn>
                    <a:cxn ang="0">
                      <a:pos x="1423" y="93"/>
                    </a:cxn>
                    <a:cxn ang="0">
                      <a:pos x="1462" y="144"/>
                    </a:cxn>
                    <a:cxn ang="0">
                      <a:pos x="1501" y="220"/>
                    </a:cxn>
                    <a:cxn ang="0">
                      <a:pos x="1597" y="262"/>
                    </a:cxn>
                    <a:cxn ang="0">
                      <a:pos x="1617" y="347"/>
                    </a:cxn>
                    <a:cxn ang="0">
                      <a:pos x="1579" y="398"/>
                    </a:cxn>
                    <a:cxn ang="0">
                      <a:pos x="1550" y="441"/>
                    </a:cxn>
                    <a:cxn ang="0">
                      <a:pos x="1550" y="509"/>
                    </a:cxn>
                    <a:cxn ang="0">
                      <a:pos x="1588" y="550"/>
                    </a:cxn>
                    <a:cxn ang="0">
                      <a:pos x="1559" y="601"/>
                    </a:cxn>
                    <a:cxn ang="0">
                      <a:pos x="1501" y="601"/>
                    </a:cxn>
                    <a:cxn ang="0">
                      <a:pos x="1433" y="601"/>
                    </a:cxn>
                    <a:cxn ang="0">
                      <a:pos x="1356" y="627"/>
                    </a:cxn>
                    <a:cxn ang="0">
                      <a:pos x="1278" y="644"/>
                    </a:cxn>
                    <a:cxn ang="0">
                      <a:pos x="1191" y="661"/>
                    </a:cxn>
                    <a:cxn ang="0">
                      <a:pos x="1133" y="669"/>
                    </a:cxn>
                    <a:cxn ang="0">
                      <a:pos x="1075" y="678"/>
                    </a:cxn>
                    <a:cxn ang="0">
                      <a:pos x="1007" y="669"/>
                    </a:cxn>
                    <a:cxn ang="0">
                      <a:pos x="940" y="661"/>
                    </a:cxn>
                    <a:cxn ang="0">
                      <a:pos x="842" y="652"/>
                    </a:cxn>
                    <a:cxn ang="0">
                      <a:pos x="775" y="669"/>
                    </a:cxn>
                    <a:cxn ang="0">
                      <a:pos x="707" y="678"/>
                    </a:cxn>
                    <a:cxn ang="0">
                      <a:pos x="649" y="695"/>
                    </a:cxn>
                    <a:cxn ang="0">
                      <a:pos x="581" y="703"/>
                    </a:cxn>
                    <a:cxn ang="0">
                      <a:pos x="523" y="703"/>
                    </a:cxn>
                    <a:cxn ang="0">
                      <a:pos x="445" y="686"/>
                    </a:cxn>
                    <a:cxn ang="0">
                      <a:pos x="378" y="661"/>
                    </a:cxn>
                    <a:cxn ang="0">
                      <a:pos x="319" y="635"/>
                    </a:cxn>
                    <a:cxn ang="0">
                      <a:pos x="261" y="618"/>
                    </a:cxn>
                    <a:cxn ang="0">
                      <a:pos x="203" y="593"/>
                    </a:cxn>
                    <a:cxn ang="0">
                      <a:pos x="136" y="601"/>
                    </a:cxn>
                    <a:cxn ang="0">
                      <a:pos x="67" y="610"/>
                    </a:cxn>
                    <a:cxn ang="0">
                      <a:pos x="20" y="644"/>
                    </a:cxn>
                  </a:cxnLst>
                  <a:rect l="0" t="0" r="r" b="b"/>
                  <a:pathLst>
                    <a:path w="1618" h="704">
                      <a:moveTo>
                        <a:pt x="0" y="661"/>
                      </a:moveTo>
                      <a:lnTo>
                        <a:pt x="9" y="644"/>
                      </a:lnTo>
                      <a:lnTo>
                        <a:pt x="9" y="627"/>
                      </a:lnTo>
                      <a:lnTo>
                        <a:pt x="20" y="610"/>
                      </a:lnTo>
                      <a:lnTo>
                        <a:pt x="29" y="593"/>
                      </a:lnTo>
                      <a:lnTo>
                        <a:pt x="38" y="559"/>
                      </a:lnTo>
                      <a:lnTo>
                        <a:pt x="49" y="542"/>
                      </a:lnTo>
                      <a:lnTo>
                        <a:pt x="96" y="415"/>
                      </a:lnTo>
                      <a:lnTo>
                        <a:pt x="107" y="398"/>
                      </a:lnTo>
                      <a:lnTo>
                        <a:pt x="126" y="364"/>
                      </a:lnTo>
                      <a:lnTo>
                        <a:pt x="145" y="322"/>
                      </a:lnTo>
                      <a:lnTo>
                        <a:pt x="174" y="279"/>
                      </a:lnTo>
                      <a:lnTo>
                        <a:pt x="194" y="254"/>
                      </a:lnTo>
                      <a:lnTo>
                        <a:pt x="203" y="237"/>
                      </a:lnTo>
                      <a:lnTo>
                        <a:pt x="213" y="220"/>
                      </a:lnTo>
                      <a:lnTo>
                        <a:pt x="213" y="194"/>
                      </a:lnTo>
                      <a:lnTo>
                        <a:pt x="223" y="170"/>
                      </a:lnTo>
                      <a:lnTo>
                        <a:pt x="242" y="161"/>
                      </a:lnTo>
                      <a:lnTo>
                        <a:pt x="261" y="153"/>
                      </a:lnTo>
                      <a:lnTo>
                        <a:pt x="290" y="136"/>
                      </a:lnTo>
                      <a:lnTo>
                        <a:pt x="310" y="119"/>
                      </a:lnTo>
                      <a:lnTo>
                        <a:pt x="397" y="85"/>
                      </a:lnTo>
                      <a:lnTo>
                        <a:pt x="416" y="85"/>
                      </a:lnTo>
                      <a:lnTo>
                        <a:pt x="436" y="85"/>
                      </a:lnTo>
                      <a:lnTo>
                        <a:pt x="455" y="85"/>
                      </a:lnTo>
                      <a:lnTo>
                        <a:pt x="474" y="85"/>
                      </a:lnTo>
                      <a:lnTo>
                        <a:pt x="465" y="68"/>
                      </a:lnTo>
                      <a:lnTo>
                        <a:pt x="474" y="34"/>
                      </a:lnTo>
                      <a:lnTo>
                        <a:pt x="494" y="25"/>
                      </a:lnTo>
                      <a:lnTo>
                        <a:pt x="513" y="25"/>
                      </a:lnTo>
                      <a:lnTo>
                        <a:pt x="601" y="25"/>
                      </a:lnTo>
                      <a:lnTo>
                        <a:pt x="620" y="25"/>
                      </a:lnTo>
                      <a:lnTo>
                        <a:pt x="639" y="17"/>
                      </a:lnTo>
                      <a:lnTo>
                        <a:pt x="659" y="17"/>
                      </a:lnTo>
                      <a:lnTo>
                        <a:pt x="688" y="8"/>
                      </a:lnTo>
                      <a:lnTo>
                        <a:pt x="697" y="25"/>
                      </a:lnTo>
                      <a:lnTo>
                        <a:pt x="726" y="59"/>
                      </a:lnTo>
                      <a:lnTo>
                        <a:pt x="726" y="76"/>
                      </a:lnTo>
                      <a:lnTo>
                        <a:pt x="746" y="93"/>
                      </a:lnTo>
                      <a:lnTo>
                        <a:pt x="765" y="93"/>
                      </a:lnTo>
                      <a:lnTo>
                        <a:pt x="794" y="85"/>
                      </a:lnTo>
                      <a:lnTo>
                        <a:pt x="833" y="76"/>
                      </a:lnTo>
                      <a:lnTo>
                        <a:pt x="871" y="59"/>
                      </a:lnTo>
                      <a:lnTo>
                        <a:pt x="900" y="51"/>
                      </a:lnTo>
                      <a:lnTo>
                        <a:pt x="920" y="51"/>
                      </a:lnTo>
                      <a:lnTo>
                        <a:pt x="949" y="42"/>
                      </a:lnTo>
                      <a:lnTo>
                        <a:pt x="978" y="34"/>
                      </a:lnTo>
                      <a:lnTo>
                        <a:pt x="1036" y="17"/>
                      </a:lnTo>
                      <a:lnTo>
                        <a:pt x="1056" y="8"/>
                      </a:lnTo>
                      <a:lnTo>
                        <a:pt x="1075" y="0"/>
                      </a:lnTo>
                      <a:lnTo>
                        <a:pt x="1094" y="0"/>
                      </a:lnTo>
                      <a:lnTo>
                        <a:pt x="1123" y="8"/>
                      </a:lnTo>
                      <a:lnTo>
                        <a:pt x="1356" y="25"/>
                      </a:lnTo>
                      <a:lnTo>
                        <a:pt x="1365" y="42"/>
                      </a:lnTo>
                      <a:lnTo>
                        <a:pt x="1385" y="68"/>
                      </a:lnTo>
                      <a:lnTo>
                        <a:pt x="1404" y="85"/>
                      </a:lnTo>
                      <a:lnTo>
                        <a:pt x="1423" y="93"/>
                      </a:lnTo>
                      <a:lnTo>
                        <a:pt x="1433" y="119"/>
                      </a:lnTo>
                      <a:lnTo>
                        <a:pt x="1452" y="127"/>
                      </a:lnTo>
                      <a:lnTo>
                        <a:pt x="1462" y="144"/>
                      </a:lnTo>
                      <a:lnTo>
                        <a:pt x="1491" y="186"/>
                      </a:lnTo>
                      <a:lnTo>
                        <a:pt x="1491" y="203"/>
                      </a:lnTo>
                      <a:lnTo>
                        <a:pt x="1501" y="220"/>
                      </a:lnTo>
                      <a:lnTo>
                        <a:pt x="1550" y="228"/>
                      </a:lnTo>
                      <a:lnTo>
                        <a:pt x="1579" y="245"/>
                      </a:lnTo>
                      <a:lnTo>
                        <a:pt x="1597" y="262"/>
                      </a:lnTo>
                      <a:lnTo>
                        <a:pt x="1617" y="296"/>
                      </a:lnTo>
                      <a:lnTo>
                        <a:pt x="1617" y="330"/>
                      </a:lnTo>
                      <a:lnTo>
                        <a:pt x="1617" y="347"/>
                      </a:lnTo>
                      <a:lnTo>
                        <a:pt x="1588" y="364"/>
                      </a:lnTo>
                      <a:lnTo>
                        <a:pt x="1579" y="381"/>
                      </a:lnTo>
                      <a:lnTo>
                        <a:pt x="1579" y="398"/>
                      </a:lnTo>
                      <a:lnTo>
                        <a:pt x="1559" y="407"/>
                      </a:lnTo>
                      <a:lnTo>
                        <a:pt x="1550" y="424"/>
                      </a:lnTo>
                      <a:lnTo>
                        <a:pt x="1550" y="441"/>
                      </a:lnTo>
                      <a:lnTo>
                        <a:pt x="1539" y="475"/>
                      </a:lnTo>
                      <a:lnTo>
                        <a:pt x="1539" y="492"/>
                      </a:lnTo>
                      <a:lnTo>
                        <a:pt x="1550" y="509"/>
                      </a:lnTo>
                      <a:lnTo>
                        <a:pt x="1568" y="517"/>
                      </a:lnTo>
                      <a:lnTo>
                        <a:pt x="1588" y="533"/>
                      </a:lnTo>
                      <a:lnTo>
                        <a:pt x="1588" y="550"/>
                      </a:lnTo>
                      <a:lnTo>
                        <a:pt x="1588" y="576"/>
                      </a:lnTo>
                      <a:lnTo>
                        <a:pt x="1579" y="593"/>
                      </a:lnTo>
                      <a:lnTo>
                        <a:pt x="1559" y="601"/>
                      </a:lnTo>
                      <a:lnTo>
                        <a:pt x="1539" y="601"/>
                      </a:lnTo>
                      <a:lnTo>
                        <a:pt x="1521" y="601"/>
                      </a:lnTo>
                      <a:lnTo>
                        <a:pt x="1501" y="601"/>
                      </a:lnTo>
                      <a:lnTo>
                        <a:pt x="1472" y="593"/>
                      </a:lnTo>
                      <a:lnTo>
                        <a:pt x="1452" y="601"/>
                      </a:lnTo>
                      <a:lnTo>
                        <a:pt x="1433" y="601"/>
                      </a:lnTo>
                      <a:lnTo>
                        <a:pt x="1414" y="610"/>
                      </a:lnTo>
                      <a:lnTo>
                        <a:pt x="1385" y="618"/>
                      </a:lnTo>
                      <a:lnTo>
                        <a:pt x="1356" y="627"/>
                      </a:lnTo>
                      <a:lnTo>
                        <a:pt x="1336" y="635"/>
                      </a:lnTo>
                      <a:lnTo>
                        <a:pt x="1317" y="635"/>
                      </a:lnTo>
                      <a:lnTo>
                        <a:pt x="1278" y="644"/>
                      </a:lnTo>
                      <a:lnTo>
                        <a:pt x="1230" y="652"/>
                      </a:lnTo>
                      <a:lnTo>
                        <a:pt x="1210" y="661"/>
                      </a:lnTo>
                      <a:lnTo>
                        <a:pt x="1191" y="661"/>
                      </a:lnTo>
                      <a:lnTo>
                        <a:pt x="1172" y="661"/>
                      </a:lnTo>
                      <a:lnTo>
                        <a:pt x="1152" y="661"/>
                      </a:lnTo>
                      <a:lnTo>
                        <a:pt x="1133" y="669"/>
                      </a:lnTo>
                      <a:lnTo>
                        <a:pt x="1114" y="678"/>
                      </a:lnTo>
                      <a:lnTo>
                        <a:pt x="1094" y="678"/>
                      </a:lnTo>
                      <a:lnTo>
                        <a:pt x="1075" y="678"/>
                      </a:lnTo>
                      <a:lnTo>
                        <a:pt x="1056" y="678"/>
                      </a:lnTo>
                      <a:lnTo>
                        <a:pt x="1027" y="669"/>
                      </a:lnTo>
                      <a:lnTo>
                        <a:pt x="1007" y="669"/>
                      </a:lnTo>
                      <a:lnTo>
                        <a:pt x="978" y="669"/>
                      </a:lnTo>
                      <a:lnTo>
                        <a:pt x="958" y="661"/>
                      </a:lnTo>
                      <a:lnTo>
                        <a:pt x="940" y="661"/>
                      </a:lnTo>
                      <a:lnTo>
                        <a:pt x="900" y="661"/>
                      </a:lnTo>
                      <a:lnTo>
                        <a:pt x="871" y="652"/>
                      </a:lnTo>
                      <a:lnTo>
                        <a:pt x="842" y="652"/>
                      </a:lnTo>
                      <a:lnTo>
                        <a:pt x="813" y="652"/>
                      </a:lnTo>
                      <a:lnTo>
                        <a:pt x="794" y="661"/>
                      </a:lnTo>
                      <a:lnTo>
                        <a:pt x="775" y="669"/>
                      </a:lnTo>
                      <a:lnTo>
                        <a:pt x="755" y="678"/>
                      </a:lnTo>
                      <a:lnTo>
                        <a:pt x="726" y="678"/>
                      </a:lnTo>
                      <a:lnTo>
                        <a:pt x="707" y="678"/>
                      </a:lnTo>
                      <a:lnTo>
                        <a:pt x="688" y="686"/>
                      </a:lnTo>
                      <a:lnTo>
                        <a:pt x="668" y="695"/>
                      </a:lnTo>
                      <a:lnTo>
                        <a:pt x="649" y="695"/>
                      </a:lnTo>
                      <a:lnTo>
                        <a:pt x="630" y="703"/>
                      </a:lnTo>
                      <a:lnTo>
                        <a:pt x="610" y="703"/>
                      </a:lnTo>
                      <a:lnTo>
                        <a:pt x="581" y="703"/>
                      </a:lnTo>
                      <a:lnTo>
                        <a:pt x="561" y="703"/>
                      </a:lnTo>
                      <a:lnTo>
                        <a:pt x="542" y="703"/>
                      </a:lnTo>
                      <a:lnTo>
                        <a:pt x="523" y="703"/>
                      </a:lnTo>
                      <a:lnTo>
                        <a:pt x="503" y="703"/>
                      </a:lnTo>
                      <a:lnTo>
                        <a:pt x="484" y="695"/>
                      </a:lnTo>
                      <a:lnTo>
                        <a:pt x="445" y="686"/>
                      </a:lnTo>
                      <a:lnTo>
                        <a:pt x="426" y="678"/>
                      </a:lnTo>
                      <a:lnTo>
                        <a:pt x="397" y="669"/>
                      </a:lnTo>
                      <a:lnTo>
                        <a:pt x="378" y="661"/>
                      </a:lnTo>
                      <a:lnTo>
                        <a:pt x="358" y="652"/>
                      </a:lnTo>
                      <a:lnTo>
                        <a:pt x="339" y="644"/>
                      </a:lnTo>
                      <a:lnTo>
                        <a:pt x="319" y="635"/>
                      </a:lnTo>
                      <a:lnTo>
                        <a:pt x="300" y="635"/>
                      </a:lnTo>
                      <a:lnTo>
                        <a:pt x="281" y="627"/>
                      </a:lnTo>
                      <a:lnTo>
                        <a:pt x="261" y="618"/>
                      </a:lnTo>
                      <a:lnTo>
                        <a:pt x="242" y="610"/>
                      </a:lnTo>
                      <a:lnTo>
                        <a:pt x="223" y="593"/>
                      </a:lnTo>
                      <a:lnTo>
                        <a:pt x="203" y="593"/>
                      </a:lnTo>
                      <a:lnTo>
                        <a:pt x="174" y="593"/>
                      </a:lnTo>
                      <a:lnTo>
                        <a:pt x="155" y="593"/>
                      </a:lnTo>
                      <a:lnTo>
                        <a:pt x="136" y="601"/>
                      </a:lnTo>
                      <a:lnTo>
                        <a:pt x="116" y="601"/>
                      </a:lnTo>
                      <a:lnTo>
                        <a:pt x="96" y="601"/>
                      </a:lnTo>
                      <a:lnTo>
                        <a:pt x="67" y="610"/>
                      </a:lnTo>
                      <a:lnTo>
                        <a:pt x="49" y="618"/>
                      </a:lnTo>
                      <a:lnTo>
                        <a:pt x="29" y="627"/>
                      </a:lnTo>
                      <a:lnTo>
                        <a:pt x="20" y="644"/>
                      </a:lnTo>
                      <a:lnTo>
                        <a:pt x="0" y="652"/>
                      </a:lnTo>
                      <a:lnTo>
                        <a:pt x="0" y="661"/>
                      </a:lnTo>
                    </a:path>
                  </a:pathLst>
                </a:custGeom>
                <a:solidFill>
                  <a:srgbClr val="000066"/>
                </a:solidFill>
                <a:ln w="12700" cap="rnd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IN">
                    <a:solidFill>
                      <a:prstClr val="black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sp>
            <p:nvSpPr>
              <p:cNvPr id="33" name="Rectangle 28"/>
              <p:cNvSpPr>
                <a:spLocks noChangeArrowheads="1"/>
              </p:cNvSpPr>
              <p:nvPr/>
            </p:nvSpPr>
            <p:spPr bwMode="auto">
              <a:xfrm>
                <a:off x="2207" y="1160"/>
                <a:ext cx="1675" cy="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7768" tIns="18399" rIns="37768" bIns="18399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140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보여지는 행동 </a:t>
                </a:r>
                <a:r>
                  <a:rPr lang="en-US" sz="105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Observable</a:t>
                </a:r>
                <a:endParaRPr lang="en-US" sz="500" dirty="0">
                  <a:solidFill>
                    <a:prstClr val="black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endParaRPr>
              </a:p>
              <a:p>
                <a:pPr algn="ctr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Behavior</a:t>
                </a:r>
                <a:endParaRPr lang="en-US" sz="1200" dirty="0">
                  <a:solidFill>
                    <a:prstClr val="black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624" y="1680"/>
              <a:ext cx="4741" cy="54"/>
            </a:xfrm>
            <a:custGeom>
              <a:avLst/>
              <a:gdLst/>
              <a:ahLst/>
              <a:cxnLst>
                <a:cxn ang="0">
                  <a:pos x="122" y="14"/>
                </a:cxn>
                <a:cxn ang="0">
                  <a:pos x="226" y="24"/>
                </a:cxn>
                <a:cxn ang="0">
                  <a:pos x="323" y="39"/>
                </a:cxn>
                <a:cxn ang="0">
                  <a:pos x="444" y="49"/>
                </a:cxn>
                <a:cxn ang="0">
                  <a:pos x="506" y="32"/>
                </a:cxn>
                <a:cxn ang="0">
                  <a:pos x="601" y="21"/>
                </a:cxn>
                <a:cxn ang="0">
                  <a:pos x="724" y="21"/>
                </a:cxn>
                <a:cxn ang="0">
                  <a:pos x="889" y="39"/>
                </a:cxn>
                <a:cxn ang="0">
                  <a:pos x="976" y="46"/>
                </a:cxn>
                <a:cxn ang="0">
                  <a:pos x="1037" y="32"/>
                </a:cxn>
                <a:cxn ang="0">
                  <a:pos x="1124" y="24"/>
                </a:cxn>
                <a:cxn ang="0">
                  <a:pos x="1246" y="21"/>
                </a:cxn>
                <a:cxn ang="0">
                  <a:pos x="1325" y="24"/>
                </a:cxn>
                <a:cxn ang="0">
                  <a:pos x="1386" y="49"/>
                </a:cxn>
                <a:cxn ang="0">
                  <a:pos x="1472" y="42"/>
                </a:cxn>
                <a:cxn ang="0">
                  <a:pos x="1543" y="24"/>
                </a:cxn>
                <a:cxn ang="0">
                  <a:pos x="1638" y="3"/>
                </a:cxn>
                <a:cxn ang="0">
                  <a:pos x="1725" y="3"/>
                </a:cxn>
                <a:cxn ang="0">
                  <a:pos x="1795" y="14"/>
                </a:cxn>
                <a:cxn ang="0">
                  <a:pos x="1864" y="32"/>
                </a:cxn>
                <a:cxn ang="0">
                  <a:pos x="1987" y="42"/>
                </a:cxn>
                <a:cxn ang="0">
                  <a:pos x="2074" y="49"/>
                </a:cxn>
                <a:cxn ang="0">
                  <a:pos x="2161" y="42"/>
                </a:cxn>
                <a:cxn ang="0">
                  <a:pos x="2265" y="32"/>
                </a:cxn>
                <a:cxn ang="0">
                  <a:pos x="2335" y="28"/>
                </a:cxn>
                <a:cxn ang="0">
                  <a:pos x="2449" y="35"/>
                </a:cxn>
                <a:cxn ang="0">
                  <a:pos x="2527" y="35"/>
                </a:cxn>
                <a:cxn ang="0">
                  <a:pos x="2596" y="35"/>
                </a:cxn>
                <a:cxn ang="0">
                  <a:pos x="2684" y="32"/>
                </a:cxn>
                <a:cxn ang="0">
                  <a:pos x="2788" y="17"/>
                </a:cxn>
                <a:cxn ang="0">
                  <a:pos x="2876" y="10"/>
                </a:cxn>
                <a:cxn ang="0">
                  <a:pos x="2945" y="7"/>
                </a:cxn>
                <a:cxn ang="0">
                  <a:pos x="2987" y="15"/>
                </a:cxn>
                <a:cxn ang="0">
                  <a:pos x="3062" y="15"/>
                </a:cxn>
                <a:cxn ang="0">
                  <a:pos x="3128" y="39"/>
                </a:cxn>
                <a:cxn ang="0">
                  <a:pos x="3215" y="28"/>
                </a:cxn>
                <a:cxn ang="0">
                  <a:pos x="3294" y="7"/>
                </a:cxn>
                <a:cxn ang="0">
                  <a:pos x="3425" y="0"/>
                </a:cxn>
                <a:cxn ang="0">
                  <a:pos x="3520" y="10"/>
                </a:cxn>
                <a:cxn ang="0">
                  <a:pos x="3616" y="24"/>
                </a:cxn>
                <a:cxn ang="0">
                  <a:pos x="3695" y="39"/>
                </a:cxn>
                <a:cxn ang="0">
                  <a:pos x="3825" y="42"/>
                </a:cxn>
                <a:cxn ang="0">
                  <a:pos x="3895" y="32"/>
                </a:cxn>
                <a:cxn ang="0">
                  <a:pos x="4000" y="17"/>
                </a:cxn>
                <a:cxn ang="0">
                  <a:pos x="4086" y="3"/>
                </a:cxn>
                <a:cxn ang="0">
                  <a:pos x="4217" y="10"/>
                </a:cxn>
                <a:cxn ang="0">
                  <a:pos x="4296" y="24"/>
                </a:cxn>
                <a:cxn ang="0">
                  <a:pos x="4401" y="49"/>
                </a:cxn>
                <a:cxn ang="0">
                  <a:pos x="4504" y="49"/>
                </a:cxn>
                <a:cxn ang="0">
                  <a:pos x="4566" y="21"/>
                </a:cxn>
                <a:cxn ang="0">
                  <a:pos x="4635" y="0"/>
                </a:cxn>
                <a:cxn ang="0">
                  <a:pos x="4705" y="3"/>
                </a:cxn>
              </a:cxnLst>
              <a:rect l="0" t="0" r="r" b="b"/>
              <a:pathLst>
                <a:path w="4741" h="54">
                  <a:moveTo>
                    <a:pt x="0" y="24"/>
                  </a:moveTo>
                  <a:lnTo>
                    <a:pt x="18" y="24"/>
                  </a:lnTo>
                  <a:lnTo>
                    <a:pt x="35" y="21"/>
                  </a:lnTo>
                  <a:lnTo>
                    <a:pt x="122" y="14"/>
                  </a:lnTo>
                  <a:lnTo>
                    <a:pt x="157" y="10"/>
                  </a:lnTo>
                  <a:lnTo>
                    <a:pt x="174" y="14"/>
                  </a:lnTo>
                  <a:lnTo>
                    <a:pt x="192" y="17"/>
                  </a:lnTo>
                  <a:lnTo>
                    <a:pt x="226" y="24"/>
                  </a:lnTo>
                  <a:lnTo>
                    <a:pt x="244" y="32"/>
                  </a:lnTo>
                  <a:lnTo>
                    <a:pt x="279" y="32"/>
                  </a:lnTo>
                  <a:lnTo>
                    <a:pt x="296" y="35"/>
                  </a:lnTo>
                  <a:lnTo>
                    <a:pt x="323" y="39"/>
                  </a:lnTo>
                  <a:lnTo>
                    <a:pt x="340" y="42"/>
                  </a:lnTo>
                  <a:lnTo>
                    <a:pt x="366" y="49"/>
                  </a:lnTo>
                  <a:lnTo>
                    <a:pt x="383" y="49"/>
                  </a:lnTo>
                  <a:lnTo>
                    <a:pt x="444" y="49"/>
                  </a:lnTo>
                  <a:lnTo>
                    <a:pt x="462" y="46"/>
                  </a:lnTo>
                  <a:lnTo>
                    <a:pt x="470" y="39"/>
                  </a:lnTo>
                  <a:lnTo>
                    <a:pt x="488" y="35"/>
                  </a:lnTo>
                  <a:lnTo>
                    <a:pt x="506" y="32"/>
                  </a:lnTo>
                  <a:lnTo>
                    <a:pt x="532" y="28"/>
                  </a:lnTo>
                  <a:lnTo>
                    <a:pt x="557" y="24"/>
                  </a:lnTo>
                  <a:lnTo>
                    <a:pt x="583" y="21"/>
                  </a:lnTo>
                  <a:lnTo>
                    <a:pt x="601" y="21"/>
                  </a:lnTo>
                  <a:lnTo>
                    <a:pt x="627" y="17"/>
                  </a:lnTo>
                  <a:lnTo>
                    <a:pt x="645" y="17"/>
                  </a:lnTo>
                  <a:lnTo>
                    <a:pt x="706" y="21"/>
                  </a:lnTo>
                  <a:lnTo>
                    <a:pt x="724" y="21"/>
                  </a:lnTo>
                  <a:lnTo>
                    <a:pt x="811" y="32"/>
                  </a:lnTo>
                  <a:lnTo>
                    <a:pt x="827" y="35"/>
                  </a:lnTo>
                  <a:lnTo>
                    <a:pt x="845" y="35"/>
                  </a:lnTo>
                  <a:lnTo>
                    <a:pt x="889" y="39"/>
                  </a:lnTo>
                  <a:lnTo>
                    <a:pt x="906" y="42"/>
                  </a:lnTo>
                  <a:lnTo>
                    <a:pt x="932" y="49"/>
                  </a:lnTo>
                  <a:lnTo>
                    <a:pt x="950" y="49"/>
                  </a:lnTo>
                  <a:lnTo>
                    <a:pt x="976" y="46"/>
                  </a:lnTo>
                  <a:lnTo>
                    <a:pt x="993" y="46"/>
                  </a:lnTo>
                  <a:lnTo>
                    <a:pt x="1011" y="39"/>
                  </a:lnTo>
                  <a:lnTo>
                    <a:pt x="1028" y="39"/>
                  </a:lnTo>
                  <a:lnTo>
                    <a:pt x="1037" y="32"/>
                  </a:lnTo>
                  <a:lnTo>
                    <a:pt x="1055" y="32"/>
                  </a:lnTo>
                  <a:lnTo>
                    <a:pt x="1089" y="24"/>
                  </a:lnTo>
                  <a:lnTo>
                    <a:pt x="1107" y="24"/>
                  </a:lnTo>
                  <a:lnTo>
                    <a:pt x="1124" y="24"/>
                  </a:lnTo>
                  <a:lnTo>
                    <a:pt x="1142" y="21"/>
                  </a:lnTo>
                  <a:lnTo>
                    <a:pt x="1159" y="21"/>
                  </a:lnTo>
                  <a:lnTo>
                    <a:pt x="1176" y="17"/>
                  </a:lnTo>
                  <a:lnTo>
                    <a:pt x="1246" y="21"/>
                  </a:lnTo>
                  <a:lnTo>
                    <a:pt x="1263" y="21"/>
                  </a:lnTo>
                  <a:lnTo>
                    <a:pt x="1281" y="21"/>
                  </a:lnTo>
                  <a:lnTo>
                    <a:pt x="1307" y="24"/>
                  </a:lnTo>
                  <a:lnTo>
                    <a:pt x="1325" y="24"/>
                  </a:lnTo>
                  <a:lnTo>
                    <a:pt x="1333" y="32"/>
                  </a:lnTo>
                  <a:lnTo>
                    <a:pt x="1351" y="42"/>
                  </a:lnTo>
                  <a:lnTo>
                    <a:pt x="1368" y="46"/>
                  </a:lnTo>
                  <a:lnTo>
                    <a:pt x="1386" y="49"/>
                  </a:lnTo>
                  <a:lnTo>
                    <a:pt x="1403" y="46"/>
                  </a:lnTo>
                  <a:lnTo>
                    <a:pt x="1420" y="46"/>
                  </a:lnTo>
                  <a:lnTo>
                    <a:pt x="1438" y="46"/>
                  </a:lnTo>
                  <a:lnTo>
                    <a:pt x="1472" y="42"/>
                  </a:lnTo>
                  <a:lnTo>
                    <a:pt x="1493" y="34"/>
                  </a:lnTo>
                  <a:lnTo>
                    <a:pt x="1507" y="32"/>
                  </a:lnTo>
                  <a:lnTo>
                    <a:pt x="1534" y="22"/>
                  </a:lnTo>
                  <a:lnTo>
                    <a:pt x="1543" y="24"/>
                  </a:lnTo>
                  <a:lnTo>
                    <a:pt x="1569" y="17"/>
                  </a:lnTo>
                  <a:lnTo>
                    <a:pt x="1595" y="10"/>
                  </a:lnTo>
                  <a:lnTo>
                    <a:pt x="1621" y="3"/>
                  </a:lnTo>
                  <a:lnTo>
                    <a:pt x="1638" y="3"/>
                  </a:lnTo>
                  <a:lnTo>
                    <a:pt x="1656" y="0"/>
                  </a:lnTo>
                  <a:lnTo>
                    <a:pt x="1673" y="0"/>
                  </a:lnTo>
                  <a:lnTo>
                    <a:pt x="1690" y="0"/>
                  </a:lnTo>
                  <a:lnTo>
                    <a:pt x="1725" y="3"/>
                  </a:lnTo>
                  <a:lnTo>
                    <a:pt x="1743" y="7"/>
                  </a:lnTo>
                  <a:lnTo>
                    <a:pt x="1760" y="7"/>
                  </a:lnTo>
                  <a:lnTo>
                    <a:pt x="1777" y="10"/>
                  </a:lnTo>
                  <a:lnTo>
                    <a:pt x="1795" y="14"/>
                  </a:lnTo>
                  <a:lnTo>
                    <a:pt x="1813" y="21"/>
                  </a:lnTo>
                  <a:lnTo>
                    <a:pt x="1830" y="24"/>
                  </a:lnTo>
                  <a:lnTo>
                    <a:pt x="1847" y="28"/>
                  </a:lnTo>
                  <a:lnTo>
                    <a:pt x="1864" y="32"/>
                  </a:lnTo>
                  <a:lnTo>
                    <a:pt x="1882" y="32"/>
                  </a:lnTo>
                  <a:lnTo>
                    <a:pt x="1917" y="35"/>
                  </a:lnTo>
                  <a:lnTo>
                    <a:pt x="1952" y="42"/>
                  </a:lnTo>
                  <a:lnTo>
                    <a:pt x="1987" y="42"/>
                  </a:lnTo>
                  <a:lnTo>
                    <a:pt x="2004" y="46"/>
                  </a:lnTo>
                  <a:lnTo>
                    <a:pt x="2031" y="46"/>
                  </a:lnTo>
                  <a:lnTo>
                    <a:pt x="2047" y="46"/>
                  </a:lnTo>
                  <a:lnTo>
                    <a:pt x="2074" y="49"/>
                  </a:lnTo>
                  <a:lnTo>
                    <a:pt x="2091" y="49"/>
                  </a:lnTo>
                  <a:lnTo>
                    <a:pt x="2126" y="49"/>
                  </a:lnTo>
                  <a:lnTo>
                    <a:pt x="2144" y="46"/>
                  </a:lnTo>
                  <a:lnTo>
                    <a:pt x="2161" y="42"/>
                  </a:lnTo>
                  <a:lnTo>
                    <a:pt x="2196" y="39"/>
                  </a:lnTo>
                  <a:lnTo>
                    <a:pt x="2213" y="35"/>
                  </a:lnTo>
                  <a:lnTo>
                    <a:pt x="2231" y="35"/>
                  </a:lnTo>
                  <a:lnTo>
                    <a:pt x="2265" y="32"/>
                  </a:lnTo>
                  <a:lnTo>
                    <a:pt x="2283" y="28"/>
                  </a:lnTo>
                  <a:lnTo>
                    <a:pt x="2300" y="28"/>
                  </a:lnTo>
                  <a:lnTo>
                    <a:pt x="2318" y="28"/>
                  </a:lnTo>
                  <a:lnTo>
                    <a:pt x="2335" y="28"/>
                  </a:lnTo>
                  <a:lnTo>
                    <a:pt x="2362" y="28"/>
                  </a:lnTo>
                  <a:lnTo>
                    <a:pt x="2378" y="28"/>
                  </a:lnTo>
                  <a:lnTo>
                    <a:pt x="2431" y="32"/>
                  </a:lnTo>
                  <a:lnTo>
                    <a:pt x="2449" y="35"/>
                  </a:lnTo>
                  <a:lnTo>
                    <a:pt x="2466" y="35"/>
                  </a:lnTo>
                  <a:lnTo>
                    <a:pt x="2492" y="35"/>
                  </a:lnTo>
                  <a:lnTo>
                    <a:pt x="2509" y="35"/>
                  </a:lnTo>
                  <a:lnTo>
                    <a:pt x="2527" y="35"/>
                  </a:lnTo>
                  <a:lnTo>
                    <a:pt x="2544" y="39"/>
                  </a:lnTo>
                  <a:lnTo>
                    <a:pt x="2562" y="35"/>
                  </a:lnTo>
                  <a:lnTo>
                    <a:pt x="2579" y="35"/>
                  </a:lnTo>
                  <a:lnTo>
                    <a:pt x="2596" y="35"/>
                  </a:lnTo>
                  <a:lnTo>
                    <a:pt x="2614" y="35"/>
                  </a:lnTo>
                  <a:lnTo>
                    <a:pt x="2649" y="35"/>
                  </a:lnTo>
                  <a:lnTo>
                    <a:pt x="2666" y="32"/>
                  </a:lnTo>
                  <a:lnTo>
                    <a:pt x="2684" y="32"/>
                  </a:lnTo>
                  <a:lnTo>
                    <a:pt x="2719" y="24"/>
                  </a:lnTo>
                  <a:lnTo>
                    <a:pt x="2736" y="24"/>
                  </a:lnTo>
                  <a:lnTo>
                    <a:pt x="2753" y="21"/>
                  </a:lnTo>
                  <a:lnTo>
                    <a:pt x="2788" y="17"/>
                  </a:lnTo>
                  <a:lnTo>
                    <a:pt x="2806" y="17"/>
                  </a:lnTo>
                  <a:lnTo>
                    <a:pt x="2823" y="14"/>
                  </a:lnTo>
                  <a:lnTo>
                    <a:pt x="2858" y="10"/>
                  </a:lnTo>
                  <a:lnTo>
                    <a:pt x="2876" y="10"/>
                  </a:lnTo>
                  <a:lnTo>
                    <a:pt x="2893" y="10"/>
                  </a:lnTo>
                  <a:lnTo>
                    <a:pt x="2910" y="7"/>
                  </a:lnTo>
                  <a:lnTo>
                    <a:pt x="2928" y="7"/>
                  </a:lnTo>
                  <a:lnTo>
                    <a:pt x="2945" y="7"/>
                  </a:lnTo>
                  <a:lnTo>
                    <a:pt x="2945" y="14"/>
                  </a:lnTo>
                  <a:lnTo>
                    <a:pt x="2987" y="6"/>
                  </a:lnTo>
                  <a:lnTo>
                    <a:pt x="3041" y="6"/>
                  </a:lnTo>
                  <a:lnTo>
                    <a:pt x="2987" y="15"/>
                  </a:lnTo>
                  <a:lnTo>
                    <a:pt x="2993" y="15"/>
                  </a:lnTo>
                  <a:lnTo>
                    <a:pt x="3041" y="15"/>
                  </a:lnTo>
                  <a:lnTo>
                    <a:pt x="3028" y="19"/>
                  </a:lnTo>
                  <a:lnTo>
                    <a:pt x="3062" y="15"/>
                  </a:lnTo>
                  <a:lnTo>
                    <a:pt x="3069" y="15"/>
                  </a:lnTo>
                  <a:lnTo>
                    <a:pt x="3094" y="39"/>
                  </a:lnTo>
                  <a:lnTo>
                    <a:pt x="3110" y="39"/>
                  </a:lnTo>
                  <a:lnTo>
                    <a:pt x="3128" y="39"/>
                  </a:lnTo>
                  <a:lnTo>
                    <a:pt x="3154" y="35"/>
                  </a:lnTo>
                  <a:lnTo>
                    <a:pt x="3171" y="32"/>
                  </a:lnTo>
                  <a:lnTo>
                    <a:pt x="3197" y="28"/>
                  </a:lnTo>
                  <a:lnTo>
                    <a:pt x="3215" y="28"/>
                  </a:lnTo>
                  <a:lnTo>
                    <a:pt x="3224" y="21"/>
                  </a:lnTo>
                  <a:lnTo>
                    <a:pt x="3241" y="17"/>
                  </a:lnTo>
                  <a:lnTo>
                    <a:pt x="3259" y="14"/>
                  </a:lnTo>
                  <a:lnTo>
                    <a:pt x="3294" y="7"/>
                  </a:lnTo>
                  <a:lnTo>
                    <a:pt x="3311" y="3"/>
                  </a:lnTo>
                  <a:lnTo>
                    <a:pt x="3328" y="3"/>
                  </a:lnTo>
                  <a:lnTo>
                    <a:pt x="3381" y="0"/>
                  </a:lnTo>
                  <a:lnTo>
                    <a:pt x="3425" y="0"/>
                  </a:lnTo>
                  <a:lnTo>
                    <a:pt x="3441" y="3"/>
                  </a:lnTo>
                  <a:lnTo>
                    <a:pt x="3485" y="7"/>
                  </a:lnTo>
                  <a:lnTo>
                    <a:pt x="3503" y="7"/>
                  </a:lnTo>
                  <a:lnTo>
                    <a:pt x="3520" y="10"/>
                  </a:lnTo>
                  <a:lnTo>
                    <a:pt x="3538" y="10"/>
                  </a:lnTo>
                  <a:lnTo>
                    <a:pt x="3572" y="17"/>
                  </a:lnTo>
                  <a:lnTo>
                    <a:pt x="3598" y="21"/>
                  </a:lnTo>
                  <a:lnTo>
                    <a:pt x="3616" y="24"/>
                  </a:lnTo>
                  <a:lnTo>
                    <a:pt x="3642" y="28"/>
                  </a:lnTo>
                  <a:lnTo>
                    <a:pt x="3659" y="32"/>
                  </a:lnTo>
                  <a:lnTo>
                    <a:pt x="3677" y="35"/>
                  </a:lnTo>
                  <a:lnTo>
                    <a:pt x="3695" y="39"/>
                  </a:lnTo>
                  <a:lnTo>
                    <a:pt x="3747" y="42"/>
                  </a:lnTo>
                  <a:lnTo>
                    <a:pt x="3782" y="42"/>
                  </a:lnTo>
                  <a:lnTo>
                    <a:pt x="3799" y="42"/>
                  </a:lnTo>
                  <a:lnTo>
                    <a:pt x="3825" y="42"/>
                  </a:lnTo>
                  <a:lnTo>
                    <a:pt x="3842" y="39"/>
                  </a:lnTo>
                  <a:lnTo>
                    <a:pt x="3860" y="39"/>
                  </a:lnTo>
                  <a:lnTo>
                    <a:pt x="3877" y="35"/>
                  </a:lnTo>
                  <a:lnTo>
                    <a:pt x="3895" y="32"/>
                  </a:lnTo>
                  <a:lnTo>
                    <a:pt x="3913" y="32"/>
                  </a:lnTo>
                  <a:lnTo>
                    <a:pt x="3956" y="24"/>
                  </a:lnTo>
                  <a:lnTo>
                    <a:pt x="3982" y="21"/>
                  </a:lnTo>
                  <a:lnTo>
                    <a:pt x="4000" y="17"/>
                  </a:lnTo>
                  <a:lnTo>
                    <a:pt x="4034" y="14"/>
                  </a:lnTo>
                  <a:lnTo>
                    <a:pt x="4052" y="7"/>
                  </a:lnTo>
                  <a:lnTo>
                    <a:pt x="4069" y="7"/>
                  </a:lnTo>
                  <a:lnTo>
                    <a:pt x="4086" y="3"/>
                  </a:lnTo>
                  <a:lnTo>
                    <a:pt x="4104" y="3"/>
                  </a:lnTo>
                  <a:lnTo>
                    <a:pt x="4130" y="3"/>
                  </a:lnTo>
                  <a:lnTo>
                    <a:pt x="4200" y="7"/>
                  </a:lnTo>
                  <a:lnTo>
                    <a:pt x="4217" y="10"/>
                  </a:lnTo>
                  <a:lnTo>
                    <a:pt x="4252" y="10"/>
                  </a:lnTo>
                  <a:lnTo>
                    <a:pt x="4270" y="14"/>
                  </a:lnTo>
                  <a:lnTo>
                    <a:pt x="4287" y="17"/>
                  </a:lnTo>
                  <a:lnTo>
                    <a:pt x="4296" y="24"/>
                  </a:lnTo>
                  <a:lnTo>
                    <a:pt x="4322" y="32"/>
                  </a:lnTo>
                  <a:lnTo>
                    <a:pt x="4339" y="35"/>
                  </a:lnTo>
                  <a:lnTo>
                    <a:pt x="4365" y="39"/>
                  </a:lnTo>
                  <a:lnTo>
                    <a:pt x="4401" y="49"/>
                  </a:lnTo>
                  <a:lnTo>
                    <a:pt x="4417" y="49"/>
                  </a:lnTo>
                  <a:lnTo>
                    <a:pt x="4470" y="53"/>
                  </a:lnTo>
                  <a:lnTo>
                    <a:pt x="4488" y="53"/>
                  </a:lnTo>
                  <a:lnTo>
                    <a:pt x="4504" y="49"/>
                  </a:lnTo>
                  <a:lnTo>
                    <a:pt x="4514" y="42"/>
                  </a:lnTo>
                  <a:lnTo>
                    <a:pt x="4531" y="35"/>
                  </a:lnTo>
                  <a:lnTo>
                    <a:pt x="4540" y="28"/>
                  </a:lnTo>
                  <a:lnTo>
                    <a:pt x="4566" y="21"/>
                  </a:lnTo>
                  <a:lnTo>
                    <a:pt x="4583" y="14"/>
                  </a:lnTo>
                  <a:lnTo>
                    <a:pt x="4601" y="10"/>
                  </a:lnTo>
                  <a:lnTo>
                    <a:pt x="4618" y="7"/>
                  </a:lnTo>
                  <a:lnTo>
                    <a:pt x="4635" y="0"/>
                  </a:lnTo>
                  <a:lnTo>
                    <a:pt x="4653" y="0"/>
                  </a:lnTo>
                  <a:lnTo>
                    <a:pt x="4671" y="0"/>
                  </a:lnTo>
                  <a:lnTo>
                    <a:pt x="4688" y="0"/>
                  </a:lnTo>
                  <a:lnTo>
                    <a:pt x="4705" y="3"/>
                  </a:lnTo>
                  <a:lnTo>
                    <a:pt x="4722" y="7"/>
                  </a:lnTo>
                  <a:lnTo>
                    <a:pt x="4740" y="10"/>
                  </a:lnTo>
                </a:path>
              </a:pathLst>
            </a:custGeom>
            <a:noFill/>
            <a:ln w="76200" cap="rnd">
              <a:solidFill>
                <a:srgbClr val="339966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571473" y="3694370"/>
            <a:ext cx="3979" cy="2012396"/>
            <a:chOff x="672" y="1872"/>
            <a:chExt cx="11" cy="1971"/>
          </a:xfrm>
        </p:grpSpPr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V="1">
              <a:off x="672" y="1872"/>
              <a:ext cx="0" cy="652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683" y="3306"/>
              <a:ext cx="0" cy="537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1285852" y="4536152"/>
            <a:ext cx="3301662" cy="11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68" tIns="18399" rIns="37768" bIns="18399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자세 및 태도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(Attitude &amp; Value)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자질과 동기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(Traits &amp; Motive)</a:t>
            </a:r>
          </a:p>
        </p:txBody>
      </p: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1499836" y="3649162"/>
            <a:ext cx="2608390" cy="642853"/>
            <a:chOff x="1451" y="2124"/>
            <a:chExt cx="3196" cy="630"/>
          </a:xfrm>
        </p:grpSpPr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1451" y="2124"/>
              <a:ext cx="319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7768" tIns="18399" rIns="37768" bIns="18399" numCol="1" anchor="t" anchorCtr="0" compatLnSpc="1">
              <a:prstTxWarp prst="textNoShape">
                <a:avLst/>
              </a:prstTxWarp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기술과 지식</a:t>
              </a:r>
              <a:r>
                <a:rPr lang="en-US" altLang="ko-KR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</a:t>
              </a: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Skill &amp; Knowledge)</a:t>
              </a:r>
              <a:endParaRPr lang="en-US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1877" y="2754"/>
              <a:ext cx="2638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1571604" y="5077892"/>
            <a:ext cx="2797574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IN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428596" y="5929330"/>
            <a:ext cx="864399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t"/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참고문헌</a:t>
            </a:r>
            <a: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Spencer, L. &amp; Spencer, S., Competency at work: Models for superior performance, New York: John Wiley and Sons, Inc., 1993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endParaRPr lang="en-US" altLang="ko-KR" sz="1000" dirty="0">
              <a:solidFill>
                <a:srgbClr val="5F5F5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572000" y="2714620"/>
            <a:ext cx="3887788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4572000" y="3857628"/>
            <a:ext cx="3887788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572000" y="5072074"/>
            <a:ext cx="3887788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14876" y="2906911"/>
            <a:ext cx="3714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경험 스토리에서 발견하기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643439" y="4049919"/>
            <a:ext cx="40719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직무  필요 역량 연결 비교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643438" y="5264363"/>
            <a:ext cx="3714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행동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 것이 중요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353" y="399747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STAR+L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활용한 역량 경험 상세화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661349"/>
              </p:ext>
            </p:extLst>
          </p:nvPr>
        </p:nvGraphicFramePr>
        <p:xfrm>
          <a:off x="241164" y="2004585"/>
          <a:ext cx="8651316" cy="4516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8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11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주요 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(Situation)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과제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(Task)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행동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(Action)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(Result)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배운 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(Lessons)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04143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각 선택 역량과 과거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 연결을 통하여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상황에 대한 장면을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생생하게 그려보고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질문에 답해 본다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지금까지 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경험은 언제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무엇을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했을 때인가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 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가장 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 경험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사례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설명해 주세요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언제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계기로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맡은 역할과 책임은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무엇이었습니까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왜 그 역할을 담당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하게 되었죠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당신이 취한 행동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계획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은 무엇이었나요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어떠한 노력을 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점이 남과 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차별적이었죠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우선순위는 어떻게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결과는 어떠했죠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주변사람의 반응은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만약 그 일을 다시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한다면 어떻게 달리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해보고 싶나요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 경험을 통해서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깨달은 점은 무엇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향후 개인측면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업무측면에서 적용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가능한 점은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80485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직무경험</a:t>
                      </a:r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2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협업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79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의사소통</a:t>
                      </a:r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4020" y="1340768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자소서의 완결된 소재 및 인성면접의 중요한 기초 자료가 될 수 있음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직무분석을 통해 도출된 역량을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 + L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맞게 상세화 해 나가는 작업임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353" y="399747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STAR+L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활용한 역량 경험 상세화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61101"/>
              </p:ext>
            </p:extLst>
          </p:nvPr>
        </p:nvGraphicFramePr>
        <p:xfrm>
          <a:off x="241164" y="2004585"/>
          <a:ext cx="8651316" cy="4516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8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11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주요 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(Situation)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과제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(Task)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행동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(Action)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(Result)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배운 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(Lessons)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04143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각 선택 역량과 과거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 연결을 통하여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상황에 대한 장면을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생생하게 그려보고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질문에 답해 본다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지금까지 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경험은 언제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무엇을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했을 때인가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 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가장 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 경험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사례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설명해 주세요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언제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계기로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맡은 역할과 책임은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무엇이었습니까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왜 그 역할을 담당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하게 되었죠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당신이 취한 행동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계획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은 무엇이었나요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어떠한 노력을 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점이 남과 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차별적이었죠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우선순위는 어떻게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결과는 어떠했죠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주변사람의 반응은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만약 그 일을 다시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한다면 어떻게 달리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해보고 싶나요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 경험을 통해서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깨달은 점은 무엇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향후 개인측면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업무측면에서 적용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가능한 점은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80485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r>
                        <a:rPr lang="ko-KR" altLang="en-US" sz="1000" b="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목표성취</a:t>
                      </a:r>
                      <a:endParaRPr lang="en-US" altLang="ko-KR" sz="1000" b="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ADB</a:t>
                      </a: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2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창의적 문제해결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79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갈등해결</a:t>
                      </a:r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4020" y="1340768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자소서의 완결된 소재 및 인성면접의 중요한 기초 자료가 될 수 있음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직무분석을 통해 도출된 역량을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 + L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맞게 상세화 해 나가는 작업임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1610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353" y="399747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STAR+L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활용한 역량 경험 상세화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849786"/>
              </p:ext>
            </p:extLst>
          </p:nvPr>
        </p:nvGraphicFramePr>
        <p:xfrm>
          <a:off x="241164" y="2004585"/>
          <a:ext cx="8651316" cy="4516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8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11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주요 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(Situation)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과제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(Task)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행동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(Action)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(Result)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배운 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(Lessons)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04143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각 선택 역량과 과거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 연결을 통하여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상황에 대한 장면을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생생하게 그려보고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질문에 답해 본다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지금까지 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경험은 언제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무엇을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했을 때인가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 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가장 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 경험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사례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설명해 주세요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언제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계기로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맡은 역할과 책임은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무엇이었습니까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왜 그 역할을 담당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하게 되었죠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당신이 취한 행동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계획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은 무엇이었나요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어떠한 노력을 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점이 남과 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차별적이었죠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우선순위는 어떻게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결과는 어떠했죠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주변사람의 반응은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만약 그 일을 다시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한다면 어떻게 달리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해보고 싶나요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 경험을 통해서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깨달은 점은 무엇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향후 개인측면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업무측면에서 적용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가능한 점은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80485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학습능력 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2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79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4020" y="1340768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자소서의 완결된 소재 및 인성면접의 중요한 기초 자료가 될 수 있음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직무분석을 통해 도출된 역량을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 + L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맞게 상세화 해 나가는 작업임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5657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고딕">
      <a:majorFont>
        <a:latin typeface="나눔고딕"/>
        <a:ea typeface="나눔고딕"/>
        <a:cs typeface="Helvetica Neue UltraLight"/>
      </a:majorFont>
      <a:minorFont>
        <a:latin typeface="나눔고딕"/>
        <a:ea typeface="나눔고딕"/>
        <a:cs typeface="Helvetica Neue Thi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1141</Words>
  <Application>Microsoft Office PowerPoint</Application>
  <PresentationFormat>On-screen Show (4:3)</PresentationFormat>
  <Paragraphs>265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Helvetica Neue Thin</vt:lpstr>
      <vt:lpstr>Helvetica Neue UltraLight</vt:lpstr>
      <vt:lpstr>HY견고딕</vt:lpstr>
      <vt:lpstr>HY헤드라인M</vt:lpstr>
      <vt:lpstr>나눔고딕</vt:lpstr>
      <vt:lpstr>나눔고딕 ExtraBold</vt:lpstr>
      <vt:lpstr>맑은 고딕</vt:lpstr>
      <vt:lpstr>Arial</vt:lpstr>
      <vt:lpstr>Calibri</vt:lpstr>
      <vt:lpstr>Calibri Light</vt:lpstr>
      <vt:lpstr>Wingdings</vt:lpstr>
      <vt:lpstr>Office 테마</vt:lpstr>
      <vt:lpstr>2_Office 테마</vt:lpstr>
      <vt:lpstr>세부 프로그램 내용 (취업특강 2)</vt:lpstr>
      <vt:lpstr>세부 프로그램 내용 (취업특강 3)</vt:lpstr>
      <vt:lpstr>세부 프로그램 내용 (취업특강 4)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임기만</dc:creator>
  <cp:lastModifiedBy>제윤 황</cp:lastModifiedBy>
  <cp:revision>22</cp:revision>
  <dcterms:created xsi:type="dcterms:W3CDTF">2012-09-09T23:52:09Z</dcterms:created>
  <dcterms:modified xsi:type="dcterms:W3CDTF">2020-02-04T09:00:43Z</dcterms:modified>
</cp:coreProperties>
</file>