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8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9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9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4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8A15-839E-47EF-8CE3-3F101DCA030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203" y="188936"/>
            <a:ext cx="149059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16475" y="188936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서블릿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776" y="188936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DAO,DTO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94301" y="3798047"/>
            <a:ext cx="1490597" cy="160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8203" y="1994771"/>
            <a:ext cx="149059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16475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서블릿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33776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DAO,DTO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007790" y="47494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2366375" y="2459279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8408844">
            <a:off x="3565835" y="389063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3138657">
            <a:off x="847291" y="381337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7007790" y="954063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007790" y="218475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7007790" y="266387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2190489" y="47494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0800000">
            <a:off x="2190489" y="954063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71333" y="3764972"/>
            <a:ext cx="1490597" cy="160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8203" y="1994771"/>
            <a:ext cx="149059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16475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서블릿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33776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DAO,DTO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371334" y="218475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2457940">
            <a:off x="1269593" y="361837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3138657">
            <a:off x="866513" y="396852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007790" y="218475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7007790" y="266387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60483"/>
            <a:ext cx="564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/>
              <a:t>sendRedirect</a:t>
            </a:r>
            <a:r>
              <a:rPr lang="en-US" altLang="ko-KR" sz="3600" b="1" dirty="0" smtClean="0"/>
              <a:t> </a:t>
            </a:r>
            <a:r>
              <a:rPr lang="ko-KR" altLang="en-US" sz="3600" b="1" dirty="0" err="1" smtClean="0"/>
              <a:t>메소드</a:t>
            </a:r>
            <a:r>
              <a:rPr lang="ko-KR" altLang="en-US" sz="3600" b="1" dirty="0" smtClean="0"/>
              <a:t> 흐름</a:t>
            </a:r>
            <a:endParaRPr lang="ko-KR" altLang="en-US" sz="3600" b="1" dirty="0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371334" y="265552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71333" y="3764972"/>
            <a:ext cx="1490597" cy="160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8203" y="1994771"/>
            <a:ext cx="149059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16475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서블릿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33776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DAO,DTO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371334" y="218475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3138657">
            <a:off x="866513" y="396852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007790" y="218475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7007790" y="266387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60483"/>
            <a:ext cx="462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Forward </a:t>
            </a:r>
            <a:r>
              <a:rPr lang="ko-KR" altLang="en-US" sz="3600" b="1" dirty="0" err="1" smtClean="0"/>
              <a:t>메소드</a:t>
            </a:r>
            <a:r>
              <a:rPr lang="ko-KR" altLang="en-US" sz="3600" b="1" dirty="0" smtClean="0"/>
              <a:t> 흐름</a:t>
            </a:r>
            <a:endParaRPr lang="ko-KR" altLang="en-US" sz="3600" b="1" dirty="0"/>
          </a:p>
        </p:txBody>
      </p:sp>
      <p:sp>
        <p:nvSpPr>
          <p:cNvPr id="20" name="오른쪽 화살표 19"/>
          <p:cNvSpPr/>
          <p:nvPr/>
        </p:nvSpPr>
        <p:spPr>
          <a:xfrm rot="8378106">
            <a:off x="4400351" y="384112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3392" y="867428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프런트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서블릿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데이터 공유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40692" y="867428"/>
            <a:ext cx="2251549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RequestMapping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dirty="0" smtClean="0">
                <a:solidFill>
                  <a:prstClr val="black"/>
                </a:solidFill>
              </a:rPr>
              <a:t>분류 </a:t>
            </a:r>
            <a:r>
              <a:rPr lang="en-US" altLang="ko-KR" dirty="0" smtClean="0">
                <a:solidFill>
                  <a:prstClr val="black"/>
                </a:solidFill>
              </a:rPr>
              <a:t>&amp; </a:t>
            </a:r>
            <a:r>
              <a:rPr lang="ko-KR" altLang="en-US" dirty="0" err="1" smtClean="0">
                <a:solidFill>
                  <a:prstClr val="black"/>
                </a:solidFill>
              </a:rPr>
              <a:t>메소드</a:t>
            </a:r>
            <a:r>
              <a:rPr lang="ko-KR" altLang="en-US" dirty="0" smtClean="0">
                <a:solidFill>
                  <a:prstClr val="black"/>
                </a:solidFill>
              </a:rPr>
              <a:t> 실행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3814707" y="1057410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3814707" y="1536529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2980241">
            <a:off x="3884324" y="256727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80329" y="841334"/>
            <a:ext cx="319413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설정파일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Mycommand.properties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96126" y="3233715"/>
            <a:ext cx="1979630" cy="93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44853" y="5062072"/>
            <a:ext cx="194571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MemberInsert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1502" y="5044326"/>
            <a:ext cx="1969190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ProductionList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13847179">
            <a:off x="3452597" y="2795869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6458545" y="4165860"/>
            <a:ext cx="538619" cy="748429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814707" y="4253105"/>
            <a:ext cx="534459" cy="66118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75756" y="4722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여기서 분류</a:t>
            </a:r>
            <a:endParaRPr lang="ko-KR" altLang="en-US" sz="3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0758" y="3635597"/>
            <a:ext cx="2193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여기서 </a:t>
            </a:r>
            <a:endParaRPr lang="en-US" altLang="ko-KR" sz="3600" b="1" dirty="0" smtClean="0"/>
          </a:p>
          <a:p>
            <a:r>
              <a:rPr lang="ko-KR" altLang="en-US" sz="3600" b="1" dirty="0" smtClean="0"/>
              <a:t>비즈니스</a:t>
            </a:r>
            <a:endParaRPr lang="en-US" altLang="ko-KR" sz="3600" b="1" dirty="0" smtClean="0"/>
          </a:p>
          <a:p>
            <a:r>
              <a:rPr lang="ko-KR" altLang="en-US" sz="3600" b="1" dirty="0" err="1" smtClean="0"/>
              <a:t>로직</a:t>
            </a:r>
            <a:r>
              <a:rPr lang="ko-KR" altLang="en-US" sz="3600" b="1" dirty="0" smtClean="0"/>
              <a:t> 실행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093" y="47219"/>
            <a:ext cx="446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/>
              <a:t>FrontController</a:t>
            </a:r>
            <a:r>
              <a:rPr lang="ko-KR" altLang="en-US" sz="3600" b="1" dirty="0" smtClean="0"/>
              <a:t>패턴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489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3392" y="867428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프런트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서블릿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데이터 공유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40692" y="867428"/>
            <a:ext cx="2251549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RequestMapping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dirty="0" smtClean="0">
                <a:solidFill>
                  <a:prstClr val="black"/>
                </a:solidFill>
              </a:rPr>
              <a:t>분류 </a:t>
            </a:r>
            <a:r>
              <a:rPr lang="en-US" altLang="ko-KR" dirty="0" smtClean="0">
                <a:solidFill>
                  <a:prstClr val="black"/>
                </a:solidFill>
              </a:rPr>
              <a:t>&amp; </a:t>
            </a:r>
            <a:r>
              <a:rPr lang="ko-KR" altLang="en-US" dirty="0" err="1" smtClean="0">
                <a:solidFill>
                  <a:prstClr val="black"/>
                </a:solidFill>
              </a:rPr>
              <a:t>메소드</a:t>
            </a:r>
            <a:r>
              <a:rPr lang="ko-KR" altLang="en-US" dirty="0" smtClean="0">
                <a:solidFill>
                  <a:prstClr val="black"/>
                </a:solidFill>
              </a:rPr>
              <a:t> 실행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3814707" y="1057410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3814707" y="1536529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2980241">
            <a:off x="3884324" y="256727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80329" y="841334"/>
            <a:ext cx="319413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설정파일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Mycommand.properties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96126" y="3233715"/>
            <a:ext cx="1979630" cy="93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44853" y="5062072"/>
            <a:ext cx="194571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MemberInsert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1502" y="5044326"/>
            <a:ext cx="1969190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ProductionList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13847179">
            <a:off x="3452597" y="2795869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6458545" y="4165860"/>
            <a:ext cx="538619" cy="748429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814707" y="4253105"/>
            <a:ext cx="534459" cy="66118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75756" y="4722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여기서 분류</a:t>
            </a:r>
            <a:endParaRPr lang="ko-KR" altLang="en-US" sz="3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0758" y="3635597"/>
            <a:ext cx="2193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여기서 </a:t>
            </a:r>
            <a:endParaRPr lang="en-US" altLang="ko-KR" sz="3600" b="1" dirty="0" smtClean="0"/>
          </a:p>
          <a:p>
            <a:r>
              <a:rPr lang="ko-KR" altLang="en-US" sz="3600" b="1" dirty="0" smtClean="0"/>
              <a:t>비즈니스</a:t>
            </a:r>
            <a:endParaRPr lang="en-US" altLang="ko-KR" sz="3600" b="1" dirty="0" smtClean="0"/>
          </a:p>
          <a:p>
            <a:r>
              <a:rPr lang="ko-KR" altLang="en-US" sz="3600" b="1" dirty="0" err="1" smtClean="0"/>
              <a:t>로직</a:t>
            </a:r>
            <a:r>
              <a:rPr lang="ko-KR" altLang="en-US" sz="3600" b="1" dirty="0" smtClean="0"/>
              <a:t> 실행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093" y="47219"/>
            <a:ext cx="446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/>
              <a:t>FrontController</a:t>
            </a:r>
            <a:r>
              <a:rPr lang="ko-KR" altLang="en-US" sz="3600" b="1" dirty="0" smtClean="0"/>
              <a:t>패턴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711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20"/>
          <p:cNvSpPr/>
          <p:nvPr/>
        </p:nvSpPr>
        <p:spPr>
          <a:xfrm>
            <a:off x="3712478" y="698475"/>
            <a:ext cx="1671362" cy="679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Mybatis xml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VO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path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SQL mapper </a:t>
            </a:r>
            <a:r>
              <a:rPr lang="ko-KR" altLang="en-US" sz="1400" dirty="0" smtClean="0">
                <a:solidFill>
                  <a:schemeClr val="tx1"/>
                </a:solidFill>
              </a:rPr>
              <a:t>명시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20"/>
          <p:cNvSpPr/>
          <p:nvPr/>
        </p:nvSpPr>
        <p:spPr>
          <a:xfrm>
            <a:off x="3153864" y="1604935"/>
            <a:ext cx="1316656" cy="998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VO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-DTO</a:t>
            </a:r>
            <a:r>
              <a:rPr lang="ko-KR" altLang="en-US" sz="1400" dirty="0" smtClean="0">
                <a:solidFill>
                  <a:schemeClr val="tx1"/>
                </a:solidFill>
              </a:rPr>
              <a:t>와 비슷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-SQL</a:t>
            </a:r>
            <a:r>
              <a:rPr lang="ko-KR" altLang="en-US" sz="1400" dirty="0" smtClean="0">
                <a:solidFill>
                  <a:schemeClr val="tx1"/>
                </a:solidFill>
              </a:rPr>
              <a:t>문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실행 결과매핑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레코드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60406" y="1604934"/>
            <a:ext cx="1300666" cy="998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Mapper 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-SQL</a:t>
            </a:r>
            <a:r>
              <a:rPr lang="ko-KR" altLang="en-US" sz="1400" dirty="0" smtClean="0">
                <a:solidFill>
                  <a:schemeClr val="tx1"/>
                </a:solidFill>
              </a:rPr>
              <a:t>문 정</a:t>
            </a:r>
            <a:r>
              <a:rPr lang="ko-KR" altLang="en-US" sz="1400" dirty="0">
                <a:solidFill>
                  <a:schemeClr val="tx1"/>
                </a:solidFill>
              </a:rPr>
              <a:t>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11" idx="2"/>
            <a:endCxn id="20" idx="0"/>
          </p:cNvCxnSpPr>
          <p:nvPr/>
        </p:nvCxnSpPr>
        <p:spPr>
          <a:xfrm flipH="1">
            <a:off x="3812192" y="1378251"/>
            <a:ext cx="735967" cy="22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  <a:endCxn id="21" idx="0"/>
          </p:cNvCxnSpPr>
          <p:nvPr/>
        </p:nvCxnSpPr>
        <p:spPr>
          <a:xfrm>
            <a:off x="4548159" y="1378251"/>
            <a:ext cx="762580" cy="2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-50923"/>
            <a:ext cx="2980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설정파일</a:t>
            </a:r>
            <a:r>
              <a:rPr lang="en-US" altLang="ko-KR" sz="3000" b="1" dirty="0" smtClean="0"/>
              <a:t>(.XML):</a:t>
            </a:r>
            <a:endParaRPr lang="ko-KR" altLang="en-US" sz="3000" b="1" dirty="0"/>
          </a:p>
        </p:txBody>
      </p:sp>
      <p:sp>
        <p:nvSpPr>
          <p:cNvPr id="34" name="직사각형 20"/>
          <p:cNvSpPr/>
          <p:nvPr/>
        </p:nvSpPr>
        <p:spPr>
          <a:xfrm>
            <a:off x="1087061" y="698474"/>
            <a:ext cx="1665988" cy="1542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POM xml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 Mybatis </a:t>
            </a:r>
            <a:r>
              <a:rPr lang="ko-KR" altLang="en-US" sz="1400" dirty="0" smtClean="0">
                <a:solidFill>
                  <a:schemeClr val="tx1"/>
                </a:solidFill>
              </a:rPr>
              <a:t>라이브러리 추가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 Mybatis spring 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라이브러리 추가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 Tiles </a:t>
            </a:r>
            <a:r>
              <a:rPr lang="ko-KR" altLang="en-US" sz="1400" dirty="0" smtClean="0">
                <a:solidFill>
                  <a:schemeClr val="tx1"/>
                </a:solidFill>
              </a:rPr>
              <a:t>라이브러리 추가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23390" y="5969135"/>
            <a:ext cx="6551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Mybatis </a:t>
            </a:r>
            <a:r>
              <a:rPr lang="ko-KR" altLang="en-US" sz="1400" b="1" dirty="0" smtClean="0"/>
              <a:t>특징</a:t>
            </a:r>
            <a:r>
              <a:rPr lang="en-US" altLang="ko-KR" sz="1400" b="1" dirty="0" smtClean="0"/>
              <a:t>1:</a:t>
            </a:r>
          </a:p>
          <a:p>
            <a:r>
              <a:rPr lang="ko-KR" altLang="ko-KR" sz="1400" dirty="0"/>
              <a:t>한두 줄의 자바 코드로 </a:t>
            </a:r>
            <a:r>
              <a:rPr lang="en-US" altLang="ko-KR" sz="1400" dirty="0"/>
              <a:t>DB</a:t>
            </a:r>
            <a:r>
              <a:rPr lang="ko-KR" altLang="ko-KR" sz="1400" dirty="0"/>
              <a:t>를 연동 처리한다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r>
              <a:rPr lang="en-US" altLang="ko-KR" sz="1400" b="1" dirty="0"/>
              <a:t>Mybatis </a:t>
            </a:r>
            <a:r>
              <a:rPr lang="ko-KR" altLang="en-US" sz="1400" b="1" dirty="0" smtClean="0"/>
              <a:t>특징</a:t>
            </a:r>
            <a:r>
              <a:rPr lang="en-US" altLang="ko-KR" sz="1400" b="1" dirty="0" smtClean="0"/>
              <a:t>2:</a:t>
            </a:r>
            <a:r>
              <a:rPr lang="en-US" altLang="ko-KR" sz="1400" dirty="0"/>
              <a:t>SQL </a:t>
            </a:r>
            <a:r>
              <a:rPr lang="ko-KR" altLang="ko-KR" sz="1400" dirty="0"/>
              <a:t>명령어를 자바코드에서 분리하여 </a:t>
            </a:r>
            <a:r>
              <a:rPr lang="en-US" altLang="ko-KR" sz="1400" dirty="0"/>
              <a:t>xml</a:t>
            </a:r>
            <a:r>
              <a:rPr lang="ko-KR" altLang="ko-KR" sz="1400" dirty="0"/>
              <a:t>파일에 따로 관리한다</a:t>
            </a:r>
            <a:endParaRPr lang="en-US" altLang="ko-KR" sz="1400" b="1" dirty="0" smtClean="0"/>
          </a:p>
          <a:p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115620" y="2385397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</a:rPr>
              <a:t>Mybatis</a:t>
            </a:r>
          </a:p>
          <a:p>
            <a:pPr algn="ctr"/>
            <a:r>
              <a:rPr lang="ko-KR" altLang="en-US" sz="1600" b="1" dirty="0">
                <a:solidFill>
                  <a:srgbClr val="0070C0"/>
                </a:solidFill>
              </a:rPr>
              <a:t>라이브러리 추가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64189" y="2637523"/>
            <a:ext cx="14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Mybatis</a:t>
            </a:r>
            <a:r>
              <a:rPr lang="en-US" altLang="ko-KR" sz="1200" dirty="0" smtClean="0"/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설정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88482" y="2175172"/>
            <a:ext cx="2612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Mybatis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사용할 수 있도록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Spring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설정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5468" y="5973027"/>
            <a:ext cx="3031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Mybatis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연동 프레임워크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Tiles</a:t>
            </a:r>
            <a:r>
              <a:rPr lang="ko-KR" altLang="en-US" sz="1400" dirty="0" smtClean="0"/>
              <a:t>는 웹화면 구성 프레임워크</a:t>
            </a:r>
            <a:endParaRPr lang="ko-KR" altLang="en-US" sz="1400" dirty="0"/>
          </a:p>
        </p:txBody>
      </p:sp>
      <p:sp>
        <p:nvSpPr>
          <p:cNvPr id="39" name="Right Arrow 38"/>
          <p:cNvSpPr/>
          <p:nvPr/>
        </p:nvSpPr>
        <p:spPr>
          <a:xfrm>
            <a:off x="2980944" y="1165864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ight Arrow 39"/>
          <p:cNvSpPr/>
          <p:nvPr/>
        </p:nvSpPr>
        <p:spPr>
          <a:xfrm>
            <a:off x="5713045" y="1163894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147168" y="420940"/>
            <a:ext cx="1629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위치</a:t>
            </a:r>
            <a:r>
              <a:rPr lang="en-US" altLang="ko-KR" sz="1200" dirty="0" smtClean="0"/>
              <a:t>: Project </a:t>
            </a:r>
            <a:r>
              <a:rPr lang="ko-KR" altLang="en-US" sz="1200" dirty="0" smtClean="0"/>
              <a:t>맨 상단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579473" y="454923"/>
            <a:ext cx="2047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WEB-INF</a:t>
            </a:r>
            <a:r>
              <a:rPr lang="ko-KR" altLang="en-US" sz="1200" dirty="0" smtClean="0"/>
              <a:t> 하단 </a:t>
            </a:r>
            <a:r>
              <a:rPr lang="en-US" altLang="ko-KR" sz="1200" dirty="0" err="1" smtClean="0"/>
              <a:t>config</a:t>
            </a:r>
            <a:endParaRPr lang="ko-KR" altLang="en-US" sz="1200" dirty="0"/>
          </a:p>
        </p:txBody>
      </p:sp>
      <p:sp>
        <p:nvSpPr>
          <p:cNvPr id="44" name="직사각형 20"/>
          <p:cNvSpPr/>
          <p:nvPr/>
        </p:nvSpPr>
        <p:spPr>
          <a:xfrm>
            <a:off x="6505643" y="850875"/>
            <a:ext cx="2271158" cy="1176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Spring xml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   View Resolver </a:t>
            </a:r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</a:rPr>
              <a:t>Tiles path </a:t>
            </a:r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Mybatis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r>
              <a:rPr lang="ko-KR" altLang="en-US" sz="1400" dirty="0" smtClean="0">
                <a:solidFill>
                  <a:schemeClr val="tx1"/>
                </a:solidFill>
              </a:rPr>
              <a:t>연동 설정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핵심 클래스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sqlSession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51" name="직사각형 20"/>
          <p:cNvSpPr/>
          <p:nvPr/>
        </p:nvSpPr>
        <p:spPr>
          <a:xfrm>
            <a:off x="351719" y="4042841"/>
            <a:ext cx="2338378" cy="7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Web xml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</a:rPr>
              <a:t>DispatcherServlet </a:t>
            </a:r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한글 </a:t>
            </a:r>
            <a:r>
              <a:rPr lang="en-US" altLang="ko-KR" sz="1400" dirty="0" smtClean="0">
                <a:solidFill>
                  <a:schemeClr val="tx1"/>
                </a:solidFill>
              </a:rPr>
              <a:t>encoding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19964" y="3786512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WEB-INF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670996" y="527655"/>
            <a:ext cx="2047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WEB-INF</a:t>
            </a:r>
            <a:r>
              <a:rPr lang="ko-KR" altLang="en-US" sz="1200" dirty="0" smtClean="0"/>
              <a:t> 하단 </a:t>
            </a:r>
            <a:r>
              <a:rPr lang="en-US" altLang="ko-KR" sz="1200" dirty="0" err="1" smtClean="0"/>
              <a:t>config</a:t>
            </a:r>
            <a:endParaRPr lang="ko-KR" altLang="en-US" sz="1200" dirty="0"/>
          </a:p>
        </p:txBody>
      </p:sp>
      <p:sp>
        <p:nvSpPr>
          <p:cNvPr id="57" name="직사각형 20"/>
          <p:cNvSpPr/>
          <p:nvPr/>
        </p:nvSpPr>
        <p:spPr>
          <a:xfrm>
            <a:off x="3334705" y="4008345"/>
            <a:ext cx="2271158" cy="885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Tilesx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xml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메인 템플릿 설정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요청할 </a:t>
            </a:r>
            <a:r>
              <a:rPr lang="en-US" altLang="ko-KR" sz="1400" dirty="0" smtClean="0">
                <a:solidFill>
                  <a:schemeClr val="tx1"/>
                </a:solidFill>
              </a:rPr>
              <a:t>view </a:t>
            </a:r>
            <a:r>
              <a:rPr lang="ko-KR" altLang="en-US" sz="1400" dirty="0" smtClean="0">
                <a:solidFill>
                  <a:schemeClr val="tx1"/>
                </a:solidFill>
              </a:rPr>
              <a:t>설정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46606" y="3685126"/>
            <a:ext cx="2047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WEB-INF</a:t>
            </a:r>
            <a:r>
              <a:rPr lang="ko-KR" altLang="en-US" sz="1200" dirty="0" smtClean="0"/>
              <a:t> 하단 </a:t>
            </a:r>
            <a:r>
              <a:rPr lang="en-US" altLang="ko-KR" sz="1200" dirty="0" err="1" smtClean="0"/>
              <a:t>config</a:t>
            </a:r>
            <a:endParaRPr lang="ko-KR" altLang="en-US" sz="1200" dirty="0"/>
          </a:p>
        </p:txBody>
      </p:sp>
      <p:sp>
        <p:nvSpPr>
          <p:cNvPr id="59" name="Right Arrow 58"/>
          <p:cNvSpPr/>
          <p:nvPr/>
        </p:nvSpPr>
        <p:spPr>
          <a:xfrm>
            <a:off x="2806661" y="4277618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20"/>
          <p:cNvSpPr/>
          <p:nvPr/>
        </p:nvSpPr>
        <p:spPr>
          <a:xfrm>
            <a:off x="6461491" y="4008345"/>
            <a:ext cx="2271158" cy="885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메인 템플릿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(.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</a:p>
          <a:p>
            <a:pPr marL="285750" lvl="0" indent="-285750"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메인 템플릿 만들기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prstClr val="black"/>
                </a:solidFill>
              </a:rPr>
              <a:t>Top, Content </a:t>
            </a:r>
            <a:r>
              <a:rPr lang="ko-KR" altLang="en-US" sz="1400" dirty="0" smtClean="0">
                <a:solidFill>
                  <a:prstClr val="black"/>
                </a:solidFill>
              </a:rPr>
              <a:t>등록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73392" y="3685126"/>
            <a:ext cx="2041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WEB-INF</a:t>
            </a:r>
            <a:r>
              <a:rPr lang="ko-KR" altLang="en-US" sz="1200" dirty="0" smtClean="0"/>
              <a:t> 하단 </a:t>
            </a:r>
            <a:r>
              <a:rPr lang="en-US" altLang="ko-KR" sz="1200" dirty="0" smtClean="0"/>
              <a:t>layout</a:t>
            </a:r>
            <a:endParaRPr lang="ko-KR" altLang="en-US" sz="1200" dirty="0"/>
          </a:p>
        </p:txBody>
      </p:sp>
      <p:sp>
        <p:nvSpPr>
          <p:cNvPr id="62" name="Right Arrow 61"/>
          <p:cNvSpPr/>
          <p:nvPr/>
        </p:nvSpPr>
        <p:spPr>
          <a:xfrm>
            <a:off x="5785436" y="4264504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20"/>
          <p:cNvSpPr/>
          <p:nvPr/>
        </p:nvSpPr>
        <p:spPr>
          <a:xfrm>
            <a:off x="9416623" y="4008345"/>
            <a:ext cx="2271158" cy="885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sub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템플릿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(.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</a:p>
          <a:p>
            <a:pPr marL="285750" lvl="0" indent="-285750">
              <a:buFontTx/>
              <a:buChar char="-"/>
            </a:pPr>
            <a:r>
              <a:rPr lang="en-US" altLang="ko-KR" sz="1400" dirty="0" smtClean="0">
                <a:solidFill>
                  <a:prstClr val="black"/>
                </a:solidFill>
              </a:rPr>
              <a:t>Top, Content </a:t>
            </a:r>
            <a:r>
              <a:rPr lang="ko-KR" altLang="en-US" sz="1400" dirty="0" smtClean="0">
                <a:solidFill>
                  <a:prstClr val="black"/>
                </a:solidFill>
              </a:rPr>
              <a:t>만들기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28524" y="3685126"/>
            <a:ext cx="2116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WEB-INF</a:t>
            </a:r>
            <a:r>
              <a:rPr lang="ko-KR" altLang="en-US" sz="1200" dirty="0" smtClean="0"/>
              <a:t> 하단 </a:t>
            </a:r>
            <a:r>
              <a:rPr lang="en-US" altLang="ko-KR" sz="1200" dirty="0" smtClean="0"/>
              <a:t>include</a:t>
            </a:r>
            <a:endParaRPr lang="ko-KR" altLang="en-US" sz="1200" dirty="0"/>
          </a:p>
        </p:txBody>
      </p:sp>
      <p:sp>
        <p:nvSpPr>
          <p:cNvPr id="69" name="Right Arrow 68"/>
          <p:cNvSpPr/>
          <p:nvPr/>
        </p:nvSpPr>
        <p:spPr>
          <a:xfrm>
            <a:off x="8928706" y="4122617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Rectangle 69"/>
          <p:cNvSpPr/>
          <p:nvPr/>
        </p:nvSpPr>
        <p:spPr>
          <a:xfrm>
            <a:off x="6326874" y="3456506"/>
            <a:ext cx="5521004" cy="1871952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273211" y="5311709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실행하면</a:t>
            </a:r>
            <a:endParaRPr lang="en-US" altLang="ko-KR" b="1" dirty="0" smtClean="0"/>
          </a:p>
          <a:p>
            <a:r>
              <a:rPr lang="ko-KR" altLang="en-US" b="1" dirty="0" smtClean="0"/>
              <a:t>클라이언트</a:t>
            </a:r>
            <a:r>
              <a:rPr lang="en-US" altLang="ko-KR" b="1" dirty="0" smtClean="0"/>
              <a:t> View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519706" y="447282"/>
            <a:ext cx="8642581" cy="252289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669967" y="43573"/>
            <a:ext cx="16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Mybatis </a:t>
            </a:r>
            <a:r>
              <a:rPr lang="ko-KR" altLang="en-US" b="1" dirty="0" smtClean="0"/>
              <a:t>설정</a:t>
            </a:r>
            <a:endParaRPr lang="ko-KR" altLang="en-US" b="1" dirty="0"/>
          </a:p>
        </p:txBody>
      </p:sp>
      <p:sp>
        <p:nvSpPr>
          <p:cNvPr id="75" name="Rectangle 74"/>
          <p:cNvSpPr/>
          <p:nvPr/>
        </p:nvSpPr>
        <p:spPr>
          <a:xfrm>
            <a:off x="247906" y="3320536"/>
            <a:ext cx="11753238" cy="2626409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13741" y="295120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Tiles </a:t>
            </a:r>
            <a:r>
              <a:rPr lang="ko-KR" altLang="en-US" b="1" dirty="0"/>
              <a:t>설정</a:t>
            </a:r>
          </a:p>
        </p:txBody>
      </p:sp>
      <p:sp>
        <p:nvSpPr>
          <p:cNvPr id="77" name="Right Arrow 76"/>
          <p:cNvSpPr/>
          <p:nvPr/>
        </p:nvSpPr>
        <p:spPr>
          <a:xfrm rot="5400000">
            <a:off x="1549464" y="3181500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904"/>
            <a:ext cx="10515600" cy="5802059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뷰 설정하고 만들고 보여주기</a:t>
            </a:r>
          </a:p>
          <a:p>
            <a:r>
              <a:rPr lang="ko-KR" altLang="en-US" sz="1800" dirty="0"/>
              <a:t>	메인레이아웃</a:t>
            </a:r>
          </a:p>
          <a:p>
            <a:r>
              <a:rPr lang="ko-KR" altLang="en-US" sz="1800" dirty="0"/>
              <a:t>	각 파트</a:t>
            </a:r>
          </a:p>
          <a:p>
            <a:r>
              <a:rPr lang="ko-KR" altLang="en-US" sz="1800" dirty="0"/>
              <a:t>	타일즈 설정</a:t>
            </a:r>
          </a:p>
          <a:p>
            <a:r>
              <a:rPr lang="ko-KR" altLang="en-US" sz="1800" dirty="0"/>
              <a:t>	컨트롤러 이름 설정</a:t>
            </a:r>
          </a:p>
          <a:p>
            <a:r>
              <a:rPr lang="ko-KR" altLang="en-US" sz="1800" dirty="0"/>
              <a:t>		단 타일즈에서 컨트롤러 </a:t>
            </a:r>
            <a:r>
              <a:rPr lang="en-US" altLang="ko-KR" sz="1800" dirty="0"/>
              <a:t>name</a:t>
            </a:r>
            <a:r>
              <a:rPr lang="ko-KR" altLang="en-US" sz="1800" dirty="0"/>
              <a:t>이 동일하게</a:t>
            </a:r>
          </a:p>
          <a:p>
            <a:endParaRPr lang="ko-KR" altLang="en-US" sz="1800" dirty="0"/>
          </a:p>
          <a:p>
            <a:r>
              <a:rPr lang="en-US" altLang="ko-KR" sz="1800" dirty="0"/>
              <a:t>2. VO </a:t>
            </a:r>
            <a:r>
              <a:rPr lang="ko-KR" altLang="en-US" sz="1800" dirty="0"/>
              <a:t>만들기</a:t>
            </a:r>
          </a:p>
          <a:p>
            <a:r>
              <a:rPr lang="en-US" altLang="ko-KR" sz="1800" dirty="0"/>
              <a:t>3. DAO</a:t>
            </a:r>
          </a:p>
          <a:p>
            <a:r>
              <a:rPr lang="en-US" altLang="ko-KR" sz="1800" dirty="0"/>
              <a:t>4. Service</a:t>
            </a:r>
          </a:p>
          <a:p>
            <a:r>
              <a:rPr lang="en-US" altLang="ko-KR" sz="1800" dirty="0"/>
              <a:t>5. </a:t>
            </a:r>
            <a:r>
              <a:rPr lang="ko-KR" altLang="en-US" sz="1800" dirty="0"/>
              <a:t>컨트롤러 구체적인 설정</a:t>
            </a:r>
          </a:p>
          <a:p>
            <a:r>
              <a:rPr lang="ko-KR" altLang="en-US" sz="1800" dirty="0"/>
              <a:t>	</a:t>
            </a:r>
            <a:r>
              <a:rPr lang="en-US" altLang="ko-KR" sz="1800" dirty="0" err="1"/>
              <a:t>mybatis</a:t>
            </a:r>
            <a:r>
              <a:rPr lang="en-US" altLang="ko-KR" sz="1800" dirty="0"/>
              <a:t> </a:t>
            </a:r>
            <a:r>
              <a:rPr lang="ko-KR" altLang="en-US" sz="1800" dirty="0"/>
              <a:t>설정 추가</a:t>
            </a:r>
          </a:p>
          <a:p>
            <a:r>
              <a:rPr lang="en-US" altLang="ko-KR" sz="1800" dirty="0"/>
              <a:t>6. map view</a:t>
            </a:r>
            <a:r>
              <a:rPr lang="ko-KR" altLang="en-US" sz="1800" dirty="0"/>
              <a:t>가서 </a:t>
            </a:r>
            <a:r>
              <a:rPr lang="en-US" altLang="ko-KR" sz="1800" dirty="0"/>
              <a:t>body</a:t>
            </a:r>
            <a:r>
              <a:rPr lang="ko-KR" altLang="en-US" sz="1800" dirty="0"/>
              <a:t>아래</a:t>
            </a:r>
          </a:p>
          <a:p>
            <a:r>
              <a:rPr lang="en-US" altLang="ko-KR" sz="1800" dirty="0"/>
              <a:t>&lt;%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parkingVO</a:t>
            </a:r>
            <a:r>
              <a:rPr lang="en-US" altLang="ko-KR" sz="1800" dirty="0"/>
              <a:t>&gt; list = (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parkingVO</a:t>
            </a:r>
            <a:r>
              <a:rPr lang="en-US" altLang="ko-KR" sz="1800" dirty="0"/>
              <a:t>&gt;)</a:t>
            </a:r>
            <a:r>
              <a:rPr lang="en-US" altLang="ko-KR" sz="1800" dirty="0" err="1"/>
              <a:t>request.getAttribute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parkingInfo</a:t>
            </a:r>
            <a:r>
              <a:rPr lang="en-US" altLang="ko-KR" sz="1800" dirty="0"/>
              <a:t>") %&gt;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4044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4228565" y="4142232"/>
            <a:ext cx="1102466" cy="93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새로운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직사각형 20"/>
          <p:cNvSpPr/>
          <p:nvPr/>
        </p:nvSpPr>
        <p:spPr>
          <a:xfrm>
            <a:off x="3132678" y="2249963"/>
            <a:ext cx="1483802" cy="93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Servlet</a:t>
            </a:r>
          </a:p>
        </p:txBody>
      </p:sp>
      <p:sp>
        <p:nvSpPr>
          <p:cNvPr id="6" name="직사각형 20"/>
          <p:cNvSpPr/>
          <p:nvPr/>
        </p:nvSpPr>
        <p:spPr>
          <a:xfrm>
            <a:off x="7062130" y="2263410"/>
            <a:ext cx="1078082" cy="93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서비스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20"/>
          <p:cNvSpPr/>
          <p:nvPr/>
        </p:nvSpPr>
        <p:spPr>
          <a:xfrm>
            <a:off x="8969848" y="1719177"/>
            <a:ext cx="1794362" cy="1476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-DAO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@Repository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-DTO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-Business Methods</a:t>
            </a:r>
          </a:p>
        </p:txBody>
      </p:sp>
      <p:sp>
        <p:nvSpPr>
          <p:cNvPr id="8" name="직사각형 20"/>
          <p:cNvSpPr/>
          <p:nvPr/>
        </p:nvSpPr>
        <p:spPr>
          <a:xfrm>
            <a:off x="9292936" y="4065203"/>
            <a:ext cx="1148186" cy="93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2" name="직사각형 20"/>
          <p:cNvSpPr/>
          <p:nvPr/>
        </p:nvSpPr>
        <p:spPr>
          <a:xfrm>
            <a:off x="768096" y="2249963"/>
            <a:ext cx="1468470" cy="93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클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라이언트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4" name="직사각형 20"/>
          <p:cNvSpPr/>
          <p:nvPr/>
        </p:nvSpPr>
        <p:spPr>
          <a:xfrm>
            <a:off x="4892102" y="2263410"/>
            <a:ext cx="956788" cy="36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컨트롤러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473073" y="2542299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ight Arrow 37"/>
          <p:cNvSpPr/>
          <p:nvPr/>
        </p:nvSpPr>
        <p:spPr>
          <a:xfrm rot="12505829">
            <a:off x="2489029" y="3773818"/>
            <a:ext cx="1241104" cy="381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9"/>
          <p:cNvSpPr/>
          <p:nvPr/>
        </p:nvSpPr>
        <p:spPr>
          <a:xfrm>
            <a:off x="3066202" y="2121407"/>
            <a:ext cx="3166292" cy="121615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ight Arrow 40"/>
          <p:cNvSpPr/>
          <p:nvPr/>
        </p:nvSpPr>
        <p:spPr>
          <a:xfrm rot="5400000">
            <a:off x="4574058" y="3596851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ight Arrow 42"/>
          <p:cNvSpPr/>
          <p:nvPr/>
        </p:nvSpPr>
        <p:spPr>
          <a:xfrm>
            <a:off x="8349290" y="2455162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ight Arrow 43"/>
          <p:cNvSpPr/>
          <p:nvPr/>
        </p:nvSpPr>
        <p:spPr>
          <a:xfrm rot="5400000">
            <a:off x="9524129" y="3542198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ight Arrow 44"/>
          <p:cNvSpPr/>
          <p:nvPr/>
        </p:nvSpPr>
        <p:spPr>
          <a:xfrm rot="16200000">
            <a:off x="9798449" y="3542198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ight Arrow 45"/>
          <p:cNvSpPr/>
          <p:nvPr/>
        </p:nvSpPr>
        <p:spPr>
          <a:xfrm rot="10800000">
            <a:off x="8349290" y="2729482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ight Arrow 46"/>
          <p:cNvSpPr/>
          <p:nvPr/>
        </p:nvSpPr>
        <p:spPr>
          <a:xfrm>
            <a:off x="6408911" y="2455162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ight Arrow 47"/>
          <p:cNvSpPr/>
          <p:nvPr/>
        </p:nvSpPr>
        <p:spPr>
          <a:xfrm rot="10800000">
            <a:off x="6408911" y="2729482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3590434" y="1173345"/>
            <a:ext cx="23787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클라이언트</a:t>
            </a:r>
            <a:r>
              <a:rPr lang="en-US" altLang="ko-KR" sz="1200" dirty="0"/>
              <a:t> </a:t>
            </a:r>
            <a:r>
              <a:rPr lang="ko-KR" altLang="en-US" sz="1200" dirty="0"/>
              <a:t>요청정보 추출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@</a:t>
            </a:r>
            <a:r>
              <a:rPr lang="en-US" altLang="ko-KR" sz="1200" dirty="0" err="1"/>
              <a:t>RequestMapping</a:t>
            </a:r>
            <a:r>
              <a:rPr lang="en-US" altLang="ko-KR" sz="1200" dirty="0"/>
              <a:t>("/index.do</a:t>
            </a:r>
            <a:r>
              <a:rPr lang="en-US" altLang="ko-KR" sz="1200" dirty="0" smtClean="0"/>
              <a:t>")</a:t>
            </a:r>
          </a:p>
          <a:p>
            <a:pPr algn="ctr"/>
            <a:r>
              <a:rPr lang="ko-KR" altLang="en-US" sz="1200" dirty="0" smtClean="0"/>
              <a:t>서비스 호출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뷰이름 등록</a:t>
            </a:r>
            <a:endParaRPr lang="en-US" altLang="ko-KR" sz="1200" dirty="0"/>
          </a:p>
        </p:txBody>
      </p:sp>
      <p:sp>
        <p:nvSpPr>
          <p:cNvPr id="22" name="Rectangle 21"/>
          <p:cNvSpPr/>
          <p:nvPr/>
        </p:nvSpPr>
        <p:spPr>
          <a:xfrm>
            <a:off x="6728977" y="1719177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요청에 필요한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Business Method </a:t>
            </a:r>
            <a:r>
              <a:rPr lang="ko-KR" altLang="en-US" sz="1200" dirty="0" smtClean="0"/>
              <a:t>조합</a:t>
            </a:r>
            <a:endParaRPr lang="en-US" altLang="ko-KR" sz="1200" dirty="0"/>
          </a:p>
        </p:txBody>
      </p:sp>
      <p:sp>
        <p:nvSpPr>
          <p:cNvPr id="23" name="Rectangle 22"/>
          <p:cNvSpPr/>
          <p:nvPr/>
        </p:nvSpPr>
        <p:spPr>
          <a:xfrm>
            <a:off x="9466919" y="117334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두뇌역할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DB</a:t>
            </a:r>
            <a:r>
              <a:rPr lang="ko-KR" altLang="en-US" sz="1200" dirty="0" smtClean="0"/>
              <a:t>연동</a:t>
            </a:r>
            <a:endParaRPr lang="en-US" altLang="ko-KR" sz="1200" dirty="0"/>
          </a:p>
        </p:txBody>
      </p:sp>
      <p:sp>
        <p:nvSpPr>
          <p:cNvPr id="3" name="Rectangle 2"/>
          <p:cNvSpPr/>
          <p:nvPr/>
        </p:nvSpPr>
        <p:spPr>
          <a:xfrm>
            <a:off x="721766" y="1719177"/>
            <a:ext cx="1470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("/</a:t>
            </a:r>
            <a:r>
              <a:rPr lang="en-US" altLang="ko-KR"/>
              <a:t>index.do</a:t>
            </a:r>
            <a:r>
              <a:rPr lang="en-US" altLang="ko-KR" smtClean="0"/>
              <a:t>")</a:t>
            </a:r>
            <a:endParaRPr lang="en-US" altLang="ko-KR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0701605" y="2180842"/>
            <a:ext cx="10182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sqlSession</a:t>
            </a:r>
          </a:p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Mapper SQL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84039" y="3325790"/>
            <a:ext cx="10842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VO</a:t>
            </a:r>
            <a:endParaRPr lang="en-US" altLang="ko-KR" sz="1200" dirty="0"/>
          </a:p>
        </p:txBody>
      </p:sp>
      <p:sp>
        <p:nvSpPr>
          <p:cNvPr id="26" name="직사각형 20"/>
          <p:cNvSpPr/>
          <p:nvPr/>
        </p:nvSpPr>
        <p:spPr>
          <a:xfrm>
            <a:off x="4902496" y="2748122"/>
            <a:ext cx="956788" cy="36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컨트롤러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0"/>
          <p:cNvSpPr/>
          <p:nvPr/>
        </p:nvSpPr>
        <p:spPr>
          <a:xfrm>
            <a:off x="3247203" y="1671851"/>
            <a:ext cx="956788" cy="36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Handler</a:t>
            </a:r>
          </a:p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Mapping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371</Words>
  <Application>Microsoft Office PowerPoint</Application>
  <PresentationFormat>Widescreen</PresentationFormat>
  <Paragraphs>167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제윤 황</cp:lastModifiedBy>
  <cp:revision>148</cp:revision>
  <dcterms:created xsi:type="dcterms:W3CDTF">2020-01-17T00:13:08Z</dcterms:created>
  <dcterms:modified xsi:type="dcterms:W3CDTF">2020-02-06T10:21:51Z</dcterms:modified>
</cp:coreProperties>
</file>